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FFFF33"/>
    <a:srgbClr val="007FFF"/>
    <a:srgbClr val="6C5098"/>
    <a:srgbClr val="CC0000"/>
    <a:srgbClr val="75766A"/>
    <a:srgbClr val="E2DCEC"/>
    <a:srgbClr val="BDAFD5"/>
    <a:srgbClr val="003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81" autoAdjust="0"/>
  </p:normalViewPr>
  <p:slideViewPr>
    <p:cSldViewPr>
      <p:cViewPr>
        <p:scale>
          <a:sx n="33" d="100"/>
          <a:sy n="33" d="100"/>
        </p:scale>
        <p:origin x="-414" y="30"/>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22-04-20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22-04-20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A93E5F4F-C206-4689-ABE5-A07EDDF13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9660" y="23009960"/>
            <a:ext cx="4200132" cy="9284502"/>
          </a:xfrm>
          <a:prstGeom prst="rect">
            <a:avLst/>
          </a:prstGeom>
        </p:spPr>
      </p:pic>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latin typeface="+mj-lt"/>
              </a:rPr>
              <a:t>Yahya BAKKALI, Hugo CALLEBAUT, Amir FALLAHI, Maxime HAUWAERT, Dumitru NEGRU et Brice PETIT</a:t>
            </a:r>
            <a:endParaRPr lang="fr-FR" altLang="fr-FR" sz="7200" b="1" dirty="0">
              <a:solidFill>
                <a:srgbClr val="CC0000"/>
              </a:solidFill>
              <a:latin typeface="+mj-lt"/>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2020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3" name="ZoneTexte 22"/>
          <p:cNvSpPr txBox="1"/>
          <p:nvPr/>
        </p:nvSpPr>
        <p:spPr>
          <a:xfrm>
            <a:off x="17445389" y="19064161"/>
            <a:ext cx="6354262"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Dispositif physique</a:t>
            </a:r>
          </a:p>
        </p:txBody>
      </p:sp>
      <p:sp>
        <p:nvSpPr>
          <p:cNvPr id="34" name="ZoneTexte 33"/>
          <p:cNvSpPr txBox="1"/>
          <p:nvPr/>
        </p:nvSpPr>
        <p:spPr>
          <a:xfrm>
            <a:off x="2892144" y="11412142"/>
            <a:ext cx="28077200" cy="1846659"/>
          </a:xfrm>
          <a:prstGeom prst="rect">
            <a:avLst/>
          </a:prstGeom>
          <a:noFill/>
        </p:spPr>
        <p:txBody>
          <a:bodyPr wrap="square" rtlCol="0">
            <a:spAutoFit/>
          </a:bodyPr>
          <a:lstStyle/>
          <a:p>
            <a:pPr algn="just"/>
            <a:r>
              <a:rPr lang="fr-BE" sz="3800" dirty="0"/>
              <a:t>	Le but du projet est l’automatisation du tri de déchets via des méthodes informatiques, s’appuyant sur l’analyse d’images. Un ensemble de techniques d’apprentissage automatique permettent de créer des modèles de prédiction. Ces derniers permettent de classer les images en différentes catégories.</a:t>
            </a:r>
          </a:p>
        </p:txBody>
      </p:sp>
      <p:pic>
        <p:nvPicPr>
          <p:cNvPr id="3" name="Image 2" descr="Une image contenant texte, dessin&#10;&#10;Description générée automatiquement">
            <a:extLst>
              <a:ext uri="{FF2B5EF4-FFF2-40B4-BE49-F238E27FC236}">
                <a16:creationId xmlns:a16="http://schemas.microsoft.com/office/drawing/2014/main" id="{42501193-486E-4FCC-8190-579B81D163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32383" y="19155201"/>
            <a:ext cx="13497801" cy="12707213"/>
          </a:xfrm>
          <a:prstGeom prst="rect">
            <a:avLst/>
          </a:prstGeom>
        </p:spPr>
      </p:pic>
      <p:sp>
        <p:nvSpPr>
          <p:cNvPr id="36" name="ZoneTexte 35">
            <a:extLst>
              <a:ext uri="{FF2B5EF4-FFF2-40B4-BE49-F238E27FC236}">
                <a16:creationId xmlns:a16="http://schemas.microsoft.com/office/drawing/2014/main" id="{EA82CD33-333B-43A0-8E4F-8158ED4AC571}"/>
              </a:ext>
            </a:extLst>
          </p:cNvPr>
          <p:cNvSpPr txBox="1"/>
          <p:nvPr/>
        </p:nvSpPr>
        <p:spPr>
          <a:xfrm>
            <a:off x="17547218" y="20331837"/>
            <a:ext cx="13422126" cy="4185761"/>
          </a:xfrm>
          <a:prstGeom prst="rect">
            <a:avLst/>
          </a:prstGeom>
          <a:noFill/>
        </p:spPr>
        <p:txBody>
          <a:bodyPr wrap="square" rtlCol="0">
            <a:spAutoFit/>
          </a:bodyPr>
          <a:lstStyle/>
          <a:p>
            <a:pPr algn="just"/>
            <a:r>
              <a:rPr lang="fr-BE" sz="3800" dirty="0"/>
              <a:t>	Un modèle fonctionnel a été importé sur un Raspberry PI 4 (au centre du schéma, un nano-ordinateur), liée à un ensemble de périphériques :</a:t>
            </a:r>
          </a:p>
          <a:p>
            <a:pPr algn="just"/>
            <a:r>
              <a:rPr lang="fr-BE" sz="3800" dirty="0"/>
              <a:t>	- Un bouton qui enclenche la capture de l’image.</a:t>
            </a:r>
          </a:p>
          <a:p>
            <a:pPr algn="just"/>
            <a:r>
              <a:rPr lang="fr-BE" sz="3800" dirty="0"/>
              <a:t>	- Une caméra réglable pour la prise d’images.</a:t>
            </a:r>
          </a:p>
          <a:p>
            <a:pPr algn="just"/>
            <a:r>
              <a:rPr lang="fr-BE" sz="3800" dirty="0"/>
              <a:t>	- Les moteurs sont attachés aux poubelles.</a:t>
            </a:r>
          </a:p>
          <a:p>
            <a:pPr algn="just"/>
            <a:r>
              <a:rPr lang="fr-BE" sz="3800" dirty="0"/>
              <a:t>	- Les moteurs sont reliés à un contrôleur.</a:t>
            </a:r>
          </a:p>
        </p:txBody>
      </p:sp>
      <p:sp>
        <p:nvSpPr>
          <p:cNvPr id="37" name="ZoneTexte 36">
            <a:extLst>
              <a:ext uri="{FF2B5EF4-FFF2-40B4-BE49-F238E27FC236}">
                <a16:creationId xmlns:a16="http://schemas.microsoft.com/office/drawing/2014/main" id="{ACFE4749-EB51-43D9-B99E-E1A94B9CA93D}"/>
              </a:ext>
            </a:extLst>
          </p:cNvPr>
          <p:cNvSpPr txBox="1"/>
          <p:nvPr/>
        </p:nvSpPr>
        <p:spPr>
          <a:xfrm>
            <a:off x="2892144" y="32097609"/>
            <a:ext cx="8444963"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Modèle et jeu de données</a:t>
            </a:r>
          </a:p>
        </p:txBody>
      </p:sp>
      <p:sp>
        <p:nvSpPr>
          <p:cNvPr id="38" name="ZoneTexte 37">
            <a:extLst>
              <a:ext uri="{FF2B5EF4-FFF2-40B4-BE49-F238E27FC236}">
                <a16:creationId xmlns:a16="http://schemas.microsoft.com/office/drawing/2014/main" id="{9BC2AF6E-17D2-4906-B178-3DA664011632}"/>
              </a:ext>
            </a:extLst>
          </p:cNvPr>
          <p:cNvSpPr txBox="1"/>
          <p:nvPr/>
        </p:nvSpPr>
        <p:spPr>
          <a:xfrm>
            <a:off x="17547217" y="26642406"/>
            <a:ext cx="9055586" cy="5940088"/>
          </a:xfrm>
          <a:prstGeom prst="rect">
            <a:avLst/>
          </a:prstGeom>
          <a:noFill/>
        </p:spPr>
        <p:txBody>
          <a:bodyPr wrap="square" rtlCol="0">
            <a:spAutoFit/>
          </a:bodyPr>
          <a:lstStyle/>
          <a:p>
            <a:pPr algn="just"/>
            <a:r>
              <a:rPr lang="fr-BE" sz="3800" dirty="0"/>
              <a:t>	En fonction de la prédiction, le contrôleur va activer l’un des moteurs. Ce dernier est collé au couvercle, lors de son mouvement, il pousse contre une tige attachée au corps de la poubelle, ce qui lui permet d’ouvrir la poubelle.</a:t>
            </a:r>
          </a:p>
          <a:p>
            <a:pPr algn="just"/>
            <a:r>
              <a:rPr lang="fr-BE" sz="3800" dirty="0"/>
              <a:t>	Après un certain temps, le servo moteur se réactive, revenant à sa position de départ et refermant la poubelle.</a:t>
            </a:r>
          </a:p>
        </p:txBody>
      </p:sp>
      <p:sp>
        <p:nvSpPr>
          <p:cNvPr id="41" name="ZoneTexte 40">
            <a:extLst>
              <a:ext uri="{FF2B5EF4-FFF2-40B4-BE49-F238E27FC236}">
                <a16:creationId xmlns:a16="http://schemas.microsoft.com/office/drawing/2014/main" id="{867569C2-630E-4985-8FB9-18135AC6153D}"/>
              </a:ext>
            </a:extLst>
          </p:cNvPr>
          <p:cNvSpPr txBox="1"/>
          <p:nvPr/>
        </p:nvSpPr>
        <p:spPr>
          <a:xfrm>
            <a:off x="17699617" y="25355655"/>
            <a:ext cx="6895345"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Design des poubelles</a:t>
            </a:r>
          </a:p>
        </p:txBody>
      </p:sp>
      <p:pic>
        <p:nvPicPr>
          <p:cNvPr id="27" name="Image 26" descr="Une image contenant neige, parapluie, blanc, skiant&#10;&#10;Description générée automatiquement">
            <a:extLst>
              <a:ext uri="{FF2B5EF4-FFF2-40B4-BE49-F238E27FC236}">
                <a16:creationId xmlns:a16="http://schemas.microsoft.com/office/drawing/2014/main" id="{8D4FEDF8-21B5-4A06-8381-83FF1DF53D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2144" y="36701758"/>
            <a:ext cx="4876800" cy="3657600"/>
          </a:xfrm>
          <a:prstGeom prst="rect">
            <a:avLst/>
          </a:prstGeom>
        </p:spPr>
      </p:pic>
      <p:pic>
        <p:nvPicPr>
          <p:cNvPr id="2048" name="Image 2047" descr="Une image contenant intérieur, tasse, table, assis&#10;&#10;Description générée automatiquement">
            <a:extLst>
              <a:ext uri="{FF2B5EF4-FFF2-40B4-BE49-F238E27FC236}">
                <a16:creationId xmlns:a16="http://schemas.microsoft.com/office/drawing/2014/main" id="{3B0EF2B4-6A0F-4897-B77C-8470287BE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239" y="36701758"/>
            <a:ext cx="4876800" cy="3657600"/>
          </a:xfrm>
          <a:prstGeom prst="rect">
            <a:avLst/>
          </a:prstGeom>
        </p:spPr>
      </p:pic>
      <p:pic>
        <p:nvPicPr>
          <p:cNvPr id="2050" name="Image 2049" descr="Une image contenant boîte&#10;&#10;Description générée automatiquement">
            <a:extLst>
              <a:ext uri="{FF2B5EF4-FFF2-40B4-BE49-F238E27FC236}">
                <a16:creationId xmlns:a16="http://schemas.microsoft.com/office/drawing/2014/main" id="{E8E06BD3-0199-484C-9318-93C1E45740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92344" y="36701758"/>
            <a:ext cx="4876800" cy="3657600"/>
          </a:xfrm>
          <a:prstGeom prst="rect">
            <a:avLst/>
          </a:prstGeom>
        </p:spPr>
      </p:pic>
      <p:pic>
        <p:nvPicPr>
          <p:cNvPr id="2053" name="Image 2052" descr="Une image contenant bouteille, table, assis, alimentation&#10;&#10;Description générée automatiquement">
            <a:extLst>
              <a:ext uri="{FF2B5EF4-FFF2-40B4-BE49-F238E27FC236}">
                <a16:creationId xmlns:a16="http://schemas.microsoft.com/office/drawing/2014/main" id="{9C4839E5-D42B-4B00-B29F-FA2E0B36EA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78245" y="36701758"/>
            <a:ext cx="4891099" cy="3657600"/>
          </a:xfrm>
          <a:prstGeom prst="rect">
            <a:avLst/>
          </a:prstGeom>
        </p:spPr>
      </p:pic>
      <p:pic>
        <p:nvPicPr>
          <p:cNvPr id="2056" name="Image 2055" descr="Une image contenant alimentation, orange, tranche, assis&#10;&#10;Description générée automatiquement">
            <a:extLst>
              <a:ext uri="{FF2B5EF4-FFF2-40B4-BE49-F238E27FC236}">
                <a16:creationId xmlns:a16="http://schemas.microsoft.com/office/drawing/2014/main" id="{11BE9694-6A02-481F-B656-BBA4B1A4A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294140" y="36701758"/>
            <a:ext cx="4876800" cy="3657600"/>
          </a:xfrm>
          <a:prstGeom prst="rect">
            <a:avLst/>
          </a:prstGeom>
        </p:spPr>
      </p:pic>
      <p:sp>
        <p:nvSpPr>
          <p:cNvPr id="52" name="ZoneTexte 51">
            <a:extLst>
              <a:ext uri="{FF2B5EF4-FFF2-40B4-BE49-F238E27FC236}">
                <a16:creationId xmlns:a16="http://schemas.microsoft.com/office/drawing/2014/main" id="{3617F95F-0A23-4EDE-8D00-6210D9272568}"/>
              </a:ext>
            </a:extLst>
          </p:cNvPr>
          <p:cNvSpPr txBox="1"/>
          <p:nvPr/>
        </p:nvSpPr>
        <p:spPr>
          <a:xfrm>
            <a:off x="3062570" y="33374549"/>
            <a:ext cx="28077200" cy="1846659"/>
          </a:xfrm>
          <a:prstGeom prst="rect">
            <a:avLst/>
          </a:prstGeom>
          <a:noFill/>
        </p:spPr>
        <p:txBody>
          <a:bodyPr wrap="square" rtlCol="0">
            <a:spAutoFit/>
          </a:bodyPr>
          <a:lstStyle/>
          <a:p>
            <a:pPr algn="just"/>
            <a:r>
              <a:rPr lang="fr-BE" sz="3800" dirty="0"/>
              <a:t>	Le modèle est entraîné sur une base de données divisée en cinq catégories de déchets (sac blanc, bleu, jaune et orange, ainsi que le verre). Pour minimiser les perturbations liées à la reconnaissance d’images, les photos possèdent les mêmes dimensions et les objets sont exposés sur fond blanc.</a:t>
            </a:r>
          </a:p>
        </p:txBody>
      </p:sp>
      <p:sp>
        <p:nvSpPr>
          <p:cNvPr id="2057" name="Rectangle 2056">
            <a:extLst>
              <a:ext uri="{FF2B5EF4-FFF2-40B4-BE49-F238E27FC236}">
                <a16:creationId xmlns:a16="http://schemas.microsoft.com/office/drawing/2014/main" id="{6217EF82-F625-4D8F-B094-1C718EE88EF7}"/>
              </a:ext>
            </a:extLst>
          </p:cNvPr>
          <p:cNvSpPr/>
          <p:nvPr/>
        </p:nvSpPr>
        <p:spPr bwMode="auto">
          <a:xfrm>
            <a:off x="2892144" y="35621889"/>
            <a:ext cx="4876800" cy="690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Résiduels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59" name="Rectangle 58">
            <a:extLst>
              <a:ext uri="{FF2B5EF4-FFF2-40B4-BE49-F238E27FC236}">
                <a16:creationId xmlns:a16="http://schemas.microsoft.com/office/drawing/2014/main" id="{9C5EDE9D-9ECC-4D5C-83E8-7C0E1088FDEF}"/>
              </a:ext>
            </a:extLst>
          </p:cNvPr>
          <p:cNvSpPr/>
          <p:nvPr/>
        </p:nvSpPr>
        <p:spPr bwMode="auto">
          <a:xfrm>
            <a:off x="8735342" y="35611779"/>
            <a:ext cx="4876800" cy="690059"/>
          </a:xfrm>
          <a:prstGeom prst="rect">
            <a:avLst/>
          </a:prstGeom>
          <a:solidFill>
            <a:srgbClr val="007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PMC</a:t>
            </a:r>
          </a:p>
        </p:txBody>
      </p:sp>
      <p:sp>
        <p:nvSpPr>
          <p:cNvPr id="60" name="Rectangle 59">
            <a:extLst>
              <a:ext uri="{FF2B5EF4-FFF2-40B4-BE49-F238E27FC236}">
                <a16:creationId xmlns:a16="http://schemas.microsoft.com/office/drawing/2014/main" id="{A814BE8E-FCFD-4AD5-9941-808E23D2AB08}"/>
              </a:ext>
            </a:extLst>
          </p:cNvPr>
          <p:cNvSpPr/>
          <p:nvPr/>
        </p:nvSpPr>
        <p:spPr bwMode="auto">
          <a:xfrm>
            <a:off x="14450942" y="35611779"/>
            <a:ext cx="4876800" cy="690059"/>
          </a:xfrm>
          <a:prstGeom prst="rect">
            <a:avLst/>
          </a:prstGeom>
          <a:solidFill>
            <a:srgbClr val="FF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Papier-Carton</a:t>
            </a:r>
          </a:p>
        </p:txBody>
      </p:sp>
      <p:sp>
        <p:nvSpPr>
          <p:cNvPr id="61" name="Rectangle 60">
            <a:extLst>
              <a:ext uri="{FF2B5EF4-FFF2-40B4-BE49-F238E27FC236}">
                <a16:creationId xmlns:a16="http://schemas.microsoft.com/office/drawing/2014/main" id="{0670A476-3716-4CCB-B332-AD26F413D6E4}"/>
              </a:ext>
            </a:extLst>
          </p:cNvPr>
          <p:cNvSpPr/>
          <p:nvPr/>
        </p:nvSpPr>
        <p:spPr bwMode="auto">
          <a:xfrm>
            <a:off x="20294140" y="35611780"/>
            <a:ext cx="4876800" cy="690059"/>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Alimentaires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62" name="Rectangle 61">
            <a:extLst>
              <a:ext uri="{FF2B5EF4-FFF2-40B4-BE49-F238E27FC236}">
                <a16:creationId xmlns:a16="http://schemas.microsoft.com/office/drawing/2014/main" id="{855F5B58-21C2-4706-93B9-A644CEB776F6}"/>
              </a:ext>
            </a:extLst>
          </p:cNvPr>
          <p:cNvSpPr/>
          <p:nvPr/>
        </p:nvSpPr>
        <p:spPr bwMode="auto">
          <a:xfrm>
            <a:off x="26078245" y="35621888"/>
            <a:ext cx="4876800" cy="690059"/>
          </a:xfrm>
          <a:prstGeom prst="rect">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Verre</a:t>
            </a:r>
          </a:p>
        </p:txBody>
      </p:sp>
      <p:pic>
        <p:nvPicPr>
          <p:cNvPr id="30" name="Picture 29">
            <a:extLst>
              <a:ext uri="{FF2B5EF4-FFF2-40B4-BE49-F238E27FC236}">
                <a16:creationId xmlns:a16="http://schemas.microsoft.com/office/drawing/2014/main" id="{44EDA88B-0FA9-4DF9-A9D9-735857AB1B64}"/>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10521" y="13804848"/>
            <a:ext cx="5669037" cy="4053361"/>
          </a:xfrm>
          <a:prstGeom prst="rect">
            <a:avLst/>
          </a:prstGeom>
        </p:spPr>
      </p:pic>
      <p:pic>
        <p:nvPicPr>
          <p:cNvPr id="31" name="Picture 30">
            <a:extLst>
              <a:ext uri="{FF2B5EF4-FFF2-40B4-BE49-F238E27FC236}">
                <a16:creationId xmlns:a16="http://schemas.microsoft.com/office/drawing/2014/main" id="{73E65A5D-AF48-41CF-99C1-F18166351483}"/>
              </a:ext>
            </a:extLst>
          </p:cNvPr>
          <p:cNvPicPr>
            <a:picLocks noChangeAspect="1"/>
          </p:cNvPicPr>
          <p:nvPr/>
        </p:nvPicPr>
        <p:blipFill rotWithShape="1">
          <a:blip r:embed="rId17"/>
          <a:srcRect l="8192" t="26491" r="8332" b="23440"/>
          <a:stretch/>
        </p:blipFill>
        <p:spPr>
          <a:xfrm>
            <a:off x="18303979" y="13744878"/>
            <a:ext cx="7012677" cy="4206164"/>
          </a:xfrm>
          <a:prstGeom prst="rect">
            <a:avLst/>
          </a:prstGeom>
        </p:spPr>
      </p:pic>
      <p:pic>
        <p:nvPicPr>
          <p:cNvPr id="32" name="Picture 31">
            <a:extLst>
              <a:ext uri="{FF2B5EF4-FFF2-40B4-BE49-F238E27FC236}">
                <a16:creationId xmlns:a16="http://schemas.microsoft.com/office/drawing/2014/main" id="{7F26D0FC-D9ED-41D8-B16B-92AEB9DF2764}"/>
              </a:ext>
            </a:extLst>
          </p:cNvPr>
          <p:cNvPicPr>
            <a:picLocks noChangeAspect="1"/>
          </p:cNvPicPr>
          <p:nvPr/>
        </p:nvPicPr>
        <p:blipFill rotWithShape="1">
          <a:blip r:embed="rId18"/>
          <a:srcRect l="10835" t="20772" r="9847" b="21723"/>
          <a:stretch/>
        </p:blipFill>
        <p:spPr>
          <a:xfrm>
            <a:off x="10184979" y="14021269"/>
            <a:ext cx="7555010" cy="3653382"/>
          </a:xfrm>
          <a:prstGeom prst="rect">
            <a:avLst/>
          </a:prstGeom>
        </p:spPr>
      </p:pic>
      <p:pic>
        <p:nvPicPr>
          <p:cNvPr id="33" name="Picture 32">
            <a:extLst>
              <a:ext uri="{FF2B5EF4-FFF2-40B4-BE49-F238E27FC236}">
                <a16:creationId xmlns:a16="http://schemas.microsoft.com/office/drawing/2014/main" id="{FF817743-CC72-4ED6-9CE0-9033F33B3A8F}"/>
              </a:ext>
            </a:extLst>
          </p:cNvPr>
          <p:cNvPicPr>
            <a:picLocks noChangeAspect="1"/>
          </p:cNvPicPr>
          <p:nvPr/>
        </p:nvPicPr>
        <p:blipFill>
          <a:blip r:embed="rId19"/>
          <a:stretch>
            <a:fillRect/>
          </a:stretch>
        </p:blipFill>
        <p:spPr>
          <a:xfrm>
            <a:off x="26530795" y="13140334"/>
            <a:ext cx="4625027" cy="4625027"/>
          </a:xfrm>
          <a:prstGeom prst="rect">
            <a:avLst/>
          </a:prstGeom>
        </p:spPr>
      </p:pic>
      <p:sp>
        <p:nvSpPr>
          <p:cNvPr id="35" name="TextBox 34">
            <a:extLst>
              <a:ext uri="{FF2B5EF4-FFF2-40B4-BE49-F238E27FC236}">
                <a16:creationId xmlns:a16="http://schemas.microsoft.com/office/drawing/2014/main" id="{A866036B-D1CD-41BF-B683-8A2BA25D83DA}"/>
              </a:ext>
            </a:extLst>
          </p:cNvPr>
          <p:cNvSpPr txBox="1"/>
          <p:nvPr/>
        </p:nvSpPr>
        <p:spPr>
          <a:xfrm>
            <a:off x="11490332" y="17892862"/>
            <a:ext cx="5318274" cy="584775"/>
          </a:xfrm>
          <a:prstGeom prst="rect">
            <a:avLst/>
          </a:prstGeom>
          <a:noFill/>
        </p:spPr>
        <p:txBody>
          <a:bodyPr wrap="square" rtlCol="0">
            <a:spAutoFit/>
          </a:bodyPr>
          <a:lstStyle/>
          <a:p>
            <a:pPr algn="ctr"/>
            <a:r>
              <a:rPr lang="fr-FR" sz="3200" dirty="0"/>
              <a:t>PCA9685</a:t>
            </a:r>
          </a:p>
        </p:txBody>
      </p:sp>
      <p:sp>
        <p:nvSpPr>
          <p:cNvPr id="39" name="TextBox 38">
            <a:extLst>
              <a:ext uri="{FF2B5EF4-FFF2-40B4-BE49-F238E27FC236}">
                <a16:creationId xmlns:a16="http://schemas.microsoft.com/office/drawing/2014/main" id="{BF92EC99-CB2B-4514-B2CB-D6970A016E20}"/>
              </a:ext>
            </a:extLst>
          </p:cNvPr>
          <p:cNvSpPr txBox="1"/>
          <p:nvPr/>
        </p:nvSpPr>
        <p:spPr>
          <a:xfrm>
            <a:off x="3561284" y="17892862"/>
            <a:ext cx="5318274" cy="584775"/>
          </a:xfrm>
          <a:prstGeom prst="rect">
            <a:avLst/>
          </a:prstGeom>
          <a:noFill/>
        </p:spPr>
        <p:txBody>
          <a:bodyPr wrap="square" rtlCol="0">
            <a:spAutoFit/>
          </a:bodyPr>
          <a:lstStyle/>
          <a:p>
            <a:pPr algn="ctr"/>
            <a:r>
              <a:rPr lang="fr-FR" sz="3200" dirty="0" err="1"/>
              <a:t>Longruner</a:t>
            </a:r>
            <a:r>
              <a:rPr lang="fr-FR" sz="3200" dirty="0"/>
              <a:t> SG90</a:t>
            </a:r>
          </a:p>
        </p:txBody>
      </p:sp>
      <p:sp>
        <p:nvSpPr>
          <p:cNvPr id="40" name="TextBox 39">
            <a:extLst>
              <a:ext uri="{FF2B5EF4-FFF2-40B4-BE49-F238E27FC236}">
                <a16:creationId xmlns:a16="http://schemas.microsoft.com/office/drawing/2014/main" id="{89FC2011-36AE-4F4D-AEC8-79ACC744CCD1}"/>
              </a:ext>
            </a:extLst>
          </p:cNvPr>
          <p:cNvSpPr txBox="1"/>
          <p:nvPr/>
        </p:nvSpPr>
        <p:spPr>
          <a:xfrm>
            <a:off x="19690035" y="17892862"/>
            <a:ext cx="5318274" cy="584775"/>
          </a:xfrm>
          <a:prstGeom prst="rect">
            <a:avLst/>
          </a:prstGeom>
          <a:noFill/>
        </p:spPr>
        <p:txBody>
          <a:bodyPr wrap="square" rtlCol="0">
            <a:spAutoFit/>
          </a:bodyPr>
          <a:lstStyle/>
          <a:p>
            <a:pPr algn="ctr"/>
            <a:r>
              <a:rPr lang="fr-FR" sz="3200" dirty="0"/>
              <a:t>Raspberry Pi 4</a:t>
            </a:r>
          </a:p>
        </p:txBody>
      </p:sp>
      <p:sp>
        <p:nvSpPr>
          <p:cNvPr id="42" name="TextBox 41">
            <a:extLst>
              <a:ext uri="{FF2B5EF4-FFF2-40B4-BE49-F238E27FC236}">
                <a16:creationId xmlns:a16="http://schemas.microsoft.com/office/drawing/2014/main" id="{DC845953-3A60-4410-B8A1-4D20C1A27177}"/>
              </a:ext>
            </a:extLst>
          </p:cNvPr>
          <p:cNvSpPr txBox="1"/>
          <p:nvPr/>
        </p:nvSpPr>
        <p:spPr>
          <a:xfrm>
            <a:off x="25926509" y="17840966"/>
            <a:ext cx="6071737" cy="584775"/>
          </a:xfrm>
          <a:prstGeom prst="rect">
            <a:avLst/>
          </a:prstGeom>
          <a:noFill/>
        </p:spPr>
        <p:txBody>
          <a:bodyPr wrap="square" rtlCol="0">
            <a:spAutoFit/>
          </a:bodyPr>
          <a:lstStyle/>
          <a:p>
            <a:pPr algn="ctr"/>
            <a:r>
              <a:rPr lang="fr-FR" sz="3200" dirty="0"/>
              <a:t>Raspberry Pi Camera v2</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335</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Nouvelle présentation</vt:lpstr>
      <vt:lpstr>PowerPoint Presentation</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Maxime Hauwaert</cp:lastModifiedBy>
  <cp:revision>120</cp:revision>
  <cp:lastPrinted>2013-02-08T09:18:21Z</cp:lastPrinted>
  <dcterms:created xsi:type="dcterms:W3CDTF">2005-02-24T09:50:45Z</dcterms:created>
  <dcterms:modified xsi:type="dcterms:W3CDTF">2020-04-22T20:22:14Z</dcterms:modified>
</cp:coreProperties>
</file>