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899350" cy="43562588"/>
  <p:notesSz cx="6867525" cy="99933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720">
          <p15:clr>
            <a:srgbClr val="A4A3A4"/>
          </p15:clr>
        </p15:guide>
        <p15:guide id="2" pos="103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5098"/>
    <a:srgbClr val="CC0000"/>
    <a:srgbClr val="75766A"/>
    <a:srgbClr val="E2DCEC"/>
    <a:srgbClr val="BDAFD5"/>
    <a:srgbClr val="003893"/>
    <a:srgbClr val="000000"/>
    <a:srgbClr val="3C75C2"/>
    <a:srgbClr val="FF6699"/>
    <a:srgbClr val="99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181" autoAdjust="0"/>
  </p:normalViewPr>
  <p:slideViewPr>
    <p:cSldViewPr>
      <p:cViewPr>
        <p:scale>
          <a:sx n="33" d="100"/>
          <a:sy n="33" d="100"/>
        </p:scale>
        <p:origin x="120" y="-744"/>
      </p:cViewPr>
      <p:guideLst>
        <p:guide orient="horz" pos="13720"/>
        <p:guide pos="103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 err="1" smtClean="0"/>
              <a:t>Résultats</a:t>
            </a:r>
            <a:endParaRPr lang="en-US" sz="32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Cross-validation</c:v>
                </c:pt>
              </c:strCache>
            </c:strRef>
          </c:tx>
          <c:spPr>
            <a:solidFill>
              <a:srgbClr val="6C5098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SVM (SIFT)</c:v>
                </c:pt>
                <c:pt idx="1">
                  <c:v>SVM (SURF)</c:v>
                </c:pt>
                <c:pt idx="2">
                  <c:v>CNN</c:v>
                </c:pt>
              </c:strCache>
            </c:strRef>
          </c:cat>
          <c:val>
            <c:numRef>
              <c:f>Feuil1!$B$2:$B$4</c:f>
              <c:numCache>
                <c:formatCode>0%</c:formatCode>
                <c:ptCount val="3"/>
                <c:pt idx="0">
                  <c:v>0.57999999999999996</c:v>
                </c:pt>
                <c:pt idx="1">
                  <c:v>0.62</c:v>
                </c:pt>
                <c:pt idx="2">
                  <c:v>0.78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76-4D78-A68D-5BC5819341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6542336"/>
        <c:axId val="376547328"/>
      </c:barChart>
      <c:catAx>
        <c:axId val="37654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76547328"/>
        <c:crosses val="autoZero"/>
        <c:auto val="1"/>
        <c:lblAlgn val="ctr"/>
        <c:lblOffset val="100"/>
        <c:noMultiLvlLbl val="0"/>
      </c:catAx>
      <c:valAx>
        <c:axId val="37654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76542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9375" y="0"/>
            <a:ext cx="2976563" cy="500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04C0014-FFDD-4023-8AAB-93AE7091450A}" type="datetimeFigureOut">
              <a:rPr lang="fr-BE"/>
              <a:pPr>
                <a:defRPr/>
              </a:pPr>
              <a:t>06-03-20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91663"/>
            <a:ext cx="297656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9375" y="9491663"/>
            <a:ext cx="2976563" cy="5000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32A62E5-7DE5-4840-BFB7-BE889DCC9A5A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26324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9375" y="0"/>
            <a:ext cx="2976563" cy="500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307959A-D026-4889-BBC8-59C5F910EA23}" type="datetimeFigureOut">
              <a:rPr lang="fr-BE"/>
              <a:pPr>
                <a:defRPr/>
              </a:pPr>
              <a:t>06-03-20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9300"/>
            <a:ext cx="283210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7388" y="4746625"/>
            <a:ext cx="5492750" cy="44973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fr-BE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91663"/>
            <a:ext cx="297656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9375" y="9491663"/>
            <a:ext cx="2976563" cy="5000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7241870-3BE1-4A50-B736-F0285622E371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670780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BE" altLang="fr-F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272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66975" y="13531850"/>
            <a:ext cx="27965400" cy="933926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935538" y="24685625"/>
            <a:ext cx="23028275" cy="111331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978FF-AE9A-4BE6-A95A-E3D153B7610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28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DBC7A-E348-4FDD-9F7A-5330C3D3D80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97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3441025" y="3871913"/>
            <a:ext cx="6991350" cy="34850387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466975" y="3871913"/>
            <a:ext cx="20821650" cy="3485038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1C180-7774-4464-8C7D-F064E12966E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2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1498A-0910-4319-80F8-AB3938A176C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96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8738" y="27992388"/>
            <a:ext cx="27963812" cy="86518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98738" y="18464213"/>
            <a:ext cx="27963812" cy="9528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21D13-DE9D-46BD-A5A0-83FE51B4711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00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466975" y="12584113"/>
            <a:ext cx="13906500" cy="26138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6525875" y="12584113"/>
            <a:ext cx="13906500" cy="26138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A8D3E-1D59-4132-82B4-CEA21FD429C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77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4650" y="1744663"/>
            <a:ext cx="29610050" cy="7259637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44650" y="9750425"/>
            <a:ext cx="14536738" cy="4064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644650" y="13814425"/>
            <a:ext cx="14536738" cy="25099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6713200" y="9750425"/>
            <a:ext cx="14541500" cy="4064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6713200" y="13814425"/>
            <a:ext cx="14541500" cy="25099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69B20-7516-411E-898A-C50562FD323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81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95042-D50E-4E43-8C90-881E13D7B67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45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9946D-8651-4DE6-9044-D5C3264FDE6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75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4650" y="1735138"/>
            <a:ext cx="10823575" cy="73802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863513" y="1735138"/>
            <a:ext cx="18391187" cy="37179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4650" y="9115425"/>
            <a:ext cx="10823575" cy="29798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A57B1-9737-43F1-B7FF-32FDD32C38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73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48425" y="30494288"/>
            <a:ext cx="19738975" cy="35988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448425" y="3892550"/>
            <a:ext cx="19738975" cy="26138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48425" y="34093150"/>
            <a:ext cx="19738975" cy="51133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927A8-AE89-4591-85F6-A4B2E07CB52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08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6975" y="3871913"/>
            <a:ext cx="27965400" cy="726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6975" y="12584113"/>
            <a:ext cx="27965400" cy="261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5" y="39690675"/>
            <a:ext cx="685482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>
            <a:lvl1pPr defTabSz="4368800">
              <a:defRPr sz="67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1088" y="39690675"/>
            <a:ext cx="1041717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>
            <a:lvl1pPr algn="ctr" defTabSz="4368800">
              <a:defRPr sz="67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77550" y="39690675"/>
            <a:ext cx="685482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>
            <a:lvl1pPr algn="r" defTabSz="4368800">
              <a:defRPr sz="6700">
                <a:latin typeface="Arial" pitchFamily="34" charset="0"/>
              </a:defRPr>
            </a:lvl1pPr>
          </a:lstStyle>
          <a:p>
            <a:pPr>
              <a:defRPr/>
            </a:pPr>
            <a:fld id="{1E413866-0F0A-4397-B4FA-16DD288A855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2pPr>
      <a:lvl3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3pPr>
      <a:lvl4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4pPr>
      <a:lvl5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5pPr>
      <a:lvl6pPr marL="4572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6pPr>
      <a:lvl7pPr marL="9144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7pPr>
      <a:lvl8pPr marL="13716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8pPr>
      <a:lvl9pPr marL="18288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9pPr>
    </p:titleStyle>
    <p:bodyStyle>
      <a:lvl1pPr marL="1638300" indent="-1638300" algn="l" defTabSz="4368800" rtl="0" eaLnBrk="0" fontAlgn="base" hangingPunct="0">
        <a:spcBef>
          <a:spcPct val="20000"/>
        </a:spcBef>
        <a:spcAft>
          <a:spcPct val="0"/>
        </a:spcAft>
        <a:buChar char="•"/>
        <a:defRPr sz="153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3549650" indent="-1365250" algn="l" defTabSz="4368800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  <a:ea typeface="+mn-ea"/>
        </a:defRPr>
      </a:lvl2pPr>
      <a:lvl3pPr marL="5461000" indent="-1092200" algn="l" defTabSz="4368800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  <a:ea typeface="+mn-ea"/>
        </a:defRPr>
      </a:lvl3pPr>
      <a:lvl4pPr marL="7645400" indent="-1092200" algn="l" defTabSz="4368800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ea typeface="+mn-ea"/>
        </a:defRPr>
      </a:lvl4pPr>
      <a:lvl5pPr marL="9831388" indent="-1093788" algn="l" defTabSz="4368800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5pPr>
      <a:lvl6pPr marL="102885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6pPr>
      <a:lvl7pPr marL="107457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7pPr>
      <a:lvl8pPr marL="112029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8pPr>
      <a:lvl9pPr marL="116601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png"/><Relationship Id="rId9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1" descr="Une image contenant texte, batterie&#10;&#10;Description générée avec un niveau de confiance élevé">
            <a:extLst>
              <a:ext uri="{FF2B5EF4-FFF2-40B4-BE49-F238E27FC236}">
                <a16:creationId xmlns:a16="http://schemas.microsoft.com/office/drawing/2014/main" id="{CC5F491B-9E0B-8D49-A0B9-A41975C16C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642" y="-26906"/>
            <a:ext cx="31594707" cy="699893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991" y="-32371"/>
            <a:ext cx="31596359" cy="7004398"/>
          </a:xfrm>
          <a:prstGeom prst="rect">
            <a:avLst/>
          </a:prstGeom>
        </p:spPr>
      </p:pic>
      <p:sp>
        <p:nvSpPr>
          <p:cNvPr id="2052" name="Zone de texte 40"/>
          <p:cNvSpPr txBox="1">
            <a:spLocks noChangeArrowheads="1"/>
          </p:cNvSpPr>
          <p:nvPr/>
        </p:nvSpPr>
        <p:spPr bwMode="auto">
          <a:xfrm>
            <a:off x="2033813" y="7527369"/>
            <a:ext cx="29964433" cy="2568641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t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fr-FR" altLang="fr-FR" sz="11500" b="1" dirty="0" smtClean="0">
                <a:solidFill>
                  <a:srgbClr val="6C5098"/>
                </a:solidFill>
                <a:latin typeface="+mj-lt"/>
              </a:rPr>
              <a:t>Tri automatique </a:t>
            </a:r>
            <a:r>
              <a:rPr lang="fr-FR" altLang="fr-FR" sz="11500" b="1" dirty="0">
                <a:solidFill>
                  <a:srgbClr val="6C5098"/>
                </a:solidFill>
                <a:latin typeface="+mj-lt"/>
              </a:rPr>
              <a:t>des déchets</a:t>
            </a:r>
          </a:p>
          <a:p>
            <a:pPr algn="ctr">
              <a:spcAft>
                <a:spcPts val="1200"/>
              </a:spcAft>
            </a:pPr>
            <a:r>
              <a:rPr lang="fr-FR" altLang="fr-FR" sz="4800" b="1" dirty="0">
                <a:solidFill>
                  <a:srgbClr val="92D050"/>
                </a:solidFill>
                <a:latin typeface="+mj-lt"/>
              </a:rPr>
              <a:t>DÉPARTEMENT D’INFORMATIQUE</a:t>
            </a:r>
          </a:p>
          <a:p>
            <a:pPr algn="ctr"/>
            <a:r>
              <a:rPr lang="fr-FR" altLang="fr-FR" sz="3600" b="1" dirty="0" smtClean="0">
                <a:solidFill>
                  <a:srgbClr val="CC0000"/>
                </a:solidFill>
                <a:latin typeface="+mj-lt"/>
              </a:rPr>
              <a:t>Amir FALLAHI, Brice PETIT, Dumitru NEGRU, Hugo CALLEBAUT, Maxime HAUWAERT </a:t>
            </a:r>
            <a:r>
              <a:rPr lang="fr-FR" altLang="fr-FR" sz="3600" b="1" dirty="0">
                <a:solidFill>
                  <a:srgbClr val="CC0000"/>
                </a:solidFill>
                <a:latin typeface="+mj-lt"/>
              </a:rPr>
              <a:t>et </a:t>
            </a:r>
            <a:r>
              <a:rPr lang="fr-FR" altLang="fr-FR" sz="3600" b="1" dirty="0" smtClean="0">
                <a:solidFill>
                  <a:srgbClr val="CC0000"/>
                </a:solidFill>
                <a:latin typeface="+mj-lt"/>
              </a:rPr>
              <a:t>Yahya BAKKALI</a:t>
            </a:r>
            <a:endParaRPr lang="fr-FR" altLang="fr-FR" sz="7200" b="1" dirty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2070" name="ZoneTexte 1"/>
          <p:cNvSpPr txBox="1">
            <a:spLocks noChangeArrowheads="1"/>
          </p:cNvSpPr>
          <p:nvPr/>
        </p:nvSpPr>
        <p:spPr bwMode="auto">
          <a:xfrm rot="16200000">
            <a:off x="-21167694" y="21130919"/>
            <a:ext cx="43628508" cy="1312861"/>
          </a:xfrm>
          <a:prstGeom prst="rect">
            <a:avLst/>
          </a:prstGeom>
          <a:solidFill>
            <a:srgbClr val="6C5098"/>
          </a:solidFill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Aft>
                <a:spcPts val="1800"/>
              </a:spcAft>
              <a:defRPr/>
            </a:pPr>
            <a:r>
              <a:rPr lang="fr-FR" sz="6600" b="1" dirty="0">
                <a:solidFill>
                  <a:schemeClr val="accent3"/>
                </a:solidFill>
                <a:latin typeface="+mn-lt"/>
              </a:rPr>
              <a:t>UNIVERSITÉ LIBRE DE BRUXELLES</a:t>
            </a:r>
            <a:r>
              <a:rPr lang="fr-FR" sz="6600" dirty="0">
                <a:solidFill>
                  <a:schemeClr val="accent3"/>
                </a:solidFill>
                <a:latin typeface="+mn-lt"/>
              </a:rPr>
              <a:t> - </a:t>
            </a:r>
            <a:r>
              <a:rPr lang="fr-FR" sz="6600" b="1" dirty="0">
                <a:solidFill>
                  <a:schemeClr val="accent3"/>
                </a:solidFill>
                <a:latin typeface="+mn-lt"/>
              </a:rPr>
              <a:t>FACULTÉ DES SCIENCES</a:t>
            </a:r>
          </a:p>
        </p:txBody>
      </p:sp>
      <p:pic>
        <p:nvPicPr>
          <p:cNvPr id="2055" name="Picture 11" descr="C:\Users\Jérôme\Desktop\Faculté des Sciences\Logo\nouveaux\ULB mauve seul.ep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3775" y="40878125"/>
            <a:ext cx="2608263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3" descr="C:\Users\Jérôme\Desktop\PSD2012\expo\panneaux\faculté-droite.ep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5438" y="40611425"/>
            <a:ext cx="4262437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Zone de texte 11">
            <a:extLst>
              <a:ext uri="{FF2B5EF4-FFF2-40B4-BE49-F238E27FC236}">
                <a16:creationId xmlns:a16="http://schemas.microsoft.com/office/drawing/2014/main" id="{CA7DC187-092B-400A-8FE4-AC25346D6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2051" y="42857953"/>
            <a:ext cx="21967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fr-FR" altLang="fr-FR" sz="1900" dirty="0">
                <a:latin typeface="+mj-lt"/>
              </a:rPr>
              <a:t>© Toute reproduction, m</a:t>
            </a:r>
            <a:r>
              <a:rPr lang="fr-FR" altLang="ja-JP" sz="1900" dirty="0">
                <a:latin typeface="+mj-lt"/>
              </a:rPr>
              <a:t>ême</a:t>
            </a:r>
            <a:r>
              <a:rPr lang="fr-FR" altLang="fr-FR" sz="1900" dirty="0">
                <a:latin typeface="+mj-lt"/>
              </a:rPr>
              <a:t> partielle, doit indiquer clairement le nom de tous les auteurs, le nom du Département, </a:t>
            </a:r>
            <a:br>
              <a:rPr lang="fr-FR" altLang="fr-FR" sz="1900" dirty="0">
                <a:latin typeface="+mj-lt"/>
              </a:rPr>
            </a:br>
            <a:r>
              <a:rPr lang="fr-FR" altLang="fr-FR" sz="1900" dirty="0">
                <a:latin typeface="+mj-lt"/>
              </a:rPr>
              <a:t>ainsi que la mention « Printemps des Sciences 2018 – Exposition des Sciences – Bruxelles »</a:t>
            </a:r>
          </a:p>
          <a:p>
            <a:pPr algn="ctr"/>
            <a:endParaRPr lang="fr-FR" altLang="fr-FR" sz="1900" dirty="0">
              <a:latin typeface="+mj-lt"/>
            </a:endParaRPr>
          </a:p>
        </p:txBody>
      </p:sp>
      <p:pic>
        <p:nvPicPr>
          <p:cNvPr id="13" name="Image 47" descr="C:\Users\Jérôme\Desktop\Inforsciences\ulbquadri-3.jpg">
            <a:extLst>
              <a:ext uri="{FF2B5EF4-FFF2-40B4-BE49-F238E27FC236}">
                <a16:creationId xmlns:a16="http://schemas.microsoft.com/office/drawing/2014/main" id="{61A8399E-80EF-49CA-8BD2-90DF458D2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9737" y="909307"/>
            <a:ext cx="5030226" cy="503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 2" descr="Une image contenant alimentation&#10;&#10;Description générée automatiquement">
            <a:extLst>
              <a:ext uri="{FF2B5EF4-FFF2-40B4-BE49-F238E27FC236}">
                <a16:creationId xmlns:a16="http://schemas.microsoft.com/office/drawing/2014/main" id="{4398D00D-BFCE-2F46-B764-3A9BF16E98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51" y="918270"/>
            <a:ext cx="4887947" cy="4887947"/>
          </a:xfrm>
          <a:prstGeom prst="rect">
            <a:avLst/>
          </a:prstGeom>
          <a:solidFill>
            <a:srgbClr val="6C5098"/>
          </a:solidFill>
        </p:spPr>
      </p:pic>
      <p:graphicFrame>
        <p:nvGraphicFramePr>
          <p:cNvPr id="5" name="Graphique 4"/>
          <p:cNvGraphicFramePr/>
          <p:nvPr>
            <p:extLst>
              <p:ext uri="{D42A27DB-BD31-4B8C-83A1-F6EECF244321}">
                <p14:modId xmlns:p14="http://schemas.microsoft.com/office/powerpoint/2010/main" val="3399331796"/>
              </p:ext>
            </p:extLst>
          </p:nvPr>
        </p:nvGraphicFramePr>
        <p:xfrm>
          <a:off x="21092455" y="32318874"/>
          <a:ext cx="9947970" cy="6249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666542"/>
              </p:ext>
            </p:extLst>
          </p:nvPr>
        </p:nvGraphicFramePr>
        <p:xfrm>
          <a:off x="3074605" y="33053629"/>
          <a:ext cx="16831454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0484">
                  <a:extLst>
                    <a:ext uri="{9D8B030D-6E8A-4147-A177-3AD203B41FA5}">
                      <a16:colId xmlns:a16="http://schemas.microsoft.com/office/drawing/2014/main" val="1838529805"/>
                    </a:ext>
                  </a:extLst>
                </a:gridCol>
                <a:gridCol w="5604346">
                  <a:extLst>
                    <a:ext uri="{9D8B030D-6E8A-4147-A177-3AD203B41FA5}">
                      <a16:colId xmlns:a16="http://schemas.microsoft.com/office/drawing/2014/main" val="3447096649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993651687"/>
                    </a:ext>
                  </a:extLst>
                </a:gridCol>
              </a:tblGrid>
              <a:tr h="64384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6C50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SVM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>
                    <a:solidFill>
                      <a:srgbClr val="6C50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CNN</a:t>
                      </a:r>
                      <a:endParaRPr lang="fr-FR" sz="4400" dirty="0"/>
                    </a:p>
                  </a:txBody>
                  <a:tcPr>
                    <a:solidFill>
                      <a:srgbClr val="6C50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135684"/>
                  </a:ext>
                </a:extLst>
              </a:tr>
              <a:tr h="6438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4400" dirty="0" smtClean="0"/>
                        <a:t>Paramètres du modèle</a:t>
                      </a:r>
                      <a:endParaRPr lang="fr-FR" sz="4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4400" dirty="0" smtClean="0"/>
                        <a:t>- </a:t>
                      </a:r>
                      <a:r>
                        <a:rPr lang="fr-FR" sz="4400" dirty="0" err="1" smtClean="0"/>
                        <a:t>Kernel</a:t>
                      </a:r>
                      <a:r>
                        <a:rPr lang="fr-FR" sz="4400" dirty="0" smtClean="0"/>
                        <a:t> : radial basis </a:t>
                      </a:r>
                      <a:r>
                        <a:rPr lang="fr-FR" sz="4400" dirty="0" err="1" smtClean="0"/>
                        <a:t>function</a:t>
                      </a:r>
                      <a:endParaRPr lang="fr-FR" sz="44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sz="4400" dirty="0" smtClean="0"/>
                        <a:t>- Clusters : 500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sz="4400" dirty="0" smtClean="0"/>
                        <a:t>-</a:t>
                      </a:r>
                      <a:r>
                        <a:rPr lang="fr-FR" sz="4400" baseline="0" dirty="0" smtClean="0"/>
                        <a:t> </a:t>
                      </a:r>
                      <a:r>
                        <a:rPr lang="fr-FR" sz="4400" dirty="0" smtClean="0"/>
                        <a:t>Dimensions : 128</a:t>
                      </a:r>
                      <a:endParaRPr lang="fr-FR" sz="4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71500" indent="-57150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fr-FR" sz="4400" dirty="0" err="1" smtClean="0"/>
                        <a:t>Epochs</a:t>
                      </a:r>
                      <a:r>
                        <a:rPr lang="fr-FR" sz="4400" dirty="0" smtClean="0"/>
                        <a:t> : 10</a:t>
                      </a:r>
                    </a:p>
                    <a:p>
                      <a:pPr marL="571500" indent="-57150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fr-FR" sz="4400" dirty="0" smtClean="0"/>
                        <a:t>Optimiseur</a:t>
                      </a:r>
                      <a:r>
                        <a:rPr lang="fr-FR" sz="4400" baseline="0" dirty="0" smtClean="0"/>
                        <a:t> : Adam</a:t>
                      </a:r>
                      <a:endParaRPr lang="fr-FR" sz="4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294834"/>
                  </a:ext>
                </a:extLst>
              </a:tr>
              <a:tr h="6438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4400" dirty="0" smtClean="0"/>
                        <a:t>Bibliothèque</a:t>
                      </a:r>
                      <a:endParaRPr lang="fr-FR" sz="4400" baseline="0" dirty="0" smtClean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4400" baseline="0" dirty="0" smtClean="0"/>
                        <a:t>utilisée</a:t>
                      </a:r>
                      <a:endParaRPr lang="fr-FR" sz="4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sz="4400" dirty="0" err="1" smtClean="0"/>
                        <a:t>sqLearn</a:t>
                      </a:r>
                      <a:endParaRPr lang="fr-FR" sz="4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4400" dirty="0" err="1" smtClean="0"/>
                        <a:t>Keras</a:t>
                      </a:r>
                      <a:endParaRPr lang="fr-FR" sz="4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658979"/>
                  </a:ext>
                </a:extLst>
              </a:tr>
            </a:tbl>
          </a:graphicData>
        </a:graphic>
      </p:graphicFrame>
      <p:sp>
        <p:nvSpPr>
          <p:cNvPr id="27" name="ZoneTexte 26"/>
          <p:cNvSpPr txBox="1"/>
          <p:nvPr/>
        </p:nvSpPr>
        <p:spPr>
          <a:xfrm>
            <a:off x="7995051" y="14783802"/>
            <a:ext cx="1440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4400" b="1" dirty="0" smtClean="0">
                <a:solidFill>
                  <a:srgbClr val="6C5098"/>
                </a:solidFill>
              </a:rPr>
              <a:t>SVM</a:t>
            </a:r>
            <a:endParaRPr lang="fr-FR" sz="4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4353012" y="12102220"/>
            <a:ext cx="101531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/>
              <a:t>Ci-dessous, on retrouve les étapes détaillées de conception </a:t>
            </a:r>
            <a:r>
              <a:rPr lang="fr-FR" sz="4400" dirty="0" smtClean="0"/>
              <a:t>du SVM </a:t>
            </a:r>
            <a:r>
              <a:rPr lang="fr-FR" sz="4400" dirty="0" smtClean="0"/>
              <a:t>:</a:t>
            </a:r>
            <a:endParaRPr lang="fr-FR" sz="4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6806138" y="16093835"/>
            <a:ext cx="381798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Read Training Images</a:t>
            </a:r>
            <a:endParaRPr lang="fr-FR" sz="4400" dirty="0"/>
          </a:p>
        </p:txBody>
      </p:sp>
      <p:sp>
        <p:nvSpPr>
          <p:cNvPr id="42" name="ZoneTexte 41"/>
          <p:cNvSpPr txBox="1"/>
          <p:nvPr/>
        </p:nvSpPr>
        <p:spPr>
          <a:xfrm>
            <a:off x="6806138" y="18191837"/>
            <a:ext cx="381798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SIFT </a:t>
            </a:r>
            <a:r>
              <a:rPr lang="fr-FR" sz="4400" dirty="0" err="1" smtClean="0"/>
              <a:t>Feature</a:t>
            </a:r>
            <a:r>
              <a:rPr lang="fr-FR" sz="4400" dirty="0" smtClean="0"/>
              <a:t> Extraction</a:t>
            </a:r>
            <a:endParaRPr lang="fr-FR" sz="4400" dirty="0"/>
          </a:p>
        </p:txBody>
      </p:sp>
      <p:sp>
        <p:nvSpPr>
          <p:cNvPr id="43" name="ZoneTexte 42"/>
          <p:cNvSpPr txBox="1"/>
          <p:nvPr/>
        </p:nvSpPr>
        <p:spPr>
          <a:xfrm>
            <a:off x="6806138" y="20298584"/>
            <a:ext cx="381798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K-</a:t>
            </a:r>
            <a:r>
              <a:rPr lang="fr-FR" sz="4400" dirty="0" err="1" smtClean="0"/>
              <a:t>Means</a:t>
            </a:r>
            <a:r>
              <a:rPr lang="fr-FR" sz="4400" dirty="0" smtClean="0"/>
              <a:t> </a:t>
            </a:r>
            <a:r>
              <a:rPr lang="fr-FR" sz="4400" dirty="0" err="1" smtClean="0"/>
              <a:t>Clustring</a:t>
            </a:r>
            <a:endParaRPr lang="fr-FR" sz="4400" dirty="0"/>
          </a:p>
        </p:txBody>
      </p:sp>
      <p:sp>
        <p:nvSpPr>
          <p:cNvPr id="44" name="ZoneTexte 43"/>
          <p:cNvSpPr txBox="1"/>
          <p:nvPr/>
        </p:nvSpPr>
        <p:spPr>
          <a:xfrm>
            <a:off x="6806138" y="22401658"/>
            <a:ext cx="381798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Bag of </a:t>
            </a:r>
          </a:p>
          <a:p>
            <a:pPr algn="ctr"/>
            <a:r>
              <a:rPr lang="fr-FR" sz="4400" dirty="0" err="1" smtClean="0"/>
              <a:t>Words</a:t>
            </a:r>
            <a:endParaRPr lang="fr-FR" sz="4400" dirty="0"/>
          </a:p>
        </p:txBody>
      </p:sp>
      <p:sp>
        <p:nvSpPr>
          <p:cNvPr id="45" name="ZoneTexte 44"/>
          <p:cNvSpPr txBox="1"/>
          <p:nvPr/>
        </p:nvSpPr>
        <p:spPr>
          <a:xfrm>
            <a:off x="6806138" y="24504732"/>
            <a:ext cx="381798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400" dirty="0" err="1" smtClean="0"/>
              <a:t>Histogram</a:t>
            </a:r>
            <a:r>
              <a:rPr lang="fr-FR" sz="4400" dirty="0" smtClean="0"/>
              <a:t> </a:t>
            </a:r>
            <a:r>
              <a:rPr lang="fr-FR" sz="4400" dirty="0" err="1" smtClean="0"/>
              <a:t>Calculations</a:t>
            </a:r>
            <a:endParaRPr lang="fr-FR" sz="4400" dirty="0"/>
          </a:p>
        </p:txBody>
      </p:sp>
      <p:sp>
        <p:nvSpPr>
          <p:cNvPr id="46" name="ZoneTexte 45"/>
          <p:cNvSpPr txBox="1"/>
          <p:nvPr/>
        </p:nvSpPr>
        <p:spPr>
          <a:xfrm>
            <a:off x="6806138" y="26605142"/>
            <a:ext cx="381798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SVM </a:t>
            </a:r>
          </a:p>
          <a:p>
            <a:pPr algn="ctr"/>
            <a:r>
              <a:rPr lang="fr-FR" sz="4400" dirty="0" smtClean="0"/>
              <a:t>Model</a:t>
            </a:r>
            <a:endParaRPr lang="fr-FR" sz="4400" dirty="0"/>
          </a:p>
        </p:txBody>
      </p:sp>
      <p:sp>
        <p:nvSpPr>
          <p:cNvPr id="56" name="ZoneTexte 55"/>
          <p:cNvSpPr txBox="1"/>
          <p:nvPr/>
        </p:nvSpPr>
        <p:spPr>
          <a:xfrm>
            <a:off x="22708328" y="14783802"/>
            <a:ext cx="1440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4400" b="1" dirty="0" smtClean="0">
                <a:solidFill>
                  <a:srgbClr val="6C5098"/>
                </a:solidFill>
              </a:rPr>
              <a:t>CNN</a:t>
            </a:r>
            <a:endParaRPr lang="fr-FR" sz="4400" dirty="0"/>
          </a:p>
        </p:txBody>
      </p:sp>
      <p:sp>
        <p:nvSpPr>
          <p:cNvPr id="59" name="ZoneTexte 58"/>
          <p:cNvSpPr txBox="1"/>
          <p:nvPr/>
        </p:nvSpPr>
        <p:spPr>
          <a:xfrm>
            <a:off x="3078856" y="30963793"/>
            <a:ext cx="280330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Les différentes caractéristiques des deux </a:t>
            </a:r>
            <a:r>
              <a:rPr lang="fr-FR" sz="4400" dirty="0" smtClean="0"/>
              <a:t>méthodes, ainsi que les résultats obtenus via </a:t>
            </a:r>
            <a:r>
              <a:rPr lang="fr-FR" sz="4400" b="1" dirty="0" smtClean="0"/>
              <a:t>Cross-Validation</a:t>
            </a:r>
            <a:r>
              <a:rPr lang="fr-FR" sz="4400" dirty="0" smtClean="0"/>
              <a:t> :</a:t>
            </a:r>
            <a:endParaRPr lang="fr-FR" sz="4400" dirty="0"/>
          </a:p>
        </p:txBody>
      </p:sp>
      <p:sp>
        <p:nvSpPr>
          <p:cNvPr id="3" name="ZoneTexte 2"/>
          <p:cNvSpPr txBox="1"/>
          <p:nvPr/>
        </p:nvSpPr>
        <p:spPr>
          <a:xfrm>
            <a:off x="17991806" y="16093835"/>
            <a:ext cx="10873207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VGG19 (sans les dernière trois couches)</a:t>
            </a:r>
            <a:endParaRPr lang="fr-FR" sz="4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17991806" y="17694090"/>
            <a:ext cx="10873207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Global </a:t>
            </a:r>
            <a:r>
              <a:rPr lang="fr-FR" sz="4400" dirty="0" err="1" smtClean="0"/>
              <a:t>Average</a:t>
            </a:r>
            <a:r>
              <a:rPr lang="fr-FR" sz="4400" dirty="0" smtClean="0"/>
              <a:t> </a:t>
            </a:r>
            <a:r>
              <a:rPr lang="fr-FR" sz="4400" dirty="0" err="1" smtClean="0"/>
              <a:t>Pooling</a:t>
            </a:r>
            <a:r>
              <a:rPr lang="fr-FR" sz="4400" dirty="0" smtClean="0"/>
              <a:t> 2D</a:t>
            </a:r>
            <a:endParaRPr lang="fr-FR" sz="4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17991806" y="19294345"/>
            <a:ext cx="10873207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Couche dense de 1024 unités</a:t>
            </a:r>
          </a:p>
          <a:p>
            <a:pPr algn="ctr"/>
            <a:r>
              <a:rPr lang="fr-FR" sz="4400" dirty="0"/>
              <a:t>+</a:t>
            </a:r>
            <a:endParaRPr lang="fr-FR" sz="4400" dirty="0" smtClean="0"/>
          </a:p>
          <a:p>
            <a:pPr algn="ctr"/>
            <a:r>
              <a:rPr lang="fr-FR" sz="4400" dirty="0" smtClean="0"/>
              <a:t>Fonction d’activation Relu</a:t>
            </a:r>
            <a:endParaRPr lang="fr-FR" sz="4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17991806" y="22248817"/>
            <a:ext cx="10873207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Couche dense de 1024 unités</a:t>
            </a:r>
          </a:p>
          <a:p>
            <a:pPr algn="ctr"/>
            <a:r>
              <a:rPr lang="fr-FR" sz="4400" dirty="0"/>
              <a:t>+</a:t>
            </a:r>
            <a:endParaRPr lang="fr-FR" sz="4400" dirty="0" smtClean="0"/>
          </a:p>
          <a:p>
            <a:pPr algn="ctr"/>
            <a:r>
              <a:rPr lang="fr-FR" sz="4400" dirty="0" smtClean="0"/>
              <a:t>Fonction d’activation Relu</a:t>
            </a:r>
            <a:endParaRPr lang="fr-FR" sz="4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17991806" y="25203289"/>
            <a:ext cx="10873207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Fonction d’activation </a:t>
            </a:r>
            <a:r>
              <a:rPr lang="fr-FR" sz="4400" dirty="0" err="1" smtClean="0"/>
              <a:t>Softmax</a:t>
            </a:r>
            <a:endParaRPr lang="fr-FR" sz="4400" dirty="0"/>
          </a:p>
        </p:txBody>
      </p:sp>
      <p:sp>
        <p:nvSpPr>
          <p:cNvPr id="6" name="Ellipse 5"/>
          <p:cNvSpPr/>
          <p:nvPr/>
        </p:nvSpPr>
        <p:spPr bwMode="auto">
          <a:xfrm>
            <a:off x="18235226" y="26785433"/>
            <a:ext cx="1152128" cy="1116667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1</a:t>
            </a:r>
            <a:endParaRPr kumimoji="0" lang="fr-F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7" name="Ellipse 36"/>
          <p:cNvSpPr/>
          <p:nvPr/>
        </p:nvSpPr>
        <p:spPr bwMode="auto">
          <a:xfrm>
            <a:off x="20543786" y="26785433"/>
            <a:ext cx="1152128" cy="1116667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2</a:t>
            </a:r>
            <a:endParaRPr kumimoji="0" lang="fr-F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8" name="Ellipse 37"/>
          <p:cNvSpPr/>
          <p:nvPr/>
        </p:nvSpPr>
        <p:spPr bwMode="auto">
          <a:xfrm>
            <a:off x="22852346" y="26785433"/>
            <a:ext cx="1152128" cy="1116667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3</a:t>
            </a:r>
            <a:endParaRPr kumimoji="0" lang="fr-F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9" name="Ellipse 38"/>
          <p:cNvSpPr/>
          <p:nvPr/>
        </p:nvSpPr>
        <p:spPr bwMode="auto">
          <a:xfrm>
            <a:off x="25160906" y="26788166"/>
            <a:ext cx="1152128" cy="1116667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4</a:t>
            </a:r>
            <a:endParaRPr kumimoji="0" lang="fr-F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0" name="Ellipse 39"/>
          <p:cNvSpPr/>
          <p:nvPr/>
        </p:nvSpPr>
        <p:spPr bwMode="auto">
          <a:xfrm>
            <a:off x="27469466" y="26785433"/>
            <a:ext cx="1152128" cy="1116667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5</a:t>
            </a:r>
            <a:endParaRPr kumimoji="0" lang="fr-F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17" name="Connecteur droit 16"/>
          <p:cNvCxnSpPr>
            <a:stCxn id="35" idx="2"/>
            <a:endCxn id="36" idx="0"/>
          </p:cNvCxnSpPr>
          <p:nvPr/>
        </p:nvCxnSpPr>
        <p:spPr bwMode="auto">
          <a:xfrm>
            <a:off x="23428410" y="24372475"/>
            <a:ext cx="0" cy="8308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Connecteur droit 47"/>
          <p:cNvCxnSpPr/>
          <p:nvPr/>
        </p:nvCxnSpPr>
        <p:spPr bwMode="auto">
          <a:xfrm>
            <a:off x="23428410" y="25975842"/>
            <a:ext cx="0" cy="8308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Connecteur droit 48"/>
          <p:cNvCxnSpPr/>
          <p:nvPr/>
        </p:nvCxnSpPr>
        <p:spPr bwMode="auto">
          <a:xfrm>
            <a:off x="21092454" y="25975842"/>
            <a:ext cx="0" cy="8308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Connecteur droit 49"/>
          <p:cNvCxnSpPr/>
          <p:nvPr/>
        </p:nvCxnSpPr>
        <p:spPr bwMode="auto">
          <a:xfrm>
            <a:off x="18860206" y="25975842"/>
            <a:ext cx="0" cy="8308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Connecteur droit 50"/>
          <p:cNvCxnSpPr/>
          <p:nvPr/>
        </p:nvCxnSpPr>
        <p:spPr bwMode="auto">
          <a:xfrm>
            <a:off x="25700966" y="25975842"/>
            <a:ext cx="0" cy="8308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Connecteur droit 56"/>
          <p:cNvCxnSpPr/>
          <p:nvPr/>
        </p:nvCxnSpPr>
        <p:spPr bwMode="auto">
          <a:xfrm>
            <a:off x="27991953" y="25975842"/>
            <a:ext cx="0" cy="8308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Connecteur droit 57"/>
          <p:cNvCxnSpPr/>
          <p:nvPr/>
        </p:nvCxnSpPr>
        <p:spPr bwMode="auto">
          <a:xfrm>
            <a:off x="23428410" y="21418003"/>
            <a:ext cx="0" cy="8308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Connecteur droit 59"/>
          <p:cNvCxnSpPr/>
          <p:nvPr/>
        </p:nvCxnSpPr>
        <p:spPr bwMode="auto">
          <a:xfrm>
            <a:off x="23428410" y="18463531"/>
            <a:ext cx="0" cy="8308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Connecteur droit 60"/>
          <p:cNvCxnSpPr/>
          <p:nvPr/>
        </p:nvCxnSpPr>
        <p:spPr bwMode="auto">
          <a:xfrm>
            <a:off x="23428410" y="16889951"/>
            <a:ext cx="0" cy="8308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ZoneTexte 61"/>
          <p:cNvSpPr txBox="1"/>
          <p:nvPr/>
        </p:nvSpPr>
        <p:spPr>
          <a:xfrm>
            <a:off x="16017988" y="12116801"/>
            <a:ext cx="150224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/>
              <a:t>Le CNN a été obtenu via un </a:t>
            </a:r>
            <a:r>
              <a:rPr lang="fr-FR" sz="4400" b="1" dirty="0" err="1" smtClean="0"/>
              <a:t>transerf</a:t>
            </a:r>
            <a:r>
              <a:rPr lang="fr-FR" sz="4400" b="1" dirty="0"/>
              <a:t> </a:t>
            </a:r>
            <a:r>
              <a:rPr lang="fr-FR" sz="4400" b="1" dirty="0" err="1" smtClean="0"/>
              <a:t>learning</a:t>
            </a:r>
            <a:r>
              <a:rPr lang="fr-FR" sz="4400" dirty="0" smtClean="0"/>
              <a:t>, à partir du modèle </a:t>
            </a:r>
            <a:r>
              <a:rPr lang="fr-FR" sz="4400" b="1" dirty="0" smtClean="0"/>
              <a:t>VGG19</a:t>
            </a:r>
            <a:r>
              <a:rPr lang="fr-FR" sz="4400" dirty="0" smtClean="0"/>
              <a:t>. L’architecture générale du modèle est décrite par le schéma suivant (avec, à la fin, les 5 classes) :</a:t>
            </a:r>
            <a:endParaRPr lang="fr-FR" sz="4400" dirty="0"/>
          </a:p>
        </p:txBody>
      </p:sp>
      <p:cxnSp>
        <p:nvCxnSpPr>
          <p:cNvPr id="22" name="Connecteur droit avec flèche 21"/>
          <p:cNvCxnSpPr>
            <a:stCxn id="33" idx="2"/>
            <a:endCxn id="42" idx="0"/>
          </p:cNvCxnSpPr>
          <p:nvPr/>
        </p:nvCxnSpPr>
        <p:spPr bwMode="auto">
          <a:xfrm>
            <a:off x="8715131" y="17540385"/>
            <a:ext cx="0" cy="651452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Connecteur droit avec flèche 62"/>
          <p:cNvCxnSpPr/>
          <p:nvPr/>
        </p:nvCxnSpPr>
        <p:spPr bwMode="auto">
          <a:xfrm>
            <a:off x="8715131" y="19704722"/>
            <a:ext cx="0" cy="651452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Connecteur droit avec flèche 63"/>
          <p:cNvCxnSpPr/>
          <p:nvPr/>
        </p:nvCxnSpPr>
        <p:spPr bwMode="auto">
          <a:xfrm>
            <a:off x="8715131" y="21745134"/>
            <a:ext cx="0" cy="651452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Connecteur droit avec flèche 64"/>
          <p:cNvCxnSpPr/>
          <p:nvPr/>
        </p:nvCxnSpPr>
        <p:spPr bwMode="auto">
          <a:xfrm>
            <a:off x="8703497" y="23848208"/>
            <a:ext cx="0" cy="651452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Connecteur droit avec flèche 65"/>
          <p:cNvCxnSpPr/>
          <p:nvPr/>
        </p:nvCxnSpPr>
        <p:spPr bwMode="auto">
          <a:xfrm>
            <a:off x="8703497" y="25972730"/>
            <a:ext cx="0" cy="651452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203</Words>
  <Application>Microsoft Office PowerPoint</Application>
  <PresentationFormat>Personnalisé</PresentationFormat>
  <Paragraphs>45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Nouvelle présentation</vt:lpstr>
      <vt:lpstr>Présentation PowerPoint</vt:lpstr>
    </vt:vector>
  </TitlesOfParts>
  <Company>Elvira/Puttevils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Elvira/Puttevils</dc:creator>
  <cp:lastModifiedBy>Utilisateur Windows</cp:lastModifiedBy>
  <cp:revision>117</cp:revision>
  <cp:lastPrinted>2013-02-08T09:18:21Z</cp:lastPrinted>
  <dcterms:created xsi:type="dcterms:W3CDTF">2005-02-24T09:50:45Z</dcterms:created>
  <dcterms:modified xsi:type="dcterms:W3CDTF">2020-03-05T23:47:02Z</dcterms:modified>
</cp:coreProperties>
</file>