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94" r:id="rId2"/>
    <p:sldId id="297" r:id="rId3"/>
    <p:sldId id="295" r:id="rId4"/>
    <p:sldId id="298" r:id="rId5"/>
    <p:sldId id="304" r:id="rId6"/>
    <p:sldId id="314" r:id="rId7"/>
    <p:sldId id="299" r:id="rId8"/>
    <p:sldId id="312" r:id="rId9"/>
    <p:sldId id="306" r:id="rId10"/>
    <p:sldId id="300" r:id="rId11"/>
    <p:sldId id="308" r:id="rId12"/>
    <p:sldId id="301" r:id="rId13"/>
    <p:sldId id="310" r:id="rId14"/>
    <p:sldId id="311" r:id="rId15"/>
    <p:sldId id="302" r:id="rId16"/>
    <p:sldId id="276" r:id="rId17"/>
    <p:sldId id="279" r:id="rId18"/>
    <p:sldId id="285" r:id="rId19"/>
    <p:sldId id="280" r:id="rId20"/>
    <p:sldId id="286" r:id="rId21"/>
    <p:sldId id="287" r:id="rId22"/>
    <p:sldId id="293" r:id="rId23"/>
    <p:sldId id="281" r:id="rId24"/>
    <p:sldId id="278" r:id="rId25"/>
    <p:sldId id="303" r:id="rId26"/>
    <p:sldId id="291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B7A91529-7EFA-4B70-9C6F-82776C1E6B41}">
          <p14:sldIdLst>
            <p14:sldId id="294"/>
            <p14:sldId id="297"/>
          </p14:sldIdLst>
        </p14:section>
        <p14:section name="INTRO" id="{59077426-CAD9-4131-9FF9-440AE3D51FAB}">
          <p14:sldIdLst>
            <p14:sldId id="295"/>
          </p14:sldIdLst>
        </p14:section>
        <p14:section name="PRESENTATION DE LA STRUCTURE" id="{31606729-B695-4901-B61B-F0986B51F747}">
          <p14:sldIdLst>
            <p14:sldId id="298"/>
            <p14:sldId id="304"/>
            <p14:sldId id="314"/>
          </p14:sldIdLst>
        </p14:section>
        <p14:section name="PROBLEMATIQUE" id="{63D0118D-4549-4B7C-AE10-BCCA2839BEF7}">
          <p14:sldIdLst>
            <p14:sldId id="299"/>
            <p14:sldId id="312"/>
            <p14:sldId id="306"/>
          </p14:sldIdLst>
        </p14:section>
        <p14:section name="RESULTAT ATTENDU" id="{7D59945A-E52F-48F5-931C-0B733747675B}">
          <p14:sldIdLst>
            <p14:sldId id="300"/>
            <p14:sldId id="308"/>
          </p14:sldIdLst>
        </p14:section>
        <p14:section name="PROPOSITION DE LA SOLUTION" id="{1D89343F-F3BD-4935-BD59-D33FB94C104B}">
          <p14:sldIdLst>
            <p14:sldId id="301"/>
            <p14:sldId id="310"/>
            <p14:sldId id="311"/>
          </p14:sldIdLst>
        </p14:section>
        <p14:section name="QUELQUES ECRANS" id="{5311FD45-5762-471D-B4E4-B42140B17E13}">
          <p14:sldIdLst>
            <p14:sldId id="302"/>
            <p14:sldId id="276"/>
            <p14:sldId id="279"/>
            <p14:sldId id="285"/>
            <p14:sldId id="280"/>
            <p14:sldId id="286"/>
            <p14:sldId id="287"/>
            <p14:sldId id="293"/>
            <p14:sldId id="281"/>
            <p14:sldId id="278"/>
          </p14:sldIdLst>
        </p14:section>
        <p14:section name="CONCLUSION" id="{D4A1F955-6C49-48AB-9702-45BE7B1624C2}">
          <p14:sldIdLst>
            <p14:sldId id="303"/>
            <p14:sldId id="291"/>
          </p14:sldIdLst>
        </p14:section>
        <p14:section name="Section sans titre" id="{E5D8F89A-D767-4BCA-924D-CD87FFE1FC1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40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6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38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2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76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110346B-DDBB-4BE3-B9AA-5684AD14126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DEFENSE OF … MAY 2020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8FF56-39EA-41A6-9517-908A34B8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389" y="1813216"/>
            <a:ext cx="7835608" cy="1179513"/>
          </a:xfrm>
        </p:spPr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5A192-5482-4D04-B104-14A73629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389" y="3064157"/>
            <a:ext cx="7160612" cy="1179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SHEETING SYSTEM OF ELECTRICITY BILL CALCULATION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D6C2CC-960F-46D3-9123-1E1901CB5687}"/>
              </a:ext>
            </a:extLst>
          </p:cNvPr>
          <p:cNvSpPr txBox="1">
            <a:spLocks/>
          </p:cNvSpPr>
          <p:nvPr/>
        </p:nvSpPr>
        <p:spPr>
          <a:xfrm>
            <a:off x="8936140" y="5212707"/>
            <a:ext cx="2875722" cy="1179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 err="1"/>
              <a:t>Aimé</a:t>
            </a:r>
            <a:r>
              <a:rPr lang="en-US" sz="2000" dirty="0"/>
              <a:t> Brice César Gnanago</a:t>
            </a:r>
          </a:p>
          <a:p>
            <a:pPr marL="0" indent="0" algn="r">
              <a:buNone/>
            </a:pPr>
            <a:r>
              <a:rPr lang="en-US" sz="2000" dirty="0"/>
              <a:t>license 3 - computer science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 err="1"/>
              <a:t>Agitel</a:t>
            </a:r>
            <a:r>
              <a:rPr lang="en-US" sz="2000" dirty="0"/>
              <a:t>-Formation School</a:t>
            </a:r>
            <a:endParaRPr lang="en-US" sz="160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1A024E1-0412-41BA-83FA-6CB5AE036CDE}"/>
              </a:ext>
            </a:extLst>
          </p:cNvPr>
          <p:cNvCxnSpPr/>
          <p:nvPr/>
        </p:nvCxnSpPr>
        <p:spPr>
          <a:xfrm>
            <a:off x="3336897" y="2741875"/>
            <a:ext cx="58839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04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5094975" y="3665357"/>
            <a:ext cx="5862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EXCEPTED RESULTS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240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D1C61C-437C-4E00-AE31-FB03B253B89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EXCEPTED RESULTS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C7D7181-2411-4A49-8889-E5B49119A992}"/>
              </a:ext>
            </a:extLst>
          </p:cNvPr>
          <p:cNvGrpSpPr/>
          <p:nvPr/>
        </p:nvGrpSpPr>
        <p:grpSpPr>
          <a:xfrm>
            <a:off x="1664975" y="1316547"/>
            <a:ext cx="8862049" cy="4224905"/>
            <a:chOff x="1664975" y="1320251"/>
            <a:chExt cx="8862049" cy="422490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27A9507-1A8B-40AB-9261-FFFECC05DBB0}"/>
                </a:ext>
              </a:extLst>
            </p:cNvPr>
            <p:cNvGrpSpPr/>
            <p:nvPr/>
          </p:nvGrpSpPr>
          <p:grpSpPr>
            <a:xfrm>
              <a:off x="1664975" y="1320251"/>
              <a:ext cx="8862049" cy="838199"/>
              <a:chOff x="1946701" y="2252869"/>
              <a:chExt cx="5892978" cy="632792"/>
            </a:xfrm>
          </p:grpSpPr>
          <p:sp>
            <p:nvSpPr>
              <p:cNvPr id="14" name="Parallélogramme 13">
                <a:extLst>
                  <a:ext uri="{FF2B5EF4-FFF2-40B4-BE49-F238E27FC236}">
                    <a16:creationId xmlns:a16="http://schemas.microsoft.com/office/drawing/2014/main" id="{3BA8F18D-4521-42A0-BFF5-4044AFA61970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A</a:t>
                </a:r>
              </a:p>
            </p:txBody>
          </p:sp>
          <p:sp>
            <p:nvSpPr>
              <p:cNvPr id="15" name="Parallélogramme 14">
                <a:extLst>
                  <a:ext uri="{FF2B5EF4-FFF2-40B4-BE49-F238E27FC236}">
                    <a16:creationId xmlns:a16="http://schemas.microsoft.com/office/drawing/2014/main" id="{90A101E9-7863-4EC5-B7AF-B4F52007AF4E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400"/>
                  <a:t>Spreadsheet generation</a:t>
                </a: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18DF598-5C96-4EA8-9581-97A2519C730B}"/>
                </a:ext>
              </a:extLst>
            </p:cNvPr>
            <p:cNvGrpSpPr/>
            <p:nvPr/>
          </p:nvGrpSpPr>
          <p:grpSpPr>
            <a:xfrm>
              <a:off x="1664975" y="2449154"/>
              <a:ext cx="8862049" cy="838199"/>
              <a:chOff x="1946701" y="2252869"/>
              <a:chExt cx="5892978" cy="632792"/>
            </a:xfrm>
          </p:grpSpPr>
          <p:sp>
            <p:nvSpPr>
              <p:cNvPr id="12" name="Parallélogramme 11">
                <a:extLst>
                  <a:ext uri="{FF2B5EF4-FFF2-40B4-BE49-F238E27FC236}">
                    <a16:creationId xmlns:a16="http://schemas.microsoft.com/office/drawing/2014/main" id="{481E701E-320B-459C-8269-7BC40BDBDCAC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13" name="Parallélogramme 12">
                <a:extLst>
                  <a:ext uri="{FF2B5EF4-FFF2-40B4-BE49-F238E27FC236}">
                    <a16:creationId xmlns:a16="http://schemas.microsoft.com/office/drawing/2014/main" id="{23089E71-E0C7-4C15-A5F2-1533AD584065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400" dirty="0"/>
                  <a:t>Maintaining billing profiles and billing items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62EF503-6957-401E-92B5-0D12409FE0EF}"/>
                </a:ext>
              </a:extLst>
            </p:cNvPr>
            <p:cNvGrpSpPr/>
            <p:nvPr/>
          </p:nvGrpSpPr>
          <p:grpSpPr>
            <a:xfrm>
              <a:off x="1664975" y="3578057"/>
              <a:ext cx="8862049" cy="838201"/>
              <a:chOff x="1946701" y="2252868"/>
              <a:chExt cx="5892978" cy="632793"/>
            </a:xfrm>
          </p:grpSpPr>
          <p:sp>
            <p:nvSpPr>
              <p:cNvPr id="10" name="Parallélogramme 9">
                <a:extLst>
                  <a:ext uri="{FF2B5EF4-FFF2-40B4-BE49-F238E27FC236}">
                    <a16:creationId xmlns:a16="http://schemas.microsoft.com/office/drawing/2014/main" id="{B0D74D85-BB18-45BD-9200-F181411D9274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C</a:t>
                </a:r>
              </a:p>
            </p:txBody>
          </p:sp>
          <p:sp>
            <p:nvSpPr>
              <p:cNvPr id="11" name="Parallélogramme 10">
                <a:extLst>
                  <a:ext uri="{FF2B5EF4-FFF2-40B4-BE49-F238E27FC236}">
                    <a16:creationId xmlns:a16="http://schemas.microsoft.com/office/drawing/2014/main" id="{4B6C9A79-F6BB-4459-B01D-E21E2E7EF4DC}"/>
                  </a:ext>
                </a:extLst>
              </p:cNvPr>
              <p:cNvSpPr/>
              <p:nvPr/>
            </p:nvSpPr>
            <p:spPr>
              <a:xfrm>
                <a:off x="2676938" y="2252868"/>
                <a:ext cx="5162741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/>
                <a:r>
                  <a:rPr lang="en-US" sz="2400" dirty="0"/>
                  <a:t>Tax management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50933A3-118B-4EE9-8D05-594AE3EFBD3C}"/>
                </a:ext>
              </a:extLst>
            </p:cNvPr>
            <p:cNvGrpSpPr/>
            <p:nvPr/>
          </p:nvGrpSpPr>
          <p:grpSpPr>
            <a:xfrm>
              <a:off x="1664975" y="4706957"/>
              <a:ext cx="8862049" cy="838199"/>
              <a:chOff x="1946701" y="2252869"/>
              <a:chExt cx="5892978" cy="632792"/>
            </a:xfrm>
          </p:grpSpPr>
          <p:sp>
            <p:nvSpPr>
              <p:cNvPr id="18" name="Parallélogramme 17">
                <a:extLst>
                  <a:ext uri="{FF2B5EF4-FFF2-40B4-BE49-F238E27FC236}">
                    <a16:creationId xmlns:a16="http://schemas.microsoft.com/office/drawing/2014/main" id="{124AC52E-1810-4527-B84B-B9292B6B987B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D</a:t>
                </a:r>
              </a:p>
            </p:txBody>
          </p:sp>
          <p:sp>
            <p:nvSpPr>
              <p:cNvPr id="19" name="Parallélogramme 18">
                <a:extLst>
                  <a:ext uri="{FF2B5EF4-FFF2-40B4-BE49-F238E27FC236}">
                    <a16:creationId xmlns:a16="http://schemas.microsoft.com/office/drawing/2014/main" id="{ACECCDAD-DD0A-4CFC-9E23-70045A4E7398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/>
                <a:r>
                  <a:rPr lang="en-US" sz="2400" dirty="0"/>
                  <a:t>Setting Up Personnel Calculation Rules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86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4946302" y="3249859"/>
            <a:ext cx="59600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PRESENTATION OF </a:t>
            </a:r>
          </a:p>
          <a:p>
            <a:pPr algn="ctr"/>
            <a:r>
              <a:rPr lang="fr-F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</a:t>
            </a:r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869379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CD886B-929A-4768-B655-829149455A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PRESENTATION OF THE SOLUTION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27ACC4-18BA-4616-BDB0-579825F5A44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11021"/>
          <a:stretch/>
        </p:blipFill>
        <p:spPr>
          <a:xfrm>
            <a:off x="1328812" y="893192"/>
            <a:ext cx="10136908" cy="5820362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0F918DB-F56D-4504-AD77-2C346F733CE6}"/>
              </a:ext>
            </a:extLst>
          </p:cNvPr>
          <p:cNvGrpSpPr/>
          <p:nvPr/>
        </p:nvGrpSpPr>
        <p:grpSpPr>
          <a:xfrm>
            <a:off x="97751" y="748747"/>
            <a:ext cx="981689" cy="6109252"/>
            <a:chOff x="97751" y="748747"/>
            <a:chExt cx="981689" cy="61092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93FEE6F-3927-4D0E-8FA1-6AD63F016A89}"/>
                </a:ext>
              </a:extLst>
            </p:cNvPr>
            <p:cNvSpPr/>
            <p:nvPr/>
          </p:nvSpPr>
          <p:spPr>
            <a:xfrm>
              <a:off x="97751" y="748747"/>
              <a:ext cx="640753" cy="610925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wordArt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ARCHITECTURE</a:t>
              </a:r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C30412F2-33E1-4B9B-AE30-DD61B6C33FFC}"/>
                </a:ext>
              </a:extLst>
            </p:cNvPr>
            <p:cNvSpPr/>
            <p:nvPr/>
          </p:nvSpPr>
          <p:spPr>
            <a:xfrm rot="5400000">
              <a:off x="292435" y="3652783"/>
              <a:ext cx="1272830" cy="301181"/>
            </a:xfrm>
            <a:prstGeom prst="triangl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wordArt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fr-F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03886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CD886B-929A-4768-B655-829149455A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PRESENTATION OF THE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0C847-116F-4B5C-B001-D99CEF14DB1D}"/>
              </a:ext>
            </a:extLst>
          </p:cNvPr>
          <p:cNvSpPr/>
          <p:nvPr/>
        </p:nvSpPr>
        <p:spPr>
          <a:xfrm>
            <a:off x="1" y="6380948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DIAGRAM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ABB78A-709D-448B-BBCA-188CEA9DD0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06" y="738645"/>
            <a:ext cx="7953213" cy="56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387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5637464" y="3665357"/>
            <a:ext cx="4777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SOME SCREENS</a:t>
            </a:r>
          </a:p>
        </p:txBody>
      </p:sp>
    </p:spTree>
    <p:extLst>
      <p:ext uri="{BB962C8B-B14F-4D97-AF65-F5344CB8AC3E}">
        <p14:creationId xmlns:p14="http://schemas.microsoft.com/office/powerpoint/2010/main" val="72393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-15498"/>
            <a:ext cx="12833107" cy="721862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264739-4ADE-473B-BF67-96CB501DA97B}"/>
              </a:ext>
            </a:extLst>
          </p:cNvPr>
          <p:cNvSpPr/>
          <p:nvPr/>
        </p:nvSpPr>
        <p:spPr>
          <a:xfrm>
            <a:off x="1" y="6273225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460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-600506"/>
            <a:ext cx="12191998" cy="68579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E2CB75-F03B-4077-87BC-97ED169D49B5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BILLING PROFILES</a:t>
            </a:r>
          </a:p>
        </p:txBody>
      </p:sp>
    </p:spTree>
    <p:extLst>
      <p:ext uri="{BB962C8B-B14F-4D97-AF65-F5344CB8AC3E}">
        <p14:creationId xmlns:p14="http://schemas.microsoft.com/office/powerpoint/2010/main" val="23470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665FF4-C941-47DF-8CDA-BB13089F9E20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BT BILLING PROFILE - MODIFICATION 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-1"/>
            <a:ext cx="12190643" cy="68572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73E206-74FF-4A54-AD1C-758BC5746C45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BT BILLING PROFILE - REGISTRATION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46C80-6C78-49B5-9DBD-B1B89217825F}"/>
              </a:ext>
            </a:extLst>
          </p:cNvPr>
          <p:cNvSpPr/>
          <p:nvPr/>
        </p:nvSpPr>
        <p:spPr>
          <a:xfrm>
            <a:off x="0" y="0"/>
            <a:ext cx="836255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wordArt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FE51D0C-BBB1-4D52-84DE-89FEAC486281}"/>
              </a:ext>
            </a:extLst>
          </p:cNvPr>
          <p:cNvGrpSpPr/>
          <p:nvPr/>
        </p:nvGrpSpPr>
        <p:grpSpPr>
          <a:xfrm>
            <a:off x="1023923" y="2712721"/>
            <a:ext cx="2816549" cy="1188720"/>
            <a:chOff x="1023923" y="2712721"/>
            <a:chExt cx="2816549" cy="118872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5A397FA-4FD7-4208-85D2-C2618FFEFD95}"/>
                </a:ext>
              </a:extLst>
            </p:cNvPr>
            <p:cNvSpPr/>
            <p:nvPr/>
          </p:nvSpPr>
          <p:spPr>
            <a:xfrm>
              <a:off x="2135018" y="2712721"/>
              <a:ext cx="594360" cy="59436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C86E8F0-7212-4B33-BC82-DA847384BC5A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INTRODUCTION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11EE093-A115-4DDE-B59B-43EED23B48BC}"/>
              </a:ext>
            </a:extLst>
          </p:cNvPr>
          <p:cNvGrpSpPr/>
          <p:nvPr/>
        </p:nvGrpSpPr>
        <p:grpSpPr>
          <a:xfrm>
            <a:off x="3134671" y="883908"/>
            <a:ext cx="2816549" cy="1188720"/>
            <a:chOff x="1023923" y="2712721"/>
            <a:chExt cx="2816549" cy="118872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A284BAB-1D11-4AA8-8C70-7BFAF10D22D4}"/>
                </a:ext>
              </a:extLst>
            </p:cNvPr>
            <p:cNvSpPr/>
            <p:nvPr/>
          </p:nvSpPr>
          <p:spPr>
            <a:xfrm>
              <a:off x="2135018" y="2712721"/>
              <a:ext cx="594360" cy="59436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II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44767E3-BB03-48B9-B34B-06568B46E2C5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PRESENTATION OF THE STRUCTURE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9AD90EC-F57A-4BA6-9431-2597EF479031}"/>
              </a:ext>
            </a:extLst>
          </p:cNvPr>
          <p:cNvGrpSpPr/>
          <p:nvPr/>
        </p:nvGrpSpPr>
        <p:grpSpPr>
          <a:xfrm>
            <a:off x="5139235" y="2712720"/>
            <a:ext cx="2816549" cy="1188721"/>
            <a:chOff x="1023923" y="2712720"/>
            <a:chExt cx="2816549" cy="1188721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4B6A7E2-C359-48B5-B4BC-E1664CA2FE2E}"/>
                </a:ext>
              </a:extLst>
            </p:cNvPr>
            <p:cNvSpPr/>
            <p:nvPr/>
          </p:nvSpPr>
          <p:spPr>
            <a:xfrm>
              <a:off x="2135017" y="2712720"/>
              <a:ext cx="708657" cy="708657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IV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1F94158-15C8-46E6-8202-75B3D59FF232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EXPECTED RESULTS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75D3539-2F18-43F5-886D-AEBBBC8C29E2}"/>
              </a:ext>
            </a:extLst>
          </p:cNvPr>
          <p:cNvGrpSpPr/>
          <p:nvPr/>
        </p:nvGrpSpPr>
        <p:grpSpPr>
          <a:xfrm>
            <a:off x="3134671" y="4541526"/>
            <a:ext cx="2816549" cy="1188721"/>
            <a:chOff x="1023923" y="2712720"/>
            <a:chExt cx="2816549" cy="1188721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CAAB64B-8CA5-48F7-A5CD-A67FCE2F47BD}"/>
                </a:ext>
              </a:extLst>
            </p:cNvPr>
            <p:cNvSpPr/>
            <p:nvPr/>
          </p:nvSpPr>
          <p:spPr>
            <a:xfrm>
              <a:off x="2135017" y="2712720"/>
              <a:ext cx="595793" cy="595793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5742093-E669-435F-A3BC-F55A4719A9A1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PROBLEMS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86200-DA56-4DDF-B6A0-5DFA91CDFE76}"/>
              </a:ext>
            </a:extLst>
          </p:cNvPr>
          <p:cNvGrpSpPr/>
          <p:nvPr/>
        </p:nvGrpSpPr>
        <p:grpSpPr>
          <a:xfrm>
            <a:off x="7373336" y="883907"/>
            <a:ext cx="2816549" cy="1188721"/>
            <a:chOff x="1023923" y="2712720"/>
            <a:chExt cx="2816549" cy="1188721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A9509FD-8FEA-4EDA-B86F-0BCB154BD009}"/>
                </a:ext>
              </a:extLst>
            </p:cNvPr>
            <p:cNvSpPr/>
            <p:nvPr/>
          </p:nvSpPr>
          <p:spPr>
            <a:xfrm>
              <a:off x="2135017" y="2712720"/>
              <a:ext cx="708657" cy="708657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V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2A993477-D0C0-4711-B391-28F82AC480DA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PRESENTATION OF THE SOLUTION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1E23564-10C4-4EFD-9A66-EFCC87EB0FE8}"/>
              </a:ext>
            </a:extLst>
          </p:cNvPr>
          <p:cNvGrpSpPr/>
          <p:nvPr/>
        </p:nvGrpSpPr>
        <p:grpSpPr>
          <a:xfrm>
            <a:off x="7373335" y="4541526"/>
            <a:ext cx="2816549" cy="1188721"/>
            <a:chOff x="1023923" y="2712720"/>
            <a:chExt cx="2816549" cy="1188721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6901AD1-8CA3-4E28-94F6-9840EFDA8015}"/>
                </a:ext>
              </a:extLst>
            </p:cNvPr>
            <p:cNvSpPr/>
            <p:nvPr/>
          </p:nvSpPr>
          <p:spPr>
            <a:xfrm>
              <a:off x="2135017" y="2712720"/>
              <a:ext cx="708657" cy="708657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VI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73ACF4DD-B6D5-40E2-AE5B-6AF52884AC31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SOME SCREENS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BE5B853-4D03-4434-B007-7E438E2D2095}"/>
              </a:ext>
            </a:extLst>
          </p:cNvPr>
          <p:cNvGrpSpPr/>
          <p:nvPr/>
        </p:nvGrpSpPr>
        <p:grpSpPr>
          <a:xfrm>
            <a:off x="9193086" y="2712720"/>
            <a:ext cx="2816549" cy="1188721"/>
            <a:chOff x="1023923" y="2712720"/>
            <a:chExt cx="2816549" cy="1188721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6C905F2-D89B-4516-8185-A06C446F9756}"/>
                </a:ext>
              </a:extLst>
            </p:cNvPr>
            <p:cNvSpPr/>
            <p:nvPr/>
          </p:nvSpPr>
          <p:spPr>
            <a:xfrm>
              <a:off x="2135017" y="2712720"/>
              <a:ext cx="708657" cy="708657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/>
                <a:t>VII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3A47DAE-1C8A-4D40-B549-C70E18BDFA1F}"/>
                </a:ext>
              </a:extLst>
            </p:cNvPr>
            <p:cNvSpPr/>
            <p:nvPr/>
          </p:nvSpPr>
          <p:spPr>
            <a:xfrm>
              <a:off x="1023923" y="3307081"/>
              <a:ext cx="2816549" cy="5943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w Cen MT Condensed" panose="020B0606020104020203" pitchFamily="34" charset="0"/>
                </a:rPr>
                <a:t>CONCLUSION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89FAE025-FF50-4C3C-84B3-AB8EFF2FA9BA}"/>
              </a:ext>
            </a:extLst>
          </p:cNvPr>
          <p:cNvSpPr/>
          <p:nvPr/>
        </p:nvSpPr>
        <p:spPr>
          <a:xfrm>
            <a:off x="1263354" y="6187449"/>
            <a:ext cx="10568309" cy="594360"/>
          </a:xfrm>
          <a:prstGeom prst="rightArrow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000"/>
                            </p:stCondLst>
                            <p:childTnLst>
                              <p:par>
                                <p:cTn id="17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000"/>
                            </p:stCondLst>
                            <p:childTnLst>
                              <p:par>
                                <p:cTn id="1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CF4A72-03FE-4BC1-B83F-F1CE3171BB0E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PROFIL DE FACTURATION MT ET HT – MODIFICATION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36CC95-AB00-48EC-8E28-E39ECDAF346E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PROFIL DE FACTURATION MT ET HT – ENREGISTREMENT 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420B3D-72BF-446B-845D-4AAA32B339BF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BILLING PROFILE BT/MT/HT -- DELETION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325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ED198B-DE80-423E-928C-14A99DC7965C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SPREADSHEET DOWNLOAD</a:t>
            </a:r>
          </a:p>
        </p:txBody>
      </p:sp>
    </p:spTree>
    <p:extLst>
      <p:ext uri="{BB962C8B-B14F-4D97-AF65-F5344CB8AC3E}">
        <p14:creationId xmlns:p14="http://schemas.microsoft.com/office/powerpoint/2010/main" val="35881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"/>
            <a:ext cx="12191998" cy="68579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2CA593-9219-4C4A-878F-79981F93B88D}"/>
              </a:ext>
            </a:extLst>
          </p:cNvPr>
          <p:cNvSpPr/>
          <p:nvPr/>
        </p:nvSpPr>
        <p:spPr>
          <a:xfrm>
            <a:off x="1" y="6272462"/>
            <a:ext cx="12191999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TELECHARGEMENT FEUILLE DE CALCUL REUSSIT</a:t>
            </a:r>
            <a:endParaRPr lang="fr-F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5820224" y="3665357"/>
            <a:ext cx="4278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253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324658"/>
            <a:ext cx="9906000" cy="1477961"/>
          </a:xfrm>
        </p:spPr>
        <p:txBody>
          <a:bodyPr/>
          <a:lstStyle/>
          <a:p>
            <a:r>
              <a:rPr lang="fr-FR" dirty="0"/>
              <a:t>Comparaison des deux systèmes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70017" y="1439632"/>
            <a:ext cx="4649783" cy="823912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Ancien système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141409" y="2404051"/>
            <a:ext cx="4878391" cy="42487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600" dirty="0"/>
              <a:t>L’utilisateur choisi la feuille qui correspond à son besoin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600" dirty="0"/>
              <a:t>Il éditait une nouvelle feuille quand le profil de facturation et les articles de facturation sont modifiés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600" dirty="0"/>
              <a:t>Indique le profil tarifaire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600" dirty="0"/>
              <a:t>Le calcul s’effectue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6400809" y="1439632"/>
            <a:ext cx="4646602" cy="823912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Nouveau système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6172202" y="2446780"/>
            <a:ext cx="5420532" cy="485317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L’utilisateur indique le profil tarifaire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Télécharge la feuille de calcul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feuille de calcul dispose en son sain les formule de calcul ce qui la rend 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Administre les profils de facturation et des taxes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mode de calcul est paramétrable depuis la plateforme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44686-F747-4802-8A9B-B88E6EA578A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598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des feuilles de calcul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39331"/>
          </a:xfrm>
        </p:spPr>
        <p:txBody>
          <a:bodyPr>
            <a:normAutofit fontScale="25000" lnSpcReduction="20000"/>
          </a:bodyPr>
          <a:lstStyle/>
          <a:p>
            <a:r>
              <a:rPr lang="fr-FR" sz="5600" dirty="0"/>
              <a:t>BASSE TENSION (BT)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Monophasé 2 fils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Triphasé 4 fils</a:t>
            </a:r>
          </a:p>
          <a:p>
            <a:r>
              <a:rPr lang="fr-FR" sz="5600" dirty="0"/>
              <a:t>MOYENNE TENSION (MT)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Non Industriel (Tarif type E1)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Industriel (Tarif type E2)</a:t>
            </a:r>
          </a:p>
          <a:p>
            <a:r>
              <a:rPr lang="fr-FR" sz="5600" dirty="0"/>
              <a:t>MOYENNE TENSION  COOPEL (MT-COOPEL)</a:t>
            </a:r>
            <a:endParaRPr lang="fr-FR" sz="4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Monophasé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Double Tarif</a:t>
            </a:r>
          </a:p>
          <a:p>
            <a:r>
              <a:rPr lang="fr-FR" sz="5600" dirty="0"/>
              <a:t>HAUTE TENSION (HT)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4800" dirty="0"/>
              <a:t>Type G</a:t>
            </a:r>
          </a:p>
          <a:p>
            <a:r>
              <a:rPr lang="fr-FR" sz="5600" dirty="0"/>
              <a:t>ECLAIRAGE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600" dirty="0"/>
              <a:t> NB : Les factures que nous allons présenter sont celles de la </a:t>
            </a:r>
            <a:r>
              <a:rPr lang="fr-FR" sz="5600" dirty="0">
                <a:solidFill>
                  <a:schemeClr val="accent2"/>
                </a:solidFill>
              </a:rPr>
              <a:t>SONNABEL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5382658" y="3665357"/>
            <a:ext cx="4921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15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4829912" y="3179550"/>
            <a:ext cx="596009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PRESENTATION OF 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STRUCTURE</a:t>
            </a:r>
          </a:p>
          <a:p>
            <a:pPr algn="ctr"/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70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5EF33C1-8C57-4925-A476-CF8F78F3DBD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PRESENTATION OF THE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6F239-EE37-4CD4-9E5E-4D694C4EAAB2}"/>
              </a:ext>
            </a:extLst>
          </p:cNvPr>
          <p:cNvSpPr/>
          <p:nvPr/>
        </p:nvSpPr>
        <p:spPr>
          <a:xfrm>
            <a:off x="32573" y="748747"/>
            <a:ext cx="771109" cy="61092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wordArt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9BEBF3F-022F-4E85-88AF-BDAF68ADF139}"/>
              </a:ext>
            </a:extLst>
          </p:cNvPr>
          <p:cNvGrpSpPr/>
          <p:nvPr/>
        </p:nvGrpSpPr>
        <p:grpSpPr>
          <a:xfrm>
            <a:off x="1664975" y="1553820"/>
            <a:ext cx="8862050" cy="4499106"/>
            <a:chOff x="1664975" y="1553820"/>
            <a:chExt cx="8862050" cy="449910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06D5E22-BD2B-4250-BC0F-05A30BA99DB7}"/>
                </a:ext>
              </a:extLst>
            </p:cNvPr>
            <p:cNvGrpSpPr/>
            <p:nvPr/>
          </p:nvGrpSpPr>
          <p:grpSpPr>
            <a:xfrm>
              <a:off x="1664975" y="1553820"/>
              <a:ext cx="8862050" cy="1350067"/>
              <a:chOff x="1946701" y="2252869"/>
              <a:chExt cx="5892978" cy="632792"/>
            </a:xfrm>
          </p:grpSpPr>
          <p:sp>
            <p:nvSpPr>
              <p:cNvPr id="10" name="Parallélogramme 9">
                <a:extLst>
                  <a:ext uri="{FF2B5EF4-FFF2-40B4-BE49-F238E27FC236}">
                    <a16:creationId xmlns:a16="http://schemas.microsoft.com/office/drawing/2014/main" id="{D74975AF-9CF5-4659-A7E6-4472C2153860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/>
                  <a:t>A</a:t>
                </a:r>
              </a:p>
            </p:txBody>
          </p:sp>
          <p:sp>
            <p:nvSpPr>
              <p:cNvPr id="11" name="Parallélogramme 10">
                <a:extLst>
                  <a:ext uri="{FF2B5EF4-FFF2-40B4-BE49-F238E27FC236}">
                    <a16:creationId xmlns:a16="http://schemas.microsoft.com/office/drawing/2014/main" id="{54D4A26D-167C-48AE-B8D4-DAD5951A1BFE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To position itself as a key player at the sub-regional level in the integration of customer management solutions</a:t>
                </a:r>
                <a:endParaRPr lang="fr-FR" sz="2400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8FAA636-0C15-47B3-9152-5DE3124A2468}"/>
                </a:ext>
              </a:extLst>
            </p:cNvPr>
            <p:cNvGrpSpPr/>
            <p:nvPr/>
          </p:nvGrpSpPr>
          <p:grpSpPr>
            <a:xfrm>
              <a:off x="1664975" y="3130001"/>
              <a:ext cx="8862050" cy="1350067"/>
              <a:chOff x="1946701" y="2252869"/>
              <a:chExt cx="5892978" cy="632792"/>
            </a:xfrm>
          </p:grpSpPr>
          <p:sp>
            <p:nvSpPr>
              <p:cNvPr id="23" name="Parallélogramme 22">
                <a:extLst>
                  <a:ext uri="{FF2B5EF4-FFF2-40B4-BE49-F238E27FC236}">
                    <a16:creationId xmlns:a16="http://schemas.microsoft.com/office/drawing/2014/main" id="{55031405-5325-4DAB-9867-377C1A62F363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/>
                  <a:t>B</a:t>
                </a:r>
              </a:p>
            </p:txBody>
          </p:sp>
          <p:sp>
            <p:nvSpPr>
              <p:cNvPr id="24" name="Parallélogramme 23">
                <a:extLst>
                  <a:ext uri="{FF2B5EF4-FFF2-40B4-BE49-F238E27FC236}">
                    <a16:creationId xmlns:a16="http://schemas.microsoft.com/office/drawing/2014/main" id="{F818F66F-3A82-4720-932C-EF63B4A9D97C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Develop</a:t>
                </a:r>
                <a:r>
                  <a:rPr lang="fr-FR" sz="2400" dirty="0"/>
                  <a:t> the training component</a:t>
                </a:r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5E40061-7C21-44DC-BFBD-315AE0F8FC02}"/>
                </a:ext>
              </a:extLst>
            </p:cNvPr>
            <p:cNvGrpSpPr/>
            <p:nvPr/>
          </p:nvGrpSpPr>
          <p:grpSpPr>
            <a:xfrm>
              <a:off x="1664975" y="4702859"/>
              <a:ext cx="8862050" cy="1350067"/>
              <a:chOff x="1946701" y="2252869"/>
              <a:chExt cx="5892978" cy="632792"/>
            </a:xfrm>
          </p:grpSpPr>
          <p:sp>
            <p:nvSpPr>
              <p:cNvPr id="26" name="Parallélogramme 25">
                <a:extLst>
                  <a:ext uri="{FF2B5EF4-FFF2-40B4-BE49-F238E27FC236}">
                    <a16:creationId xmlns:a16="http://schemas.microsoft.com/office/drawing/2014/main" id="{932B9F0C-7FDE-49B0-9191-ED4FB1ACB7CA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/>
                  <a:t>C</a:t>
                </a:r>
              </a:p>
            </p:txBody>
          </p:sp>
          <p:sp>
            <p:nvSpPr>
              <p:cNvPr id="27" name="Parallélogramme 26">
                <a:extLst>
                  <a:ext uri="{FF2B5EF4-FFF2-40B4-BE49-F238E27FC236}">
                    <a16:creationId xmlns:a16="http://schemas.microsoft.com/office/drawing/2014/main" id="{97D36E2D-F6F9-4643-A772-3348DF2FD0CB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400" dirty="0"/>
                  <a:t>Publish professional and internationally competitive software.</a:t>
                </a:r>
              </a:p>
              <a:p>
                <a:pPr algn="ctr"/>
                <a:endParaRPr lang="fr-FR" sz="2400" dirty="0"/>
              </a:p>
            </p:txBody>
          </p:sp>
        </p:grp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6F966739-5864-473F-A0F4-5F1DA040F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11" y="163527"/>
            <a:ext cx="1516114" cy="5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009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46C80-6C78-49B5-9DBD-B1B89217825F}"/>
              </a:ext>
            </a:extLst>
          </p:cNvPr>
          <p:cNvSpPr/>
          <p:nvPr/>
        </p:nvSpPr>
        <p:spPr>
          <a:xfrm>
            <a:off x="97751" y="742122"/>
            <a:ext cx="640753" cy="61158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wordArt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ORGANIZATION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85CD6FC-05D1-4517-AB21-49CDFC0FA0E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PRESENTATION OF THE STRUCTURE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438C806-FA9C-4CE9-A890-5F2804FCEEC6}"/>
              </a:ext>
            </a:extLst>
          </p:cNvPr>
          <p:cNvGrpSpPr/>
          <p:nvPr/>
        </p:nvGrpSpPr>
        <p:grpSpPr>
          <a:xfrm>
            <a:off x="1038487" y="1522342"/>
            <a:ext cx="10866402" cy="4096579"/>
            <a:chOff x="457198" y="461554"/>
            <a:chExt cx="11281956" cy="26038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5FF673-0764-4C0F-9C2F-0315C2BDCB77}"/>
                </a:ext>
              </a:extLst>
            </p:cNvPr>
            <p:cNvSpPr/>
            <p:nvPr/>
          </p:nvSpPr>
          <p:spPr>
            <a:xfrm>
              <a:off x="3422468" y="461554"/>
              <a:ext cx="2386148" cy="41801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Managing Director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8F690D-11EA-4EC4-B1ED-9D98E62B3B0E}"/>
                </a:ext>
              </a:extLst>
            </p:cNvPr>
            <p:cNvSpPr/>
            <p:nvPr/>
          </p:nvSpPr>
          <p:spPr>
            <a:xfrm>
              <a:off x="3422468" y="2525486"/>
              <a:ext cx="2386148" cy="53993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Human Resources Department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FEE8A1-C9BD-46DC-A721-3A38A07915A8}"/>
                </a:ext>
              </a:extLst>
            </p:cNvPr>
            <p:cNvSpPr/>
            <p:nvPr/>
          </p:nvSpPr>
          <p:spPr>
            <a:xfrm>
              <a:off x="457198" y="2525484"/>
              <a:ext cx="2386148" cy="53993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Marketing Department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39A59B-C840-447A-968D-39CC46B57F45}"/>
                </a:ext>
              </a:extLst>
            </p:cNvPr>
            <p:cNvSpPr/>
            <p:nvPr/>
          </p:nvSpPr>
          <p:spPr>
            <a:xfrm>
              <a:off x="6387737" y="2525485"/>
              <a:ext cx="2386148" cy="5399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 Department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EA9CE4-9215-42D6-B721-B6A0F0454AC1}"/>
                </a:ext>
              </a:extLst>
            </p:cNvPr>
            <p:cNvSpPr/>
            <p:nvPr/>
          </p:nvSpPr>
          <p:spPr>
            <a:xfrm>
              <a:off x="9353006" y="2525484"/>
              <a:ext cx="2386148" cy="53993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6D7497-BB48-43CB-85B8-44DEF51EBEDF}"/>
                </a:ext>
              </a:extLst>
            </p:cNvPr>
            <p:cNvSpPr/>
            <p:nvPr/>
          </p:nvSpPr>
          <p:spPr>
            <a:xfrm>
              <a:off x="5808616" y="1493520"/>
              <a:ext cx="2386148" cy="41801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Executive Assistant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316BFF8-7494-4F54-97DA-393AD31D4565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4615542" y="879565"/>
              <a:ext cx="0" cy="16459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5C3E7AAF-4742-44F7-8589-8A4D898DF6BF}"/>
                </a:ext>
              </a:extLst>
            </p:cNvPr>
            <p:cNvCxnSpPr>
              <a:stCxn id="39" idx="1"/>
            </p:cNvCxnSpPr>
            <p:nvPr/>
          </p:nvCxnSpPr>
          <p:spPr>
            <a:xfrm flipH="1" flipV="1">
              <a:off x="4615541" y="1702525"/>
              <a:ext cx="1193075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2" name="Connecteur en angle 18">
              <a:extLst>
                <a:ext uri="{FF2B5EF4-FFF2-40B4-BE49-F238E27FC236}">
                  <a16:creationId xmlns:a16="http://schemas.microsoft.com/office/drawing/2014/main" id="{4C84FE43-038E-42A2-86F6-DABF83A5F34D}"/>
                </a:ext>
              </a:extLst>
            </p:cNvPr>
            <p:cNvCxnSpPr>
              <a:stCxn id="36" idx="0"/>
            </p:cNvCxnSpPr>
            <p:nvPr/>
          </p:nvCxnSpPr>
          <p:spPr>
            <a:xfrm rot="5400000" flipH="1" flipV="1">
              <a:off x="2950029" y="859973"/>
              <a:ext cx="365755" cy="2965268"/>
            </a:xfrm>
            <a:prstGeom prst="bentConnector2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3" name="Connecteur en angle 19">
              <a:extLst>
                <a:ext uri="{FF2B5EF4-FFF2-40B4-BE49-F238E27FC236}">
                  <a16:creationId xmlns:a16="http://schemas.microsoft.com/office/drawing/2014/main" id="{383543F8-F3FD-4091-BB1C-3E9CA4045705}"/>
                </a:ext>
              </a:extLst>
            </p:cNvPr>
            <p:cNvCxnSpPr>
              <a:stCxn id="37" idx="0"/>
            </p:cNvCxnSpPr>
            <p:nvPr/>
          </p:nvCxnSpPr>
          <p:spPr>
            <a:xfrm rot="16200000" flipV="1">
              <a:off x="5915298" y="859972"/>
              <a:ext cx="365758" cy="2965268"/>
            </a:xfrm>
            <a:prstGeom prst="bentConnector2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4" name="Connecteur en angle 20">
              <a:extLst>
                <a:ext uri="{FF2B5EF4-FFF2-40B4-BE49-F238E27FC236}">
                  <a16:creationId xmlns:a16="http://schemas.microsoft.com/office/drawing/2014/main" id="{8FDE9549-03C4-4427-B86B-AB3C757C04DC}"/>
                </a:ext>
              </a:extLst>
            </p:cNvPr>
            <p:cNvCxnSpPr>
              <a:stCxn id="38" idx="0"/>
            </p:cNvCxnSpPr>
            <p:nvPr/>
          </p:nvCxnSpPr>
          <p:spPr>
            <a:xfrm rot="16200000" flipV="1">
              <a:off x="8880568" y="859972"/>
              <a:ext cx="365756" cy="2965268"/>
            </a:xfrm>
            <a:prstGeom prst="bentConnector2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252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67FE-3244-4555-A2A2-943D638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509-0421-48C7-8517-FE871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5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Présentation de la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Résultat attendu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Proposition de la solution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/>
              <a:t>Quelques écrans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2D159-E6F2-4311-A3BF-877179C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A18D6F-8304-4D87-B20A-2535AFEB41E7}"/>
              </a:ext>
            </a:extLst>
          </p:cNvPr>
          <p:cNvSpPr/>
          <p:nvPr/>
        </p:nvSpPr>
        <p:spPr>
          <a:xfrm>
            <a:off x="6343804" y="3665357"/>
            <a:ext cx="3364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639602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CF9DC-6604-4BE7-99FE-B2E5C6DF43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PROBLEMS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0C476D-C5B8-47FB-A477-A117F889576B}"/>
              </a:ext>
            </a:extLst>
          </p:cNvPr>
          <p:cNvGrpSpPr/>
          <p:nvPr/>
        </p:nvGrpSpPr>
        <p:grpSpPr>
          <a:xfrm>
            <a:off x="1664975" y="1179447"/>
            <a:ext cx="8862049" cy="4499106"/>
            <a:chOff x="1757741" y="1487559"/>
            <a:chExt cx="8862049" cy="449910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C3D5990-1668-4FD5-B16F-DDCD12038D6D}"/>
                </a:ext>
              </a:extLst>
            </p:cNvPr>
            <p:cNvGrpSpPr/>
            <p:nvPr/>
          </p:nvGrpSpPr>
          <p:grpSpPr>
            <a:xfrm>
              <a:off x="1757741" y="1487559"/>
              <a:ext cx="8862049" cy="1350067"/>
              <a:chOff x="1946701" y="2252869"/>
              <a:chExt cx="5892978" cy="632792"/>
            </a:xfrm>
          </p:grpSpPr>
          <p:sp>
            <p:nvSpPr>
              <p:cNvPr id="14" name="Parallélogramme 13">
                <a:extLst>
                  <a:ext uri="{FF2B5EF4-FFF2-40B4-BE49-F238E27FC236}">
                    <a16:creationId xmlns:a16="http://schemas.microsoft.com/office/drawing/2014/main" id="{4E2DF36B-B94C-489B-8BF3-7E9849DD4C3F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/>
                  <a:t>A</a:t>
                </a:r>
              </a:p>
            </p:txBody>
          </p:sp>
          <p:sp>
            <p:nvSpPr>
              <p:cNvPr id="15" name="Parallélogramme 14">
                <a:extLst>
                  <a:ext uri="{FF2B5EF4-FFF2-40B4-BE49-F238E27FC236}">
                    <a16:creationId xmlns:a16="http://schemas.microsoft.com/office/drawing/2014/main" id="{1F3E0444-A913-450D-909B-06DC9D0364F6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400" dirty="0"/>
                  <a:t>Rewriting calculation rules implemented in Excel spreadsheets which could take a lot of time</a:t>
                </a:r>
                <a:endParaRPr lang="fr-FR" sz="2400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2F229C2-C9D0-4096-974B-66E026798837}"/>
                </a:ext>
              </a:extLst>
            </p:cNvPr>
            <p:cNvGrpSpPr/>
            <p:nvPr/>
          </p:nvGrpSpPr>
          <p:grpSpPr>
            <a:xfrm>
              <a:off x="1757741" y="3063740"/>
              <a:ext cx="8862049" cy="1350067"/>
              <a:chOff x="1946701" y="2252869"/>
              <a:chExt cx="5892978" cy="632792"/>
            </a:xfrm>
          </p:grpSpPr>
          <p:sp>
            <p:nvSpPr>
              <p:cNvPr id="12" name="Parallélogramme 11">
                <a:extLst>
                  <a:ext uri="{FF2B5EF4-FFF2-40B4-BE49-F238E27FC236}">
                    <a16:creationId xmlns:a16="http://schemas.microsoft.com/office/drawing/2014/main" id="{84654FC8-8DE1-4C33-B521-7A6ED8807A52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13" name="Parallélogramme 12">
                <a:extLst>
                  <a:ext uri="{FF2B5EF4-FFF2-40B4-BE49-F238E27FC236}">
                    <a16:creationId xmlns:a16="http://schemas.microsoft.com/office/drawing/2014/main" id="{0C1CD77E-B585-475D-9743-B7F4A16D878C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400" dirty="0"/>
                  <a:t>Laborious updating of the tariff grid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B9599BB-1C0A-45BD-BD08-2956A18C6631}"/>
                </a:ext>
              </a:extLst>
            </p:cNvPr>
            <p:cNvGrpSpPr/>
            <p:nvPr/>
          </p:nvGrpSpPr>
          <p:grpSpPr>
            <a:xfrm>
              <a:off x="1757741" y="4636598"/>
              <a:ext cx="8862049" cy="1350067"/>
              <a:chOff x="1946701" y="2252869"/>
              <a:chExt cx="5892978" cy="632792"/>
            </a:xfrm>
          </p:grpSpPr>
          <p:sp>
            <p:nvSpPr>
              <p:cNvPr id="10" name="Parallélogramme 9">
                <a:extLst>
                  <a:ext uri="{FF2B5EF4-FFF2-40B4-BE49-F238E27FC236}">
                    <a16:creationId xmlns:a16="http://schemas.microsoft.com/office/drawing/2014/main" id="{FAD8CCFB-78E7-4D52-8582-5401A5C46C4D}"/>
                  </a:ext>
                </a:extLst>
              </p:cNvPr>
              <p:cNvSpPr/>
              <p:nvPr/>
            </p:nvSpPr>
            <p:spPr>
              <a:xfrm>
                <a:off x="1946701" y="2252870"/>
                <a:ext cx="836255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/>
                  <a:t>C</a:t>
                </a:r>
              </a:p>
            </p:txBody>
          </p:sp>
          <p:sp>
            <p:nvSpPr>
              <p:cNvPr id="11" name="Parallélogramme 10">
                <a:extLst>
                  <a:ext uri="{FF2B5EF4-FFF2-40B4-BE49-F238E27FC236}">
                    <a16:creationId xmlns:a16="http://schemas.microsoft.com/office/drawing/2014/main" id="{8155CFD4-E763-44BB-87D6-617D02BD386B}"/>
                  </a:ext>
                </a:extLst>
              </p:cNvPr>
              <p:cNvSpPr/>
              <p:nvPr/>
            </p:nvSpPr>
            <p:spPr>
              <a:xfrm>
                <a:off x="2676938" y="2252869"/>
                <a:ext cx="5162741" cy="632791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/>
                <a:r>
                  <a:rPr lang="en-US" sz="2400" dirty="0"/>
                  <a:t>Bias caused by not taking into account the tax rate data that should be applied to the pre-tax amount.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6891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7CF9DC-6604-4BE7-99FE-B2E5C6DF43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19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PROBLEMS</a:t>
            </a:r>
          </a:p>
        </p:txBody>
      </p:sp>
      <p:sp>
        <p:nvSpPr>
          <p:cNvPr id="8" name="Parchemin : horizontal 7">
            <a:extLst>
              <a:ext uri="{FF2B5EF4-FFF2-40B4-BE49-F238E27FC236}">
                <a16:creationId xmlns:a16="http://schemas.microsoft.com/office/drawing/2014/main" id="{34928BD7-8A6B-4392-BC71-A9EAF9FD9D49}"/>
              </a:ext>
            </a:extLst>
          </p:cNvPr>
          <p:cNvSpPr/>
          <p:nvPr/>
        </p:nvSpPr>
        <p:spPr>
          <a:xfrm>
            <a:off x="622852" y="950843"/>
            <a:ext cx="10946295" cy="4956314"/>
          </a:xfrm>
          <a:prstGeom prst="horizont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3200" dirty="0"/>
              <a:t>How would </a:t>
            </a:r>
            <a:r>
              <a:rPr lang="en-US" sz="3200" dirty="0">
                <a:solidFill>
                  <a:srgbClr val="E74C40"/>
                </a:solidFill>
              </a:rPr>
              <a:t>"Creating a Spreadsheet Generation Tool for Electricity Bills"</a:t>
            </a:r>
            <a:r>
              <a:rPr lang="en-US" sz="3200" dirty="0"/>
              <a:t> be a much more efficient solution to meet the specifications on behalf of the integration team?</a:t>
            </a:r>
          </a:p>
        </p:txBody>
      </p:sp>
    </p:spTree>
    <p:extLst>
      <p:ext uri="{BB962C8B-B14F-4D97-AF65-F5344CB8AC3E}">
        <p14:creationId xmlns:p14="http://schemas.microsoft.com/office/powerpoint/2010/main" val="23370134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517</Words>
  <Application>Microsoft Office PowerPoint</Application>
  <PresentationFormat>Grand écran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Roboto</vt:lpstr>
      <vt:lpstr>Tw Cen MT</vt:lpstr>
      <vt:lpstr>Tw Cen MT Condensed</vt:lpstr>
      <vt:lpstr>Wingdings</vt:lpstr>
      <vt:lpstr>Circuit</vt:lpstr>
      <vt:lpstr>Electricity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Comparaison des deux systèmes</vt:lpstr>
      <vt:lpstr>Présentation des feuilles de calcul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Electricité</dc:title>
  <dc:creator>Gnanago Brice</dc:creator>
  <cp:lastModifiedBy>Gnanago Brice</cp:lastModifiedBy>
  <cp:revision>42</cp:revision>
  <dcterms:created xsi:type="dcterms:W3CDTF">2020-04-22T11:46:44Z</dcterms:created>
  <dcterms:modified xsi:type="dcterms:W3CDTF">2020-04-22T15:05:42Z</dcterms:modified>
</cp:coreProperties>
</file>