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  <p:sldId id="268" r:id="rId9"/>
    <p:sldId id="266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D8556-7568-4443-93A9-5FCBF1D29758}" v="11" dt="2017-06-03T23:31:18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680B-13C9-40BF-8571-E11B33BC7873}" type="datetimeFigureOut">
              <a:rPr lang="en-US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2B87-A3ED-4A68-B950-41112801EE0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2B87-A3ED-4A68-B950-41112801EE0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2B87-A3ED-4A68-B950-41112801EE0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2B87-A3ED-4A68-B950-41112801EE0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2B87-A3ED-4A68-B950-41112801EE0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2B87-A3ED-4A68-B950-41112801EE0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2B87-A3ED-4A68-B950-41112801EE0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9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9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4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455A-E412-44A4-8BB9-FC8010113C0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8B4C-3173-41AD-895C-84F10B749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8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0659" y="1019175"/>
            <a:ext cx="10797371" cy="2387600"/>
          </a:xfrm>
        </p:spPr>
        <p:txBody>
          <a:bodyPr>
            <a:normAutofit/>
          </a:bodyPr>
          <a:lstStyle/>
          <a:p>
            <a:r>
              <a:rPr lang="en-US" altLang="zh-CN" err="1">
                <a:latin typeface="等线"/>
                <a:ea typeface="等线"/>
                <a:cs typeface="Arial"/>
              </a:rPr>
              <a:t>Jingdong</a:t>
            </a:r>
            <a:r>
              <a:rPr lang="en-US" altLang="zh-CN">
                <a:latin typeface="等线"/>
                <a:ea typeface="等线"/>
                <a:cs typeface="Arial"/>
              </a:rPr>
              <a:t>: High Potential Users’ Intention to Buy Products</a:t>
            </a:r>
            <a:endParaRPr lang="zh-CN" altLang="en-US">
              <a:latin typeface="等线"/>
              <a:ea typeface="等线"/>
              <a:cs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35999" y="4038600"/>
            <a:ext cx="9307008" cy="19118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等线"/>
              </a:rPr>
              <a:t>Group2 SVM</a:t>
            </a:r>
          </a:p>
          <a:p>
            <a:r>
              <a:rPr lang="en-US" err="1">
                <a:solidFill>
                  <a:srgbClr val="000000"/>
                </a:solidFill>
                <a:latin typeface="等线"/>
                <a:ea typeface="等线"/>
              </a:rPr>
              <a:t>Kaichneg</a:t>
            </a:r>
            <a:r>
              <a:rPr lang="en-US">
                <a:solidFill>
                  <a:srgbClr val="000000"/>
                </a:solidFill>
                <a:latin typeface="等线"/>
                <a:ea typeface="等线"/>
              </a:rPr>
              <a:t> Wang</a:t>
            </a:r>
          </a:p>
          <a:p>
            <a:r>
              <a:rPr lang="en-US" err="1">
                <a:solidFill>
                  <a:srgbClr val="000000"/>
                </a:solidFill>
                <a:latin typeface="等线"/>
                <a:ea typeface="等线"/>
              </a:rPr>
              <a:t>Sshengfei</a:t>
            </a:r>
            <a:r>
              <a:rPr lang="en-US">
                <a:solidFill>
                  <a:srgbClr val="000000"/>
                </a:solidFill>
                <a:latin typeface="等线"/>
                <a:ea typeface="等线"/>
              </a:rPr>
              <a:t> Yu</a:t>
            </a:r>
          </a:p>
          <a:p>
            <a:r>
              <a:rPr lang="en-US">
                <a:solidFill>
                  <a:srgbClr val="000000"/>
                </a:solidFill>
                <a:latin typeface="等线"/>
                <a:ea typeface="等线"/>
              </a:rPr>
              <a:t>Xin Xu</a:t>
            </a:r>
          </a:p>
          <a:p>
            <a:r>
              <a:rPr lang="en-US" err="1">
                <a:solidFill>
                  <a:srgbClr val="000000"/>
                </a:solidFill>
                <a:latin typeface="等线"/>
                <a:ea typeface="等线"/>
              </a:rPr>
              <a:t>Jiuru</a:t>
            </a:r>
            <a:r>
              <a:rPr lang="en-US">
                <a:solidFill>
                  <a:srgbClr val="000000"/>
                </a:solidFill>
                <a:latin typeface="等线"/>
                <a:ea typeface="等线"/>
              </a:rPr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172150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 and Results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Features: </a:t>
            </a:r>
          </a:p>
          <a:p>
            <a:pPr lvl="1"/>
            <a:r>
              <a:rPr lang="en-US" altLang="zh-CN"/>
              <a:t>User actions: </a:t>
            </a:r>
          </a:p>
          <a:p>
            <a:pPr lvl="2"/>
            <a:r>
              <a:rPr lang="en-US" altLang="zh-CN"/>
              <a:t>Pageviews</a:t>
            </a:r>
          </a:p>
          <a:p>
            <a:pPr lvl="2"/>
            <a:r>
              <a:rPr lang="en-US" altLang="zh-CN"/>
              <a:t>number of adding products to cart</a:t>
            </a:r>
          </a:p>
          <a:p>
            <a:pPr lvl="2"/>
            <a:r>
              <a:rPr lang="en-US" altLang="zh-CN"/>
              <a:t>number of deleting products from cart</a:t>
            </a:r>
          </a:p>
          <a:p>
            <a:pPr lvl="2"/>
            <a:r>
              <a:rPr lang="en-US" altLang="zh-CN"/>
              <a:t>number of purchases</a:t>
            </a:r>
          </a:p>
          <a:p>
            <a:pPr lvl="2"/>
            <a:r>
              <a:rPr lang="en-US" altLang="zh-CN"/>
              <a:t>number of liking products</a:t>
            </a:r>
          </a:p>
          <a:p>
            <a:pPr lvl="2"/>
            <a:r>
              <a:rPr lang="en-US" altLang="zh-CN"/>
              <a:t>number of clicks</a:t>
            </a:r>
          </a:p>
          <a:p>
            <a:pPr lvl="1"/>
            <a:r>
              <a:rPr lang="en-US" altLang="zh-CN"/>
              <a:t>User category  </a:t>
            </a:r>
          </a:p>
          <a:p>
            <a:pPr lvl="1"/>
            <a:r>
              <a:rPr lang="en-US" altLang="zh-CN"/>
              <a:t>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414586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06DE8B-7FB6-4B55-AAF9-7BEF379F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135" y="2770701"/>
            <a:ext cx="6783779" cy="32091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059682-EE94-42AD-8436-732AA3270192}"/>
              </a:ext>
            </a:extLst>
          </p:cNvPr>
          <p:cNvSpPr/>
          <p:nvPr/>
        </p:nvSpPr>
        <p:spPr>
          <a:xfrm>
            <a:off x="5217135" y="8135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Official evaluation:</a:t>
            </a:r>
          </a:p>
          <a:p>
            <a:pPr lvl="1"/>
            <a:r>
              <a:rPr lang="zh-CN" altLang="en-US"/>
              <a:t>F11 = 6*Recall*Precision/(5*Recall+Precision), </a:t>
            </a:r>
            <a:endParaRPr lang="en-US" altLang="zh-CN"/>
          </a:p>
          <a:p>
            <a:pPr lvl="1"/>
            <a:r>
              <a:rPr lang="zh-CN" altLang="en-US"/>
              <a:t>F12 = 5*Recall*Precision/(2*Recall+3*Precision)</a:t>
            </a:r>
          </a:p>
          <a:p>
            <a:pPr lvl="1"/>
            <a:r>
              <a:rPr lang="zh-CN" altLang="en-US"/>
              <a:t>Score = 0.4*F11 + 0.6*F12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</a:p>
          <a:p>
            <a:r>
              <a:rPr lang="en-US" altLang="zh-CN">
                <a:solidFill>
                  <a:srgbClr val="FF0000"/>
                </a:solidFill>
              </a:rPr>
              <a:t>	0.00047514517565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等线"/>
                <a:ea typeface="等线"/>
                <a:cs typeface="Arial"/>
              </a:rPr>
              <a:t>Contents</a:t>
            </a:r>
            <a:endParaRPr lang="zh-CN" altLang="en-US">
              <a:latin typeface="等线"/>
              <a:ea typeface="等线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latin typeface="等线"/>
                <a:ea typeface="等线"/>
                <a:cs typeface="Arial"/>
              </a:rPr>
              <a:t>Introduction</a:t>
            </a:r>
            <a:endParaRPr lang="en-US" altLang="zh-CN">
              <a:solidFill>
                <a:srgbClr val="000000"/>
              </a:solidFill>
              <a:latin typeface="等线"/>
              <a:ea typeface="等线"/>
              <a:cs typeface="Arial"/>
            </a:endParaRPr>
          </a:p>
          <a:p>
            <a:r>
              <a:rPr lang="en-US" altLang="zh-CN">
                <a:latin typeface="等线"/>
                <a:ea typeface="等线"/>
                <a:cs typeface="Arial"/>
              </a:rPr>
              <a:t>Problem Definition</a:t>
            </a:r>
          </a:p>
          <a:p>
            <a:r>
              <a:rPr lang="en-US" altLang="zh-CN">
                <a:latin typeface="等线"/>
                <a:ea typeface="等线"/>
                <a:cs typeface="Arial"/>
              </a:rPr>
              <a:t>Data Analysis</a:t>
            </a:r>
          </a:p>
          <a:p>
            <a:r>
              <a:rPr lang="en-US" altLang="zh-CN">
                <a:latin typeface="等线"/>
                <a:ea typeface="等线"/>
                <a:cs typeface="Arial"/>
              </a:rPr>
              <a:t>Experiments and Results</a:t>
            </a:r>
          </a:p>
          <a:p>
            <a:r>
              <a:rPr lang="en-US" altLang="zh-CN">
                <a:latin typeface="等线"/>
                <a:ea typeface="等线"/>
                <a:cs typeface="Arial"/>
              </a:rPr>
              <a:t>Evaluation</a:t>
            </a:r>
          </a:p>
          <a:p>
            <a:r>
              <a:rPr lang="en-US" altLang="zh-CN">
                <a:latin typeface="等线"/>
                <a:ea typeface="等线"/>
                <a:cs typeface="Arial"/>
              </a:rPr>
              <a:t>Conclusion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0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err="1"/>
              <a:t>Jingdong</a:t>
            </a:r>
            <a:r>
              <a:rPr lang="en-US" altLang="zh-CN"/>
              <a:t> provides the sales data of merchandises of various types, together with the user’s action data, and it aims to predict if a given user will make purchase on an item of</a:t>
            </a:r>
            <a:r>
              <a:rPr lang="zh-CN" altLang="en-US"/>
              <a:t> </a:t>
            </a:r>
            <a:r>
              <a:rPr lang="en-US" altLang="zh-CN"/>
              <a:t>category</a:t>
            </a:r>
            <a:r>
              <a:rPr lang="zh-CN" altLang="en-US"/>
              <a:t> </a:t>
            </a:r>
            <a:r>
              <a:rPr lang="en-US" altLang="zh-CN"/>
              <a:t>8 in the next five days.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等线 Light"/>
              </a:rPr>
              <a:t>Dataset </a:t>
            </a:r>
            <a:endParaRPr lang="en-US">
              <a:solidFill>
                <a:srgbClr val="000000"/>
              </a:solidFill>
              <a:latin typeface="等线 Light"/>
              <a:ea typeface="等线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What type of problem is it?</a:t>
            </a:r>
          </a:p>
          <a:p>
            <a:pPr lvl="1"/>
            <a:r>
              <a:rPr lang="en-US" altLang="zh-CN"/>
              <a:t>Prediction? Classification?</a:t>
            </a:r>
          </a:p>
          <a:p>
            <a:r>
              <a:rPr lang="en-US" altLang="zh-CN"/>
              <a:t>Idea</a:t>
            </a:r>
          </a:p>
          <a:p>
            <a:pPr lvl="1"/>
            <a:r>
              <a:rPr lang="en-US" altLang="zh-CN"/>
              <a:t>To extract features from the previous days before purchase happens</a:t>
            </a:r>
          </a:p>
          <a:p>
            <a:pPr lvl="1"/>
            <a:r>
              <a:rPr lang="en-US" altLang="zh-CN"/>
              <a:t>Cluster users and items into groups</a:t>
            </a:r>
          </a:p>
          <a:p>
            <a:pPr lvl="1"/>
            <a:r>
              <a:rPr lang="en-US" altLang="zh-CN"/>
              <a:t>Sample both positive and negative features for training</a:t>
            </a:r>
          </a:p>
          <a:p>
            <a:pPr lvl="1"/>
            <a:r>
              <a:rPr lang="en-US" altLang="zh-CN"/>
              <a:t>Predict whether users will buy products and what they will buy in the last five days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4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等线 Light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等线"/>
              </a:rPr>
              <a:t>The duration between the first action and the purchase - User</a:t>
            </a:r>
            <a:endParaRPr lang="en-US">
              <a:solidFill>
                <a:srgbClr val="000000"/>
              </a:solidFill>
              <a:latin typeface="等线"/>
              <a:ea typeface="等线"/>
            </a:endParaRPr>
          </a:p>
        </p:txBody>
      </p:sp>
      <p:pic>
        <p:nvPicPr>
          <p:cNvPr id="4" name="Picture 4" descr="user_duration_oned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5" y="2476500"/>
            <a:ext cx="5475789" cy="4106368"/>
          </a:xfrm>
          <a:prstGeom prst="rect">
            <a:avLst/>
          </a:prstGeom>
        </p:spPr>
      </p:pic>
      <p:pic>
        <p:nvPicPr>
          <p:cNvPr id="6" name="Picture 6" descr="user_duration_12d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24" y="2459033"/>
            <a:ext cx="5530220" cy="41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等线 Light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等线"/>
              </a:rPr>
              <a:t>The duration between the first action and the purchase - Item</a:t>
            </a:r>
            <a:endParaRPr lang="en-US">
              <a:solidFill>
                <a:srgbClr val="000000"/>
              </a:solidFill>
              <a:latin typeface="等线"/>
              <a:ea typeface="等线"/>
            </a:endParaRPr>
          </a:p>
        </p:txBody>
      </p:sp>
      <p:pic>
        <p:nvPicPr>
          <p:cNvPr id="5" name="Picture 6" descr="item_duration_oned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362200"/>
            <a:ext cx="5606498" cy="4200305"/>
          </a:xfrm>
          <a:prstGeom prst="rect">
            <a:avLst/>
          </a:prstGeom>
        </p:spPr>
      </p:pic>
      <p:pic>
        <p:nvPicPr>
          <p:cNvPr id="8" name="Picture 8" descr="item_duration_12d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2362200"/>
            <a:ext cx="5624856" cy="42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6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等线 Light"/>
              </a:rPr>
              <a:t>Data Analysis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主题​​</vt:lpstr>
      <vt:lpstr>Jingdong: High Potential Users’ Intention to Buy Products</vt:lpstr>
      <vt:lpstr>Contents</vt:lpstr>
      <vt:lpstr>Introduction</vt:lpstr>
      <vt:lpstr>Dataset </vt:lpstr>
      <vt:lpstr>Problem Definition</vt:lpstr>
      <vt:lpstr>Data Analysis</vt:lpstr>
      <vt:lpstr>Data Analysis</vt:lpstr>
      <vt:lpstr>Data Analysis</vt:lpstr>
      <vt:lpstr>PowerPoint Presentation</vt:lpstr>
      <vt:lpstr>Experiments and Results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Jingdong: High Potential Users’ Intention to Buy Products</dc:title>
  <cp:revision>1</cp:revision>
  <dcterms:modified xsi:type="dcterms:W3CDTF">2017-06-04T00:30:18Z</dcterms:modified>
</cp:coreProperties>
</file>