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6" r:id="rId2"/>
    <p:sldId id="282" r:id="rId3"/>
    <p:sldId id="314" r:id="rId4"/>
    <p:sldId id="315" r:id="rId5"/>
    <p:sldId id="316" r:id="rId6"/>
    <p:sldId id="277" r:id="rId7"/>
    <p:sldId id="283" r:id="rId8"/>
    <p:sldId id="284" r:id="rId9"/>
    <p:sldId id="285" r:id="rId10"/>
    <p:sldId id="286" r:id="rId11"/>
    <p:sldId id="327" r:id="rId12"/>
    <p:sldId id="328" r:id="rId13"/>
    <p:sldId id="287" r:id="rId14"/>
    <p:sldId id="326" r:id="rId15"/>
    <p:sldId id="297" r:id="rId16"/>
    <p:sldId id="306" r:id="rId17"/>
    <p:sldId id="303" r:id="rId18"/>
    <p:sldId id="304" r:id="rId19"/>
    <p:sldId id="305" r:id="rId20"/>
    <p:sldId id="288" r:id="rId21"/>
    <p:sldId id="299" r:id="rId22"/>
    <p:sldId id="318" r:id="rId23"/>
    <p:sldId id="319" r:id="rId24"/>
    <p:sldId id="320" r:id="rId25"/>
    <p:sldId id="321" r:id="rId26"/>
    <p:sldId id="322" r:id="rId27"/>
    <p:sldId id="324" r:id="rId28"/>
    <p:sldId id="325" r:id="rId29"/>
    <p:sldId id="329" r:id="rId30"/>
    <p:sldId id="296" r:id="rId31"/>
    <p:sldId id="331" r:id="rId32"/>
    <p:sldId id="313" r:id="rId33"/>
    <p:sldId id="330" r:id="rId34"/>
    <p:sldId id="323" r:id="rId35"/>
    <p:sldId id="274" r:id="rId3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F6DBF0-96B2-AC47-869C-BB30F3B0BF5E}">
          <p14:sldIdLst>
            <p14:sldId id="256"/>
            <p14:sldId id="282"/>
            <p14:sldId id="314"/>
            <p14:sldId id="315"/>
            <p14:sldId id="316"/>
            <p14:sldId id="277"/>
            <p14:sldId id="283"/>
            <p14:sldId id="284"/>
            <p14:sldId id="285"/>
            <p14:sldId id="286"/>
            <p14:sldId id="327"/>
            <p14:sldId id="328"/>
            <p14:sldId id="287"/>
            <p14:sldId id="326"/>
            <p14:sldId id="297"/>
            <p14:sldId id="306"/>
            <p14:sldId id="303"/>
            <p14:sldId id="304"/>
            <p14:sldId id="305"/>
            <p14:sldId id="288"/>
            <p14:sldId id="299"/>
            <p14:sldId id="318"/>
            <p14:sldId id="319"/>
            <p14:sldId id="320"/>
            <p14:sldId id="321"/>
            <p14:sldId id="322"/>
            <p14:sldId id="324"/>
            <p14:sldId id="325"/>
            <p14:sldId id="329"/>
            <p14:sldId id="296"/>
            <p14:sldId id="331"/>
            <p14:sldId id="313"/>
            <p14:sldId id="330"/>
            <p14:sldId id="32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232" y="-872"/>
      </p:cViewPr>
      <p:guideLst>
        <p:guide orient="horz" pos="2160"/>
        <p:guide pos="3839"/>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2D2D97-C243-FE41-A005-C208BED072E7}" type="datetimeFigureOut">
              <a:rPr lang="en-US" smtClean="0"/>
              <a:t>9/26/14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C267C-F585-A641-A2F2-5501115A2AB1}" type="slidenum">
              <a:rPr lang="en-US" smtClean="0"/>
              <a:t>‹#›</a:t>
            </a:fld>
            <a:endParaRPr lang="en-US"/>
          </a:p>
        </p:txBody>
      </p:sp>
    </p:spTree>
    <p:extLst>
      <p:ext uri="{BB962C8B-B14F-4D97-AF65-F5344CB8AC3E}">
        <p14:creationId xmlns:p14="http://schemas.microsoft.com/office/powerpoint/2010/main" val="11175631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171450" indent="-171450">
              <a:buFontTx/>
              <a:buChar char="-"/>
            </a:pPr>
            <a:r>
              <a:rPr lang="en-US" dirty="0" smtClean="0"/>
              <a:t>On the left is the</a:t>
            </a:r>
            <a:r>
              <a:rPr lang="en-US" baseline="0" dirty="0" smtClean="0"/>
              <a:t> old data architecture</a:t>
            </a:r>
          </a:p>
          <a:p>
            <a:pPr marL="171450" indent="-171450">
              <a:buFontTx/>
              <a:buChar char="-"/>
            </a:pPr>
            <a:endParaRPr lang="en-US" baseline="0" dirty="0" smtClean="0"/>
          </a:p>
          <a:p>
            <a:pPr marL="171450" indent="-171450">
              <a:buFontTx/>
              <a:buChar char="-"/>
            </a:pPr>
            <a:r>
              <a:rPr lang="en-US" baseline="0" dirty="0" smtClean="0"/>
              <a:t>On the right are new sources that produce high volume and variety of data</a:t>
            </a:r>
          </a:p>
          <a:p>
            <a:pPr marL="171450" indent="-171450">
              <a:buFontTx/>
              <a:buChar char="-"/>
            </a:pPr>
            <a:endParaRPr lang="en-US" baseline="0" dirty="0" smtClean="0"/>
          </a:p>
          <a:p>
            <a:pPr marL="171450" indent="-171450">
              <a:buFontTx/>
              <a:buChar char="-"/>
            </a:pPr>
            <a:r>
              <a:rPr lang="en-US" baseline="0" dirty="0" smtClean="0"/>
              <a:t>Storing this data requires a new architecture that can</a:t>
            </a:r>
          </a:p>
          <a:p>
            <a:pPr marL="171450" indent="-171450">
              <a:buFontTx/>
              <a:buChar char="-"/>
            </a:pPr>
            <a:r>
              <a:rPr lang="en-US" baseline="0" dirty="0" smtClean="0"/>
              <a:t>1.	scale to petabytes</a:t>
            </a:r>
          </a:p>
          <a:p>
            <a:pPr marL="171450" indent="-171450">
              <a:buFontTx/>
              <a:buChar char="-"/>
            </a:pPr>
            <a:r>
              <a:rPr lang="en-US" baseline="0" dirty="0" smtClean="0"/>
              <a:t>2. 	where it is economic to put this volume of data, the $/TB &lt; value generated</a:t>
            </a:r>
          </a:p>
          <a:p>
            <a:pPr marL="171450" indent="-171450">
              <a:buFontTx/>
              <a:buChar char="-"/>
            </a:pPr>
            <a:r>
              <a:rPr lang="en-US" baseline="0" dirty="0" smtClean="0"/>
              <a:t>3a.	provides flexibility in types of data </a:t>
            </a:r>
          </a:p>
          <a:p>
            <a:pPr marL="171450" indent="-171450">
              <a:buFontTx/>
              <a:buChar char="-"/>
            </a:pPr>
            <a:r>
              <a:rPr lang="en-US" baseline="0" dirty="0" smtClean="0"/>
              <a:t>3b</a:t>
            </a:r>
            <a:r>
              <a:rPr lang="en-US" baseline="0" smtClean="0"/>
              <a:t>. and </a:t>
            </a:r>
            <a:r>
              <a:rPr lang="en-US" baseline="0" dirty="0" smtClean="0"/>
              <a:t>flexibility in having new tools for new data problems in the same ecosystem</a:t>
            </a:r>
            <a:endParaRPr lang="en-US" dirty="0" smtClean="0"/>
          </a:p>
        </p:txBody>
      </p:sp>
      <p:sp>
        <p:nvSpPr>
          <p:cNvPr id="4" name="Slide Number Placeholder 3"/>
          <p:cNvSpPr>
            <a:spLocks noGrp="1"/>
          </p:cNvSpPr>
          <p:nvPr>
            <p:ph type="sldNum" sz="quarter" idx="10"/>
          </p:nvPr>
        </p:nvSpPr>
        <p:spPr/>
        <p:txBody>
          <a:bodyPr/>
          <a:lstStyle/>
          <a:p>
            <a:pPr>
              <a:defRPr/>
            </a:pPr>
            <a:fld id="{91374085-3E80-6E4B-8D15-AE111E3F12C2}" type="slidenum">
              <a:rPr lang="en-US" smtClean="0">
                <a:solidFill>
                  <a:prstClr val="black"/>
                </a:solidFill>
                <a:latin typeface="Calibri"/>
              </a:rPr>
              <a:pPr>
                <a:defRPr/>
              </a:pPr>
              <a:t>3</a:t>
            </a:fld>
            <a:endParaRPr lang="en-US" dirty="0">
              <a:solidFill>
                <a:prstClr val="black"/>
              </a:solidFill>
              <a:latin typeface="Calibri"/>
            </a:endParaRPr>
          </a:p>
        </p:txBody>
      </p:sp>
    </p:spTree>
    <p:extLst>
      <p:ext uri="{BB962C8B-B14F-4D97-AF65-F5344CB8AC3E}">
        <p14:creationId xmlns:p14="http://schemas.microsoft.com/office/powerpoint/2010/main" val="2474466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5B293FF-E114-C443-A4E1-F54580FF1733}" type="slidenum">
              <a:rPr lang="en-US"/>
              <a:pPr/>
              <a:t>11</a:t>
            </a:fld>
            <a:endParaRPr lang="en-US"/>
          </a:p>
        </p:txBody>
      </p:sp>
      <p:sp>
        <p:nvSpPr>
          <p:cNvPr id="37889" name="Text Box 1"/>
          <p:cNvSpPr txBox="1">
            <a:spLocks noGrp="1" noRot="1" noChangeAspect="1" noChangeArrowheads="1"/>
          </p:cNvSpPr>
          <p:nvPr>
            <p:ph type="sldImg"/>
          </p:nvPr>
        </p:nvSpPr>
        <p:spPr bwMode="auto">
          <a:xfrm>
            <a:off x="472049" y="694171"/>
            <a:ext cx="5913904"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04"/>
              </a:spcBef>
            </a:pPr>
            <a:r>
              <a:rPr lang="en-US" sz="1600">
                <a:latin typeface="Arial" charset="0"/>
                <a:cs typeface="Arial Unicode MS" charset="0"/>
              </a:rPr>
              <a:t>It's much more efficient if we psuh filters and aggregations to Splunk. But the user writing SQL shouldn't have to worry about that.</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This is not about processing data. This is about processing expressions. Reformulating the question.</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The question is the parse tree of a query. The parse tree is a data flow. In Splunk, a data flow looks like a pipeline of Linux commands. SQL systems have pipelines too (sometimes they are dataflow trees) built up of the basic relational operators. Think of the SQL SELECT, WHERE, JOIN, GROUP BY, ORDER BY clauses.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57F579E-9170-9040-84FB-50DB03E3198A}" type="slidenum">
              <a:rPr lang="en-US"/>
              <a:pPr/>
              <a:t>12</a:t>
            </a:fld>
            <a:endParaRPr lang="en-US"/>
          </a:p>
        </p:txBody>
      </p:sp>
      <p:sp>
        <p:nvSpPr>
          <p:cNvPr id="38913" name="Text Box 1"/>
          <p:cNvSpPr txBox="1">
            <a:spLocks noGrp="1" noRot="1" noChangeAspect="1" noChangeArrowheads="1"/>
          </p:cNvSpPr>
          <p:nvPr>
            <p:ph type="sldImg"/>
          </p:nvPr>
        </p:nvSpPr>
        <p:spPr bwMode="auto">
          <a:xfrm>
            <a:off x="472049" y="694171"/>
            <a:ext cx="5913904"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spcBef>
                <a:spcPts val="404"/>
              </a:spcBef>
            </a:pPr>
            <a:r>
              <a:rPr lang="en-US" sz="1600">
                <a:latin typeface="Arial" charset="0"/>
                <a:cs typeface="Arial Unicode MS" charset="0"/>
              </a:rPr>
              <a:t>It's much more efficient if we psuh filters and aggregations to Splunk. But the user writing SQL shouldn't have to worry about that.</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This is not about processing data. This is about processing expressions. Reformulating the question.</a:t>
            </a:r>
          </a:p>
          <a:p>
            <a:pPr>
              <a:spcBef>
                <a:spcPts val="404"/>
              </a:spcBef>
            </a:pPr>
            <a:endParaRPr lang="en-US" sz="1600">
              <a:latin typeface="Arial" charset="0"/>
              <a:cs typeface="Arial Unicode MS" charset="0"/>
            </a:endParaRPr>
          </a:p>
          <a:p>
            <a:pPr>
              <a:spcBef>
                <a:spcPts val="404"/>
              </a:spcBef>
            </a:pPr>
            <a:r>
              <a:rPr lang="en-US" sz="1600">
                <a:latin typeface="Arial" charset="0"/>
                <a:cs typeface="Arial Unicode MS" charset="0"/>
              </a:rPr>
              <a:t>The question is the parse tree of a query. The parse tree is a data flow. In Splunk, a data flow looks like a pipeline of Linux commands. SQL systems have pipelines too (sometimes they are dataflow trees) built up of the basic relational operators. Think of the SQL SELECT, WHERE, JOIN, GROUP BY, ORDER BY clauses.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Converters convert a Hive Op. Graph to an </a:t>
            </a:r>
            <a:r>
              <a:rPr lang="en-US" dirty="0" err="1" smtClean="0"/>
              <a:t>Optiq</a:t>
            </a:r>
            <a:r>
              <a:rPr lang="en-US" dirty="0" smtClean="0"/>
              <a:t> representation. In </a:t>
            </a:r>
            <a:r>
              <a:rPr lang="en-US" dirty="0" err="1" smtClean="0"/>
              <a:t>Optiq</a:t>
            </a:r>
            <a:r>
              <a:rPr lang="en-US" dirty="0" smtClean="0"/>
              <a:t> we have </a:t>
            </a:r>
            <a:r>
              <a:rPr lang="en-US" dirty="0" err="1" smtClean="0"/>
              <a:t>RelNodes</a:t>
            </a:r>
            <a:r>
              <a:rPr lang="en-US" dirty="0" smtClean="0"/>
              <a:t> and </a:t>
            </a:r>
            <a:r>
              <a:rPr lang="en-US" dirty="0" err="1" smtClean="0"/>
              <a:t>RexNodes</a:t>
            </a:r>
            <a:r>
              <a:rPr lang="en-US" dirty="0" smtClean="0"/>
              <a:t> in place of Operators and </a:t>
            </a:r>
            <a:r>
              <a:rPr lang="en-US" dirty="0" err="1" smtClean="0"/>
              <a:t>ExprNodes</a:t>
            </a:r>
            <a:r>
              <a:rPr lang="en-US" dirty="0" smtClean="0"/>
              <a:t>.</a:t>
            </a:r>
          </a:p>
          <a:p>
            <a:pPr marL="171450" indent="-171450">
              <a:buFontTx/>
              <a:buChar char="-"/>
            </a:pPr>
            <a:r>
              <a:rPr lang="en-US" dirty="0" smtClean="0"/>
              <a:t>The conversion creates a ‘Logical’ plan. </a:t>
            </a:r>
            <a:r>
              <a:rPr lang="en-US" dirty="0" err="1" smtClean="0"/>
              <a:t>RedSinks</a:t>
            </a:r>
            <a:r>
              <a:rPr lang="en-US" dirty="0" smtClean="0"/>
              <a:t> are dropped; Physical traits like Partitioning/</a:t>
            </a:r>
            <a:r>
              <a:rPr lang="en-US" dirty="0" err="1" smtClean="0"/>
              <a:t>Bucketness</a:t>
            </a:r>
            <a:r>
              <a:rPr lang="en-US" dirty="0" smtClean="0"/>
              <a:t> is lost.</a:t>
            </a:r>
          </a:p>
          <a:p>
            <a:pPr marL="228600" indent="-228600">
              <a:buFontTx/>
              <a:buAutoNum type="arabicPeriod"/>
            </a:pPr>
            <a:r>
              <a:rPr lang="en-US" dirty="0" smtClean="0"/>
              <a:t>The Plan Graph is the central data structure of the Planner. There is a Node for each Node in the input Plan. A Node represents a Set of equivalent Sub Graphs(Plans). Each Set is further divided into Subsets based on traits: traits capture physical</a:t>
            </a:r>
            <a:r>
              <a:rPr lang="en-US" baseline="0" dirty="0" smtClean="0"/>
              <a:t> attributes like </a:t>
            </a:r>
            <a:r>
              <a:rPr lang="en-US" baseline="0" dirty="0" err="1" smtClean="0"/>
              <a:t>sortedness</a:t>
            </a:r>
            <a:r>
              <a:rPr lang="en-US" baseline="0" dirty="0" smtClean="0"/>
              <a:t>/</a:t>
            </a:r>
            <a:r>
              <a:rPr lang="en-US" baseline="0" dirty="0" err="1" smtClean="0"/>
              <a:t>bucketness</a:t>
            </a:r>
            <a:endParaRPr lang="en-US" baseline="0" dirty="0" smtClean="0"/>
          </a:p>
          <a:p>
            <a:pPr marL="228600" indent="-228600">
              <a:buFontTx/>
              <a:buAutoNum type="arabicPeriod"/>
            </a:pPr>
            <a:r>
              <a:rPr lang="en-US" baseline="0" dirty="0" smtClean="0"/>
              <a:t>Rules comprise of a Match Graph Template and an </a:t>
            </a:r>
            <a:r>
              <a:rPr lang="en-US" baseline="0" dirty="0" err="1" smtClean="0"/>
              <a:t>onMatch</a:t>
            </a:r>
            <a:r>
              <a:rPr lang="en-US" baseline="0" dirty="0" smtClean="0"/>
              <a:t> action. Action generates a ‘better’ equivalent Plan. So Rule match actions populates Plan Graph Sets.</a:t>
            </a:r>
          </a:p>
          <a:p>
            <a:pPr marL="228600" indent="-228600">
              <a:buFontTx/>
              <a:buAutoNum type="arabicPeriod"/>
            </a:pPr>
            <a:r>
              <a:rPr lang="en-US" baseline="0" dirty="0" smtClean="0"/>
              <a:t>Metadata Providers provide all Metadata information to the Planner: Schema, but also Cost Formulas like Selectivity and NDV calculations.</a:t>
            </a:r>
          </a:p>
          <a:p>
            <a:pPr marL="228600" indent="-228600">
              <a:buFontTx/>
              <a:buAutoNum type="arabicPeriod"/>
            </a:pPr>
            <a:r>
              <a:rPr lang="en-US" baseline="0" dirty="0" err="1" smtClean="0"/>
              <a:t>RelNodes</a:t>
            </a:r>
            <a:r>
              <a:rPr lang="en-US" baseline="0" dirty="0" smtClean="0"/>
              <a:t> have Cost. The Cost model encapsulates Cost calculations.</a:t>
            </a:r>
          </a:p>
          <a:p>
            <a:pPr marL="228600" indent="-228600">
              <a:buFontTx/>
              <a:buAutoNum type="arabicPeriod"/>
            </a:pPr>
            <a:r>
              <a:rPr lang="en-US" baseline="0" dirty="0" smtClean="0"/>
              <a:t>Rule Match Queue is a Queue of Rule Matches. Planner runs until the Queue is empty for a fixed number of iterations. The application of a </a:t>
            </a:r>
            <a:r>
              <a:rPr lang="en-US" baseline="0" dirty="0" err="1" smtClean="0"/>
              <a:t>RuleMatch</a:t>
            </a:r>
            <a:r>
              <a:rPr lang="en-US" baseline="0" dirty="0" smtClean="0"/>
              <a:t> adds to the Plan Graph and also adds new Rule Matches to the Queue. </a:t>
            </a:r>
            <a:r>
              <a:rPr lang="en-US" baseline="0" dirty="0" err="1" smtClean="0"/>
              <a:t>RuleMatches</a:t>
            </a:r>
            <a:r>
              <a:rPr lang="en-US" baseline="0" dirty="0" smtClean="0"/>
              <a:t> are ordered based on importance: which is based on </a:t>
            </a:r>
            <a:r>
              <a:rPr lang="en-US" baseline="0" dirty="0" err="1" smtClean="0"/>
              <a:t>RelNode</a:t>
            </a:r>
            <a:r>
              <a:rPr lang="en-US" baseline="0" dirty="0" smtClean="0"/>
              <a:t> cost and distance of Node in Plan from Root.</a:t>
            </a:r>
            <a:endParaRPr lang="en-US" dirty="0" smtClean="0"/>
          </a:p>
        </p:txBody>
      </p:sp>
      <p:sp>
        <p:nvSpPr>
          <p:cNvPr id="4" name="Slide Number Placeholder 3"/>
          <p:cNvSpPr>
            <a:spLocks noGrp="1"/>
          </p:cNvSpPr>
          <p:nvPr>
            <p:ph type="sldNum" sz="quarter" idx="10"/>
          </p:nvPr>
        </p:nvSpPr>
        <p:spPr/>
        <p:txBody>
          <a:bodyPr/>
          <a:lstStyle/>
          <a:p>
            <a:fld id="{91F6A380-21FD-A84F-8CA7-3A2756712CD9}" type="slidenum">
              <a:rPr lang="en-US" smtClean="0"/>
              <a:t>21</a:t>
            </a:fld>
            <a:endParaRPr lang="en-US"/>
          </a:p>
        </p:txBody>
      </p:sp>
    </p:spTree>
    <p:extLst>
      <p:ext uri="{BB962C8B-B14F-4D97-AF65-F5344CB8AC3E}">
        <p14:creationId xmlns:p14="http://schemas.microsoft.com/office/powerpoint/2010/main" val="372152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7" name="Picture 6" descr="PPT_image2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Rectangle 3"/>
          <p:cNvSpPr/>
          <p:nvPr/>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8"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baseline="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p:nvPicPr>
        <p:blipFill>
          <a:blip r:embed="rId3">
            <a:extLst>
              <a:ext uri="{28A0092B-C50C-407E-A947-70E740481C1C}">
                <a14:useLocalDpi xmlns:a14="http://schemas.microsoft.com/office/drawing/2010/main" val="0"/>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17880746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fidential 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4" name="TextBox 3"/>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11461322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fidential 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5" name="TextBox 4"/>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5989783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fidential 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8" name="TextBox 7"/>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21846961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fidential 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3" name="TextBox 2"/>
          <p:cNvSpPr txBox="1"/>
          <p:nvPr/>
        </p:nvSpPr>
        <p:spPr>
          <a:xfrm>
            <a:off x="3785342" y="6398745"/>
            <a:ext cx="4611301" cy="246580"/>
          </a:xfrm>
          <a:prstGeom prst="rect">
            <a:avLst/>
          </a:prstGeom>
          <a:ln>
            <a:solidFill>
              <a:srgbClr val="FF0000"/>
            </a:solidFill>
          </a:ln>
        </p:spPr>
        <p:txBody>
          <a:bodyPr vert="horz" wrap="square" lIns="91440" tIns="91440" rIns="91440" bIns="91440" rtlCol="0" anchor="ctr" anchorCtr="0">
            <a:noAutofit/>
          </a:bodyPr>
          <a:lstStyle/>
          <a:p>
            <a:pPr algn="ctr"/>
            <a:r>
              <a:rPr lang="en-US" sz="1100" kern="1200" dirty="0" smtClean="0">
                <a:solidFill>
                  <a:srgbClr val="FF0000"/>
                </a:solidFill>
                <a:latin typeface="+mn-lt"/>
                <a:ea typeface="+mn-ea"/>
                <a:cs typeface="+mn-cs"/>
              </a:rPr>
              <a:t>HORTONWORKS CONFIDENTIAL &amp; PROPRIETARY INFORMATION</a:t>
            </a:r>
            <a:endParaRPr lang="en-US" sz="1100" dirty="0">
              <a:solidFill>
                <a:srgbClr val="FF0000"/>
              </a:solidFill>
            </a:endParaRPr>
          </a:p>
        </p:txBody>
      </p:sp>
    </p:spTree>
    <p:extLst>
      <p:ext uri="{BB962C8B-B14F-4D97-AF65-F5344CB8AC3E}">
        <p14:creationId xmlns:p14="http://schemas.microsoft.com/office/powerpoint/2010/main" val="34208272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30"/>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5"/>
            <a:ext cx="2844059" cy="365125"/>
          </a:xfrm>
          <a:prstGeom prst="rect">
            <a:avLst/>
          </a:prstGeom>
        </p:spPr>
        <p:txBody>
          <a:bodyPr/>
          <a:lstStyle/>
          <a:p>
            <a:fld id="{BFBCA2BC-3AF1-7644-B396-A273EDA4BA14}" type="datetimeFigureOut">
              <a:rPr lang="en-US" smtClean="0"/>
              <a:t>9/26/14</a:t>
            </a:fld>
            <a:endParaRPr lang="en-US"/>
          </a:p>
        </p:txBody>
      </p:sp>
      <p:sp>
        <p:nvSpPr>
          <p:cNvPr id="5" name="Footer Placeholder 4"/>
          <p:cNvSpPr>
            <a:spLocks noGrp="1"/>
          </p:cNvSpPr>
          <p:nvPr>
            <p:ph type="ftr" sz="quarter" idx="11"/>
          </p:nvPr>
        </p:nvSpPr>
        <p:spPr>
          <a:xfrm>
            <a:off x="4164515" y="6356355"/>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5"/>
            <a:ext cx="2844059" cy="365125"/>
          </a:xfrm>
          <a:prstGeom prst="rect">
            <a:avLst/>
          </a:prstGeom>
        </p:spPr>
        <p:txBody>
          <a:bodyPr/>
          <a:lstStyle/>
          <a:p>
            <a:fld id="{B16F8A2F-5DEF-4E41-860D-653CC2DC4A00}" type="slidenum">
              <a:rPr lang="en-US" smtClean="0"/>
              <a:t>‹#›</a:t>
            </a:fld>
            <a:endParaRPr lang="en-US"/>
          </a:p>
        </p:txBody>
      </p:sp>
    </p:spTree>
    <p:extLst>
      <p:ext uri="{BB962C8B-B14F-4D97-AF65-F5344CB8AC3E}">
        <p14:creationId xmlns:p14="http://schemas.microsoft.com/office/powerpoint/2010/main" val="1246620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441" y="1600205"/>
            <a:ext cx="10969943"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5"/>
            <a:ext cx="2844059" cy="365125"/>
          </a:xfrm>
          <a:prstGeom prst="rect">
            <a:avLst/>
          </a:prstGeom>
        </p:spPr>
        <p:txBody>
          <a:bodyPr/>
          <a:lstStyle/>
          <a:p>
            <a:fld id="{BFBCA2BC-3AF1-7644-B396-A273EDA4BA14}" type="datetimeFigureOut">
              <a:rPr lang="en-US" smtClean="0"/>
              <a:t>9/26/14</a:t>
            </a:fld>
            <a:endParaRPr lang="en-US"/>
          </a:p>
        </p:txBody>
      </p:sp>
      <p:sp>
        <p:nvSpPr>
          <p:cNvPr id="5" name="Footer Placeholder 4"/>
          <p:cNvSpPr>
            <a:spLocks noGrp="1"/>
          </p:cNvSpPr>
          <p:nvPr>
            <p:ph type="ftr" sz="quarter" idx="11"/>
          </p:nvPr>
        </p:nvSpPr>
        <p:spPr>
          <a:xfrm>
            <a:off x="4164515" y="6356355"/>
            <a:ext cx="385979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5326" y="6356355"/>
            <a:ext cx="2844059" cy="365125"/>
          </a:xfrm>
          <a:prstGeom prst="rect">
            <a:avLst/>
          </a:prstGeom>
        </p:spPr>
        <p:txBody>
          <a:bodyPr/>
          <a:lstStyle/>
          <a:p>
            <a:fld id="{B16F8A2F-5DEF-4E41-860D-653CC2DC4A00}" type="slidenum">
              <a:rPr lang="en-US" smtClean="0"/>
              <a:t>‹#›</a:t>
            </a:fld>
            <a:endParaRPr lang="en-US"/>
          </a:p>
        </p:txBody>
      </p:sp>
    </p:spTree>
    <p:extLst>
      <p:ext uri="{BB962C8B-B14F-4D97-AF65-F5344CB8AC3E}">
        <p14:creationId xmlns:p14="http://schemas.microsoft.com/office/powerpoint/2010/main" val="3900930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imple Slide">
    <p:spTree>
      <p:nvGrpSpPr>
        <p:cNvPr id="1" name=""/>
        <p:cNvGrpSpPr/>
        <p:nvPr/>
      </p:nvGrpSpPr>
      <p:grpSpPr>
        <a:xfrm>
          <a:off x="0" y="0"/>
          <a:ext cx="0" cy="0"/>
          <a:chOff x="0" y="0"/>
          <a:chExt cx="0" cy="0"/>
        </a:xfrm>
      </p:grpSpPr>
      <p:cxnSp>
        <p:nvCxnSpPr>
          <p:cNvPr id="4" name="Straight Connector 3"/>
          <p:cNvCxnSpPr/>
          <p:nvPr userDrawn="1"/>
        </p:nvCxnSpPr>
        <p:spPr>
          <a:xfrm>
            <a:off x="0" y="1016000"/>
            <a:ext cx="12188825" cy="1588"/>
          </a:xfrm>
          <a:prstGeom prst="line">
            <a:avLst/>
          </a:prstGeom>
          <a:ln>
            <a:solidFill>
              <a:srgbClr val="69BE28"/>
            </a:solidFill>
          </a:ln>
          <a:effectLst/>
        </p:spPr>
        <p:style>
          <a:lnRef idx="2">
            <a:schemeClr val="accent1"/>
          </a:lnRef>
          <a:fillRef idx="0">
            <a:schemeClr val="accent1"/>
          </a:fillRef>
          <a:effectRef idx="1">
            <a:schemeClr val="accent1"/>
          </a:effectRef>
          <a:fontRef idx="minor">
            <a:schemeClr val="tx1"/>
          </a:fontRef>
        </p:style>
      </p:cxnSp>
      <p:sp>
        <p:nvSpPr>
          <p:cNvPr id="5" name="Title Placeholder 1"/>
          <p:cNvSpPr>
            <a:spLocks noGrp="1"/>
          </p:cNvSpPr>
          <p:nvPr>
            <p:ph type="title"/>
          </p:nvPr>
        </p:nvSpPr>
        <p:spPr>
          <a:xfrm>
            <a:off x="609441" y="0"/>
            <a:ext cx="10969943" cy="1016000"/>
          </a:xfrm>
          <a:prstGeom prst="rect">
            <a:avLst/>
          </a:prstGeom>
        </p:spPr>
        <p:txBody>
          <a:bodyPr vert="horz" lIns="91440" tIns="45720" rIns="91440" bIns="45720" rtlCol="0" anchor="ctr">
            <a:normAutofit/>
          </a:bodyPr>
          <a:lstStyle>
            <a:lvl1pPr>
              <a:defRPr>
                <a:latin typeface="Arial"/>
                <a:cs typeface="Arial"/>
              </a:defRPr>
            </a:lvl1pPr>
          </a:lstStyle>
          <a:p>
            <a:r>
              <a:rPr lang="en-US" smtClean="0"/>
              <a:t>Click to edit Master title style</a:t>
            </a:r>
            <a:endParaRPr lang="en-US" dirty="0"/>
          </a:p>
        </p:txBody>
      </p:sp>
      <p:sp>
        <p:nvSpPr>
          <p:cNvPr id="16" name="Text Placeholder 15"/>
          <p:cNvSpPr>
            <a:spLocks noGrp="1"/>
          </p:cNvSpPr>
          <p:nvPr>
            <p:ph type="body" sz="quarter" idx="11"/>
          </p:nvPr>
        </p:nvSpPr>
        <p:spPr>
          <a:xfrm>
            <a:off x="609441" y="1165225"/>
            <a:ext cx="10969943" cy="4954588"/>
          </a:xfrm>
          <a:prstGeom prst="rect">
            <a:avLst/>
          </a:prstGeom>
        </p:spPr>
        <p:txBody>
          <a:bodyPr vert="horz"/>
          <a:lstStyle>
            <a:lvl1pPr marL="168275" indent="-168275">
              <a:buClr>
                <a:srgbClr val="69BE28"/>
              </a:buClr>
              <a:defRPr sz="2400" b="1" i="0">
                <a:latin typeface="Arial"/>
                <a:cs typeface="Arial"/>
              </a:defRPr>
            </a:lvl1pPr>
            <a:lvl2pPr marL="566738" indent="-168275">
              <a:buFont typeface="Lucida Grande"/>
              <a:buChar char="–"/>
              <a:defRPr sz="2000"/>
            </a:lvl2pPr>
            <a:lvl3pPr marL="1081088" indent="-166688">
              <a:spcAft>
                <a:spcPts val="0"/>
              </a:spcAft>
              <a:buFont typeface="Lucida Grande"/>
              <a:buChar char="–"/>
              <a:defRPr sz="1800"/>
            </a:lvl3pPr>
            <a:lvl4pPr marL="1543050" indent="-171450">
              <a:spcAft>
                <a:spcPts val="0"/>
              </a:spcAft>
              <a:defRPr sz="1600"/>
            </a:lvl4pPr>
            <a:lvl5pPr marL="2005013" indent="-176213">
              <a:spcAft>
                <a:spcPts val="0"/>
              </a:spcAft>
              <a:buFont typeface="Lucida Grande"/>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a:xfrm>
            <a:off x="8735325" y="6465889"/>
            <a:ext cx="2844059" cy="365125"/>
          </a:xfrm>
          <a:prstGeom prst="rect">
            <a:avLst/>
          </a:prstGeom>
        </p:spPr>
        <p:txBody>
          <a:bodyPr vert="horz" lIns="91440" tIns="45720" rIns="91440" bIns="45720" rtlCol="0" anchor="ctr"/>
          <a:lstStyle>
            <a:lvl1pPr algn="r" fontAlgn="auto">
              <a:spcBef>
                <a:spcPts val="0"/>
              </a:spcBef>
              <a:spcAft>
                <a:spcPts val="0"/>
              </a:spcAft>
              <a:defRPr sz="800" dirty="0" smtClean="0">
                <a:solidFill>
                  <a:schemeClr val="tx1"/>
                </a:solidFill>
                <a:latin typeface="+mn-lt"/>
                <a:ea typeface="+mn-ea"/>
                <a:cs typeface="+mn-cs"/>
              </a:defRPr>
            </a:lvl1pPr>
          </a:lstStyle>
          <a:p>
            <a:pPr defTabSz="457200">
              <a:defRPr/>
            </a:pPr>
            <a:r>
              <a:rPr lang="en-US">
                <a:solidFill>
                  <a:prstClr val="black"/>
                </a:solidFill>
              </a:rPr>
              <a:t>Page </a:t>
            </a:r>
            <a:fld id="{BE3614C6-9B97-DA43-9EC2-F206459474B6}" type="slidenum">
              <a:rPr lang="en-US">
                <a:solidFill>
                  <a:prstClr val="black"/>
                </a:solidFill>
              </a:rPr>
              <a:pPr defTabSz="457200">
                <a:defRPr/>
              </a:pPr>
              <a:t>‹#›</a:t>
            </a:fld>
            <a:endParaRPr lang="en-US">
              <a:solidFill>
                <a:prstClr val="black"/>
              </a:solidFill>
            </a:endParaRPr>
          </a:p>
        </p:txBody>
      </p:sp>
      <p:sp>
        <p:nvSpPr>
          <p:cNvPr id="8" name="TextBox 7"/>
          <p:cNvSpPr txBox="1"/>
          <p:nvPr userDrawn="1"/>
        </p:nvSpPr>
        <p:spPr>
          <a:xfrm>
            <a:off x="1687968" y="6545264"/>
            <a:ext cx="8166089" cy="276225"/>
          </a:xfrm>
          <a:prstGeom prst="rect">
            <a:avLst/>
          </a:prstGeom>
        </p:spPr>
        <p:txBody>
          <a:bodyPr>
            <a:normAutofit/>
          </a:bodyPr>
          <a:lstStyle/>
          <a:p>
            <a:pPr algn="ctr" defTabSz="457200">
              <a:spcBef>
                <a:spcPct val="20000"/>
              </a:spcBef>
              <a:buFont typeface="Arial"/>
              <a:buNone/>
              <a:defRPr/>
            </a:pPr>
            <a:r>
              <a:rPr lang="en-US" sz="800" dirty="0">
                <a:solidFill>
                  <a:prstClr val="black"/>
                </a:solidFill>
              </a:rPr>
              <a:t>© Hortonworks Inc. 2013</a:t>
            </a:r>
            <a:endParaRPr lang="en-US" b="1" dirty="0">
              <a:solidFill>
                <a:srgbClr val="C3C3C3"/>
              </a:solidFill>
            </a:endParaRPr>
          </a:p>
        </p:txBody>
      </p:sp>
    </p:spTree>
    <p:extLst>
      <p:ext uri="{BB962C8B-B14F-4D97-AF65-F5344CB8AC3E}">
        <p14:creationId xmlns:p14="http://schemas.microsoft.com/office/powerpoint/2010/main" val="10968100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6" name="Picture 5" descr="PPT_image5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Rectangle 3"/>
          <p:cNvSpPr/>
          <p:nvPr/>
        </p:nvSpPr>
        <p:spPr>
          <a:xfrm>
            <a:off x="0" y="0"/>
            <a:ext cx="12188825" cy="344486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0099" y="987425"/>
            <a:ext cx="184666" cy="369332"/>
          </a:xfrm>
          <a:prstGeom prst="rect">
            <a:avLst/>
          </a:prstGeom>
          <a:noFill/>
        </p:spPr>
        <p:txBody>
          <a:bodyPr wrap="none">
            <a:spAutoFit/>
          </a:bodyPr>
          <a:lstStyle/>
          <a:p>
            <a:pPr>
              <a:defRPr/>
            </a:pPr>
            <a:endParaRPr lang="en-US" dirty="0">
              <a:solidFill>
                <a:prstClr val="black"/>
              </a:solidFill>
              <a:latin typeface="Arial"/>
              <a:ea typeface="ヒラギノ角ゴ Pro W3" charset="-128"/>
              <a:cs typeface="ヒラギノ角ゴ Pro W3" charset="-128"/>
            </a:endParaRPr>
          </a:p>
        </p:txBody>
      </p:sp>
      <p:sp>
        <p:nvSpPr>
          <p:cNvPr id="2" name="Title 1"/>
          <p:cNvSpPr>
            <a:spLocks noGrp="1"/>
          </p:cNvSpPr>
          <p:nvPr>
            <p:ph type="ctrTitle" hasCustomPrompt="1"/>
          </p:nvPr>
        </p:nvSpPr>
        <p:spPr>
          <a:xfrm>
            <a:off x="569073" y="1817942"/>
            <a:ext cx="11238523" cy="1455836"/>
          </a:xfrm>
          <a:prstGeom prst="rect">
            <a:avLst/>
          </a:prstGeom>
        </p:spPr>
        <p:txBody>
          <a:bodyPr anchor="b" anchorCtr="0">
            <a:noAutofit/>
          </a:bodyPr>
          <a:lstStyle>
            <a:lvl1pPr marL="0" indent="0" algn="l" defTabSz="454025">
              <a:tabLst/>
              <a:defRPr sz="4400" baseline="0">
                <a:solidFill>
                  <a:schemeClr val="bg2"/>
                </a:solidFill>
                <a:latin typeface="Arial"/>
                <a:cs typeface="Arial"/>
              </a:defRPr>
            </a:lvl1pPr>
          </a:lstStyle>
          <a:p>
            <a:r>
              <a:rPr lang="en-US" dirty="0" smtClean="0"/>
              <a:t>Presentation Title Goes Here (maximum two lines)</a:t>
            </a:r>
            <a:endParaRPr lang="en-US" dirty="0"/>
          </a:p>
        </p:txBody>
      </p:sp>
      <p:sp>
        <p:nvSpPr>
          <p:cNvPr id="11" name="Text Placeholder 10"/>
          <p:cNvSpPr>
            <a:spLocks noGrp="1"/>
          </p:cNvSpPr>
          <p:nvPr>
            <p:ph type="body" sz="quarter" idx="10" hasCustomPrompt="1"/>
          </p:nvPr>
        </p:nvSpPr>
        <p:spPr>
          <a:xfrm>
            <a:off x="569078" y="6311551"/>
            <a:ext cx="4519787" cy="470780"/>
          </a:xfrm>
          <a:prstGeom prst="rect">
            <a:avLst/>
          </a:prstGeom>
        </p:spPr>
        <p:txBody>
          <a:bodyPr vert="horz"/>
          <a:lstStyle>
            <a:lvl1pPr algn="l">
              <a:buFont typeface="Arial"/>
              <a:buNone/>
              <a:defRPr sz="1800">
                <a:solidFill>
                  <a:schemeClr val="tx1"/>
                </a:solidFill>
              </a:defRPr>
            </a:lvl1pPr>
            <a:lvl2pPr marL="457200" indent="0">
              <a:buFontTx/>
              <a:buNone/>
              <a:defRPr sz="1200"/>
            </a:lvl2pPr>
            <a:lvl3pPr marL="914400" indent="0">
              <a:buFontTx/>
              <a:buNone/>
              <a:defRPr sz="1200"/>
            </a:lvl3pPr>
          </a:lstStyle>
          <a:p>
            <a:pPr lvl="0"/>
            <a:r>
              <a:rPr lang="en-US" dirty="0" smtClean="0"/>
              <a:t>Date Here</a:t>
            </a:r>
          </a:p>
        </p:txBody>
      </p:sp>
      <p:sp>
        <p:nvSpPr>
          <p:cNvPr id="3" name="Subtitle 2"/>
          <p:cNvSpPr>
            <a:spLocks noGrp="1"/>
          </p:cNvSpPr>
          <p:nvPr>
            <p:ph type="subTitle" idx="1" hasCustomPrompt="1"/>
          </p:nvPr>
        </p:nvSpPr>
        <p:spPr>
          <a:xfrm>
            <a:off x="6922052" y="3440073"/>
            <a:ext cx="5266776" cy="640270"/>
          </a:xfrm>
          <a:prstGeom prst="rect">
            <a:avLst/>
          </a:prstGeom>
          <a:solidFill>
            <a:schemeClr val="bg1">
              <a:alpha val="86000"/>
            </a:schemeClr>
          </a:solidFill>
        </p:spPr>
        <p:txBody>
          <a:bodyPr lIns="91440" anchor="ctr" anchorCtr="0">
            <a:noAutofit/>
          </a:bodyPr>
          <a:lstStyle>
            <a:lvl1pPr marL="109728" indent="0" algn="l">
              <a:buNone/>
              <a:defRPr sz="20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Tagline or Speaker Name</a:t>
            </a:r>
            <a:endParaRPr lang="en-US" dirty="0"/>
          </a:p>
        </p:txBody>
      </p:sp>
      <p:pic>
        <p:nvPicPr>
          <p:cNvPr id="13" name="Picture 12" descr="Hor_WhiteLogo.png"/>
          <p:cNvPicPr>
            <a:picLocks/>
          </p:cNvPicPr>
          <p:nvPr/>
        </p:nvPicPr>
        <p:blipFill>
          <a:blip r:embed="rId3">
            <a:extLst>
              <a:ext uri="{28A0092B-C50C-407E-A947-70E740481C1C}">
                <a14:useLocalDpi xmlns:a14="http://schemas.microsoft.com/office/drawing/2010/main" val="0"/>
              </a:ext>
            </a:extLst>
          </a:blip>
          <a:stretch>
            <a:fillRect/>
          </a:stretch>
        </p:blipFill>
        <p:spPr>
          <a:xfrm>
            <a:off x="719551" y="356318"/>
            <a:ext cx="1719072" cy="668162"/>
          </a:xfrm>
          <a:prstGeom prst="rect">
            <a:avLst/>
          </a:prstGeom>
        </p:spPr>
      </p:pic>
    </p:spTree>
    <p:extLst>
      <p:ext uri="{BB962C8B-B14F-4D97-AF65-F5344CB8AC3E}">
        <p14:creationId xmlns:p14="http://schemas.microsoft.com/office/powerpoint/2010/main" val="6183632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sition Slide 1">
    <p:spTree>
      <p:nvGrpSpPr>
        <p:cNvPr id="1" name=""/>
        <p:cNvGrpSpPr/>
        <p:nvPr/>
      </p:nvGrpSpPr>
      <p:grpSpPr>
        <a:xfrm>
          <a:off x="0" y="0"/>
          <a:ext cx="0" cy="0"/>
          <a:chOff x="0" y="0"/>
          <a:chExt cx="0" cy="0"/>
        </a:xfrm>
      </p:grpSpPr>
      <p:sp>
        <p:nvSpPr>
          <p:cNvPr id="6" name="Rectangle 5"/>
          <p:cNvSpPr/>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35"/>
            <a:ext cx="11010311" cy="226026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26912"/>
            <a:ext cx="11010311" cy="908289"/>
          </a:xfrm>
          <a:prstGeom prst="rect">
            <a:avLst/>
          </a:prstGeom>
        </p:spPr>
        <p:txBody>
          <a:bodyPr>
            <a:noAutofit/>
          </a:bodyPr>
          <a:lstStyle>
            <a:lvl1pPr marL="0" indent="0" algn="l">
              <a:buNone/>
              <a:defRPr sz="24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pic>
        <p:nvPicPr>
          <p:cNvPr id="5" name="Picture 4" descr="Hor_White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0234" y="6090525"/>
            <a:ext cx="1302849" cy="506663"/>
          </a:xfrm>
          <a:prstGeom prst="rect">
            <a:avLst/>
          </a:prstGeom>
        </p:spPr>
      </p:pic>
    </p:spTree>
    <p:extLst>
      <p:ext uri="{BB962C8B-B14F-4D97-AF65-F5344CB8AC3E}">
        <p14:creationId xmlns:p14="http://schemas.microsoft.com/office/powerpoint/2010/main" val="34475559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ansition Slide 2">
    <p:spTree>
      <p:nvGrpSpPr>
        <p:cNvPr id="1" name=""/>
        <p:cNvGrpSpPr/>
        <p:nvPr/>
      </p:nvGrpSpPr>
      <p:grpSpPr>
        <a:xfrm>
          <a:off x="0" y="0"/>
          <a:ext cx="0" cy="0"/>
          <a:chOff x="0" y="0"/>
          <a:chExt cx="0" cy="0"/>
        </a:xfrm>
      </p:grpSpPr>
      <p:pic>
        <p:nvPicPr>
          <p:cNvPr id="2" name="Picture 1" descr="PPT_image4_16x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Rectangle 5"/>
          <p:cNvSpPr/>
          <p:nvPr/>
        </p:nvSpPr>
        <p:spPr>
          <a:xfrm>
            <a:off x="0" y="7"/>
            <a:ext cx="12188825" cy="313945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714510"/>
            <a:ext cx="12188825" cy="114349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949338"/>
            <a:ext cx="11010311" cy="1520343"/>
          </a:xfrm>
          <a:prstGeom prst="rect">
            <a:avLst/>
          </a:prstGeom>
        </p:spPr>
        <p:txBody>
          <a:bodyPr anchor="b" anchorCtr="0">
            <a:noAutofit/>
          </a:bodyPr>
          <a:lstStyle>
            <a:lvl1pPr marL="0" indent="0" algn="l" defTabSz="454025">
              <a:tabLst/>
              <a:defRPr sz="4800" baseline="0">
                <a:solidFill>
                  <a:schemeClr val="bg2"/>
                </a:solidFill>
                <a:latin typeface="Arial"/>
                <a:cs typeface="Arial"/>
              </a:defRPr>
            </a:lvl1pPr>
          </a:lstStyle>
          <a:p>
            <a:r>
              <a:rPr lang="en-US" dirty="0" smtClean="0"/>
              <a:t>Section Divider Title Goes Here (maximum two lines)</a:t>
            </a:r>
            <a:endParaRPr lang="en-US" dirty="0"/>
          </a:p>
        </p:txBody>
      </p:sp>
      <p:sp>
        <p:nvSpPr>
          <p:cNvPr id="8" name="Subtitle 2"/>
          <p:cNvSpPr>
            <a:spLocks noGrp="1"/>
          </p:cNvSpPr>
          <p:nvPr>
            <p:ph type="subTitle" idx="1" hasCustomPrompt="1"/>
          </p:nvPr>
        </p:nvSpPr>
        <p:spPr>
          <a:xfrm>
            <a:off x="569073" y="2522589"/>
            <a:ext cx="11010311" cy="640270"/>
          </a:xfrm>
          <a:prstGeom prst="rect">
            <a:avLst/>
          </a:prstGeom>
        </p:spPr>
        <p:txBody>
          <a:bodyPr>
            <a:no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one line)</a:t>
            </a:r>
            <a:endParaRPr lang="en-US" dirty="0"/>
          </a:p>
        </p:txBody>
      </p:sp>
      <p:pic>
        <p:nvPicPr>
          <p:cNvPr id="10" name="Picture 9" descr="Hor_Whit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0234" y="6090525"/>
            <a:ext cx="1302849" cy="506663"/>
          </a:xfrm>
          <a:prstGeom prst="rect">
            <a:avLst/>
          </a:prstGeom>
        </p:spPr>
      </p:pic>
    </p:spTree>
    <p:extLst>
      <p:ext uri="{BB962C8B-B14F-4D97-AF65-F5344CB8AC3E}">
        <p14:creationId xmlns:p14="http://schemas.microsoft.com/office/powerpoint/2010/main" val="183692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ransition Slide 3">
    <p:spTree>
      <p:nvGrpSpPr>
        <p:cNvPr id="1" name=""/>
        <p:cNvGrpSpPr/>
        <p:nvPr/>
      </p:nvGrpSpPr>
      <p:grpSpPr>
        <a:xfrm>
          <a:off x="0" y="0"/>
          <a:ext cx="0" cy="0"/>
          <a:chOff x="0" y="0"/>
          <a:chExt cx="0" cy="0"/>
        </a:xfrm>
      </p:grpSpPr>
      <p:sp>
        <p:nvSpPr>
          <p:cNvPr id="6" name="Rectangle 5"/>
          <p:cNvSpPr/>
          <p:nvPr/>
        </p:nvSpPr>
        <p:spPr>
          <a:xfrm>
            <a:off x="0" y="4"/>
            <a:ext cx="12188825" cy="3973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569073" y="1713729"/>
            <a:ext cx="11010311" cy="2260262"/>
          </a:xfrm>
          <a:prstGeom prst="rect">
            <a:avLst/>
          </a:prstGeom>
          <a:noFill/>
        </p:spPr>
        <p:txBody>
          <a:bodyPr wrap="square" bIns="137160" anchor="b" anchorCtr="0">
            <a:noAutofit/>
          </a:bodyPr>
          <a:lstStyle>
            <a:lvl1pPr marL="0" indent="0" algn="l" defTabSz="454025">
              <a:spcAft>
                <a:spcPts val="0"/>
              </a:spcAft>
              <a:tabLst/>
              <a:defRPr sz="4800" baseline="0">
                <a:solidFill>
                  <a:schemeClr val="bg2"/>
                </a:solidFill>
                <a:latin typeface="Arial"/>
                <a:cs typeface="Arial"/>
              </a:defRPr>
            </a:lvl1pPr>
          </a:lstStyle>
          <a:p>
            <a:r>
              <a:rPr lang="en-US" dirty="0" smtClean="0"/>
              <a:t>Section Divider Title Goes Here (maximum three lines)</a:t>
            </a:r>
            <a:endParaRPr lang="en-US" dirty="0"/>
          </a:p>
        </p:txBody>
      </p:sp>
      <p:sp>
        <p:nvSpPr>
          <p:cNvPr id="8" name="Subtitle 2"/>
          <p:cNvSpPr>
            <a:spLocks noGrp="1"/>
          </p:cNvSpPr>
          <p:nvPr>
            <p:ph type="subTitle" idx="1" hasCustomPrompt="1"/>
          </p:nvPr>
        </p:nvSpPr>
        <p:spPr>
          <a:xfrm>
            <a:off x="569073" y="4056302"/>
            <a:ext cx="11010311" cy="961601"/>
          </a:xfrm>
          <a:prstGeom prst="rect">
            <a:avLst/>
          </a:prstGeom>
        </p:spPr>
        <p:txBody>
          <a:bodyPr>
            <a:noAutofit/>
          </a:bodyPr>
          <a:lstStyle>
            <a:lvl1pPr marL="0" indent="0" algn="l">
              <a:buNone/>
              <a:defRPr sz="2800" baseline="0">
                <a:solidFill>
                  <a:srgbClr val="818A8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Optional Subhead or Speaker Name (maximum two lines)</a:t>
            </a:r>
            <a:endParaRPr lang="en-US" dirty="0"/>
          </a:p>
        </p:txBody>
      </p:sp>
    </p:spTree>
    <p:extLst>
      <p:ext uri="{BB962C8B-B14F-4D97-AF65-F5344CB8AC3E}">
        <p14:creationId xmlns:p14="http://schemas.microsoft.com/office/powerpoint/2010/main" val="11889287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16" name="Text Placeholder 15"/>
          <p:cNvSpPr>
            <a:spLocks noGrp="1"/>
          </p:cNvSpPr>
          <p:nvPr>
            <p:ph type="body" sz="quarter" idx="11" hasCustomPrompt="1"/>
          </p:nvPr>
        </p:nvSpPr>
        <p:spPr>
          <a:xfrm>
            <a:off x="609441" y="1106435"/>
            <a:ext cx="10969943" cy="4954588"/>
          </a:xfrm>
          <a:prstGeom prst="rect">
            <a:avLst/>
          </a:prstGeom>
        </p:spPr>
        <p:txBody>
          <a:bodyPr vert="horz"/>
          <a:lstStyle>
            <a:lvl1pPr marL="0" indent="0">
              <a:spcBef>
                <a:spcPts val="1376"/>
              </a:spcBef>
              <a:buClr>
                <a:srgbClr val="69BE28"/>
              </a:buClr>
              <a:buFont typeface="Wingdings" charset="2"/>
              <a:buNone/>
              <a:defRPr sz="2400" b="1" i="0" baseline="0">
                <a:latin typeface="Arial"/>
                <a:cs typeface="Arial"/>
              </a:defRPr>
            </a:lvl1pPr>
            <a:lvl2pPr marL="0" indent="0" defTabSz="58738">
              <a:spcBef>
                <a:spcPts val="776"/>
              </a:spcBef>
              <a:buFont typeface="Lucida Grande"/>
              <a:buNone/>
              <a:tabLst/>
              <a:defRPr sz="2000">
                <a:solidFill>
                  <a:srgbClr val="1E1E1E"/>
                </a:solidFill>
              </a:defRPr>
            </a:lvl2pPr>
            <a:lvl3pPr marL="166688" indent="-166688" defTabSz="282575">
              <a:spcBef>
                <a:spcPts val="776"/>
              </a:spcBef>
              <a:spcAft>
                <a:spcPts val="0"/>
              </a:spcAft>
              <a:buClr>
                <a:schemeClr val="accent1"/>
              </a:buClr>
              <a:buFont typeface="Arial"/>
              <a:buChar char="•"/>
              <a:tabLst/>
              <a:defRPr sz="1800">
                <a:solidFill>
                  <a:srgbClr val="1E1E1E"/>
                </a:solidFill>
              </a:defRPr>
            </a:lvl3pPr>
            <a:lvl4pPr marL="396875" indent="-171450" defTabSz="282575">
              <a:spcBef>
                <a:spcPts val="776"/>
              </a:spcBef>
              <a:spcAft>
                <a:spcPts val="0"/>
              </a:spcAft>
              <a:defRPr sz="1600">
                <a:solidFill>
                  <a:srgbClr val="1E1E1E"/>
                </a:solidFill>
              </a:defRPr>
            </a:lvl4pPr>
            <a:lvl5pPr marL="627063" indent="-176213" defTabSz="282575">
              <a:spcBef>
                <a:spcPts val="776"/>
              </a:spcBef>
              <a:spcAft>
                <a:spcPts val="0"/>
              </a:spcAft>
              <a:buFont typeface="Lucida Grande"/>
              <a:buChar char="-"/>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33356773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defRPr sz="1800">
                <a:solidFill>
                  <a:srgbClr val="1E1E1E"/>
                </a:solidFill>
              </a:defRPr>
            </a:lvl3pPr>
            <a:lvl4pPr marL="395288" indent="-160338" defTabSz="-168275">
              <a:spcBef>
                <a:spcPts val="776"/>
              </a:spcBef>
              <a:spcAft>
                <a:spcPts val="0"/>
              </a:spcAft>
              <a:defRPr sz="1600" baseline="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
        <p:nvSpPr>
          <p:cNvPr id="10" name="Text Placeholder 15"/>
          <p:cNvSpPr>
            <a:spLocks noGrp="1"/>
          </p:cNvSpPr>
          <p:nvPr>
            <p:ph type="body" sz="quarter" idx="14" hasCustomPrompt="1"/>
          </p:nvPr>
        </p:nvSpPr>
        <p:spPr>
          <a:xfrm>
            <a:off x="6363389" y="1103260"/>
            <a:ext cx="5214108" cy="4954588"/>
          </a:xfrm>
          <a:prstGeom prst="rect">
            <a:avLst/>
          </a:prstGeom>
        </p:spPr>
        <p:txBody>
          <a:bodyPr vert="horz"/>
          <a:lstStyle>
            <a:lvl1pPr marL="0" indent="0">
              <a:spcBef>
                <a:spcPts val="1232"/>
              </a:spcBef>
              <a:buClr>
                <a:srgbClr val="69BE28"/>
              </a:buClr>
              <a:buFont typeface="Wingdings" charset="2"/>
              <a:buNone/>
              <a:defRPr sz="2400" b="1" i="0">
                <a:latin typeface="Arial"/>
                <a:cs typeface="Arial"/>
              </a:defRPr>
            </a:lvl1pPr>
            <a:lvl2pPr marL="0" indent="0">
              <a:spcBef>
                <a:spcPts val="776"/>
              </a:spcBef>
              <a:spcAft>
                <a:spcPts val="0"/>
              </a:spcAft>
              <a:buFont typeface="Lucida Grande"/>
              <a:buNone/>
              <a:defRPr sz="2000">
                <a:solidFill>
                  <a:srgbClr val="1E1E1E"/>
                </a:solidFill>
              </a:defRPr>
            </a:lvl2pPr>
            <a:lvl3pPr marL="166688" indent="-166688">
              <a:spcBef>
                <a:spcPts val="776"/>
              </a:spcBef>
              <a:spcAft>
                <a:spcPts val="0"/>
              </a:spcAft>
              <a:buClr>
                <a:schemeClr val="accent1"/>
              </a:buClr>
              <a:buFont typeface="Arial"/>
              <a:buChar char="•"/>
              <a:tabLst/>
              <a:defRPr sz="1800">
                <a:solidFill>
                  <a:srgbClr val="1E1E1E"/>
                </a:solidFill>
              </a:defRPr>
            </a:lvl3pPr>
            <a:lvl4pPr marL="392113" indent="-171450">
              <a:spcBef>
                <a:spcPts val="776"/>
              </a:spcBef>
              <a:spcAft>
                <a:spcPts val="0"/>
              </a:spcAft>
              <a:defRPr sz="1600">
                <a:solidFill>
                  <a:srgbClr val="1E1E1E"/>
                </a:solidFill>
              </a:defRPr>
            </a:lvl4pPr>
            <a:lvl5pPr marL="631825" indent="-176213">
              <a:spcBef>
                <a:spcPts val="776"/>
              </a:spcBef>
              <a:spcAft>
                <a:spcPts val="0"/>
              </a:spcAft>
              <a:buFont typeface="Lucida Grande"/>
              <a:buChar char="-"/>
              <a:tabLst/>
              <a:defRPr sz="1400">
                <a:solidFill>
                  <a:srgbClr val="1E1E1E"/>
                </a:solidFill>
              </a:defRPr>
            </a:lvl5pPr>
          </a:lstStyle>
          <a:p>
            <a:pPr lvl="0"/>
            <a:r>
              <a:rPr lang="en-US" dirty="0" smtClean="0"/>
              <a:t>Subhead Goes Here – 24pt</a:t>
            </a:r>
          </a:p>
          <a:p>
            <a:pPr lvl="1"/>
            <a:r>
              <a:rPr lang="en-US" dirty="0" smtClean="0"/>
              <a:t>Subtopics Go Here – 20pt</a:t>
            </a:r>
          </a:p>
          <a:p>
            <a:pPr lvl="2"/>
            <a:r>
              <a:rPr lang="en-US" dirty="0" smtClean="0"/>
              <a:t>Bulleted Subtopics Go Here – 18pt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2293524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
        <p:nvSpPr>
          <p:cNvPr id="9" name="Text Placeholder 15"/>
          <p:cNvSpPr>
            <a:spLocks noGrp="1"/>
          </p:cNvSpPr>
          <p:nvPr>
            <p:ph type="body" sz="quarter" idx="11" hasCustomPrompt="1"/>
          </p:nvPr>
        </p:nvSpPr>
        <p:spPr>
          <a:xfrm>
            <a:off x="60944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6" name="Text Placeholder 15"/>
          <p:cNvSpPr>
            <a:spLocks noGrp="1"/>
          </p:cNvSpPr>
          <p:nvPr>
            <p:ph type="body" sz="quarter" idx="12" hasCustomPrompt="1"/>
          </p:nvPr>
        </p:nvSpPr>
        <p:spPr>
          <a:xfrm>
            <a:off x="4345621"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
        <p:nvSpPr>
          <p:cNvPr id="7" name="Text Placeholder 15"/>
          <p:cNvSpPr>
            <a:spLocks noGrp="1"/>
          </p:cNvSpPr>
          <p:nvPr>
            <p:ph type="body" sz="quarter" idx="13" hasCustomPrompt="1"/>
          </p:nvPr>
        </p:nvSpPr>
        <p:spPr>
          <a:xfrm>
            <a:off x="8066452" y="1106435"/>
            <a:ext cx="3512933" cy="4954588"/>
          </a:xfrm>
          <a:prstGeom prst="rect">
            <a:avLst/>
          </a:prstGeom>
        </p:spPr>
        <p:txBody>
          <a:bodyPr vert="horz"/>
          <a:lstStyle>
            <a:lvl1pPr marL="0" indent="0">
              <a:spcBef>
                <a:spcPts val="632"/>
              </a:spcBef>
              <a:buClr>
                <a:srgbClr val="69BE28"/>
              </a:buClr>
              <a:buFont typeface="Wingdings" charset="2"/>
              <a:buNone/>
              <a:defRPr sz="2200" b="1" i="0">
                <a:latin typeface="Arial"/>
                <a:cs typeface="Arial"/>
              </a:defRPr>
            </a:lvl1pPr>
            <a:lvl2pPr marL="0" indent="0">
              <a:spcBef>
                <a:spcPts val="632"/>
              </a:spcBef>
              <a:spcAft>
                <a:spcPts val="0"/>
              </a:spcAft>
              <a:buFont typeface="Lucida Grande"/>
              <a:buNone/>
              <a:defRPr sz="1800">
                <a:solidFill>
                  <a:srgbClr val="1E1E1E"/>
                </a:solidFill>
              </a:defRPr>
            </a:lvl2pPr>
            <a:lvl3pPr marL="166688" indent="-166688">
              <a:spcBef>
                <a:spcPts val="632"/>
              </a:spcBef>
              <a:spcAft>
                <a:spcPts val="0"/>
              </a:spcAft>
              <a:buClr>
                <a:schemeClr val="accent1"/>
              </a:buClr>
              <a:buFont typeface="Arial"/>
              <a:buChar char="•"/>
              <a:tabLst/>
              <a:defRPr sz="1600">
                <a:solidFill>
                  <a:srgbClr val="1E1E1E"/>
                </a:solidFill>
              </a:defRPr>
            </a:lvl3pPr>
            <a:lvl4pPr marL="395288" marR="0" indent="-160338" algn="l" defTabSz="401638" rtl="0" eaLnBrk="1" fontAlgn="base" latinLnBrk="0" hangingPunct="1">
              <a:lnSpc>
                <a:spcPct val="100000"/>
              </a:lnSpc>
              <a:spcBef>
                <a:spcPts val="632"/>
              </a:spcBef>
              <a:spcAft>
                <a:spcPts val="0"/>
              </a:spcAft>
              <a:buClrTx/>
              <a:buSzTx/>
              <a:buFont typeface="Arial" charset="0"/>
              <a:buChar char="–"/>
              <a:tabLst/>
              <a:defRPr sz="1400">
                <a:solidFill>
                  <a:srgbClr val="1E1E1E"/>
                </a:solidFill>
              </a:defRPr>
            </a:lvl4pPr>
            <a:lvl5pPr marL="566738" indent="-171450">
              <a:spcBef>
                <a:spcPts val="632"/>
              </a:spcBef>
              <a:spcAft>
                <a:spcPts val="0"/>
              </a:spcAft>
              <a:buFont typeface="Lucida Grande"/>
              <a:buChar char="-"/>
              <a:tabLst/>
              <a:defRPr sz="1200">
                <a:solidFill>
                  <a:srgbClr val="1E1E1E"/>
                </a:solidFill>
              </a:defRPr>
            </a:lvl5pPr>
          </a:lstStyle>
          <a:p>
            <a:pPr lvl="0"/>
            <a:r>
              <a:rPr lang="en-US" dirty="0" smtClean="0"/>
              <a:t>Subhead Goes Here – 22pt</a:t>
            </a:r>
          </a:p>
          <a:p>
            <a:pPr lvl="1"/>
            <a:r>
              <a:rPr lang="en-US" dirty="0" smtClean="0"/>
              <a:t>Subtopics Go Here – 18pt</a:t>
            </a:r>
          </a:p>
          <a:p>
            <a:pPr lvl="2"/>
            <a:r>
              <a:rPr lang="en-US" dirty="0" smtClean="0"/>
              <a:t>Bulleted Subtopics Go Here – 16pt</a:t>
            </a:r>
          </a:p>
          <a:p>
            <a:pPr lvl="3"/>
            <a:r>
              <a:rPr lang="en-US" dirty="0" smtClean="0"/>
              <a:t>Only use this level if necessary</a:t>
            </a:r>
          </a:p>
          <a:p>
            <a:pPr lvl="4"/>
            <a:r>
              <a:rPr lang="en-US" dirty="0" smtClean="0"/>
              <a:t>You should never have to use this level</a:t>
            </a:r>
            <a:endParaRPr lang="en-US" dirty="0"/>
          </a:p>
        </p:txBody>
      </p:sp>
    </p:spTree>
    <p:extLst>
      <p:ext uri="{BB962C8B-B14F-4D97-AF65-F5344CB8AC3E}">
        <p14:creationId xmlns:p14="http://schemas.microsoft.com/office/powerpoint/2010/main" val="42547932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9441" y="0"/>
            <a:ext cx="10969943" cy="1016000"/>
          </a:xfrm>
          <a:prstGeom prst="rect">
            <a:avLst/>
          </a:prstGeom>
        </p:spPr>
        <p:txBody>
          <a:bodyPr vert="horz" lIns="91440" tIns="45720" rIns="91440" bIns="45720" rtlCol="0" anchor="ctr">
            <a:noAutofit/>
          </a:bodyPr>
          <a:lstStyle>
            <a:lvl1pPr>
              <a:defRPr>
                <a:latin typeface="Arial"/>
                <a:cs typeface="Arial"/>
              </a:defRPr>
            </a:lvl1pPr>
          </a:lstStyle>
          <a:p>
            <a:r>
              <a:rPr lang="en-US" dirty="0" smtClean="0"/>
              <a:t>Headline Goes Here (maximum one line)</a:t>
            </a:r>
            <a:endParaRPr lang="en-US" dirty="0"/>
          </a:p>
        </p:txBody>
      </p:sp>
    </p:spTree>
    <p:extLst>
      <p:ext uri="{BB962C8B-B14F-4D97-AF65-F5344CB8AC3E}">
        <p14:creationId xmlns:p14="http://schemas.microsoft.com/office/powerpoint/2010/main" val="1145446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cstate="email">
            <a:alphaModFix amt="0"/>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0" y="0"/>
            <a:ext cx="487553" cy="10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Hor_RGBLogo.png"/>
          <p:cNvPicPr>
            <a:picLocks/>
          </p:cNvPicPr>
          <p:nvPr/>
        </p:nvPicPr>
        <p:blipFill>
          <a:blip r:embed="rId19">
            <a:extLst>
              <a:ext uri="{28A0092B-C50C-407E-A947-70E740481C1C}">
                <a14:useLocalDpi xmlns:a14="http://schemas.microsoft.com/office/drawing/2010/main" val="0"/>
              </a:ext>
            </a:extLst>
          </a:blip>
          <a:stretch>
            <a:fillRect/>
          </a:stretch>
        </p:blipFill>
        <p:spPr>
          <a:xfrm>
            <a:off x="10190399" y="6098077"/>
            <a:ext cx="1298448" cy="488762"/>
          </a:xfrm>
          <a:prstGeom prst="rect">
            <a:avLst/>
          </a:prstGeom>
        </p:spPr>
      </p:pic>
      <p:sp>
        <p:nvSpPr>
          <p:cNvPr id="8" name="TextBox 7"/>
          <p:cNvSpPr txBox="1"/>
          <p:nvPr/>
        </p:nvSpPr>
        <p:spPr>
          <a:xfrm>
            <a:off x="692986" y="6476473"/>
            <a:ext cx="961696" cy="228600"/>
          </a:xfrm>
          <a:prstGeom prst="rect">
            <a:avLst/>
          </a:prstGeom>
          <a:noFill/>
        </p:spPr>
        <p:txBody>
          <a:bodyPr wrap="square" lIns="0" tIns="0" rIns="0" bIns="0" rtlCol="0">
            <a:noAutofit/>
          </a:bodyPr>
          <a:lstStyle/>
          <a:p>
            <a:pPr algn="l">
              <a:lnSpc>
                <a:spcPct val="90000"/>
              </a:lnSpc>
            </a:pPr>
            <a:r>
              <a:rPr lang="en-US" sz="900" b="1" spc="-70" dirty="0" smtClean="0">
                <a:solidFill>
                  <a:schemeClr val="accent4"/>
                </a:solidFill>
                <a:latin typeface="+mn-lt"/>
              </a:rPr>
              <a:t>Page </a:t>
            </a:r>
            <a:fld id="{9484F7A5-6A8F-8446-A111-2677E1911D97}" type="slidenum">
              <a:rPr lang="en-US" sz="900" b="1" spc="-70" smtClean="0">
                <a:solidFill>
                  <a:schemeClr val="accent4"/>
                </a:solidFill>
                <a:latin typeface="+mn-lt"/>
              </a:rPr>
              <a:pPr algn="l">
                <a:lnSpc>
                  <a:spcPct val="90000"/>
                </a:lnSpc>
              </a:pPr>
              <a:t>‹#›</a:t>
            </a:fld>
            <a:endParaRPr lang="en-US" sz="900" b="1" spc="-70" dirty="0" smtClean="0">
              <a:solidFill>
                <a:schemeClr val="accent4"/>
              </a:solidFill>
              <a:latin typeface="+mn-lt"/>
            </a:endParaRPr>
          </a:p>
        </p:txBody>
      </p:sp>
      <p:sp>
        <p:nvSpPr>
          <p:cNvPr id="9" name="TextBox 8"/>
          <p:cNvSpPr txBox="1"/>
          <p:nvPr/>
        </p:nvSpPr>
        <p:spPr>
          <a:xfrm>
            <a:off x="1654686" y="6476473"/>
            <a:ext cx="2655787" cy="228600"/>
          </a:xfrm>
          <a:prstGeom prst="rect">
            <a:avLst/>
          </a:prstGeom>
        </p:spPr>
        <p:txBody>
          <a:bodyPr lIns="0" tIns="0" rIns="0" bIns="0">
            <a:noAutofit/>
          </a:bodyPr>
          <a:lstStyle/>
          <a:p>
            <a:pPr>
              <a:spcBef>
                <a:spcPts val="0"/>
              </a:spcBef>
              <a:buFont typeface="Arial"/>
              <a:buNone/>
              <a:defRPr/>
            </a:pPr>
            <a:r>
              <a:rPr lang="en-US" sz="900" dirty="0" smtClean="0">
                <a:solidFill>
                  <a:schemeClr val="accent4"/>
                </a:solidFill>
                <a:latin typeface="+mn-lt"/>
                <a:ea typeface="ヒラギノ角ゴ Pro W3" charset="-128"/>
                <a:cs typeface="ヒラギノ角ゴ Pro W3" charset="-128"/>
              </a:rPr>
              <a:t>©</a:t>
            </a:r>
            <a:r>
              <a:rPr lang="en-US" sz="900" baseline="0" dirty="0" smtClean="0">
                <a:solidFill>
                  <a:schemeClr val="accent4"/>
                </a:solidFill>
                <a:latin typeface="+mn-lt"/>
                <a:ea typeface="ヒラギノ角ゴ Pro W3" charset="-128"/>
                <a:cs typeface="ヒラギノ角ゴ Pro W3" charset="-128"/>
              </a:rPr>
              <a:t> Hortonworks </a:t>
            </a:r>
            <a:r>
              <a:rPr lang="en-US" sz="900" dirty="0" smtClean="0">
                <a:solidFill>
                  <a:schemeClr val="accent4"/>
                </a:solidFill>
                <a:latin typeface="+mn-lt"/>
                <a:ea typeface="ヒラギノ角ゴ Pro W3" charset="-128"/>
                <a:cs typeface="ヒラギノ角ゴ Pro W3" charset="-128"/>
              </a:rPr>
              <a:t>Inc. 2014</a:t>
            </a:r>
            <a:endParaRPr lang="en-US" sz="900" dirty="0">
              <a:solidFill>
                <a:schemeClr val="accent4"/>
              </a:solidFill>
              <a:latin typeface="+mn-lt"/>
              <a:ea typeface="ヒラギノ角ゴ Pro W3" charset="-128"/>
              <a:cs typeface="ヒラギノ角ゴ Pro W3" charset="-128"/>
            </a:endParaRPr>
          </a:p>
        </p:txBody>
      </p:sp>
    </p:spTree>
    <p:extLst>
      <p:ext uri="{BB962C8B-B14F-4D97-AF65-F5344CB8AC3E}">
        <p14:creationId xmlns:p14="http://schemas.microsoft.com/office/powerpoint/2010/main" val="670858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77" r:id="rId16"/>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xStyles>
    <p:titleStyle>
      <a:lvl1pPr algn="l" defTabSz="457200" rtl="0" eaLnBrk="1" fontAlgn="base" hangingPunct="1">
        <a:spcBef>
          <a:spcPct val="0"/>
        </a:spcBef>
        <a:spcAft>
          <a:spcPct val="0"/>
        </a:spcAft>
        <a:defRPr sz="3600" kern="1200">
          <a:solidFill>
            <a:schemeClr val="tx1"/>
          </a:solidFill>
          <a:latin typeface="+mj-lt"/>
          <a:ea typeface="ヒラギノ角ゴ Pro W3" charset="-128"/>
          <a:cs typeface="ヒラギノ角ゴ Pro W3" charset="-128"/>
        </a:defRPr>
      </a:lvl1pPr>
      <a:lvl2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2pPr>
      <a:lvl3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3pPr>
      <a:lvl4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4pPr>
      <a:lvl5pPr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5pPr>
      <a:lvl6pPr marL="4572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6pPr>
      <a:lvl7pPr marL="9144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7pPr>
      <a:lvl8pPr marL="13716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8pPr>
      <a:lvl9pPr marL="1828800" algn="l" defTabSz="457200" rtl="0" eaLnBrk="1" fontAlgn="base" hangingPunct="1">
        <a:spcBef>
          <a:spcPct val="0"/>
        </a:spcBef>
        <a:spcAft>
          <a:spcPct val="0"/>
        </a:spcAft>
        <a:defRPr sz="3600">
          <a:solidFill>
            <a:schemeClr val="tx1"/>
          </a:solidFill>
          <a:latin typeface="Arial"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7.png"/><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6.png"/><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1" Type="http://schemas.openxmlformats.org/officeDocument/2006/relationships/image" Target="../media/image20.gif"/><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8.png"/><Relationship Id="rId10"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Cost-based query optimization in Apache Hive 0.14</a:t>
            </a:r>
            <a:endParaRPr lang="en-US" dirty="0"/>
          </a:p>
        </p:txBody>
      </p:sp>
      <p:sp>
        <p:nvSpPr>
          <p:cNvPr id="4" name="Subtitle 3"/>
          <p:cNvSpPr>
            <a:spLocks noGrp="1"/>
          </p:cNvSpPr>
          <p:nvPr>
            <p:ph type="subTitle" idx="1"/>
          </p:nvPr>
        </p:nvSpPr>
        <p:spPr/>
        <p:txBody>
          <a:bodyPr/>
          <a:lstStyle/>
          <a:p>
            <a:r>
              <a:rPr lang="en-US" dirty="0" smtClean="0"/>
              <a:t>Julian Hyde</a:t>
            </a:r>
            <a:endParaRPr lang="en-US" dirty="0"/>
          </a:p>
        </p:txBody>
      </p:sp>
      <p:sp>
        <p:nvSpPr>
          <p:cNvPr id="5" name="Text Placeholder 4"/>
          <p:cNvSpPr>
            <a:spLocks noGrp="1"/>
          </p:cNvSpPr>
          <p:nvPr>
            <p:ph type="body" sz="quarter" idx="4294967295"/>
          </p:nvPr>
        </p:nvSpPr>
        <p:spPr>
          <a:xfrm>
            <a:off x="7058184" y="4056302"/>
            <a:ext cx="4521200" cy="469900"/>
          </a:xfrm>
          <a:prstGeom prst="rect">
            <a:avLst/>
          </a:prstGeom>
        </p:spPr>
        <p:txBody>
          <a:bodyPr/>
          <a:lstStyle/>
          <a:p>
            <a:pPr marL="0" indent="0" algn="r">
              <a:buNone/>
            </a:pPr>
            <a:r>
              <a:rPr lang="en-US" dirty="0" smtClean="0"/>
              <a:t>Julian Hyde</a:t>
            </a:r>
          </a:p>
          <a:p>
            <a:pPr marL="0" indent="0" algn="r">
              <a:buNone/>
            </a:pPr>
            <a:r>
              <a:rPr lang="en-US" dirty="0" smtClean="0"/>
              <a:t>Seattle</a:t>
            </a:r>
          </a:p>
          <a:p>
            <a:pPr marL="0" indent="0" algn="r">
              <a:buNone/>
            </a:pPr>
            <a:r>
              <a:rPr lang="en-US" dirty="0" smtClean="0"/>
              <a:t>September 24</a:t>
            </a:r>
            <a:r>
              <a:rPr lang="en-US" baseline="30000" dirty="0" smtClean="0"/>
              <a:t>th</a:t>
            </a:r>
            <a:r>
              <a:rPr lang="en-US" dirty="0" smtClean="0"/>
              <a:t>, 2014</a:t>
            </a:r>
          </a:p>
        </p:txBody>
      </p:sp>
      <p:pic>
        <p:nvPicPr>
          <p:cNvPr id="6" name="Picture 5"/>
          <p:cNvPicPr>
            <a:picLocks noChangeAspect="1"/>
          </p:cNvPicPr>
          <p:nvPr/>
        </p:nvPicPr>
        <p:blipFill>
          <a:blip r:embed="rId2"/>
          <a:stretch>
            <a:fillRect/>
          </a:stretch>
        </p:blipFill>
        <p:spPr>
          <a:xfrm>
            <a:off x="569073" y="3973991"/>
            <a:ext cx="2757009" cy="2757009"/>
          </a:xfrm>
          <a:prstGeom prst="rect">
            <a:avLst/>
          </a:prstGeom>
        </p:spPr>
      </p:pic>
    </p:spTree>
    <p:extLst>
      <p:ext uri="{BB962C8B-B14F-4D97-AF65-F5344CB8AC3E}">
        <p14:creationId xmlns:p14="http://schemas.microsoft.com/office/powerpoint/2010/main" val="11544154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Optiq</a:t>
            </a:r>
            <a:r>
              <a:rPr lang="en-US" dirty="0" smtClean="0"/>
              <a:t> architecture</a:t>
            </a:r>
            <a:endParaRPr lang="en-US" dirty="0"/>
          </a:p>
        </p:txBody>
      </p:sp>
      <p:sp>
        <p:nvSpPr>
          <p:cNvPr id="3" name="Text Placeholder 2"/>
          <p:cNvSpPr>
            <a:spLocks noGrp="1"/>
          </p:cNvSpPr>
          <p:nvPr>
            <p:ph type="body" sz="quarter" idx="11"/>
          </p:nvPr>
        </p:nvSpPr>
        <p:spPr/>
        <p:txBody>
          <a:bodyPr/>
          <a:lstStyle/>
          <a:p>
            <a:endParaRPr lang="en-US"/>
          </a:p>
        </p:txBody>
      </p:sp>
      <p:pic>
        <p:nvPicPr>
          <p:cNvPr id="4" name="Picture 3" descr="Screen Shot 2014-06-04 at 10.13.0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62" y="1106435"/>
            <a:ext cx="8490131" cy="5029115"/>
          </a:xfrm>
          <a:prstGeom prst="rect">
            <a:avLst/>
          </a:prstGeom>
        </p:spPr>
      </p:pic>
    </p:spTree>
    <p:extLst>
      <p:ext uri="{BB962C8B-B14F-4D97-AF65-F5344CB8AC3E}">
        <p14:creationId xmlns:p14="http://schemas.microsoft.com/office/powerpoint/2010/main" val="16014141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366089" y="4752567"/>
            <a:ext cx="2315030" cy="1341552"/>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MySQL</a:t>
            </a:r>
          </a:p>
        </p:txBody>
      </p:sp>
      <p:sp>
        <p:nvSpPr>
          <p:cNvPr id="15362" name="Rectangle 2"/>
          <p:cNvSpPr>
            <a:spLocks noChangeArrowheads="1"/>
          </p:cNvSpPr>
          <p:nvPr/>
        </p:nvSpPr>
        <p:spPr bwMode="auto">
          <a:xfrm>
            <a:off x="366089" y="2314919"/>
            <a:ext cx="2315030" cy="2314919"/>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Splunk</a:t>
            </a:r>
          </a:p>
        </p:txBody>
      </p:sp>
      <p:sp>
        <p:nvSpPr>
          <p:cNvPr id="15363" name="Rectangle 3"/>
          <p:cNvSpPr>
            <a:spLocks noGrp="1" noChangeArrowheads="1"/>
          </p:cNvSpPr>
          <p:nvPr>
            <p:ph type="title"/>
          </p:nvPr>
        </p:nvSpPr>
        <p:spPr>
          <a:xfrm>
            <a:off x="607326" y="120614"/>
            <a:ext cx="10967826" cy="1449468"/>
          </a:xfrm>
          <a:ln/>
        </p:spPr>
        <p:txBody>
          <a:bodyPr lIns="121880" tIns="51823" rIns="121880" bIns="60940"/>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4900"/>
              <a:t>Expression tree</a:t>
            </a:r>
            <a:br>
              <a:rPr lang="en-US" sz="4900"/>
            </a:br>
            <a:endParaRPr lang="en-US" sz="4900"/>
          </a:p>
        </p:txBody>
      </p:sp>
      <p:sp>
        <p:nvSpPr>
          <p:cNvPr id="15364" name="Text Box 4"/>
          <p:cNvSpPr txBox="1">
            <a:spLocks noChangeArrowheads="1"/>
          </p:cNvSpPr>
          <p:nvPr/>
        </p:nvSpPr>
        <p:spPr bwMode="auto">
          <a:xfrm>
            <a:off x="5793924" y="818899"/>
            <a:ext cx="6198103" cy="2499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buClrTx/>
              <a:buFontTx/>
              <a:buNone/>
            </a:pPr>
            <a:r>
              <a:rPr lang="en-US" sz="2100"/>
              <a:t>SELECT p.“product_name”, COUNT(*) AS c</a:t>
            </a:r>
            <a:br>
              <a:rPr lang="en-US" sz="2100"/>
            </a:br>
            <a:r>
              <a:rPr lang="en-US" sz="2100"/>
              <a:t>FROM “splunk”.”splunk” AS s</a:t>
            </a:r>
            <a:br>
              <a:rPr lang="en-US" sz="2100"/>
            </a:br>
            <a:r>
              <a:rPr lang="en-US" sz="2100"/>
              <a:t>    JOIN “mysql”.”products” AS p</a:t>
            </a:r>
            <a:br>
              <a:rPr lang="en-US" sz="2100"/>
            </a:br>
            <a:r>
              <a:rPr lang="en-US" sz="2100"/>
              <a:t>    ON s.”product_id” = p.”product_id”</a:t>
            </a:r>
            <a:br>
              <a:rPr lang="en-US" sz="2100"/>
            </a:br>
            <a:r>
              <a:rPr lang="en-US" sz="2100"/>
              <a:t>WHERE s.“action” = 'purchase'</a:t>
            </a:r>
            <a:br>
              <a:rPr lang="en-US" sz="2100"/>
            </a:br>
            <a:r>
              <a:rPr lang="en-US" sz="2100"/>
              <a:t>GROUP BY p.”product_name”</a:t>
            </a:r>
            <a:br>
              <a:rPr lang="en-US" sz="2100"/>
            </a:br>
            <a:r>
              <a:rPr lang="en-US" sz="2100"/>
              <a:t>ORDER BY c DESC</a:t>
            </a:r>
          </a:p>
        </p:txBody>
      </p:sp>
      <p:sp>
        <p:nvSpPr>
          <p:cNvPr id="15365" name="Oval 5"/>
          <p:cNvSpPr>
            <a:spLocks noChangeArrowheads="1"/>
          </p:cNvSpPr>
          <p:nvPr/>
        </p:nvSpPr>
        <p:spPr bwMode="auto">
          <a:xfrm>
            <a:off x="3351928" y="4509226"/>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join</a:t>
            </a:r>
          </a:p>
        </p:txBody>
      </p:sp>
      <p:sp>
        <p:nvSpPr>
          <p:cNvPr id="15366" name="AutoShape 6"/>
          <p:cNvSpPr>
            <a:spLocks noChangeArrowheads="1"/>
          </p:cNvSpPr>
          <p:nvPr/>
        </p:nvSpPr>
        <p:spPr bwMode="auto">
          <a:xfrm>
            <a:off x="2803854" y="3332722"/>
            <a:ext cx="1828324" cy="366070"/>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product_id</a:t>
            </a:r>
          </a:p>
        </p:txBody>
      </p:sp>
      <p:sp>
        <p:nvSpPr>
          <p:cNvPr id="15367" name="Oval 7"/>
          <p:cNvSpPr>
            <a:spLocks noChangeArrowheads="1"/>
          </p:cNvSpPr>
          <p:nvPr/>
        </p:nvSpPr>
        <p:spPr bwMode="auto">
          <a:xfrm>
            <a:off x="7436030" y="4998024"/>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group</a:t>
            </a:r>
          </a:p>
        </p:txBody>
      </p:sp>
      <p:sp>
        <p:nvSpPr>
          <p:cNvPr id="15368" name="AutoShape 8"/>
          <p:cNvSpPr>
            <a:spLocks noChangeArrowheads="1"/>
          </p:cNvSpPr>
          <p:nvPr/>
        </p:nvSpPr>
        <p:spPr bwMode="auto">
          <a:xfrm>
            <a:off x="6826589" y="3125352"/>
            <a:ext cx="2071678" cy="609412"/>
          </a:xfrm>
          <a:prstGeom prst="wedgeRoundRectCallout">
            <a:avLst>
              <a:gd name="adj1" fmla="val -1773"/>
              <a:gd name="adj2" fmla="val 25070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product_name</a:t>
            </a:r>
            <a:br>
              <a:rPr lang="en-US" sz="1600">
                <a:solidFill>
                  <a:srgbClr val="000000"/>
                </a:solidFill>
              </a:rPr>
            </a:br>
            <a:r>
              <a:rPr lang="en-US" sz="1600">
                <a:solidFill>
                  <a:srgbClr val="000000"/>
                </a:solidFill>
              </a:rPr>
              <a:t>Agg: count</a:t>
            </a:r>
          </a:p>
        </p:txBody>
      </p:sp>
      <p:sp>
        <p:nvSpPr>
          <p:cNvPr id="15369" name="Oval 9"/>
          <p:cNvSpPr>
            <a:spLocks noChangeArrowheads="1"/>
          </p:cNvSpPr>
          <p:nvPr/>
        </p:nvSpPr>
        <p:spPr bwMode="auto">
          <a:xfrm>
            <a:off x="5241619" y="4875296"/>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filter</a:t>
            </a:r>
          </a:p>
        </p:txBody>
      </p:sp>
      <p:sp>
        <p:nvSpPr>
          <p:cNvPr id="15370" name="AutoShape 10"/>
          <p:cNvSpPr>
            <a:spLocks noChangeArrowheads="1"/>
          </p:cNvSpPr>
          <p:nvPr/>
        </p:nvSpPr>
        <p:spPr bwMode="auto">
          <a:xfrm>
            <a:off x="4875530" y="3533743"/>
            <a:ext cx="1828324" cy="732141"/>
          </a:xfrm>
          <a:prstGeom prst="wedgeRoundRectCallout">
            <a:avLst>
              <a:gd name="adj1" fmla="val -7912"/>
              <a:gd name="adj2" fmla="val 128426"/>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Condition:</a:t>
            </a:r>
            <a:br>
              <a:rPr lang="en-US" sz="1600">
                <a:solidFill>
                  <a:srgbClr val="000000"/>
                </a:solidFill>
              </a:rPr>
            </a:br>
            <a:r>
              <a:rPr lang="en-US" sz="1600">
                <a:solidFill>
                  <a:srgbClr val="000000"/>
                </a:solidFill>
              </a:rPr>
              <a:t>action =</a:t>
            </a:r>
            <a:br>
              <a:rPr lang="en-US" sz="1600">
                <a:solidFill>
                  <a:srgbClr val="000000"/>
                </a:solidFill>
              </a:rPr>
            </a:br>
            <a:r>
              <a:rPr lang="en-US" sz="1600">
                <a:solidFill>
                  <a:srgbClr val="000000"/>
                </a:solidFill>
              </a:rPr>
              <a:t>'purchase'</a:t>
            </a:r>
          </a:p>
        </p:txBody>
      </p:sp>
      <p:sp>
        <p:nvSpPr>
          <p:cNvPr id="15371" name="Oval 11"/>
          <p:cNvSpPr>
            <a:spLocks noChangeArrowheads="1"/>
          </p:cNvSpPr>
          <p:nvPr/>
        </p:nvSpPr>
        <p:spPr bwMode="auto">
          <a:xfrm>
            <a:off x="9482314" y="4976864"/>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sort</a:t>
            </a:r>
          </a:p>
        </p:txBody>
      </p:sp>
      <p:sp>
        <p:nvSpPr>
          <p:cNvPr id="15372" name="AutoShape 12"/>
          <p:cNvSpPr>
            <a:spLocks noChangeArrowheads="1"/>
          </p:cNvSpPr>
          <p:nvPr/>
        </p:nvSpPr>
        <p:spPr bwMode="auto">
          <a:xfrm>
            <a:off x="9602933" y="3512582"/>
            <a:ext cx="1341617" cy="366071"/>
          </a:xfrm>
          <a:prstGeom prst="wedgeRoundRectCallout">
            <a:avLst>
              <a:gd name="adj1" fmla="val -20630"/>
              <a:gd name="adj2" fmla="val 34776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c DESC</a:t>
            </a:r>
          </a:p>
        </p:txBody>
      </p:sp>
      <p:sp>
        <p:nvSpPr>
          <p:cNvPr id="15373" name="Oval 13"/>
          <p:cNvSpPr>
            <a:spLocks noChangeArrowheads="1"/>
          </p:cNvSpPr>
          <p:nvPr/>
        </p:nvSpPr>
        <p:spPr bwMode="auto">
          <a:xfrm>
            <a:off x="939556" y="4022543"/>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sp>
        <p:nvSpPr>
          <p:cNvPr id="15374" name="Oval 14"/>
          <p:cNvSpPr>
            <a:spLocks noChangeArrowheads="1"/>
          </p:cNvSpPr>
          <p:nvPr/>
        </p:nvSpPr>
        <p:spPr bwMode="auto">
          <a:xfrm>
            <a:off x="1218883" y="5283687"/>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cxnSp>
        <p:nvCxnSpPr>
          <p:cNvPr id="15375" name="AutoShape 15"/>
          <p:cNvCxnSpPr>
            <a:cxnSpLocks noChangeShapeType="1"/>
            <a:stCxn id="15367" idx="6"/>
            <a:endCxn id="15371" idx="2"/>
          </p:cNvCxnSpPr>
          <p:nvPr/>
        </p:nvCxnSpPr>
        <p:spPr bwMode="auto">
          <a:xfrm flipV="1">
            <a:off x="8288825" y="5220206"/>
            <a:ext cx="1193489" cy="21160"/>
          </a:xfrm>
          <a:prstGeom prst="curvedConnector3">
            <a:avLst>
              <a:gd name="adj1" fmla="val 50000"/>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6" name="AutoShape 16"/>
          <p:cNvCxnSpPr>
            <a:cxnSpLocks noChangeShapeType="1"/>
            <a:stCxn id="15373" idx="6"/>
            <a:endCxn id="15365" idx="1"/>
          </p:cNvCxnSpPr>
          <p:nvPr/>
        </p:nvCxnSpPr>
        <p:spPr bwMode="auto">
          <a:xfrm>
            <a:off x="1792350" y="4265883"/>
            <a:ext cx="1684428" cy="31528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7" name="AutoShape 17"/>
          <p:cNvCxnSpPr>
            <a:cxnSpLocks noChangeShapeType="1"/>
            <a:stCxn id="15369" idx="6"/>
            <a:endCxn id="15367" idx="2"/>
          </p:cNvCxnSpPr>
          <p:nvPr/>
        </p:nvCxnSpPr>
        <p:spPr bwMode="auto">
          <a:xfrm>
            <a:off x="6094413" y="5118638"/>
            <a:ext cx="1341617" cy="122729"/>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8" name="AutoShape 18"/>
          <p:cNvCxnSpPr>
            <a:cxnSpLocks noChangeShapeType="1"/>
            <a:stCxn id="15374" idx="6"/>
            <a:endCxn id="15365" idx="3"/>
          </p:cNvCxnSpPr>
          <p:nvPr/>
        </p:nvCxnSpPr>
        <p:spPr bwMode="auto">
          <a:xfrm flipV="1">
            <a:off x="2071678" y="4923964"/>
            <a:ext cx="1405101" cy="600948"/>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5379" name="AutoShape 19"/>
          <p:cNvCxnSpPr>
            <a:cxnSpLocks noChangeShapeType="1"/>
            <a:stCxn id="15365" idx="6"/>
            <a:endCxn id="15369" idx="2"/>
          </p:cNvCxnSpPr>
          <p:nvPr/>
        </p:nvCxnSpPr>
        <p:spPr bwMode="auto">
          <a:xfrm>
            <a:off x="4204723" y="4752566"/>
            <a:ext cx="1036897" cy="366071"/>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5380" name="AutoShape 20"/>
          <p:cNvSpPr>
            <a:spLocks noChangeArrowheads="1"/>
          </p:cNvSpPr>
          <p:nvPr/>
        </p:nvSpPr>
        <p:spPr bwMode="auto">
          <a:xfrm>
            <a:off x="575583" y="2924330"/>
            <a:ext cx="1828324" cy="366071"/>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splunk</a:t>
            </a:r>
          </a:p>
        </p:txBody>
      </p:sp>
      <p:sp>
        <p:nvSpPr>
          <p:cNvPr id="15381" name="AutoShape 21"/>
          <p:cNvSpPr>
            <a:spLocks noChangeArrowheads="1"/>
          </p:cNvSpPr>
          <p:nvPr/>
        </p:nvSpPr>
        <p:spPr bwMode="auto">
          <a:xfrm>
            <a:off x="2395443" y="5825386"/>
            <a:ext cx="1828324" cy="366070"/>
          </a:xfrm>
          <a:prstGeom prst="wedgeRoundRectCallout">
            <a:avLst>
              <a:gd name="adj1" fmla="val -75056"/>
              <a:gd name="adj2" fmla="val -57338"/>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products</a:t>
            </a:r>
          </a:p>
        </p:txBody>
      </p:sp>
    </p:spTree>
    <p:extLst>
      <p:ext uri="{BB962C8B-B14F-4D97-AF65-F5344CB8AC3E}">
        <p14:creationId xmlns:p14="http://schemas.microsoft.com/office/powerpoint/2010/main" val="34786488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66089" y="2314919"/>
            <a:ext cx="4509441" cy="2314919"/>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Splunk</a:t>
            </a:r>
          </a:p>
        </p:txBody>
      </p:sp>
      <p:sp>
        <p:nvSpPr>
          <p:cNvPr id="16386" name="Rectangle 2"/>
          <p:cNvSpPr>
            <a:spLocks noGrp="1" noChangeArrowheads="1"/>
          </p:cNvSpPr>
          <p:nvPr>
            <p:ph type="title"/>
          </p:nvPr>
        </p:nvSpPr>
        <p:spPr>
          <a:xfrm>
            <a:off x="607326" y="120614"/>
            <a:ext cx="10967826" cy="1449468"/>
          </a:xfrm>
          <a:ln/>
        </p:spPr>
        <p:txBody>
          <a:bodyPr lIns="121880" tIns="51823" rIns="121880" bIns="60940"/>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4900"/>
              <a:t>Expression tree</a:t>
            </a:r>
            <a:br>
              <a:rPr lang="en-US" sz="4900"/>
            </a:br>
            <a:r>
              <a:rPr lang="en-US" sz="4900"/>
              <a:t>(optimized)</a:t>
            </a:r>
          </a:p>
        </p:txBody>
      </p:sp>
      <p:sp>
        <p:nvSpPr>
          <p:cNvPr id="16387" name="Text Box 3"/>
          <p:cNvSpPr txBox="1">
            <a:spLocks noChangeArrowheads="1"/>
          </p:cNvSpPr>
          <p:nvPr/>
        </p:nvSpPr>
        <p:spPr bwMode="auto">
          <a:xfrm>
            <a:off x="5870104" y="181977"/>
            <a:ext cx="6198103" cy="249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buClrTx/>
              <a:buFontTx/>
              <a:buNone/>
            </a:pPr>
            <a:r>
              <a:rPr lang="en-US"/>
              <a:t>SELECT p.“product_name”, COUNT(*) AS c</a:t>
            </a:r>
            <a:br>
              <a:rPr lang="en-US"/>
            </a:br>
            <a:r>
              <a:rPr lang="en-US"/>
              <a:t>FROM “splunk”.”splunk” AS s</a:t>
            </a:r>
            <a:br>
              <a:rPr lang="en-US"/>
            </a:br>
            <a:r>
              <a:rPr lang="en-US"/>
              <a:t>    JOIN “mysql”.”products” AS p</a:t>
            </a:r>
            <a:br>
              <a:rPr lang="en-US"/>
            </a:br>
            <a:r>
              <a:rPr lang="en-US"/>
              <a:t>    ON s.”product_id” = p.”product_id”</a:t>
            </a:r>
            <a:br>
              <a:rPr lang="en-US"/>
            </a:br>
            <a:r>
              <a:rPr lang="en-US"/>
              <a:t>WHERE s.“action” = 'purchase'</a:t>
            </a:r>
            <a:br>
              <a:rPr lang="en-US"/>
            </a:br>
            <a:r>
              <a:rPr lang="en-US"/>
              <a:t>GROUP BY p.”product_name”</a:t>
            </a:r>
            <a:br>
              <a:rPr lang="en-US"/>
            </a:br>
            <a:r>
              <a:rPr lang="en-US"/>
              <a:t>ORDER BY c DESC</a:t>
            </a:r>
          </a:p>
        </p:txBody>
      </p:sp>
      <p:sp>
        <p:nvSpPr>
          <p:cNvPr id="16388" name="Oval 4"/>
          <p:cNvSpPr>
            <a:spLocks noChangeArrowheads="1"/>
          </p:cNvSpPr>
          <p:nvPr/>
        </p:nvSpPr>
        <p:spPr bwMode="auto">
          <a:xfrm>
            <a:off x="5180251" y="4953589"/>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join</a:t>
            </a:r>
          </a:p>
        </p:txBody>
      </p:sp>
      <p:sp>
        <p:nvSpPr>
          <p:cNvPr id="16389" name="AutoShape 5"/>
          <p:cNvSpPr>
            <a:spLocks noChangeArrowheads="1"/>
          </p:cNvSpPr>
          <p:nvPr/>
        </p:nvSpPr>
        <p:spPr bwMode="auto">
          <a:xfrm>
            <a:off x="5118884" y="3899814"/>
            <a:ext cx="1828324" cy="366070"/>
          </a:xfrm>
          <a:prstGeom prst="wedgeRoundRectCallout">
            <a:avLst>
              <a:gd name="adj1" fmla="val -19852"/>
              <a:gd name="adj2" fmla="val 22601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product_id</a:t>
            </a:r>
          </a:p>
        </p:txBody>
      </p:sp>
      <p:sp>
        <p:nvSpPr>
          <p:cNvPr id="16390" name="Oval 6"/>
          <p:cNvSpPr>
            <a:spLocks noChangeArrowheads="1"/>
          </p:cNvSpPr>
          <p:nvPr/>
        </p:nvSpPr>
        <p:spPr bwMode="auto">
          <a:xfrm>
            <a:off x="7436030" y="4998024"/>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group</a:t>
            </a:r>
          </a:p>
        </p:txBody>
      </p:sp>
      <p:sp>
        <p:nvSpPr>
          <p:cNvPr id="16391" name="AutoShape 7"/>
          <p:cNvSpPr>
            <a:spLocks noChangeArrowheads="1"/>
          </p:cNvSpPr>
          <p:nvPr/>
        </p:nvSpPr>
        <p:spPr bwMode="auto">
          <a:xfrm>
            <a:off x="6826589" y="3125352"/>
            <a:ext cx="2071678" cy="609412"/>
          </a:xfrm>
          <a:prstGeom prst="wedgeRoundRectCallout">
            <a:avLst>
              <a:gd name="adj1" fmla="val -1773"/>
              <a:gd name="adj2" fmla="val 250704"/>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product_name</a:t>
            </a:r>
            <a:br>
              <a:rPr lang="en-US" sz="1600">
                <a:solidFill>
                  <a:srgbClr val="000000"/>
                </a:solidFill>
              </a:rPr>
            </a:br>
            <a:r>
              <a:rPr lang="en-US" sz="1600">
                <a:solidFill>
                  <a:srgbClr val="000000"/>
                </a:solidFill>
              </a:rPr>
              <a:t>Agg: count</a:t>
            </a:r>
          </a:p>
        </p:txBody>
      </p:sp>
      <p:sp>
        <p:nvSpPr>
          <p:cNvPr id="16392" name="Oval 8"/>
          <p:cNvSpPr>
            <a:spLocks noChangeArrowheads="1"/>
          </p:cNvSpPr>
          <p:nvPr/>
        </p:nvSpPr>
        <p:spPr bwMode="auto">
          <a:xfrm>
            <a:off x="3290560" y="4022543"/>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filter</a:t>
            </a:r>
          </a:p>
        </p:txBody>
      </p:sp>
      <p:sp>
        <p:nvSpPr>
          <p:cNvPr id="16393" name="AutoShape 9"/>
          <p:cNvSpPr>
            <a:spLocks noChangeArrowheads="1"/>
          </p:cNvSpPr>
          <p:nvPr/>
        </p:nvSpPr>
        <p:spPr bwMode="auto">
          <a:xfrm>
            <a:off x="2850408" y="2820647"/>
            <a:ext cx="1828324" cy="732141"/>
          </a:xfrm>
          <a:prstGeom prst="wedgeRoundRectCallout">
            <a:avLst>
              <a:gd name="adj1" fmla="val -2824"/>
              <a:gd name="adj2" fmla="val 11425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Condition:</a:t>
            </a:r>
            <a:br>
              <a:rPr lang="en-US" sz="1600">
                <a:solidFill>
                  <a:srgbClr val="000000"/>
                </a:solidFill>
              </a:rPr>
            </a:br>
            <a:r>
              <a:rPr lang="en-US" sz="1600">
                <a:solidFill>
                  <a:srgbClr val="000000"/>
                </a:solidFill>
              </a:rPr>
              <a:t>action =</a:t>
            </a:r>
            <a:br>
              <a:rPr lang="en-US" sz="1600">
                <a:solidFill>
                  <a:srgbClr val="000000"/>
                </a:solidFill>
              </a:rPr>
            </a:br>
            <a:r>
              <a:rPr lang="en-US" sz="1600">
                <a:solidFill>
                  <a:srgbClr val="000000"/>
                </a:solidFill>
              </a:rPr>
              <a:t>'purchase'</a:t>
            </a:r>
          </a:p>
        </p:txBody>
      </p:sp>
      <p:sp>
        <p:nvSpPr>
          <p:cNvPr id="16394" name="Oval 10"/>
          <p:cNvSpPr>
            <a:spLocks noChangeArrowheads="1"/>
          </p:cNvSpPr>
          <p:nvPr/>
        </p:nvSpPr>
        <p:spPr bwMode="auto">
          <a:xfrm>
            <a:off x="9482314" y="4976864"/>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sort</a:t>
            </a:r>
          </a:p>
        </p:txBody>
      </p:sp>
      <p:sp>
        <p:nvSpPr>
          <p:cNvPr id="16395" name="AutoShape 11"/>
          <p:cNvSpPr>
            <a:spLocks noChangeArrowheads="1"/>
          </p:cNvSpPr>
          <p:nvPr/>
        </p:nvSpPr>
        <p:spPr bwMode="auto">
          <a:xfrm>
            <a:off x="9602933" y="3512582"/>
            <a:ext cx="1341617" cy="366071"/>
          </a:xfrm>
          <a:prstGeom prst="wedgeRoundRectCallout">
            <a:avLst>
              <a:gd name="adj1" fmla="val -20630"/>
              <a:gd name="adj2" fmla="val 347769"/>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Key: c DESC</a:t>
            </a:r>
          </a:p>
        </p:txBody>
      </p:sp>
      <p:sp>
        <p:nvSpPr>
          <p:cNvPr id="16396" name="Oval 12"/>
          <p:cNvSpPr>
            <a:spLocks noChangeArrowheads="1"/>
          </p:cNvSpPr>
          <p:nvPr/>
        </p:nvSpPr>
        <p:spPr bwMode="auto">
          <a:xfrm>
            <a:off x="962833" y="4022543"/>
            <a:ext cx="852794"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cxnSp>
        <p:nvCxnSpPr>
          <p:cNvPr id="16397" name="AutoShape 13"/>
          <p:cNvCxnSpPr>
            <a:cxnSpLocks noChangeShapeType="1"/>
            <a:stCxn id="16390" idx="6"/>
            <a:endCxn id="16394" idx="2"/>
          </p:cNvCxnSpPr>
          <p:nvPr/>
        </p:nvCxnSpPr>
        <p:spPr bwMode="auto">
          <a:xfrm flipV="1">
            <a:off x="8288825" y="5220206"/>
            <a:ext cx="1193489" cy="21160"/>
          </a:xfrm>
          <a:prstGeom prst="curvedConnector3">
            <a:avLst>
              <a:gd name="adj1" fmla="val 50000"/>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398" name="AutoShape 14"/>
          <p:cNvCxnSpPr>
            <a:cxnSpLocks noChangeShapeType="1"/>
            <a:stCxn id="16396" idx="6"/>
            <a:endCxn id="16392" idx="2"/>
          </p:cNvCxnSpPr>
          <p:nvPr/>
        </p:nvCxnSpPr>
        <p:spPr bwMode="auto">
          <a:xfrm>
            <a:off x="1815627" y="4265883"/>
            <a:ext cx="1474933" cy="211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399" name="AutoShape 15"/>
          <p:cNvCxnSpPr>
            <a:cxnSpLocks noChangeShapeType="1"/>
            <a:stCxn id="16392" idx="5"/>
            <a:endCxn id="16388" idx="1"/>
          </p:cNvCxnSpPr>
          <p:nvPr/>
        </p:nvCxnSpPr>
        <p:spPr bwMode="auto">
          <a:xfrm>
            <a:off x="4018504" y="4437281"/>
            <a:ext cx="1286598" cy="586135"/>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400" name="AutoShape 16"/>
          <p:cNvCxnSpPr>
            <a:cxnSpLocks noChangeShapeType="1"/>
            <a:stCxn id="16388" idx="6"/>
            <a:endCxn id="16390" idx="2"/>
          </p:cNvCxnSpPr>
          <p:nvPr/>
        </p:nvCxnSpPr>
        <p:spPr bwMode="auto">
          <a:xfrm>
            <a:off x="6033046" y="5196929"/>
            <a:ext cx="1402984" cy="44437"/>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401" name="AutoShape 17"/>
          <p:cNvSpPr>
            <a:spLocks noChangeArrowheads="1"/>
          </p:cNvSpPr>
          <p:nvPr/>
        </p:nvSpPr>
        <p:spPr bwMode="auto">
          <a:xfrm>
            <a:off x="596744" y="2924330"/>
            <a:ext cx="1828324" cy="366071"/>
          </a:xfrm>
          <a:prstGeom prst="wedgeRoundRectCallout">
            <a:avLst>
              <a:gd name="adj1" fmla="val 5259"/>
              <a:gd name="adj2" fmla="val 251963"/>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splunk</a:t>
            </a:r>
          </a:p>
        </p:txBody>
      </p:sp>
      <p:sp>
        <p:nvSpPr>
          <p:cNvPr id="16402" name="Rectangle 18"/>
          <p:cNvSpPr>
            <a:spLocks noChangeArrowheads="1"/>
          </p:cNvSpPr>
          <p:nvPr/>
        </p:nvSpPr>
        <p:spPr bwMode="auto">
          <a:xfrm>
            <a:off x="363973" y="4752567"/>
            <a:ext cx="2315030" cy="1341552"/>
          </a:xfrm>
          <a:prstGeom prst="rect">
            <a:avLst/>
          </a:prstGeom>
          <a:solidFill>
            <a:srgbClr val="E6E6E6"/>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MySQL</a:t>
            </a:r>
          </a:p>
        </p:txBody>
      </p:sp>
      <p:cxnSp>
        <p:nvCxnSpPr>
          <p:cNvPr id="16403" name="AutoShape 19"/>
          <p:cNvCxnSpPr>
            <a:cxnSpLocks noChangeShapeType="1"/>
            <a:stCxn id="16404" idx="6"/>
            <a:endCxn id="16388" idx="2"/>
          </p:cNvCxnSpPr>
          <p:nvPr/>
        </p:nvCxnSpPr>
        <p:spPr bwMode="auto">
          <a:xfrm flipV="1">
            <a:off x="2071678" y="5196929"/>
            <a:ext cx="3108573" cy="330098"/>
          </a:xfrm>
          <a:prstGeom prst="straightConnector1">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6404" name="Oval 20"/>
          <p:cNvSpPr>
            <a:spLocks noChangeArrowheads="1"/>
          </p:cNvSpPr>
          <p:nvPr/>
        </p:nvSpPr>
        <p:spPr bwMode="auto">
          <a:xfrm>
            <a:off x="1218883" y="5283687"/>
            <a:ext cx="852795" cy="486683"/>
          </a:xfrm>
          <a:prstGeom prst="ellipse">
            <a:avLst/>
          </a:prstGeom>
          <a:solidFill>
            <a:srgbClr val="E6FF00"/>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a:solidFill>
                  <a:srgbClr val="000000"/>
                </a:solidFill>
              </a:rPr>
              <a:t>scan</a:t>
            </a:r>
          </a:p>
        </p:txBody>
      </p:sp>
      <p:sp>
        <p:nvSpPr>
          <p:cNvPr id="16405" name="AutoShape 21"/>
          <p:cNvSpPr>
            <a:spLocks noChangeArrowheads="1"/>
          </p:cNvSpPr>
          <p:nvPr/>
        </p:nvSpPr>
        <p:spPr bwMode="auto">
          <a:xfrm>
            <a:off x="2395443" y="5825386"/>
            <a:ext cx="1828324" cy="366070"/>
          </a:xfrm>
          <a:prstGeom prst="wedgeRoundRectCallout">
            <a:avLst>
              <a:gd name="adj1" fmla="val -75056"/>
              <a:gd name="adj2" fmla="val -57338"/>
              <a:gd name="adj3" fmla="val 16667"/>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19961" tIns="59981" rIns="119961" bIns="59981" anchor="ctr"/>
          <a:lstStyle/>
          <a:p>
            <a:pPr algn="ctr">
              <a:tabLst>
                <a:tab pos="0" algn="l"/>
                <a:tab pos="609402" algn="l"/>
                <a:tab pos="1218804" algn="l"/>
                <a:tab pos="1828206" algn="l"/>
                <a:tab pos="2437608" algn="l"/>
                <a:tab pos="3047009" algn="l"/>
                <a:tab pos="3656411" algn="l"/>
                <a:tab pos="4265813" algn="l"/>
                <a:tab pos="4875215" algn="l"/>
                <a:tab pos="5484617" algn="l"/>
                <a:tab pos="6094019" algn="l"/>
                <a:tab pos="6703421" algn="l"/>
                <a:tab pos="7312823" algn="l"/>
                <a:tab pos="7922224" algn="l"/>
                <a:tab pos="8531626" algn="l"/>
                <a:tab pos="9141028" algn="l"/>
                <a:tab pos="9750430" algn="l"/>
                <a:tab pos="10359832" algn="l"/>
                <a:tab pos="10969234" algn="l"/>
                <a:tab pos="11578636" algn="l"/>
                <a:tab pos="12188038" algn="l"/>
              </a:tabLst>
            </a:pPr>
            <a:r>
              <a:rPr lang="en-US" sz="1600">
                <a:solidFill>
                  <a:srgbClr val="000000"/>
                </a:solidFill>
              </a:rPr>
              <a:t>Table: products</a:t>
            </a:r>
          </a:p>
        </p:txBody>
      </p:sp>
    </p:spTree>
    <p:extLst>
      <p:ext uri="{BB962C8B-B14F-4D97-AF65-F5344CB8AC3E}">
        <p14:creationId xmlns:p14="http://schemas.microsoft.com/office/powerpoint/2010/main" val="3785032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Optiq</a:t>
            </a:r>
            <a:r>
              <a:rPr lang="en-US" dirty="0" smtClean="0"/>
              <a:t> – APIs and SPIs</a:t>
            </a:r>
            <a:endParaRPr lang="en-US" dirty="0"/>
          </a:p>
        </p:txBody>
      </p:sp>
      <p:sp>
        <p:nvSpPr>
          <p:cNvPr id="3" name="Text Placeholder 2"/>
          <p:cNvSpPr>
            <a:spLocks noGrp="1"/>
          </p:cNvSpPr>
          <p:nvPr>
            <p:ph type="body" sz="quarter" idx="1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89755245"/>
              </p:ext>
            </p:extLst>
          </p:nvPr>
        </p:nvGraphicFramePr>
        <p:xfrm>
          <a:off x="4952630" y="4625703"/>
          <a:ext cx="3243724" cy="2190202"/>
        </p:xfrm>
        <a:graphic>
          <a:graphicData uri="http://schemas.openxmlformats.org/drawingml/2006/table">
            <a:tbl>
              <a:tblPr firstRow="1" bandRow="1">
                <a:tableStyleId>{5C22544A-7EE6-4342-B048-85BDC9FD1C3A}</a:tableStyleId>
              </a:tblPr>
              <a:tblGrid>
                <a:gridCol w="3243724"/>
              </a:tblGrid>
              <a:tr h="452843">
                <a:tc>
                  <a:txBody>
                    <a:bodyPr/>
                    <a:lstStyle/>
                    <a:p>
                      <a:r>
                        <a:rPr lang="en-US" dirty="0" smtClean="0"/>
                        <a:t>Cost,</a:t>
                      </a:r>
                      <a:r>
                        <a:rPr lang="en-US" baseline="0" dirty="0" smtClean="0"/>
                        <a:t> </a:t>
                      </a:r>
                      <a:r>
                        <a:rPr lang="en-US" dirty="0" smtClean="0"/>
                        <a:t>statistics</a:t>
                      </a:r>
                      <a:endParaRPr lang="en-US" dirty="0"/>
                    </a:p>
                  </a:txBody>
                  <a:tcPr/>
                </a:tc>
              </a:tr>
              <a:tr h="567652">
                <a:tc>
                  <a:txBody>
                    <a:bodyPr/>
                    <a:lstStyle/>
                    <a:p>
                      <a:r>
                        <a:rPr lang="en-US" dirty="0" err="1" smtClean="0"/>
                        <a:t>RelOptCost</a:t>
                      </a:r>
                      <a:endParaRPr lang="en-US" dirty="0" smtClean="0"/>
                    </a:p>
                    <a:p>
                      <a:r>
                        <a:rPr lang="en-US" dirty="0" err="1" smtClean="0"/>
                        <a:t>RelOptCostFactory</a:t>
                      </a:r>
                      <a:endParaRPr lang="en-US" dirty="0" smtClean="0"/>
                    </a:p>
                    <a:p>
                      <a:r>
                        <a:rPr lang="en-US" dirty="0" err="1" smtClean="0"/>
                        <a:t>RelMetadataProvider</a:t>
                      </a:r>
                      <a:endParaRPr lang="en-US" dirty="0" smtClean="0"/>
                    </a:p>
                    <a:p>
                      <a:pPr marL="285750" indent="-285750">
                        <a:buFont typeface="Arial"/>
                        <a:buChar char="•"/>
                      </a:pPr>
                      <a:r>
                        <a:rPr lang="en-US" dirty="0" err="1" smtClean="0"/>
                        <a:t>RelMdColumnUniquensss</a:t>
                      </a:r>
                      <a:endParaRPr lang="en-US" dirty="0" smtClean="0"/>
                    </a:p>
                    <a:p>
                      <a:pPr marL="285750" indent="-285750">
                        <a:buFont typeface="Arial"/>
                        <a:buChar char="•"/>
                      </a:pPr>
                      <a:r>
                        <a:rPr lang="en-US" dirty="0" err="1" smtClean="0"/>
                        <a:t>RelMdDistinctRowCount</a:t>
                      </a:r>
                      <a:endParaRPr lang="en-US" dirty="0" smtClean="0"/>
                    </a:p>
                    <a:p>
                      <a:pPr marL="285750" indent="-285750">
                        <a:buFont typeface="Arial"/>
                        <a:buChar char="•"/>
                      </a:pPr>
                      <a:r>
                        <a:rPr lang="en-US" dirty="0" err="1" smtClean="0"/>
                        <a:t>RelMdSelectivity</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47427653"/>
              </p:ext>
            </p:extLst>
          </p:nvPr>
        </p:nvGraphicFramePr>
        <p:xfrm>
          <a:off x="8642247" y="1074780"/>
          <a:ext cx="2322490" cy="1280159"/>
        </p:xfrm>
        <a:graphic>
          <a:graphicData uri="http://schemas.openxmlformats.org/drawingml/2006/table">
            <a:tbl>
              <a:tblPr firstRow="1" bandRow="1">
                <a:tableStyleId>{5C22544A-7EE6-4342-B048-85BDC9FD1C3A}</a:tableStyleId>
              </a:tblPr>
              <a:tblGrid>
                <a:gridCol w="2322490"/>
              </a:tblGrid>
              <a:tr h="365757">
                <a:tc>
                  <a:txBody>
                    <a:bodyPr/>
                    <a:lstStyle/>
                    <a:p>
                      <a:r>
                        <a:rPr lang="en-US" dirty="0" smtClean="0"/>
                        <a:t>SQL parser</a:t>
                      </a:r>
                      <a:endParaRPr lang="en-US" dirty="0"/>
                    </a:p>
                  </a:txBody>
                  <a:tcPr/>
                </a:tc>
              </a:tr>
              <a:tr h="567652">
                <a:tc>
                  <a:txBody>
                    <a:bodyPr/>
                    <a:lstStyle/>
                    <a:p>
                      <a:r>
                        <a:rPr lang="en-US" dirty="0" err="1" smtClean="0"/>
                        <a:t>SqlNode</a:t>
                      </a:r>
                      <a:r>
                        <a:rPr lang="en-US" dirty="0" smtClean="0"/>
                        <a:t/>
                      </a:r>
                      <a:br>
                        <a:rPr lang="en-US" dirty="0" smtClean="0"/>
                      </a:br>
                      <a:r>
                        <a:rPr lang="en-US" dirty="0" err="1" smtClean="0"/>
                        <a:t>SqlParser</a:t>
                      </a:r>
                      <a:r>
                        <a:rPr lang="en-US" dirty="0" smtClean="0"/>
                        <a:t/>
                      </a:r>
                      <a:br>
                        <a:rPr lang="en-US" dirty="0" smtClean="0"/>
                      </a:br>
                      <a:r>
                        <a:rPr lang="en-US" dirty="0" err="1" smtClean="0"/>
                        <a:t>SqlValidator</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8886605"/>
              </p:ext>
            </p:extLst>
          </p:nvPr>
        </p:nvGraphicFramePr>
        <p:xfrm>
          <a:off x="4952631" y="1111066"/>
          <a:ext cx="3243723" cy="3200400"/>
        </p:xfrm>
        <a:graphic>
          <a:graphicData uri="http://schemas.openxmlformats.org/drawingml/2006/table">
            <a:tbl>
              <a:tblPr firstRow="1" bandRow="1">
                <a:tableStyleId>{5C22544A-7EE6-4342-B048-85BDC9FD1C3A}</a:tableStyleId>
              </a:tblPr>
              <a:tblGrid>
                <a:gridCol w="3243723"/>
              </a:tblGrid>
              <a:tr h="325483">
                <a:tc>
                  <a:txBody>
                    <a:bodyPr/>
                    <a:lstStyle/>
                    <a:p>
                      <a:r>
                        <a:rPr lang="en-US" dirty="0" smtClean="0"/>
                        <a:t>Transformation rules</a:t>
                      </a:r>
                      <a:endParaRPr lang="en-US" dirty="0"/>
                    </a:p>
                  </a:txBody>
                  <a:tcPr/>
                </a:tc>
              </a:tr>
              <a:tr h="2278383">
                <a:tc>
                  <a:txBody>
                    <a:bodyPr/>
                    <a:lstStyle/>
                    <a:p>
                      <a:r>
                        <a:rPr lang="en-US" dirty="0" err="1" smtClean="0"/>
                        <a:t>RelOptRule</a:t>
                      </a:r>
                      <a:endParaRPr lang="en-US"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MergeFilterRule</a:t>
                      </a:r>
                      <a:endParaRPr lang="en-US" sz="1800" kern="1200" dirty="0" smtClean="0">
                        <a:solidFill>
                          <a:schemeClr val="dk1"/>
                        </a:solidFill>
                        <a:effectLst/>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PushAggregateThroughUnionRule</a:t>
                      </a:r>
                      <a:endParaRPr lang="en-US" sz="1800" kern="1200" dirty="0" smtClean="0">
                        <a:solidFill>
                          <a:schemeClr val="dk1"/>
                        </a:solidFill>
                        <a:effectLst/>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err="1" smtClean="0">
                          <a:solidFill>
                            <a:schemeClr val="dk1"/>
                          </a:solidFill>
                          <a:effectLst/>
                          <a:latin typeface="+mn-lt"/>
                          <a:ea typeface="+mn-ea"/>
                          <a:cs typeface="+mn-cs"/>
                        </a:rPr>
                        <a:t>RemoveCorrelationForScalarProjectRule</a:t>
                      </a:r>
                      <a:r>
                        <a:rPr lang="en-US" sz="1800" kern="1200" dirty="0" smtClean="0">
                          <a:solidFill>
                            <a:schemeClr val="dk1"/>
                          </a:solidFill>
                          <a:effectLst/>
                          <a:latin typeface="+mn-lt"/>
                          <a:ea typeface="+mn-ea"/>
                          <a:cs typeface="+mn-cs"/>
                        </a:rPr>
                        <a:t>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kern="1200" dirty="0" smtClean="0">
                          <a:solidFill>
                            <a:schemeClr val="dk1"/>
                          </a:solidFill>
                          <a:effectLst/>
                          <a:latin typeface="+mn-lt"/>
                          <a:ea typeface="+mn-ea"/>
                          <a:cs typeface="+mn-cs"/>
                        </a:rPr>
                        <a:t>100+ more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800" kern="1200" dirty="0" smtClean="0">
                          <a:solidFill>
                            <a:schemeClr val="dk1"/>
                          </a:solidFill>
                          <a:effectLst/>
                          <a:latin typeface="+mn-lt"/>
                          <a:ea typeface="+mn-ea"/>
                          <a:cs typeface="+mn-cs"/>
                        </a:rPr>
                        <a:t>Unification (materialized</a:t>
                      </a:r>
                      <a:r>
                        <a:rPr lang="en-US" sz="1800" kern="1200" baseline="0" dirty="0" smtClean="0">
                          <a:solidFill>
                            <a:schemeClr val="dk1"/>
                          </a:solidFill>
                          <a:effectLst/>
                          <a:latin typeface="+mn-lt"/>
                          <a:ea typeface="+mn-ea"/>
                          <a:cs typeface="+mn-cs"/>
                        </a:rPr>
                        <a:t> view)</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800" kern="1200" baseline="0" dirty="0" smtClean="0">
                          <a:solidFill>
                            <a:schemeClr val="dk1"/>
                          </a:solidFill>
                          <a:effectLst/>
                          <a:latin typeface="+mn-lt"/>
                          <a:ea typeface="+mn-ea"/>
                          <a:cs typeface="+mn-cs"/>
                        </a:rPr>
                        <a:t>Column trimming</a:t>
                      </a:r>
                      <a:endParaRPr lang="en-US" dirty="0" smtClean="0">
                        <a:effectLst/>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23201974"/>
              </p:ext>
            </p:extLst>
          </p:nvPr>
        </p:nvGraphicFramePr>
        <p:xfrm>
          <a:off x="609441" y="1106435"/>
          <a:ext cx="4078555" cy="4023360"/>
        </p:xfrm>
        <a:graphic>
          <a:graphicData uri="http://schemas.openxmlformats.org/drawingml/2006/table">
            <a:tbl>
              <a:tblPr firstRow="1" bandRow="1">
                <a:tableStyleId>{5C22544A-7EE6-4342-B048-85BDC9FD1C3A}</a:tableStyleId>
              </a:tblPr>
              <a:tblGrid>
                <a:gridCol w="4078555"/>
              </a:tblGrid>
              <a:tr h="243555">
                <a:tc>
                  <a:txBody>
                    <a:bodyPr/>
                    <a:lstStyle/>
                    <a:p>
                      <a:r>
                        <a:rPr lang="en-US" dirty="0" smtClean="0"/>
                        <a:t>Relational algebra</a:t>
                      </a:r>
                      <a:endParaRPr lang="en-US" dirty="0"/>
                    </a:p>
                  </a:txBody>
                  <a:tcPr/>
                </a:tc>
              </a:tr>
              <a:tr h="567652">
                <a:tc>
                  <a:txBody>
                    <a:bodyPr/>
                    <a:lstStyle/>
                    <a:p>
                      <a:r>
                        <a:rPr lang="en-US" dirty="0" err="1" smtClean="0"/>
                        <a:t>RelNode</a:t>
                      </a:r>
                      <a:r>
                        <a:rPr lang="en-US" dirty="0" smtClean="0"/>
                        <a:t> (operator)</a:t>
                      </a:r>
                    </a:p>
                    <a:p>
                      <a:pPr marL="285750" indent="-285750">
                        <a:buFont typeface="Arial"/>
                        <a:buChar char="•"/>
                      </a:pPr>
                      <a:r>
                        <a:rPr lang="en-US" dirty="0" err="1" smtClean="0"/>
                        <a:t>TableScan</a:t>
                      </a:r>
                      <a:endParaRPr lang="en-US" dirty="0" smtClean="0"/>
                    </a:p>
                    <a:p>
                      <a:pPr marL="285750" indent="-285750">
                        <a:buFont typeface="Arial"/>
                        <a:buChar char="•"/>
                      </a:pPr>
                      <a:r>
                        <a:rPr lang="en-US" dirty="0" smtClean="0"/>
                        <a:t>Filter</a:t>
                      </a:r>
                    </a:p>
                    <a:p>
                      <a:pPr marL="285750" indent="-285750">
                        <a:buFont typeface="Arial"/>
                        <a:buChar char="•"/>
                      </a:pPr>
                      <a:r>
                        <a:rPr lang="en-US" dirty="0" smtClean="0"/>
                        <a:t>Project</a:t>
                      </a:r>
                    </a:p>
                    <a:p>
                      <a:pPr marL="285750" indent="-285750">
                        <a:buFont typeface="Arial"/>
                        <a:buChar char="•"/>
                      </a:pPr>
                      <a:r>
                        <a:rPr lang="en-US" dirty="0" smtClean="0"/>
                        <a:t>Union</a:t>
                      </a:r>
                    </a:p>
                    <a:p>
                      <a:pPr marL="285750" indent="-285750">
                        <a:buFont typeface="Arial"/>
                        <a:buChar char="•"/>
                      </a:pPr>
                      <a:r>
                        <a:rPr lang="en-US" dirty="0" smtClean="0"/>
                        <a:t>Aggregate</a:t>
                      </a:r>
                    </a:p>
                    <a:p>
                      <a:pPr marL="285750" indent="-285750">
                        <a:buFont typeface="Arial"/>
                        <a:buChar char="•"/>
                      </a:pPr>
                      <a:r>
                        <a:rPr lang="en-US" dirty="0" smtClean="0"/>
                        <a:t>…</a:t>
                      </a:r>
                    </a:p>
                    <a:p>
                      <a:pPr marL="0" indent="0">
                        <a:buFont typeface="Arial"/>
                        <a:buNone/>
                      </a:pPr>
                      <a:r>
                        <a:rPr lang="en-US" dirty="0" err="1" smtClean="0"/>
                        <a:t>RelDataType</a:t>
                      </a:r>
                      <a:r>
                        <a:rPr lang="en-US" dirty="0" smtClean="0"/>
                        <a:t> (type)</a:t>
                      </a:r>
                    </a:p>
                    <a:p>
                      <a:pPr marL="0" indent="0">
                        <a:buFont typeface="Arial"/>
                        <a:buNone/>
                      </a:pPr>
                      <a:r>
                        <a:rPr lang="en-US" dirty="0" err="1" smtClean="0"/>
                        <a:t>RexNode</a:t>
                      </a:r>
                      <a:r>
                        <a:rPr lang="en-US" dirty="0" smtClean="0"/>
                        <a:t> (expression)</a:t>
                      </a:r>
                    </a:p>
                    <a:p>
                      <a:pPr marL="0" indent="0">
                        <a:buFont typeface="Arial"/>
                        <a:buNone/>
                      </a:pPr>
                      <a:r>
                        <a:rPr lang="en-US" dirty="0" err="1" smtClean="0"/>
                        <a:t>RelTrait</a:t>
                      </a:r>
                      <a:r>
                        <a:rPr lang="en-US" dirty="0" smtClean="0"/>
                        <a:t> (physical property)</a:t>
                      </a:r>
                    </a:p>
                    <a:p>
                      <a:pPr marL="285750" indent="-285750">
                        <a:buFont typeface="Arial"/>
                        <a:buChar char="•"/>
                      </a:pPr>
                      <a:r>
                        <a:rPr lang="en-US" dirty="0" err="1" smtClean="0"/>
                        <a:t>RelConvention</a:t>
                      </a:r>
                      <a:r>
                        <a:rPr lang="en-US" baseline="0" dirty="0" smtClean="0"/>
                        <a:t> (calling-convention)</a:t>
                      </a:r>
                    </a:p>
                    <a:p>
                      <a:pPr marL="285750" indent="-285750">
                        <a:buFont typeface="Arial"/>
                        <a:buChar char="•"/>
                      </a:pPr>
                      <a:r>
                        <a:rPr lang="en-US" baseline="0" dirty="0" err="1" smtClean="0"/>
                        <a:t>RelCollation</a:t>
                      </a:r>
                      <a:r>
                        <a:rPr lang="en-US" baseline="0" dirty="0" smtClean="0"/>
                        <a:t> (</a:t>
                      </a:r>
                      <a:r>
                        <a:rPr lang="en-US" baseline="0" dirty="0" err="1" smtClean="0"/>
                        <a:t>sortedness</a:t>
                      </a:r>
                      <a:r>
                        <a:rPr lang="en-US" baseline="0" dirty="0" smtClean="0"/>
                        <a:t>)</a:t>
                      </a:r>
                    </a:p>
                    <a:p>
                      <a:pPr marL="285750" indent="-285750">
                        <a:buFont typeface="Arial"/>
                        <a:buChar char="•"/>
                      </a:pPr>
                      <a:r>
                        <a:rPr lang="en-US" baseline="0" dirty="0" smtClean="0"/>
                        <a:t>TBD (</a:t>
                      </a:r>
                      <a:r>
                        <a:rPr lang="en-US" baseline="0" dirty="0" err="1" smtClean="0"/>
                        <a:t>bucketedness</a:t>
                      </a:r>
                      <a:r>
                        <a:rPr lang="en-US" baseline="0" dirty="0" smtClean="0"/>
                        <a:t>/distribution)</a:t>
                      </a:r>
                      <a:endParaRPr lang="en-US"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46879403"/>
              </p:ext>
            </p:extLst>
          </p:nvPr>
        </p:nvGraphicFramePr>
        <p:xfrm>
          <a:off x="8642247" y="4831804"/>
          <a:ext cx="2322490" cy="452843"/>
        </p:xfrm>
        <a:graphic>
          <a:graphicData uri="http://schemas.openxmlformats.org/drawingml/2006/table">
            <a:tbl>
              <a:tblPr firstRow="1" bandRow="1">
                <a:tableStyleId>{5C22544A-7EE6-4342-B048-85BDC9FD1C3A}</a:tableStyleId>
              </a:tblPr>
              <a:tblGrid>
                <a:gridCol w="2322490"/>
              </a:tblGrid>
              <a:tr h="452843">
                <a:tc>
                  <a:txBody>
                    <a:bodyPr/>
                    <a:lstStyle/>
                    <a:p>
                      <a:r>
                        <a:rPr lang="en-US" dirty="0" smtClean="0"/>
                        <a:t>JDBC driver</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060698580"/>
              </p:ext>
            </p:extLst>
          </p:nvPr>
        </p:nvGraphicFramePr>
        <p:xfrm>
          <a:off x="8642247" y="2577737"/>
          <a:ext cx="3243724" cy="1915882"/>
        </p:xfrm>
        <a:graphic>
          <a:graphicData uri="http://schemas.openxmlformats.org/drawingml/2006/table">
            <a:tbl>
              <a:tblPr firstRow="1" bandRow="1">
                <a:tableStyleId>{5C22544A-7EE6-4342-B048-85BDC9FD1C3A}</a:tableStyleId>
              </a:tblPr>
              <a:tblGrid>
                <a:gridCol w="3243724"/>
              </a:tblGrid>
              <a:tr h="452843">
                <a:tc>
                  <a:txBody>
                    <a:bodyPr/>
                    <a:lstStyle/>
                    <a:p>
                      <a:r>
                        <a:rPr lang="en-US" dirty="0" smtClean="0"/>
                        <a:t>Metadata</a:t>
                      </a:r>
                      <a:endParaRPr lang="en-US" dirty="0"/>
                    </a:p>
                  </a:txBody>
                  <a:tcPr/>
                </a:tc>
              </a:tr>
              <a:tr h="567652">
                <a:tc>
                  <a:txBody>
                    <a:bodyPr/>
                    <a:lstStyle/>
                    <a:p>
                      <a:r>
                        <a:rPr lang="en-US" dirty="0" smtClean="0"/>
                        <a:t>Schema</a:t>
                      </a:r>
                    </a:p>
                    <a:p>
                      <a:r>
                        <a:rPr lang="en-US" dirty="0" smtClean="0"/>
                        <a:t>Table</a:t>
                      </a:r>
                    </a:p>
                    <a:p>
                      <a:r>
                        <a:rPr lang="en-US" dirty="0" smtClean="0"/>
                        <a:t>Function</a:t>
                      </a:r>
                    </a:p>
                    <a:p>
                      <a:pPr marL="285750" indent="-285750">
                        <a:buFont typeface="Arial"/>
                        <a:buChar char="•"/>
                      </a:pPr>
                      <a:r>
                        <a:rPr lang="en-US" dirty="0" err="1" smtClean="0"/>
                        <a:t>TableFunction</a:t>
                      </a:r>
                      <a:endParaRPr lang="en-US" dirty="0" smtClean="0"/>
                    </a:p>
                    <a:p>
                      <a:pPr marL="285750" indent="-285750">
                        <a:buFont typeface="Arial"/>
                        <a:buChar char="•"/>
                      </a:pPr>
                      <a:r>
                        <a:rPr lang="en-US" dirty="0" err="1" smtClean="0"/>
                        <a:t>TableMacro</a:t>
                      </a:r>
                      <a:endParaRPr lang="en-US" dirty="0"/>
                    </a:p>
                  </a:txBody>
                  <a:tcPr/>
                </a:tc>
              </a:tr>
            </a:tbl>
          </a:graphicData>
        </a:graphic>
      </p:graphicFrame>
    </p:spTree>
    <p:extLst>
      <p:ext uri="{BB962C8B-B14F-4D97-AF65-F5344CB8AC3E}">
        <p14:creationId xmlns:p14="http://schemas.microsoft.com/office/powerpoint/2010/main" val="2205658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development in </a:t>
            </a:r>
            <a:r>
              <a:rPr lang="en-US" dirty="0" err="1" smtClean="0"/>
              <a:t>Optiq</a:t>
            </a:r>
            <a:r>
              <a:rPr lang="en-US" dirty="0" smtClean="0"/>
              <a:t> - materialized views</a:t>
            </a:r>
            <a:endParaRPr lang="en-US" dirty="0"/>
          </a:p>
        </p:txBody>
      </p:sp>
      <p:grpSp>
        <p:nvGrpSpPr>
          <p:cNvPr id="3" name="Group 2"/>
          <p:cNvGrpSpPr/>
          <p:nvPr/>
        </p:nvGrpSpPr>
        <p:grpSpPr>
          <a:xfrm>
            <a:off x="1225875" y="1178943"/>
            <a:ext cx="10527186" cy="4179676"/>
            <a:chOff x="1225875" y="1178943"/>
            <a:chExt cx="10527186" cy="4179676"/>
          </a:xfrm>
        </p:grpSpPr>
        <p:sp>
          <p:nvSpPr>
            <p:cNvPr id="13" name="Rectangle 12"/>
            <p:cNvSpPr/>
            <p:nvPr/>
          </p:nvSpPr>
          <p:spPr>
            <a:xfrm>
              <a:off x="1225875" y="2438706"/>
              <a:ext cx="2491403" cy="286388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4" name="Rectangle 13"/>
            <p:cNvSpPr/>
            <p:nvPr/>
          </p:nvSpPr>
          <p:spPr>
            <a:xfrm>
              <a:off x="7908019" y="2438706"/>
              <a:ext cx="2491403" cy="286388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2" name="Rectangle 11"/>
            <p:cNvSpPr/>
            <p:nvPr/>
          </p:nvSpPr>
          <p:spPr>
            <a:xfrm>
              <a:off x="4448971" y="2438706"/>
              <a:ext cx="2491403" cy="2863885"/>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4" name="Rectangle 3"/>
            <p:cNvSpPr/>
            <p:nvPr/>
          </p:nvSpPr>
          <p:spPr>
            <a:xfrm>
              <a:off x="6661869" y="4720841"/>
              <a:ext cx="3293949" cy="31191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 name="Rectangle 4"/>
            <p:cNvSpPr/>
            <p:nvPr/>
          </p:nvSpPr>
          <p:spPr>
            <a:xfrm>
              <a:off x="1642325" y="4720841"/>
              <a:ext cx="4585074" cy="31191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6" name="Rectangle 5"/>
            <p:cNvSpPr/>
            <p:nvPr/>
          </p:nvSpPr>
          <p:spPr>
            <a:xfrm>
              <a:off x="6004594" y="2731904"/>
              <a:ext cx="802098" cy="3119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7" name="Rectangle 6"/>
            <p:cNvSpPr/>
            <p:nvPr/>
          </p:nvSpPr>
          <p:spPr>
            <a:xfrm>
              <a:off x="1433861" y="2717033"/>
              <a:ext cx="614510" cy="3119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baseline="30000" dirty="0" smtClean="0">
                <a:solidFill>
                  <a:schemeClr val="bg2"/>
                </a:solidFill>
              </a:endParaRPr>
            </a:p>
          </p:txBody>
        </p:sp>
        <p:sp>
          <p:nvSpPr>
            <p:cNvPr id="8" name="Rectangle 7"/>
            <p:cNvSpPr/>
            <p:nvPr/>
          </p:nvSpPr>
          <p:spPr>
            <a:xfrm>
              <a:off x="4776798" y="2728345"/>
              <a:ext cx="733317" cy="3119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9" name="Rectangle 8"/>
            <p:cNvSpPr/>
            <p:nvPr/>
          </p:nvSpPr>
          <p:spPr>
            <a:xfrm>
              <a:off x="9480549" y="2728345"/>
              <a:ext cx="475269" cy="3119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8" name="Trapezoid 17"/>
            <p:cNvSpPr/>
            <p:nvPr/>
          </p:nvSpPr>
          <p:spPr>
            <a:xfrm>
              <a:off x="4072159" y="3040262"/>
              <a:ext cx="2155240" cy="1680579"/>
            </a:xfrm>
            <a:prstGeom prst="trapezoid">
              <a:avLst>
                <a:gd name="adj" fmla="val 43230"/>
              </a:avLst>
            </a:prstGeom>
            <a:solidFill>
              <a:srgbClr val="CDD0D2">
                <a:alpha val="29000"/>
              </a:srgbClr>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Freeform 19"/>
            <p:cNvSpPr/>
            <p:nvPr/>
          </p:nvSpPr>
          <p:spPr>
            <a:xfrm>
              <a:off x="6003925" y="3038475"/>
              <a:ext cx="2054225" cy="1682750"/>
            </a:xfrm>
            <a:custGeom>
              <a:avLst/>
              <a:gdLst>
                <a:gd name="connsiteX0" fmla="*/ 0 w 2054225"/>
                <a:gd name="connsiteY0" fmla="*/ 6350 h 1682750"/>
                <a:gd name="connsiteX1" fmla="*/ 663575 w 2054225"/>
                <a:gd name="connsiteY1" fmla="*/ 1679575 h 1682750"/>
                <a:gd name="connsiteX2" fmla="*/ 2054225 w 2054225"/>
                <a:gd name="connsiteY2" fmla="*/ 1682750 h 1682750"/>
                <a:gd name="connsiteX3" fmla="*/ 800100 w 2054225"/>
                <a:gd name="connsiteY3" fmla="*/ 0 h 1682750"/>
                <a:gd name="connsiteX4" fmla="*/ 0 w 2054225"/>
                <a:gd name="connsiteY4" fmla="*/ 6350 h 168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5" h="1682750">
                  <a:moveTo>
                    <a:pt x="0" y="6350"/>
                  </a:moveTo>
                  <a:lnTo>
                    <a:pt x="663575" y="1679575"/>
                  </a:lnTo>
                  <a:lnTo>
                    <a:pt x="2054225" y="1682750"/>
                  </a:lnTo>
                  <a:lnTo>
                    <a:pt x="800100" y="0"/>
                  </a:lnTo>
                  <a:lnTo>
                    <a:pt x="0" y="6350"/>
                  </a:lnTo>
                  <a:close/>
                </a:path>
              </a:pathLst>
            </a:custGeom>
            <a:solidFill>
              <a:srgbClr val="CDD0D2">
                <a:alpha val="29000"/>
              </a:srgb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1" name="Freeform 20"/>
            <p:cNvSpPr/>
            <p:nvPr/>
          </p:nvSpPr>
          <p:spPr>
            <a:xfrm>
              <a:off x="8924925" y="3035300"/>
              <a:ext cx="1028700" cy="1692275"/>
            </a:xfrm>
            <a:custGeom>
              <a:avLst/>
              <a:gdLst>
                <a:gd name="connsiteX0" fmla="*/ 558800 w 1028700"/>
                <a:gd name="connsiteY0" fmla="*/ 0 h 1692275"/>
                <a:gd name="connsiteX1" fmla="*/ 0 w 1028700"/>
                <a:gd name="connsiteY1" fmla="*/ 1682750 h 1692275"/>
                <a:gd name="connsiteX2" fmla="*/ 1022350 w 1028700"/>
                <a:gd name="connsiteY2" fmla="*/ 1692275 h 1692275"/>
                <a:gd name="connsiteX3" fmla="*/ 1028700 w 1028700"/>
                <a:gd name="connsiteY3" fmla="*/ 3175 h 1692275"/>
                <a:gd name="connsiteX4" fmla="*/ 558800 w 1028700"/>
                <a:gd name="connsiteY4" fmla="*/ 0 h 1692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700" h="1692275">
                  <a:moveTo>
                    <a:pt x="558800" y="0"/>
                  </a:moveTo>
                  <a:lnTo>
                    <a:pt x="0" y="1682750"/>
                  </a:lnTo>
                  <a:lnTo>
                    <a:pt x="1022350" y="1692275"/>
                  </a:lnTo>
                  <a:cubicBezTo>
                    <a:pt x="1024467" y="1129242"/>
                    <a:pt x="1026583" y="566208"/>
                    <a:pt x="1028700" y="3175"/>
                  </a:cubicBezTo>
                  <a:lnTo>
                    <a:pt x="558800" y="0"/>
                  </a:lnTo>
                  <a:close/>
                </a:path>
              </a:pathLst>
            </a:custGeom>
            <a:solidFill>
              <a:srgbClr val="CDD0D2">
                <a:alpha val="29000"/>
              </a:srgb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2" name="Rectangle 21"/>
            <p:cNvSpPr/>
            <p:nvPr/>
          </p:nvSpPr>
          <p:spPr>
            <a:xfrm>
              <a:off x="8150224" y="2728345"/>
              <a:ext cx="682626" cy="31191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3" name="Freeform 22"/>
            <p:cNvSpPr/>
            <p:nvPr/>
          </p:nvSpPr>
          <p:spPr>
            <a:xfrm>
              <a:off x="7410450" y="3028950"/>
              <a:ext cx="1517650" cy="1685925"/>
            </a:xfrm>
            <a:custGeom>
              <a:avLst/>
              <a:gdLst>
                <a:gd name="connsiteX0" fmla="*/ 736600 w 1517650"/>
                <a:gd name="connsiteY0" fmla="*/ 6350 h 1685925"/>
                <a:gd name="connsiteX1" fmla="*/ 0 w 1517650"/>
                <a:gd name="connsiteY1" fmla="*/ 1685925 h 1685925"/>
                <a:gd name="connsiteX2" fmla="*/ 1517650 w 1517650"/>
                <a:gd name="connsiteY2" fmla="*/ 1685925 h 1685925"/>
                <a:gd name="connsiteX3" fmla="*/ 1419225 w 1517650"/>
                <a:gd name="connsiteY3" fmla="*/ 0 h 1685925"/>
                <a:gd name="connsiteX4" fmla="*/ 736600 w 1517650"/>
                <a:gd name="connsiteY4" fmla="*/ 6350 h 1685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650" h="1685925">
                  <a:moveTo>
                    <a:pt x="736600" y="6350"/>
                  </a:moveTo>
                  <a:lnTo>
                    <a:pt x="0" y="1685925"/>
                  </a:lnTo>
                  <a:lnTo>
                    <a:pt x="1517650" y="1685925"/>
                  </a:lnTo>
                  <a:lnTo>
                    <a:pt x="1419225" y="0"/>
                  </a:lnTo>
                  <a:lnTo>
                    <a:pt x="736600" y="6350"/>
                  </a:lnTo>
                  <a:close/>
                </a:path>
              </a:pathLst>
            </a:custGeom>
            <a:solidFill>
              <a:srgbClr val="CDD0D2">
                <a:alpha val="29000"/>
              </a:srgb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4" name="Freeform 23"/>
            <p:cNvSpPr/>
            <p:nvPr/>
          </p:nvSpPr>
          <p:spPr>
            <a:xfrm>
              <a:off x="1431925" y="3025775"/>
              <a:ext cx="1193800" cy="1698625"/>
            </a:xfrm>
            <a:custGeom>
              <a:avLst/>
              <a:gdLst>
                <a:gd name="connsiteX0" fmla="*/ 0 w 1193800"/>
                <a:gd name="connsiteY0" fmla="*/ 0 h 1698625"/>
                <a:gd name="connsiteX1" fmla="*/ 212725 w 1193800"/>
                <a:gd name="connsiteY1" fmla="*/ 1698625 h 1698625"/>
                <a:gd name="connsiteX2" fmla="*/ 1193800 w 1193800"/>
                <a:gd name="connsiteY2" fmla="*/ 1698625 h 1698625"/>
                <a:gd name="connsiteX3" fmla="*/ 615950 w 1193800"/>
                <a:gd name="connsiteY3" fmla="*/ 0 h 1698625"/>
                <a:gd name="connsiteX4" fmla="*/ 0 w 1193800"/>
                <a:gd name="connsiteY4" fmla="*/ 0 h 169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800" h="1698625">
                  <a:moveTo>
                    <a:pt x="0" y="0"/>
                  </a:moveTo>
                  <a:lnTo>
                    <a:pt x="212725" y="1698625"/>
                  </a:lnTo>
                  <a:lnTo>
                    <a:pt x="1193800" y="1698625"/>
                  </a:lnTo>
                  <a:lnTo>
                    <a:pt x="615950" y="0"/>
                  </a:lnTo>
                  <a:lnTo>
                    <a:pt x="0" y="0"/>
                  </a:lnTo>
                  <a:close/>
                </a:path>
              </a:pathLst>
            </a:custGeom>
            <a:solidFill>
              <a:srgbClr val="CDD0D2">
                <a:alpha val="29000"/>
              </a:srgb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5" name="Oval 24"/>
            <p:cNvSpPr/>
            <p:nvPr/>
          </p:nvSpPr>
          <p:spPr>
            <a:xfrm>
              <a:off x="2808335" y="1178943"/>
              <a:ext cx="497907" cy="498415"/>
            </a:xfrm>
            <a:prstGeom prst="ellipse">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6" name="Freeform 25"/>
            <p:cNvSpPr/>
            <p:nvPr/>
          </p:nvSpPr>
          <p:spPr>
            <a:xfrm>
              <a:off x="1428130" y="1672566"/>
              <a:ext cx="1629410" cy="1044755"/>
            </a:xfrm>
            <a:custGeom>
              <a:avLst/>
              <a:gdLst>
                <a:gd name="connsiteX0" fmla="*/ 0 w 1629410"/>
                <a:gd name="connsiteY0" fmla="*/ 1039962 h 1044755"/>
                <a:gd name="connsiteX1" fmla="*/ 1629410 w 1629410"/>
                <a:gd name="connsiteY1" fmla="*/ 0 h 1044755"/>
                <a:gd name="connsiteX2" fmla="*/ 613425 w 1629410"/>
                <a:gd name="connsiteY2" fmla="*/ 1044755 h 1044755"/>
                <a:gd name="connsiteX3" fmla="*/ 0 w 1629410"/>
                <a:gd name="connsiteY3" fmla="*/ 1039962 h 1044755"/>
              </a:gdLst>
              <a:ahLst/>
              <a:cxnLst>
                <a:cxn ang="0">
                  <a:pos x="connsiteX0" y="connsiteY0"/>
                </a:cxn>
                <a:cxn ang="0">
                  <a:pos x="connsiteX1" y="connsiteY1"/>
                </a:cxn>
                <a:cxn ang="0">
                  <a:pos x="connsiteX2" y="connsiteY2"/>
                </a:cxn>
                <a:cxn ang="0">
                  <a:pos x="connsiteX3" y="connsiteY3"/>
                </a:cxn>
              </a:cxnLst>
              <a:rect l="l" t="t" r="r" b="b"/>
              <a:pathLst>
                <a:path w="1629410" h="1044755">
                  <a:moveTo>
                    <a:pt x="0" y="1039962"/>
                  </a:moveTo>
                  <a:lnTo>
                    <a:pt x="1629410" y="0"/>
                  </a:lnTo>
                  <a:lnTo>
                    <a:pt x="613425" y="1044755"/>
                  </a:lnTo>
                  <a:lnTo>
                    <a:pt x="0" y="1039962"/>
                  </a:lnTo>
                  <a:close/>
                </a:path>
              </a:pathLst>
            </a:custGeom>
            <a:solidFill>
              <a:schemeClr val="accent3">
                <a:lumMod val="20000"/>
                <a:lumOff val="80000"/>
                <a:alpha val="42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7" name="Freeform 26"/>
            <p:cNvSpPr/>
            <p:nvPr/>
          </p:nvSpPr>
          <p:spPr>
            <a:xfrm>
              <a:off x="2631018" y="1677358"/>
              <a:ext cx="1428130" cy="3043208"/>
            </a:xfrm>
            <a:custGeom>
              <a:avLst/>
              <a:gdLst>
                <a:gd name="connsiteX0" fmla="*/ 0 w 1428130"/>
                <a:gd name="connsiteY0" fmla="*/ 3038416 h 3043208"/>
                <a:gd name="connsiteX1" fmla="*/ 416937 w 1428130"/>
                <a:gd name="connsiteY1" fmla="*/ 0 h 3043208"/>
                <a:gd name="connsiteX2" fmla="*/ 1428130 w 1428130"/>
                <a:gd name="connsiteY2" fmla="*/ 3043208 h 3043208"/>
                <a:gd name="connsiteX3" fmla="*/ 0 w 1428130"/>
                <a:gd name="connsiteY3" fmla="*/ 3038416 h 3043208"/>
              </a:gdLst>
              <a:ahLst/>
              <a:cxnLst>
                <a:cxn ang="0">
                  <a:pos x="connsiteX0" y="connsiteY0"/>
                </a:cxn>
                <a:cxn ang="0">
                  <a:pos x="connsiteX1" y="connsiteY1"/>
                </a:cxn>
                <a:cxn ang="0">
                  <a:pos x="connsiteX2" y="connsiteY2"/>
                </a:cxn>
                <a:cxn ang="0">
                  <a:pos x="connsiteX3" y="connsiteY3"/>
                </a:cxn>
              </a:cxnLst>
              <a:rect l="l" t="t" r="r" b="b"/>
              <a:pathLst>
                <a:path w="1428130" h="3043208">
                  <a:moveTo>
                    <a:pt x="0" y="3038416"/>
                  </a:moveTo>
                  <a:lnTo>
                    <a:pt x="416937" y="0"/>
                  </a:lnTo>
                  <a:lnTo>
                    <a:pt x="1428130" y="3043208"/>
                  </a:lnTo>
                  <a:lnTo>
                    <a:pt x="0" y="3038416"/>
                  </a:lnTo>
                  <a:close/>
                </a:path>
              </a:pathLst>
            </a:custGeom>
            <a:solidFill>
              <a:schemeClr val="accent1">
                <a:lumMod val="20000"/>
                <a:lumOff val="80000"/>
                <a:alpha val="40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8" name="Freeform 27"/>
            <p:cNvSpPr/>
            <p:nvPr/>
          </p:nvSpPr>
          <p:spPr>
            <a:xfrm>
              <a:off x="3057540" y="1682151"/>
              <a:ext cx="2448907" cy="1049547"/>
            </a:xfrm>
            <a:custGeom>
              <a:avLst/>
              <a:gdLst>
                <a:gd name="connsiteX0" fmla="*/ 1720465 w 2448907"/>
                <a:gd name="connsiteY0" fmla="*/ 1049547 h 1049547"/>
                <a:gd name="connsiteX1" fmla="*/ 0 w 2448907"/>
                <a:gd name="connsiteY1" fmla="*/ 0 h 1049547"/>
                <a:gd name="connsiteX2" fmla="*/ 2448907 w 2448907"/>
                <a:gd name="connsiteY2" fmla="*/ 1049547 h 1049547"/>
                <a:gd name="connsiteX3" fmla="*/ 1720465 w 2448907"/>
                <a:gd name="connsiteY3" fmla="*/ 1049547 h 1049547"/>
              </a:gdLst>
              <a:ahLst/>
              <a:cxnLst>
                <a:cxn ang="0">
                  <a:pos x="connsiteX0" y="connsiteY0"/>
                </a:cxn>
                <a:cxn ang="0">
                  <a:pos x="connsiteX1" y="connsiteY1"/>
                </a:cxn>
                <a:cxn ang="0">
                  <a:pos x="connsiteX2" y="connsiteY2"/>
                </a:cxn>
                <a:cxn ang="0">
                  <a:pos x="connsiteX3" y="connsiteY3"/>
                </a:cxn>
              </a:cxnLst>
              <a:rect l="l" t="t" r="r" b="b"/>
              <a:pathLst>
                <a:path w="2448907" h="1049547">
                  <a:moveTo>
                    <a:pt x="1720465" y="1049547"/>
                  </a:moveTo>
                  <a:lnTo>
                    <a:pt x="0" y="0"/>
                  </a:lnTo>
                  <a:lnTo>
                    <a:pt x="2448907" y="1049547"/>
                  </a:lnTo>
                  <a:lnTo>
                    <a:pt x="1720465" y="1049547"/>
                  </a:lnTo>
                  <a:close/>
                </a:path>
              </a:pathLst>
            </a:custGeom>
            <a:solidFill>
              <a:schemeClr val="accent3">
                <a:lumMod val="20000"/>
                <a:lumOff val="80000"/>
                <a:alpha val="42000"/>
              </a:schemeClr>
            </a:solidFill>
            <a:ln>
              <a:solidFill>
                <a:srgbClr val="818A8F"/>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9" name="TextBox 28"/>
            <p:cNvSpPr txBox="1"/>
            <p:nvPr/>
          </p:nvSpPr>
          <p:spPr>
            <a:xfrm>
              <a:off x="3478111" y="1178943"/>
              <a:ext cx="4524009" cy="445698"/>
            </a:xfrm>
            <a:prstGeom prst="rect">
              <a:avLst/>
            </a:prstGeom>
          </p:spPr>
          <p:txBody>
            <a:bodyPr vert="horz" wrap="none" lIns="91440" tIns="91440" rIns="91440" bIns="91440" rtlCol="0">
              <a:noAutofit/>
            </a:bodyPr>
            <a:lstStyle/>
            <a:p>
              <a:r>
                <a:rPr lang="en-US" dirty="0" smtClean="0"/>
                <a:t>Query: SELECT x, SUM(y) FROM t GROUP BY x</a:t>
              </a:r>
              <a:endParaRPr lang="en-US" dirty="0"/>
            </a:p>
          </p:txBody>
        </p:sp>
        <p:sp>
          <p:nvSpPr>
            <p:cNvPr id="30" name="TextBox 29"/>
            <p:cNvSpPr txBox="1"/>
            <p:nvPr/>
          </p:nvSpPr>
          <p:spPr>
            <a:xfrm>
              <a:off x="10720376" y="2568575"/>
              <a:ext cx="914400" cy="914400"/>
            </a:xfrm>
            <a:prstGeom prst="rect">
              <a:avLst/>
            </a:prstGeom>
          </p:spPr>
          <p:txBody>
            <a:bodyPr vert="horz" wrap="none" lIns="91440" tIns="91440" rIns="91440" bIns="91440" rtlCol="0">
              <a:noAutofit/>
            </a:bodyPr>
            <a:lstStyle/>
            <a:p>
              <a:r>
                <a:rPr lang="en-US" dirty="0" smtClean="0"/>
                <a:t>In-memory</a:t>
              </a:r>
              <a:br>
                <a:rPr lang="en-US" dirty="0" smtClean="0"/>
              </a:br>
              <a:r>
                <a:rPr lang="en-US" dirty="0" smtClean="0"/>
                <a:t>materialized</a:t>
              </a:r>
            </a:p>
            <a:p>
              <a:r>
                <a:rPr lang="en-US" dirty="0" smtClean="0"/>
                <a:t>queries</a:t>
              </a:r>
              <a:endParaRPr lang="en-US" dirty="0"/>
            </a:p>
          </p:txBody>
        </p:sp>
        <p:sp>
          <p:nvSpPr>
            <p:cNvPr id="31" name="TextBox 30"/>
            <p:cNvSpPr txBox="1"/>
            <p:nvPr/>
          </p:nvSpPr>
          <p:spPr>
            <a:xfrm>
              <a:off x="10838661" y="4444219"/>
              <a:ext cx="914400" cy="914400"/>
            </a:xfrm>
            <a:prstGeom prst="rect">
              <a:avLst/>
            </a:prstGeom>
          </p:spPr>
          <p:txBody>
            <a:bodyPr vert="horz" wrap="none" lIns="91440" tIns="91440" rIns="91440" bIns="91440" rtlCol="0">
              <a:noAutofit/>
            </a:bodyPr>
            <a:lstStyle/>
            <a:p>
              <a:r>
                <a:rPr lang="en-US" dirty="0" smtClean="0"/>
                <a:t>Tables</a:t>
              </a:r>
              <a:br>
                <a:rPr lang="en-US" dirty="0" smtClean="0"/>
              </a:br>
              <a:r>
                <a:rPr lang="en-US" dirty="0" smtClean="0"/>
                <a:t>on disk</a:t>
              </a:r>
              <a:endParaRPr lang="en-US" dirty="0"/>
            </a:p>
          </p:txBody>
        </p:sp>
      </p:grpSp>
      <p:sp>
        <p:nvSpPr>
          <p:cNvPr id="10" name="TextBox 9"/>
          <p:cNvSpPr txBox="1"/>
          <p:nvPr/>
        </p:nvSpPr>
        <p:spPr>
          <a:xfrm>
            <a:off x="1035381" y="5757329"/>
            <a:ext cx="914400" cy="914400"/>
          </a:xfrm>
          <a:prstGeom prst="rect">
            <a:avLst/>
          </a:prstGeom>
        </p:spPr>
        <p:txBody>
          <a:bodyPr vert="horz" wrap="none" lIns="91440" tIns="91440" rIns="91440" bIns="91440" rtlCol="0">
            <a:noAutofit/>
          </a:bodyPr>
          <a:lstStyle/>
          <a:p>
            <a:r>
              <a:rPr lang="en-US" dirty="0"/>
              <a:t>http://</a:t>
            </a:r>
            <a:r>
              <a:rPr lang="en-US" dirty="0" err="1"/>
              <a:t>hortonworks.com</a:t>
            </a:r>
            <a:r>
              <a:rPr lang="en-US" dirty="0"/>
              <a:t>/blog/</a:t>
            </a:r>
            <a:r>
              <a:rPr lang="en-US" dirty="0" err="1"/>
              <a:t>dmmq</a:t>
            </a:r>
            <a:r>
              <a:rPr lang="en-US" dirty="0"/>
              <a:t>/</a:t>
            </a:r>
          </a:p>
        </p:txBody>
      </p:sp>
    </p:spTree>
    <p:extLst>
      <p:ext uri="{BB962C8B-B14F-4D97-AF65-F5344CB8AC3E}">
        <p14:creationId xmlns:p14="http://schemas.microsoft.com/office/powerpoint/2010/main" val="10802104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Now… back to Hive</a:t>
            </a:r>
            <a:endParaRPr lang="en-US" dirty="0"/>
          </a:p>
        </p:txBody>
      </p:sp>
      <p:sp>
        <p:nvSpPr>
          <p:cNvPr id="7" name="Subtitle 6"/>
          <p:cNvSpPr>
            <a:spLocks noGrp="1"/>
          </p:cNvSpPr>
          <p:nvPr>
            <p:ph type="subTitle" idx="1"/>
          </p:nvPr>
        </p:nvSpPr>
        <p:spPr/>
        <p:txBody>
          <a:bodyPr/>
          <a:lstStyle/>
          <a:p>
            <a:endParaRPr lang="en-US" dirty="0"/>
          </a:p>
        </p:txBody>
      </p:sp>
      <p:pic>
        <p:nvPicPr>
          <p:cNvPr id="2" name="Picture 1"/>
          <p:cNvPicPr>
            <a:picLocks noChangeAspect="1"/>
          </p:cNvPicPr>
          <p:nvPr/>
        </p:nvPicPr>
        <p:blipFill>
          <a:blip r:embed="rId2"/>
          <a:stretch>
            <a:fillRect/>
          </a:stretch>
        </p:blipFill>
        <p:spPr>
          <a:xfrm>
            <a:off x="5648243" y="2444833"/>
            <a:ext cx="3688998" cy="3688998"/>
          </a:xfrm>
          <a:prstGeom prst="rect">
            <a:avLst/>
          </a:prstGeom>
        </p:spPr>
      </p:pic>
      <p:pic>
        <p:nvPicPr>
          <p:cNvPr id="9" name="Picture 8"/>
          <p:cNvPicPr>
            <a:picLocks noChangeAspect="1"/>
          </p:cNvPicPr>
          <p:nvPr/>
        </p:nvPicPr>
        <p:blipFill>
          <a:blip r:embed="rId3"/>
          <a:stretch>
            <a:fillRect/>
          </a:stretch>
        </p:blipFill>
        <p:spPr>
          <a:xfrm>
            <a:off x="9108700" y="2130430"/>
            <a:ext cx="2158902" cy="2158902"/>
          </a:xfrm>
          <a:prstGeom prst="rect">
            <a:avLst/>
          </a:prstGeom>
        </p:spPr>
      </p:pic>
    </p:spTree>
    <p:extLst>
      <p:ext uri="{BB962C8B-B14F-4D97-AF65-F5344CB8AC3E}">
        <p14:creationId xmlns:p14="http://schemas.microsoft.com/office/powerpoint/2010/main" val="12697040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CBO in Hive</a:t>
            </a:r>
            <a:endParaRPr lang="en-US" dirty="0"/>
          </a:p>
        </p:txBody>
      </p:sp>
      <p:sp>
        <p:nvSpPr>
          <p:cNvPr id="10" name="Text Placeholder 9"/>
          <p:cNvSpPr>
            <a:spLocks noGrp="1"/>
          </p:cNvSpPr>
          <p:nvPr>
            <p:ph type="body" sz="quarter" idx="11"/>
          </p:nvPr>
        </p:nvSpPr>
        <p:spPr/>
        <p:txBody>
          <a:bodyPr/>
          <a:lstStyle/>
          <a:p>
            <a:pPr marL="0" indent="0">
              <a:buNone/>
            </a:pPr>
            <a:r>
              <a:rPr lang="en-US" dirty="0" smtClean="0"/>
              <a:t>Why cost-based optimization?</a:t>
            </a:r>
          </a:p>
          <a:p>
            <a:pPr lvl="1"/>
            <a:r>
              <a:rPr lang="en-US" dirty="0" smtClean="0"/>
              <a:t>Ease of Use – Join Reordering</a:t>
            </a:r>
          </a:p>
          <a:p>
            <a:pPr lvl="1"/>
            <a:r>
              <a:rPr lang="en-US" dirty="0" smtClean="0"/>
              <a:t>View Chaining</a:t>
            </a:r>
          </a:p>
          <a:p>
            <a:pPr lvl="1"/>
            <a:r>
              <a:rPr lang="en-US" dirty="0" smtClean="0"/>
              <a:t>Ad hoc queries involving multiple views</a:t>
            </a:r>
            <a:endParaRPr lang="en-US" dirty="0"/>
          </a:p>
          <a:p>
            <a:pPr lvl="1"/>
            <a:r>
              <a:rPr lang="en-US" dirty="0" smtClean="0"/>
              <a:t>Enables BI Tools as front ends to Hive</a:t>
            </a:r>
          </a:p>
          <a:p>
            <a:pPr lvl="1"/>
            <a:r>
              <a:rPr lang="en-US" dirty="0" smtClean="0"/>
              <a:t>More efficient &amp; maintainable query preparation process</a:t>
            </a:r>
          </a:p>
          <a:p>
            <a:pPr lvl="1"/>
            <a:r>
              <a:rPr lang="en-US" dirty="0" smtClean="0"/>
              <a:t>Laying the groundwork for deeper optimizations, e.g. materialized views</a:t>
            </a:r>
            <a:endParaRPr lang="en-US" dirty="0"/>
          </a:p>
        </p:txBody>
      </p:sp>
      <p:sp>
        <p:nvSpPr>
          <p:cNvPr id="4" name="Slide Number Placeholder 3"/>
          <p:cNvSpPr>
            <a:spLocks noGrp="1"/>
          </p:cNvSpPr>
          <p:nvPr>
            <p:ph type="sldNum" sz="quarter" idx="4294967295"/>
          </p:nvPr>
        </p:nvSpPr>
        <p:spPr>
          <a:xfrm>
            <a:off x="9345613" y="6465888"/>
            <a:ext cx="2843212" cy="365125"/>
          </a:xfrm>
          <a:prstGeom prst="rect">
            <a:avLst/>
          </a:prstGeom>
        </p:spPr>
        <p:txBody>
          <a:bodyPr/>
          <a:lstStyle/>
          <a:p>
            <a:pPr>
              <a:defRPr/>
            </a:pPr>
            <a:r>
              <a:rPr lang="en-US">
                <a:solidFill>
                  <a:prstClr val="black"/>
                </a:solidFill>
              </a:rPr>
              <a:t>Page </a:t>
            </a:r>
            <a:fld id="{BE3614C6-9B97-DA43-9EC2-F206459474B6}" type="slidenum">
              <a:rPr lang="en-US">
                <a:solidFill>
                  <a:prstClr val="black"/>
                </a:solidFill>
              </a:rPr>
              <a:pPr>
                <a:defRPr/>
              </a:pPr>
              <a:t>16</a:t>
            </a:fld>
            <a:endParaRPr lang="en-US">
              <a:solidFill>
                <a:prstClr val="black"/>
              </a:solidFill>
            </a:endParaRPr>
          </a:p>
        </p:txBody>
      </p:sp>
      <p:sp>
        <p:nvSpPr>
          <p:cNvPr id="49" name="TextBox 48"/>
          <p:cNvSpPr txBox="1"/>
          <p:nvPr/>
        </p:nvSpPr>
        <p:spPr>
          <a:xfrm>
            <a:off x="3118486" y="6202947"/>
            <a:ext cx="1218883" cy="914400"/>
          </a:xfrm>
          <a:prstGeom prst="rect">
            <a:avLst/>
          </a:prstGeom>
        </p:spPr>
        <p:txBody>
          <a:bodyPr vert="horz" wrap="none" lIns="91440" tIns="45720" rIns="91440" bIns="45720" rtlCol="0">
            <a:normAutofit/>
          </a:bodyPr>
          <a:lstStyle/>
          <a:p>
            <a:pPr defTabSz="457200">
              <a:spcBef>
                <a:spcPct val="20000"/>
              </a:spcBef>
              <a:buFont typeface="Arial"/>
              <a:buNone/>
            </a:pPr>
            <a:endParaRPr lang="en-US" dirty="0">
              <a:solidFill>
                <a:srgbClr val="C3C3C3"/>
              </a:solidFill>
            </a:endParaRPr>
          </a:p>
        </p:txBody>
      </p:sp>
    </p:spTree>
    <p:extLst>
      <p:ext uri="{BB962C8B-B14F-4D97-AF65-F5344CB8AC3E}">
        <p14:creationId xmlns:p14="http://schemas.microsoft.com/office/powerpoint/2010/main" val="31856992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preparation – Hive 0.13</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Rounded Rectangle 3"/>
          <p:cNvSpPr/>
          <p:nvPr/>
        </p:nvSpPr>
        <p:spPr>
          <a:xfrm>
            <a:off x="798218"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SQL parser</a:t>
            </a:r>
          </a:p>
        </p:txBody>
      </p:sp>
      <p:sp>
        <p:nvSpPr>
          <p:cNvPr id="7" name="Rounded Rectangle 6"/>
          <p:cNvSpPr/>
          <p:nvPr/>
        </p:nvSpPr>
        <p:spPr>
          <a:xfrm>
            <a:off x="3290866"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Semantic analyzer</a:t>
            </a:r>
          </a:p>
        </p:txBody>
      </p:sp>
      <p:sp>
        <p:nvSpPr>
          <p:cNvPr id="8" name="Rounded Rectangle 7"/>
          <p:cNvSpPr/>
          <p:nvPr/>
        </p:nvSpPr>
        <p:spPr>
          <a:xfrm>
            <a:off x="5837938"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Logical Optimizer</a:t>
            </a:r>
          </a:p>
        </p:txBody>
      </p:sp>
      <p:sp>
        <p:nvSpPr>
          <p:cNvPr id="9" name="Rounded Rectangle 8"/>
          <p:cNvSpPr/>
          <p:nvPr/>
        </p:nvSpPr>
        <p:spPr>
          <a:xfrm>
            <a:off x="8421295"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Physical Optimizer</a:t>
            </a:r>
          </a:p>
        </p:txBody>
      </p:sp>
      <p:cxnSp>
        <p:nvCxnSpPr>
          <p:cNvPr id="11" name="Straight Arrow Connector 10"/>
          <p:cNvCxnSpPr>
            <a:stCxn id="4" idx="3"/>
            <a:endCxn id="7" idx="1"/>
          </p:cNvCxnSpPr>
          <p:nvPr/>
        </p:nvCxnSpPr>
        <p:spPr>
          <a:xfrm>
            <a:off x="2539804" y="3057071"/>
            <a:ext cx="751062" cy="0"/>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8" idx="1"/>
          </p:cNvCxnSpPr>
          <p:nvPr/>
        </p:nvCxnSpPr>
        <p:spPr>
          <a:xfrm flipV="1">
            <a:off x="5032452" y="3046185"/>
            <a:ext cx="805486"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3"/>
            <a:endCxn id="9" idx="1"/>
          </p:cNvCxnSpPr>
          <p:nvPr/>
        </p:nvCxnSpPr>
        <p:spPr>
          <a:xfrm>
            <a:off x="7579524" y="3046185"/>
            <a:ext cx="841771" cy="0"/>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Callout 27"/>
          <p:cNvSpPr/>
          <p:nvPr/>
        </p:nvSpPr>
        <p:spPr>
          <a:xfrm>
            <a:off x="2793779" y="4281713"/>
            <a:ext cx="2104417" cy="1360715"/>
          </a:xfrm>
          <a:prstGeom prst="wedgeEllipseCallout">
            <a:avLst>
              <a:gd name="adj1" fmla="val -50351"/>
              <a:gd name="adj2" fmla="val -138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Abstract Syntax Tree (AST)</a:t>
            </a:r>
          </a:p>
        </p:txBody>
      </p:sp>
      <p:cxnSp>
        <p:nvCxnSpPr>
          <p:cNvPr id="30" name="Straight Arrow Connector 29"/>
          <p:cNvCxnSpPr>
            <a:endCxn id="4" idx="1"/>
          </p:cNvCxnSpPr>
          <p:nvPr/>
        </p:nvCxnSpPr>
        <p:spPr>
          <a:xfrm>
            <a:off x="-18149" y="3046185"/>
            <a:ext cx="816367"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Oval Callout 30"/>
          <p:cNvSpPr/>
          <p:nvPr/>
        </p:nvSpPr>
        <p:spPr>
          <a:xfrm>
            <a:off x="217692" y="4281714"/>
            <a:ext cx="2049991" cy="997857"/>
          </a:xfrm>
          <a:prstGeom prst="wedgeEllipseCallout">
            <a:avLst>
              <a:gd name="adj1" fmla="val -40385"/>
              <a:gd name="adj2" fmla="val -169627"/>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Hive SQL</a:t>
            </a:r>
          </a:p>
        </p:txBody>
      </p:sp>
      <p:sp>
        <p:nvSpPr>
          <p:cNvPr id="34" name="Oval Callout 33"/>
          <p:cNvSpPr/>
          <p:nvPr/>
        </p:nvSpPr>
        <p:spPr>
          <a:xfrm>
            <a:off x="5315438" y="1034117"/>
            <a:ext cx="2031872" cy="997857"/>
          </a:xfrm>
          <a:prstGeom prst="wedgeEllipseCallout">
            <a:avLst>
              <a:gd name="adj1" fmla="val -51213"/>
              <a:gd name="adj2" fmla="val 144918"/>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Annotated</a:t>
            </a:r>
          </a:p>
          <a:p>
            <a:pPr algn="ctr"/>
            <a:r>
              <a:rPr lang="en-US" sz="2000" dirty="0" smtClean="0">
                <a:solidFill>
                  <a:schemeClr val="bg1"/>
                </a:solidFill>
              </a:rPr>
              <a:t>AST</a:t>
            </a:r>
          </a:p>
        </p:txBody>
      </p:sp>
      <p:sp>
        <p:nvSpPr>
          <p:cNvPr id="35" name="Oval Callout 34"/>
          <p:cNvSpPr/>
          <p:nvPr/>
        </p:nvSpPr>
        <p:spPr>
          <a:xfrm>
            <a:off x="7953225" y="4245428"/>
            <a:ext cx="1407793" cy="997857"/>
          </a:xfrm>
          <a:prstGeom prst="wedgeEllipseCallout">
            <a:avLst>
              <a:gd name="adj1" fmla="val -51213"/>
              <a:gd name="adj2" fmla="val -162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Plan</a:t>
            </a:r>
          </a:p>
        </p:txBody>
      </p:sp>
      <p:sp>
        <p:nvSpPr>
          <p:cNvPr id="36" name="Rounded Rectangle 35"/>
          <p:cNvSpPr/>
          <p:nvPr/>
        </p:nvSpPr>
        <p:spPr>
          <a:xfrm>
            <a:off x="11004722" y="2463798"/>
            <a:ext cx="859823"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2400" dirty="0" err="1" smtClean="0">
                <a:solidFill>
                  <a:schemeClr val="bg2"/>
                </a:solidFill>
              </a:rPr>
              <a:t>Tez</a:t>
            </a:r>
            <a:endParaRPr lang="en-US" sz="2400" dirty="0" smtClean="0">
              <a:solidFill>
                <a:schemeClr val="bg2"/>
              </a:solidFill>
            </a:endParaRPr>
          </a:p>
        </p:txBody>
      </p:sp>
      <p:cxnSp>
        <p:nvCxnSpPr>
          <p:cNvPr id="37" name="Straight Arrow Connector 36"/>
          <p:cNvCxnSpPr>
            <a:stCxn id="9" idx="3"/>
            <a:endCxn id="36" idx="1"/>
          </p:cNvCxnSpPr>
          <p:nvPr/>
        </p:nvCxnSpPr>
        <p:spPr>
          <a:xfrm>
            <a:off x="10162881" y="3046185"/>
            <a:ext cx="841841" cy="725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Oval Callout 37"/>
          <p:cNvSpPr/>
          <p:nvPr/>
        </p:nvSpPr>
        <p:spPr>
          <a:xfrm>
            <a:off x="10536653" y="4252684"/>
            <a:ext cx="1473025" cy="997857"/>
          </a:xfrm>
          <a:prstGeom prst="wedgeEllipseCallout">
            <a:avLst>
              <a:gd name="adj1" fmla="val -51213"/>
              <a:gd name="adj2" fmla="val -162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Tuned Plan</a:t>
            </a:r>
          </a:p>
        </p:txBody>
      </p:sp>
    </p:spTree>
    <p:extLst>
      <p:ext uri="{BB962C8B-B14F-4D97-AF65-F5344CB8AC3E}">
        <p14:creationId xmlns:p14="http://schemas.microsoft.com/office/powerpoint/2010/main" val="16973571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preparation – full CBO</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Rounded Rectangle 3"/>
          <p:cNvSpPr/>
          <p:nvPr/>
        </p:nvSpPr>
        <p:spPr>
          <a:xfrm>
            <a:off x="798218"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SQL parser</a:t>
            </a:r>
          </a:p>
        </p:txBody>
      </p:sp>
      <p:sp>
        <p:nvSpPr>
          <p:cNvPr id="7" name="Rounded Rectangle 6"/>
          <p:cNvSpPr/>
          <p:nvPr/>
        </p:nvSpPr>
        <p:spPr>
          <a:xfrm>
            <a:off x="3290866"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Semantic analyzer</a:t>
            </a:r>
          </a:p>
        </p:txBody>
      </p:sp>
      <p:sp>
        <p:nvSpPr>
          <p:cNvPr id="8" name="Rounded Rectangle 7"/>
          <p:cNvSpPr/>
          <p:nvPr/>
        </p:nvSpPr>
        <p:spPr>
          <a:xfrm>
            <a:off x="5837938"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Translate to algebra</a:t>
            </a:r>
          </a:p>
        </p:txBody>
      </p:sp>
      <p:sp>
        <p:nvSpPr>
          <p:cNvPr id="9" name="Rounded Rectangle 8"/>
          <p:cNvSpPr/>
          <p:nvPr/>
        </p:nvSpPr>
        <p:spPr>
          <a:xfrm>
            <a:off x="8421295"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Physical Optimizer</a:t>
            </a:r>
          </a:p>
        </p:txBody>
      </p:sp>
      <p:cxnSp>
        <p:nvCxnSpPr>
          <p:cNvPr id="11" name="Straight Arrow Connector 10"/>
          <p:cNvCxnSpPr>
            <a:stCxn id="4" idx="3"/>
            <a:endCxn id="7" idx="1"/>
          </p:cNvCxnSpPr>
          <p:nvPr/>
        </p:nvCxnSpPr>
        <p:spPr>
          <a:xfrm>
            <a:off x="2539804" y="3057071"/>
            <a:ext cx="751062" cy="0"/>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8" idx="1"/>
          </p:cNvCxnSpPr>
          <p:nvPr/>
        </p:nvCxnSpPr>
        <p:spPr>
          <a:xfrm flipV="1">
            <a:off x="5032452" y="3046185"/>
            <a:ext cx="805486"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2"/>
            <a:endCxn id="5" idx="1"/>
          </p:cNvCxnSpPr>
          <p:nvPr/>
        </p:nvCxnSpPr>
        <p:spPr>
          <a:xfrm>
            <a:off x="6708731" y="3635827"/>
            <a:ext cx="537466" cy="841363"/>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Callout 27"/>
          <p:cNvSpPr/>
          <p:nvPr/>
        </p:nvSpPr>
        <p:spPr>
          <a:xfrm>
            <a:off x="2793779" y="4281713"/>
            <a:ext cx="2104417" cy="1360715"/>
          </a:xfrm>
          <a:prstGeom prst="wedgeEllipseCallout">
            <a:avLst>
              <a:gd name="adj1" fmla="val -50351"/>
              <a:gd name="adj2" fmla="val -138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Abstract Syntax Tree (AST)</a:t>
            </a:r>
          </a:p>
        </p:txBody>
      </p:sp>
      <p:cxnSp>
        <p:nvCxnSpPr>
          <p:cNvPr id="30" name="Straight Arrow Connector 29"/>
          <p:cNvCxnSpPr>
            <a:endCxn id="4" idx="1"/>
          </p:cNvCxnSpPr>
          <p:nvPr/>
        </p:nvCxnSpPr>
        <p:spPr>
          <a:xfrm>
            <a:off x="-18149" y="3046185"/>
            <a:ext cx="816367"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Oval Callout 30"/>
          <p:cNvSpPr/>
          <p:nvPr/>
        </p:nvSpPr>
        <p:spPr>
          <a:xfrm>
            <a:off x="217692" y="4281714"/>
            <a:ext cx="2049991" cy="997857"/>
          </a:xfrm>
          <a:prstGeom prst="wedgeEllipseCallout">
            <a:avLst>
              <a:gd name="adj1" fmla="val -40385"/>
              <a:gd name="adj2" fmla="val -169627"/>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Hive SQL</a:t>
            </a:r>
          </a:p>
        </p:txBody>
      </p:sp>
      <p:sp>
        <p:nvSpPr>
          <p:cNvPr id="36" name="Rounded Rectangle 35"/>
          <p:cNvSpPr/>
          <p:nvPr/>
        </p:nvSpPr>
        <p:spPr>
          <a:xfrm>
            <a:off x="11004722" y="2463798"/>
            <a:ext cx="859823"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2400" dirty="0" err="1" smtClean="0">
                <a:solidFill>
                  <a:schemeClr val="bg2"/>
                </a:solidFill>
              </a:rPr>
              <a:t>Tez</a:t>
            </a:r>
            <a:endParaRPr lang="en-US" sz="2400" dirty="0" smtClean="0">
              <a:solidFill>
                <a:schemeClr val="bg2"/>
              </a:solidFill>
            </a:endParaRPr>
          </a:p>
        </p:txBody>
      </p:sp>
      <p:cxnSp>
        <p:nvCxnSpPr>
          <p:cNvPr id="37" name="Straight Arrow Connector 36"/>
          <p:cNvCxnSpPr>
            <a:stCxn id="9" idx="3"/>
            <a:endCxn id="36" idx="1"/>
          </p:cNvCxnSpPr>
          <p:nvPr/>
        </p:nvCxnSpPr>
        <p:spPr>
          <a:xfrm>
            <a:off x="10162881" y="3046185"/>
            <a:ext cx="841841" cy="725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Oval Callout 37"/>
          <p:cNvSpPr/>
          <p:nvPr/>
        </p:nvSpPr>
        <p:spPr>
          <a:xfrm>
            <a:off x="10536653" y="4252684"/>
            <a:ext cx="1473025" cy="997857"/>
          </a:xfrm>
          <a:prstGeom prst="wedgeEllipseCallout">
            <a:avLst>
              <a:gd name="adj1" fmla="val -51213"/>
              <a:gd name="adj2" fmla="val -162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Tuned Plan</a:t>
            </a:r>
          </a:p>
        </p:txBody>
      </p:sp>
      <p:sp>
        <p:nvSpPr>
          <p:cNvPr id="5" name="Oval 4"/>
          <p:cNvSpPr/>
          <p:nvPr/>
        </p:nvSpPr>
        <p:spPr>
          <a:xfrm>
            <a:off x="6930042" y="4263570"/>
            <a:ext cx="2158839" cy="145868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err="1" smtClean="0">
                <a:solidFill>
                  <a:schemeClr val="bg2"/>
                </a:solidFill>
              </a:rPr>
              <a:t>Optiq</a:t>
            </a:r>
            <a:r>
              <a:rPr lang="en-US" sz="2400" dirty="0" smtClean="0">
                <a:solidFill>
                  <a:schemeClr val="bg2"/>
                </a:solidFill>
              </a:rPr>
              <a:t> optimizer</a:t>
            </a:r>
          </a:p>
        </p:txBody>
      </p:sp>
      <p:cxnSp>
        <p:nvCxnSpPr>
          <p:cNvPr id="18" name="Curved Connector 17"/>
          <p:cNvCxnSpPr>
            <a:stCxn id="5" idx="6"/>
            <a:endCxn id="5" idx="4"/>
          </p:cNvCxnSpPr>
          <p:nvPr/>
        </p:nvCxnSpPr>
        <p:spPr>
          <a:xfrm flipH="1">
            <a:off x="8009462" y="4992913"/>
            <a:ext cx="1079419" cy="729343"/>
          </a:xfrm>
          <a:prstGeom prst="curvedConnector4">
            <a:avLst>
              <a:gd name="adj1" fmla="val -21178"/>
              <a:gd name="adj2" fmla="val 131343"/>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Oval Callout 31"/>
          <p:cNvSpPr/>
          <p:nvPr/>
        </p:nvSpPr>
        <p:spPr>
          <a:xfrm>
            <a:off x="5152182" y="5030551"/>
            <a:ext cx="1759726" cy="884024"/>
          </a:xfrm>
          <a:prstGeom prst="wedgeEllipseCallout">
            <a:avLst>
              <a:gd name="adj1" fmla="val 50373"/>
              <a:gd name="adj2" fmla="val -154131"/>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err="1" smtClean="0">
                <a:solidFill>
                  <a:schemeClr val="bg1"/>
                </a:solidFill>
              </a:rPr>
              <a:t>RelNode</a:t>
            </a:r>
            <a:endParaRPr lang="en-US" sz="2000" dirty="0" smtClean="0">
              <a:solidFill>
                <a:schemeClr val="bg1"/>
              </a:solidFill>
            </a:endParaRPr>
          </a:p>
        </p:txBody>
      </p:sp>
      <p:cxnSp>
        <p:nvCxnSpPr>
          <p:cNvPr id="39" name="Straight Arrow Connector 38"/>
          <p:cNvCxnSpPr>
            <a:stCxn id="5" idx="7"/>
            <a:endCxn id="9" idx="2"/>
          </p:cNvCxnSpPr>
          <p:nvPr/>
        </p:nvCxnSpPr>
        <p:spPr>
          <a:xfrm flipV="1">
            <a:off x="8772726" y="3635827"/>
            <a:ext cx="519362" cy="841363"/>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Oval Callout 21"/>
          <p:cNvSpPr/>
          <p:nvPr/>
        </p:nvSpPr>
        <p:spPr>
          <a:xfrm>
            <a:off x="5315438" y="1034117"/>
            <a:ext cx="2031872" cy="997857"/>
          </a:xfrm>
          <a:prstGeom prst="wedgeEllipseCallout">
            <a:avLst>
              <a:gd name="adj1" fmla="val -51213"/>
              <a:gd name="adj2" fmla="val 144918"/>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Annotated</a:t>
            </a:r>
          </a:p>
          <a:p>
            <a:pPr algn="ctr"/>
            <a:r>
              <a:rPr lang="en-US" sz="2000" dirty="0" smtClean="0">
                <a:solidFill>
                  <a:schemeClr val="bg1"/>
                </a:solidFill>
              </a:rPr>
              <a:t>AST</a:t>
            </a:r>
          </a:p>
        </p:txBody>
      </p:sp>
    </p:spTree>
    <p:extLst>
      <p:ext uri="{BB962C8B-B14F-4D97-AF65-F5344CB8AC3E}">
        <p14:creationId xmlns:p14="http://schemas.microsoft.com/office/powerpoint/2010/main" val="8954049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preparation – Hive 0.14</a:t>
            </a:r>
            <a:endParaRPr lang="en-US" dirty="0"/>
          </a:p>
        </p:txBody>
      </p:sp>
      <p:sp>
        <p:nvSpPr>
          <p:cNvPr id="3" name="Text Placeholder 2"/>
          <p:cNvSpPr>
            <a:spLocks noGrp="1"/>
          </p:cNvSpPr>
          <p:nvPr>
            <p:ph type="body" sz="quarter" idx="11"/>
          </p:nvPr>
        </p:nvSpPr>
        <p:spPr/>
        <p:txBody>
          <a:bodyPr/>
          <a:lstStyle/>
          <a:p>
            <a:endParaRPr lang="en-US" dirty="0"/>
          </a:p>
        </p:txBody>
      </p:sp>
      <p:sp>
        <p:nvSpPr>
          <p:cNvPr id="4" name="Rounded Rectangle 3"/>
          <p:cNvSpPr/>
          <p:nvPr/>
        </p:nvSpPr>
        <p:spPr>
          <a:xfrm>
            <a:off x="798218"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SQL parser</a:t>
            </a:r>
          </a:p>
        </p:txBody>
      </p:sp>
      <p:sp>
        <p:nvSpPr>
          <p:cNvPr id="7" name="Rounded Rectangle 6"/>
          <p:cNvSpPr/>
          <p:nvPr/>
        </p:nvSpPr>
        <p:spPr>
          <a:xfrm>
            <a:off x="3290866" y="2467428"/>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Semantic analyzer</a:t>
            </a:r>
          </a:p>
        </p:txBody>
      </p:sp>
      <p:sp>
        <p:nvSpPr>
          <p:cNvPr id="8" name="Rounded Rectangle 7"/>
          <p:cNvSpPr/>
          <p:nvPr/>
        </p:nvSpPr>
        <p:spPr>
          <a:xfrm>
            <a:off x="5837938"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Logical Optimizer</a:t>
            </a:r>
          </a:p>
        </p:txBody>
      </p:sp>
      <p:sp>
        <p:nvSpPr>
          <p:cNvPr id="9" name="Rounded Rectangle 8"/>
          <p:cNvSpPr/>
          <p:nvPr/>
        </p:nvSpPr>
        <p:spPr>
          <a:xfrm>
            <a:off x="8421295" y="2456542"/>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Physical Optimizer</a:t>
            </a:r>
          </a:p>
        </p:txBody>
      </p:sp>
      <p:cxnSp>
        <p:nvCxnSpPr>
          <p:cNvPr id="11" name="Straight Arrow Connector 10"/>
          <p:cNvCxnSpPr>
            <a:stCxn id="4" idx="3"/>
            <a:endCxn id="7" idx="1"/>
          </p:cNvCxnSpPr>
          <p:nvPr/>
        </p:nvCxnSpPr>
        <p:spPr>
          <a:xfrm>
            <a:off x="2539804" y="3057071"/>
            <a:ext cx="751062" cy="0"/>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8" idx="1"/>
          </p:cNvCxnSpPr>
          <p:nvPr/>
        </p:nvCxnSpPr>
        <p:spPr>
          <a:xfrm flipV="1">
            <a:off x="5032452" y="3046185"/>
            <a:ext cx="805486"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3"/>
            <a:endCxn id="9" idx="1"/>
          </p:cNvCxnSpPr>
          <p:nvPr/>
        </p:nvCxnSpPr>
        <p:spPr>
          <a:xfrm>
            <a:off x="7579524" y="3046185"/>
            <a:ext cx="841771" cy="0"/>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4" idx="1"/>
          </p:cNvCxnSpPr>
          <p:nvPr/>
        </p:nvCxnSpPr>
        <p:spPr>
          <a:xfrm>
            <a:off x="-18149" y="3046185"/>
            <a:ext cx="816367" cy="1088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Oval Callout 30"/>
          <p:cNvSpPr/>
          <p:nvPr/>
        </p:nvSpPr>
        <p:spPr>
          <a:xfrm>
            <a:off x="217692" y="4281714"/>
            <a:ext cx="2049991" cy="997857"/>
          </a:xfrm>
          <a:prstGeom prst="wedgeEllipseCallout">
            <a:avLst>
              <a:gd name="adj1" fmla="val -40385"/>
              <a:gd name="adj2" fmla="val -169627"/>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Hive SQL</a:t>
            </a:r>
          </a:p>
        </p:txBody>
      </p:sp>
      <p:sp>
        <p:nvSpPr>
          <p:cNvPr id="34" name="Oval Callout 33"/>
          <p:cNvSpPr/>
          <p:nvPr/>
        </p:nvSpPr>
        <p:spPr>
          <a:xfrm>
            <a:off x="798218" y="5672326"/>
            <a:ext cx="3363433" cy="878121"/>
          </a:xfrm>
          <a:prstGeom prst="wedgeEllipseCallout">
            <a:avLst>
              <a:gd name="adj1" fmla="val 34922"/>
              <a:gd name="adj2" fmla="val -64918"/>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AST with optimized join-ordering</a:t>
            </a:r>
          </a:p>
        </p:txBody>
      </p:sp>
      <p:sp>
        <p:nvSpPr>
          <p:cNvPr id="36" name="Rounded Rectangle 35"/>
          <p:cNvSpPr/>
          <p:nvPr/>
        </p:nvSpPr>
        <p:spPr>
          <a:xfrm>
            <a:off x="11004722" y="2463798"/>
            <a:ext cx="859823"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2400" dirty="0" err="1" smtClean="0">
                <a:solidFill>
                  <a:schemeClr val="bg2"/>
                </a:solidFill>
              </a:rPr>
              <a:t>Tez</a:t>
            </a:r>
            <a:endParaRPr lang="en-US" sz="2400" dirty="0" smtClean="0">
              <a:solidFill>
                <a:schemeClr val="bg2"/>
              </a:solidFill>
            </a:endParaRPr>
          </a:p>
        </p:txBody>
      </p:sp>
      <p:cxnSp>
        <p:nvCxnSpPr>
          <p:cNvPr id="37" name="Straight Arrow Connector 36"/>
          <p:cNvCxnSpPr>
            <a:stCxn id="9" idx="3"/>
            <a:endCxn id="36" idx="1"/>
          </p:cNvCxnSpPr>
          <p:nvPr/>
        </p:nvCxnSpPr>
        <p:spPr>
          <a:xfrm>
            <a:off x="10162881" y="3046185"/>
            <a:ext cx="841841" cy="7256"/>
          </a:xfrm>
          <a:prstGeom prst="straightConnector1">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Oval Callout 37"/>
          <p:cNvSpPr/>
          <p:nvPr/>
        </p:nvSpPr>
        <p:spPr>
          <a:xfrm>
            <a:off x="10536653" y="4252684"/>
            <a:ext cx="1473025" cy="997857"/>
          </a:xfrm>
          <a:prstGeom prst="wedgeEllipseCallout">
            <a:avLst>
              <a:gd name="adj1" fmla="val -51213"/>
              <a:gd name="adj2" fmla="val -162355"/>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000" dirty="0" smtClean="0">
                <a:solidFill>
                  <a:schemeClr val="bg1"/>
                </a:solidFill>
              </a:rPr>
              <a:t>Tuned Plan</a:t>
            </a:r>
          </a:p>
        </p:txBody>
      </p:sp>
      <p:sp>
        <p:nvSpPr>
          <p:cNvPr id="19" name="Rounded Rectangle 18"/>
          <p:cNvSpPr/>
          <p:nvPr/>
        </p:nvSpPr>
        <p:spPr>
          <a:xfrm>
            <a:off x="5257394" y="3980554"/>
            <a:ext cx="1741586" cy="1179285"/>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Translate to algebra</a:t>
            </a:r>
          </a:p>
        </p:txBody>
      </p:sp>
      <p:cxnSp>
        <p:nvCxnSpPr>
          <p:cNvPr id="20" name="Straight Arrow Connector 19"/>
          <p:cNvCxnSpPr>
            <a:stCxn id="7" idx="2"/>
            <a:endCxn id="19" idx="1"/>
          </p:cNvCxnSpPr>
          <p:nvPr/>
        </p:nvCxnSpPr>
        <p:spPr>
          <a:xfrm>
            <a:off x="4161659" y="3646713"/>
            <a:ext cx="1095735" cy="923484"/>
          </a:xfrm>
          <a:prstGeom prst="straightConnector1">
            <a:avLst/>
          </a:prstGeom>
          <a:ln w="508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9" idx="2"/>
            <a:endCxn id="23" idx="1"/>
          </p:cNvCxnSpPr>
          <p:nvPr/>
        </p:nvCxnSpPr>
        <p:spPr>
          <a:xfrm>
            <a:off x="6128187" y="5159839"/>
            <a:ext cx="1009158" cy="333359"/>
          </a:xfrm>
          <a:prstGeom prst="straightConnector1">
            <a:avLst/>
          </a:prstGeom>
          <a:ln w="508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6821190" y="5279578"/>
            <a:ext cx="2158839" cy="145868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err="1" smtClean="0">
                <a:solidFill>
                  <a:schemeClr val="bg2"/>
                </a:solidFill>
              </a:rPr>
              <a:t>Optiq</a:t>
            </a:r>
            <a:r>
              <a:rPr lang="en-US" sz="2400" dirty="0" smtClean="0">
                <a:solidFill>
                  <a:schemeClr val="bg2"/>
                </a:solidFill>
              </a:rPr>
              <a:t> optimizer</a:t>
            </a:r>
          </a:p>
        </p:txBody>
      </p:sp>
      <p:cxnSp>
        <p:nvCxnSpPr>
          <p:cNvPr id="24" name="Curved Connector 23"/>
          <p:cNvCxnSpPr>
            <a:stCxn id="23" idx="7"/>
            <a:endCxn id="23" idx="5"/>
          </p:cNvCxnSpPr>
          <p:nvPr/>
        </p:nvCxnSpPr>
        <p:spPr>
          <a:xfrm rot="16200000" flipH="1">
            <a:off x="8148151" y="6008921"/>
            <a:ext cx="1031446" cy="12700"/>
          </a:xfrm>
          <a:prstGeom prst="curvedConnector5">
            <a:avLst>
              <a:gd name="adj1" fmla="val -22163"/>
              <a:gd name="adj2" fmla="val 8738457"/>
              <a:gd name="adj3" fmla="val 122163"/>
            </a:avLst>
          </a:prstGeom>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Curved Connector 31"/>
          <p:cNvCxnSpPr>
            <a:stCxn id="23" idx="2"/>
            <a:endCxn id="7" idx="1"/>
          </p:cNvCxnSpPr>
          <p:nvPr/>
        </p:nvCxnSpPr>
        <p:spPr>
          <a:xfrm rot="10800000">
            <a:off x="3290866" y="3057071"/>
            <a:ext cx="3530324" cy="2951850"/>
          </a:xfrm>
          <a:prstGeom prst="curvedConnector3">
            <a:avLst>
              <a:gd name="adj1" fmla="val 122919"/>
            </a:avLst>
          </a:prstGeom>
          <a:ln w="508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217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US" dirty="0"/>
          </a:p>
        </p:txBody>
      </p:sp>
      <p:sp>
        <p:nvSpPr>
          <p:cNvPr id="5" name="Text Placeholder 4"/>
          <p:cNvSpPr>
            <a:spLocks noGrp="1"/>
          </p:cNvSpPr>
          <p:nvPr>
            <p:ph type="body" sz="quarter" idx="11"/>
          </p:nvPr>
        </p:nvSpPr>
        <p:spPr/>
        <p:txBody>
          <a:bodyPr/>
          <a:lstStyle/>
          <a:p>
            <a:r>
              <a:rPr lang="en-US" dirty="0" smtClean="0"/>
              <a:t>Julian Hyde</a:t>
            </a:r>
          </a:p>
          <a:p>
            <a:r>
              <a:rPr lang="en-US" dirty="0" smtClean="0"/>
              <a:t>Architect at Hortonworks</a:t>
            </a:r>
          </a:p>
          <a:p>
            <a:r>
              <a:rPr lang="en-US" dirty="0" smtClean="0"/>
              <a:t>Open source:</a:t>
            </a:r>
          </a:p>
          <a:p>
            <a:pPr marL="342900" lvl="1" indent="-342900">
              <a:buFont typeface="Arial"/>
              <a:buChar char="•"/>
            </a:pPr>
            <a:r>
              <a:rPr lang="en-US" dirty="0" smtClean="0"/>
              <a:t>Founder &amp; lead, Apache </a:t>
            </a:r>
            <a:r>
              <a:rPr lang="en-US" dirty="0" err="1" smtClean="0"/>
              <a:t>Optiq</a:t>
            </a:r>
            <a:r>
              <a:rPr lang="en-US" dirty="0" smtClean="0"/>
              <a:t> (query optimization framework)</a:t>
            </a:r>
          </a:p>
          <a:p>
            <a:pPr marL="342900" lvl="1" indent="-342900">
              <a:buFont typeface="Arial"/>
              <a:buChar char="•"/>
            </a:pPr>
            <a:r>
              <a:rPr lang="en-US" dirty="0" smtClean="0"/>
              <a:t>Founder &amp; lead, </a:t>
            </a:r>
            <a:r>
              <a:rPr lang="en-US" dirty="0" err="1" smtClean="0"/>
              <a:t>Pentaho</a:t>
            </a:r>
            <a:r>
              <a:rPr lang="en-US" dirty="0" smtClean="0"/>
              <a:t> Mondrian (analysis engine)</a:t>
            </a:r>
          </a:p>
          <a:p>
            <a:pPr marL="342900" lvl="1" indent="-342900">
              <a:buFont typeface="Arial"/>
              <a:buChar char="•"/>
            </a:pPr>
            <a:r>
              <a:rPr lang="en-US" dirty="0" smtClean="0"/>
              <a:t>Committer, Apache Drill</a:t>
            </a:r>
          </a:p>
          <a:p>
            <a:pPr marL="342900" lvl="1" indent="-342900">
              <a:buFont typeface="Arial"/>
              <a:buChar char="•"/>
            </a:pPr>
            <a:r>
              <a:rPr lang="en-US" dirty="0" smtClean="0"/>
              <a:t>Contributor, Apache Hive</a:t>
            </a:r>
          </a:p>
          <a:p>
            <a:pPr marL="342900" lvl="1" indent="-342900">
              <a:buFont typeface="Arial"/>
              <a:buChar char="•"/>
            </a:pPr>
            <a:r>
              <a:rPr lang="en-US" dirty="0" smtClean="0"/>
              <a:t>Contributor, Cascading Lingual (SQL interface to Cascading)</a:t>
            </a:r>
          </a:p>
          <a:p>
            <a:r>
              <a:rPr lang="en-US" dirty="0" smtClean="0"/>
              <a:t>Past:</a:t>
            </a:r>
          </a:p>
          <a:p>
            <a:pPr marL="342900" lvl="1" indent="-342900">
              <a:buFont typeface="Arial"/>
              <a:buChar char="•"/>
            </a:pPr>
            <a:r>
              <a:rPr lang="en-US" dirty="0" err="1" smtClean="0"/>
              <a:t>SQLstream</a:t>
            </a:r>
            <a:r>
              <a:rPr lang="en-US" dirty="0" smtClean="0"/>
              <a:t> (streaming SQL)</a:t>
            </a:r>
          </a:p>
          <a:p>
            <a:pPr marL="342900" lvl="1" indent="-342900">
              <a:buFont typeface="Arial"/>
              <a:buChar char="•"/>
            </a:pPr>
            <a:r>
              <a:rPr lang="en-US" dirty="0" err="1" smtClean="0"/>
              <a:t>Broadbase</a:t>
            </a:r>
            <a:r>
              <a:rPr lang="en-US" dirty="0" smtClean="0"/>
              <a:t> (data warehouse)</a:t>
            </a:r>
          </a:p>
          <a:p>
            <a:pPr marL="342900" lvl="1" indent="-342900">
              <a:buFont typeface="Arial"/>
              <a:buChar char="•"/>
            </a:pPr>
            <a:r>
              <a:rPr lang="en-US" dirty="0" smtClean="0"/>
              <a:t>Oracle (SQL kernel development)</a:t>
            </a:r>
          </a:p>
          <a:p>
            <a:endParaRPr lang="en-US" dirty="0"/>
          </a:p>
        </p:txBody>
      </p:sp>
    </p:spTree>
    <p:extLst>
      <p:ext uri="{BB962C8B-B14F-4D97-AF65-F5344CB8AC3E}">
        <p14:creationId xmlns:p14="http://schemas.microsoft.com/office/powerpoint/2010/main" val="38245111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Execution – The basics</a:t>
            </a:r>
            <a:endParaRPr lang="en-US" dirty="0"/>
          </a:p>
        </p:txBody>
      </p:sp>
      <p:sp>
        <p:nvSpPr>
          <p:cNvPr id="4" name="Slide Number Placeholder 3"/>
          <p:cNvSpPr>
            <a:spLocks noGrp="1"/>
          </p:cNvSpPr>
          <p:nvPr>
            <p:ph type="sldNum" sz="quarter" idx="12"/>
          </p:nvPr>
        </p:nvSpPr>
        <p:spPr/>
        <p:txBody>
          <a:bodyPr/>
          <a:lstStyle/>
          <a:p>
            <a:pPr>
              <a:defRPr/>
            </a:pPr>
            <a:r>
              <a:rPr lang="en-US">
                <a:solidFill>
                  <a:prstClr val="black"/>
                </a:solidFill>
              </a:rPr>
              <a:t>Page </a:t>
            </a:r>
            <a:fld id="{BE3614C6-9B97-DA43-9EC2-F206459474B6}" type="slidenum">
              <a:rPr lang="en-US">
                <a:solidFill>
                  <a:prstClr val="black"/>
                </a:solidFill>
              </a:rPr>
              <a:pPr>
                <a:defRPr/>
              </a:pPr>
              <a:t>20</a:t>
            </a:fld>
            <a:endParaRPr lang="en-US">
              <a:solidFill>
                <a:prstClr val="black"/>
              </a:solidFill>
            </a:endParaRPr>
          </a:p>
        </p:txBody>
      </p:sp>
      <p:sp>
        <p:nvSpPr>
          <p:cNvPr id="49" name="TextBox 48"/>
          <p:cNvSpPr txBox="1"/>
          <p:nvPr/>
        </p:nvSpPr>
        <p:spPr>
          <a:xfrm>
            <a:off x="3118486" y="6202947"/>
            <a:ext cx="1218883" cy="914400"/>
          </a:xfrm>
          <a:prstGeom prst="rect">
            <a:avLst/>
          </a:prstGeom>
        </p:spPr>
        <p:txBody>
          <a:bodyPr vert="horz" wrap="none" lIns="91440" tIns="45720" rIns="91440" bIns="45720" rtlCol="0">
            <a:normAutofit/>
          </a:bodyPr>
          <a:lstStyle/>
          <a:p>
            <a:pPr defTabSz="457200">
              <a:spcBef>
                <a:spcPct val="20000"/>
              </a:spcBef>
              <a:buFont typeface="Arial"/>
              <a:buNone/>
            </a:pPr>
            <a:endParaRPr lang="en-US" dirty="0">
              <a:solidFill>
                <a:srgbClr val="C3C3C3"/>
              </a:solidFill>
            </a:endParaRPr>
          </a:p>
        </p:txBody>
      </p:sp>
      <p:sp>
        <p:nvSpPr>
          <p:cNvPr id="5" name="TextBox 4"/>
          <p:cNvSpPr txBox="1"/>
          <p:nvPr/>
        </p:nvSpPr>
        <p:spPr>
          <a:xfrm>
            <a:off x="304722" y="1219200"/>
            <a:ext cx="4367662" cy="2710914"/>
          </a:xfrm>
          <a:prstGeom prst="rect">
            <a:avLst/>
          </a:prstGeom>
          <a:ln>
            <a:noFill/>
          </a:ln>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400" b="0" i="0" u="none" strike="noStrike" kern="1200" cap="none" spc="0" normalizeH="0" baseline="0" noProof="0" dirty="0" smtClean="0">
                <a:ln>
                  <a:noFill/>
                </a:ln>
                <a:effectLst/>
                <a:uLnTx/>
                <a:uFillTx/>
              </a:rPr>
              <a:t>SELECT R1.x</a:t>
            </a:r>
            <a:r>
              <a:rPr kumimoji="0" lang="en-US" sz="2400" b="0" i="0" u="none" strike="noStrike" kern="1200" cap="none" spc="0" normalizeH="0" noProof="0" dirty="0" smtClean="0">
                <a:ln>
                  <a:noFill/>
                </a:ln>
                <a:effectLst/>
                <a:uLnTx/>
                <a:uFillTx/>
              </a:rPr>
              <a:t> </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smtClean="0"/>
              <a:t>FROM </a:t>
            </a:r>
            <a:r>
              <a:rPr kumimoji="0" lang="en-US" sz="2400" b="0" i="0" u="none" strike="noStrike" kern="1200" cap="none" spc="0" normalizeH="0" noProof="0" dirty="0" smtClean="0">
                <a:ln>
                  <a:noFill/>
                </a:ln>
                <a:effectLst/>
                <a:uLnTx/>
                <a:uFillTx/>
              </a:rPr>
              <a:t>R1</a:t>
            </a:r>
          </a:p>
          <a:p>
            <a:pPr marL="0" marR="0" indent="0" algn="l" defTabSz="457200" rtl="0" eaLnBrk="1" fontAlgn="auto" latinLnBrk="0" hangingPunct="1">
              <a:lnSpc>
                <a:spcPct val="100000"/>
              </a:lnSpc>
              <a:spcBef>
                <a:spcPct val="20000"/>
              </a:spcBef>
              <a:spcAft>
                <a:spcPts val="0"/>
              </a:spcAft>
              <a:buClrTx/>
              <a:buSzTx/>
              <a:buFont typeface="Arial"/>
              <a:buNone/>
              <a:tabLst/>
            </a:pPr>
            <a:r>
              <a:rPr lang="en-US" sz="2400" dirty="0"/>
              <a:t> </a:t>
            </a:r>
            <a:r>
              <a:rPr lang="en-US" sz="2400" dirty="0" smtClean="0"/>
              <a:t> JOIN </a:t>
            </a:r>
            <a:r>
              <a:rPr kumimoji="0" lang="en-US" sz="2400" b="0" i="0" u="none" strike="noStrike" kern="1200" cap="none" spc="0" normalizeH="0" noProof="0" dirty="0" smtClean="0">
                <a:ln>
                  <a:noFill/>
                </a:ln>
                <a:effectLst/>
                <a:uLnTx/>
                <a:uFillTx/>
              </a:rPr>
              <a:t> R2 ON R1.x = R2.x</a:t>
            </a:r>
          </a:p>
          <a:p>
            <a:pPr marL="0" marR="0" indent="0" algn="l" defTabSz="457200" rtl="0" eaLnBrk="1" fontAlgn="auto" latinLnBrk="0" hangingPunct="1">
              <a:lnSpc>
                <a:spcPct val="100000"/>
              </a:lnSpc>
              <a:spcBef>
                <a:spcPct val="20000"/>
              </a:spcBef>
              <a:spcAft>
                <a:spcPts val="0"/>
              </a:spcAft>
              <a:buClrTx/>
              <a:buSzTx/>
              <a:buFont typeface="Arial"/>
              <a:buNone/>
              <a:tabLst/>
            </a:pPr>
            <a:r>
              <a:rPr kumimoji="0" lang="en-US" sz="2400" b="0" i="0" u="none" strike="noStrike" kern="1200" cap="none" spc="0" normalizeH="0" noProof="0" dirty="0" smtClean="0">
                <a:ln>
                  <a:noFill/>
                </a:ln>
                <a:effectLst/>
                <a:uLnTx/>
                <a:uFillTx/>
              </a:rPr>
              <a:t>JOIN R3 on R1.x = R3.x AND R2.x = R3.x</a:t>
            </a:r>
            <a:br>
              <a:rPr kumimoji="0" lang="en-US" sz="2400" b="0" i="0" u="none" strike="noStrike" kern="1200" cap="none" spc="0" normalizeH="0" noProof="0" dirty="0" smtClean="0">
                <a:ln>
                  <a:noFill/>
                </a:ln>
                <a:effectLst/>
                <a:uLnTx/>
                <a:uFillTx/>
              </a:rPr>
            </a:br>
            <a:r>
              <a:rPr kumimoji="0" lang="en-US" sz="2400" b="0" i="0" u="none" strike="noStrike" kern="1200" cap="none" spc="0" normalizeH="0" noProof="0" dirty="0" smtClean="0">
                <a:ln>
                  <a:noFill/>
                </a:ln>
                <a:effectLst/>
                <a:uLnTx/>
                <a:uFillTx/>
              </a:rPr>
              <a:t>WHERE R1.z &gt; 10;</a:t>
            </a:r>
          </a:p>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400" b="0" i="0" u="none" strike="noStrike" kern="1200" cap="none" spc="0" normalizeH="0" baseline="0" noProof="0" dirty="0" smtClean="0">
              <a:ln>
                <a:noFill/>
              </a:ln>
              <a:effectLst/>
              <a:uLnTx/>
              <a:uFillTx/>
              <a:latin typeface="+mn-lt"/>
              <a:ea typeface="+mn-ea"/>
              <a:cs typeface="+mn-cs"/>
            </a:endParaRPr>
          </a:p>
        </p:txBody>
      </p:sp>
      <p:grpSp>
        <p:nvGrpSpPr>
          <p:cNvPr id="51" name="Group 50"/>
          <p:cNvGrpSpPr/>
          <p:nvPr/>
        </p:nvGrpSpPr>
        <p:grpSpPr>
          <a:xfrm>
            <a:off x="7039233" y="874010"/>
            <a:ext cx="2026696" cy="3568195"/>
            <a:chOff x="3784089" y="2286000"/>
            <a:chExt cx="1131649" cy="2655811"/>
          </a:xfrm>
        </p:grpSpPr>
        <p:sp>
          <p:nvSpPr>
            <p:cNvPr id="6" name="Rectangle 5"/>
            <p:cNvSpPr/>
            <p:nvPr/>
          </p:nvSpPr>
          <p:spPr>
            <a:xfrm>
              <a:off x="3810000" y="2286000"/>
              <a:ext cx="609600" cy="435249"/>
            </a:xfrm>
            <a:prstGeom prst="rect">
              <a:avLst/>
            </a:prstGeom>
          </p:spPr>
          <p:txBody>
            <a:bodyPr wrap="square">
              <a:spAutoFit/>
            </a:bodyPr>
            <a:lstStyle/>
            <a:p>
              <a:r>
                <a:rPr lang="en-US" sz="3200" dirty="0">
                  <a:latin typeface="Symbol" charset="2"/>
                  <a:cs typeface="Symbol" charset="2"/>
                </a:rPr>
                <a:t>p </a:t>
              </a:r>
            </a:p>
          </p:txBody>
        </p:sp>
        <p:sp>
          <p:nvSpPr>
            <p:cNvPr id="7" name="Rectangle 6"/>
            <p:cNvSpPr/>
            <p:nvPr/>
          </p:nvSpPr>
          <p:spPr>
            <a:xfrm>
              <a:off x="3810000" y="2895600"/>
              <a:ext cx="241289" cy="435249"/>
            </a:xfrm>
            <a:prstGeom prst="rect">
              <a:avLst/>
            </a:prstGeom>
          </p:spPr>
          <p:txBody>
            <a:bodyPr wrap="none">
              <a:spAutoFit/>
            </a:bodyPr>
            <a:lstStyle/>
            <a:p>
              <a:r>
                <a:rPr lang="en-US" sz="3200" dirty="0">
                  <a:latin typeface="Symbol" charset="2"/>
                  <a:cs typeface="Symbol" charset="2"/>
                </a:rPr>
                <a:t>s</a:t>
              </a:r>
            </a:p>
          </p:txBody>
        </p:sp>
        <p:sp>
          <p:nvSpPr>
            <p:cNvPr id="9" name="Rectangle 8"/>
            <p:cNvSpPr/>
            <p:nvPr/>
          </p:nvSpPr>
          <p:spPr>
            <a:xfrm>
              <a:off x="3810000" y="3429000"/>
              <a:ext cx="224842" cy="435249"/>
            </a:xfrm>
            <a:prstGeom prst="rect">
              <a:avLst/>
            </a:prstGeom>
          </p:spPr>
          <p:txBody>
            <a:bodyPr wrap="none">
              <a:spAutoFit/>
            </a:bodyPr>
            <a:lstStyle/>
            <a:p>
              <a:r>
                <a:rPr lang="en-US" sz="3200" b="1" dirty="0">
                  <a:latin typeface="Symbol" charset="2"/>
                  <a:cs typeface="Symbol" charset="2"/>
                </a:rPr>
                <a:t>⋈ </a:t>
              </a:r>
            </a:p>
          </p:txBody>
        </p:sp>
        <p:sp>
          <p:nvSpPr>
            <p:cNvPr id="12" name="Rectangle 11"/>
            <p:cNvSpPr/>
            <p:nvPr/>
          </p:nvSpPr>
          <p:spPr>
            <a:xfrm>
              <a:off x="3800698" y="3962400"/>
              <a:ext cx="224842" cy="435249"/>
            </a:xfrm>
            <a:prstGeom prst="rect">
              <a:avLst/>
            </a:prstGeom>
          </p:spPr>
          <p:txBody>
            <a:bodyPr wrap="none">
              <a:spAutoFit/>
            </a:bodyPr>
            <a:lstStyle/>
            <a:p>
              <a:r>
                <a:rPr lang="en-US" sz="3200" b="1" dirty="0">
                  <a:latin typeface="Symbol" charset="2"/>
                  <a:cs typeface="Symbol" charset="2"/>
                </a:rPr>
                <a:t>⋈ </a:t>
              </a:r>
            </a:p>
          </p:txBody>
        </p:sp>
        <p:sp>
          <p:nvSpPr>
            <p:cNvPr id="11" name="Rectangle 10"/>
            <p:cNvSpPr/>
            <p:nvPr/>
          </p:nvSpPr>
          <p:spPr>
            <a:xfrm>
              <a:off x="3784089" y="4506562"/>
              <a:ext cx="370515" cy="435249"/>
            </a:xfrm>
            <a:prstGeom prst="rect">
              <a:avLst/>
            </a:prstGeom>
          </p:spPr>
          <p:txBody>
            <a:bodyPr wrap="none">
              <a:spAutoFit/>
            </a:bodyPr>
            <a:lstStyle/>
            <a:p>
              <a:r>
                <a:rPr lang="en-US" sz="3200" dirty="0" smtClean="0">
                  <a:latin typeface="Times New Roman"/>
                  <a:cs typeface="Times New Roman"/>
                </a:rPr>
                <a:t>R1</a:t>
              </a:r>
              <a:endParaRPr lang="en-US" sz="3200" dirty="0">
                <a:latin typeface="Times New Roman"/>
                <a:cs typeface="Times New Roman"/>
              </a:endParaRPr>
            </a:p>
          </p:txBody>
        </p:sp>
        <p:sp>
          <p:nvSpPr>
            <p:cNvPr id="14" name="Rectangle 13"/>
            <p:cNvSpPr/>
            <p:nvPr/>
          </p:nvSpPr>
          <p:spPr>
            <a:xfrm>
              <a:off x="4469023" y="4495800"/>
              <a:ext cx="370515" cy="435249"/>
            </a:xfrm>
            <a:prstGeom prst="rect">
              <a:avLst/>
            </a:prstGeom>
          </p:spPr>
          <p:txBody>
            <a:bodyPr wrap="none">
              <a:spAutoFit/>
            </a:bodyPr>
            <a:lstStyle/>
            <a:p>
              <a:r>
                <a:rPr lang="en-US" sz="3200" dirty="0" smtClean="0">
                  <a:latin typeface="Times New Roman"/>
                  <a:cs typeface="Times New Roman"/>
                </a:rPr>
                <a:t>R2</a:t>
              </a:r>
              <a:endParaRPr lang="en-US" sz="3200" dirty="0">
                <a:latin typeface="Times New Roman"/>
                <a:cs typeface="Times New Roman"/>
              </a:endParaRPr>
            </a:p>
          </p:txBody>
        </p:sp>
        <p:sp>
          <p:nvSpPr>
            <p:cNvPr id="15" name="Rectangle 14"/>
            <p:cNvSpPr/>
            <p:nvPr/>
          </p:nvSpPr>
          <p:spPr>
            <a:xfrm>
              <a:off x="4545223" y="3657600"/>
              <a:ext cx="370515" cy="435249"/>
            </a:xfrm>
            <a:prstGeom prst="rect">
              <a:avLst/>
            </a:prstGeom>
          </p:spPr>
          <p:txBody>
            <a:bodyPr wrap="none">
              <a:spAutoFit/>
            </a:bodyPr>
            <a:lstStyle/>
            <a:p>
              <a:r>
                <a:rPr lang="en-US" sz="3200" dirty="0" smtClean="0">
                  <a:latin typeface="Times New Roman"/>
                  <a:cs typeface="Times New Roman"/>
                </a:rPr>
                <a:t>R3</a:t>
              </a:r>
              <a:endParaRPr lang="en-US" sz="3200" dirty="0">
                <a:latin typeface="Times New Roman"/>
                <a:cs typeface="Times New Roman"/>
              </a:endParaRPr>
            </a:p>
          </p:txBody>
        </p:sp>
        <p:cxnSp>
          <p:nvCxnSpPr>
            <p:cNvPr id="33" name="Straight Connector 32"/>
            <p:cNvCxnSpPr/>
            <p:nvPr/>
          </p:nvCxnSpPr>
          <p:spPr>
            <a:xfrm>
              <a:off x="3962400" y="2678628"/>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962400" y="325421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962400" y="37338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962400" y="4267200"/>
              <a:ext cx="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972865" y="3753776"/>
              <a:ext cx="370535" cy="133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963563" y="4276414"/>
              <a:ext cx="379837" cy="18710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76" name="Straight Connector 75"/>
          <p:cNvCxnSpPr>
            <a:stCxn id="56" idx="3"/>
            <a:endCxn id="58" idx="1"/>
          </p:cNvCxnSpPr>
          <p:nvPr/>
        </p:nvCxnSpPr>
        <p:spPr>
          <a:xfrm>
            <a:off x="4744951" y="5590082"/>
            <a:ext cx="1723108" cy="47048"/>
          </a:xfrm>
          <a:prstGeom prst="line">
            <a:avLst/>
          </a:prstGeom>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290163" y="4876800"/>
            <a:ext cx="10800316" cy="1523716"/>
            <a:chOff x="217679" y="4876800"/>
            <a:chExt cx="8102347" cy="1523716"/>
          </a:xfrm>
        </p:grpSpPr>
        <p:sp>
          <p:nvSpPr>
            <p:cNvPr id="52" name="Rectangle 51"/>
            <p:cNvSpPr/>
            <p:nvPr/>
          </p:nvSpPr>
          <p:spPr>
            <a:xfrm>
              <a:off x="217679" y="4876800"/>
              <a:ext cx="1143000" cy="523220"/>
            </a:xfrm>
            <a:prstGeom prst="rect">
              <a:avLst/>
            </a:prstGeom>
          </p:spPr>
          <p:txBody>
            <a:bodyPr wrap="square">
              <a:spAutoFit/>
            </a:bodyPr>
            <a:lstStyle/>
            <a:p>
              <a:r>
                <a:rPr lang="en-US" sz="2800" dirty="0" smtClean="0">
                  <a:latin typeface="Times New Roman"/>
                  <a:cs typeface="Times New Roman"/>
                </a:rPr>
                <a:t>TS [R1]</a:t>
              </a:r>
              <a:endParaRPr lang="en-US" sz="2800" dirty="0">
                <a:latin typeface="Times New Roman"/>
                <a:cs typeface="Times New Roman"/>
              </a:endParaRPr>
            </a:p>
          </p:txBody>
        </p:sp>
        <p:sp>
          <p:nvSpPr>
            <p:cNvPr id="53" name="Rectangle 52"/>
            <p:cNvSpPr/>
            <p:nvPr/>
          </p:nvSpPr>
          <p:spPr>
            <a:xfrm>
              <a:off x="228601" y="5638800"/>
              <a:ext cx="1142999" cy="523220"/>
            </a:xfrm>
            <a:prstGeom prst="rect">
              <a:avLst/>
            </a:prstGeom>
          </p:spPr>
          <p:txBody>
            <a:bodyPr wrap="square">
              <a:spAutoFit/>
            </a:bodyPr>
            <a:lstStyle/>
            <a:p>
              <a:r>
                <a:rPr lang="en-US" sz="2800" dirty="0" smtClean="0">
                  <a:latin typeface="Times New Roman"/>
                  <a:cs typeface="Times New Roman"/>
                </a:rPr>
                <a:t>TS</a:t>
              </a:r>
              <a:r>
                <a:rPr lang="en-US" sz="2800" dirty="0">
                  <a:latin typeface="Times New Roman"/>
                  <a:cs typeface="Times New Roman"/>
                </a:rPr>
                <a:t> </a:t>
              </a:r>
              <a:r>
                <a:rPr lang="en-US" sz="2800" dirty="0" smtClean="0">
                  <a:latin typeface="Times New Roman"/>
                  <a:cs typeface="Times New Roman"/>
                </a:rPr>
                <a:t>[R2]</a:t>
              </a:r>
              <a:endParaRPr lang="en-US" sz="2800" dirty="0">
                <a:latin typeface="Times New Roman"/>
                <a:cs typeface="Times New Roman"/>
              </a:endParaRPr>
            </a:p>
          </p:txBody>
        </p:sp>
        <p:sp>
          <p:nvSpPr>
            <p:cNvPr id="54" name="Rectangle 53"/>
            <p:cNvSpPr/>
            <p:nvPr/>
          </p:nvSpPr>
          <p:spPr>
            <a:xfrm>
              <a:off x="1524000" y="4911684"/>
              <a:ext cx="990600" cy="523220"/>
            </a:xfrm>
            <a:prstGeom prst="rect">
              <a:avLst/>
            </a:prstGeom>
          </p:spPr>
          <p:txBody>
            <a:bodyPr wrap="square">
              <a:spAutoFit/>
            </a:bodyPr>
            <a:lstStyle/>
            <a:p>
              <a:r>
                <a:rPr lang="en-US" sz="2800" dirty="0" smtClean="0">
                  <a:latin typeface="Times New Roman"/>
                  <a:cs typeface="Times New Roman"/>
                </a:rPr>
                <a:t>RS</a:t>
              </a:r>
              <a:endParaRPr lang="en-US" sz="2800" dirty="0">
                <a:latin typeface="Times New Roman"/>
                <a:cs typeface="Times New Roman"/>
              </a:endParaRPr>
            </a:p>
          </p:txBody>
        </p:sp>
        <p:sp>
          <p:nvSpPr>
            <p:cNvPr id="55" name="Rectangle 54"/>
            <p:cNvSpPr/>
            <p:nvPr/>
          </p:nvSpPr>
          <p:spPr>
            <a:xfrm>
              <a:off x="1524000" y="5638800"/>
              <a:ext cx="990600" cy="523220"/>
            </a:xfrm>
            <a:prstGeom prst="rect">
              <a:avLst/>
            </a:prstGeom>
          </p:spPr>
          <p:txBody>
            <a:bodyPr wrap="square">
              <a:spAutoFit/>
            </a:bodyPr>
            <a:lstStyle/>
            <a:p>
              <a:r>
                <a:rPr lang="en-US" sz="2800" dirty="0" smtClean="0">
                  <a:latin typeface="Times New Roman"/>
                  <a:cs typeface="Times New Roman"/>
                </a:rPr>
                <a:t>RS</a:t>
              </a:r>
              <a:endParaRPr lang="en-US" sz="2800" dirty="0">
                <a:latin typeface="Times New Roman"/>
                <a:cs typeface="Times New Roman"/>
              </a:endParaRPr>
            </a:p>
          </p:txBody>
        </p:sp>
        <p:sp>
          <p:nvSpPr>
            <p:cNvPr id="56" name="Rectangle 55"/>
            <p:cNvSpPr/>
            <p:nvPr/>
          </p:nvSpPr>
          <p:spPr>
            <a:xfrm>
              <a:off x="2569040" y="5113028"/>
              <a:ext cx="990600" cy="954107"/>
            </a:xfrm>
            <a:prstGeom prst="rect">
              <a:avLst/>
            </a:prstGeom>
          </p:spPr>
          <p:txBody>
            <a:bodyPr wrap="square">
              <a:spAutoFit/>
            </a:bodyPr>
            <a:lstStyle/>
            <a:p>
              <a:r>
                <a:rPr lang="en-US" sz="2800" dirty="0" smtClean="0">
                  <a:latin typeface="Times New Roman"/>
                  <a:cs typeface="Times New Roman"/>
                </a:rPr>
                <a:t>Shuffle Join</a:t>
              </a:r>
              <a:endParaRPr lang="en-US" sz="2800" dirty="0">
                <a:latin typeface="Times New Roman"/>
                <a:cs typeface="Times New Roman"/>
              </a:endParaRPr>
            </a:p>
          </p:txBody>
        </p:sp>
        <p:sp>
          <p:nvSpPr>
            <p:cNvPr id="57" name="Rectangle 56"/>
            <p:cNvSpPr/>
            <p:nvPr/>
          </p:nvSpPr>
          <p:spPr>
            <a:xfrm>
              <a:off x="3253874" y="5877296"/>
              <a:ext cx="1299200" cy="523220"/>
            </a:xfrm>
            <a:prstGeom prst="rect">
              <a:avLst/>
            </a:prstGeom>
          </p:spPr>
          <p:txBody>
            <a:bodyPr wrap="square">
              <a:spAutoFit/>
            </a:bodyPr>
            <a:lstStyle/>
            <a:p>
              <a:r>
                <a:rPr lang="en-US" sz="2800" dirty="0" smtClean="0">
                  <a:latin typeface="Times New Roman"/>
                  <a:cs typeface="Times New Roman"/>
                </a:rPr>
                <a:t>TS</a:t>
              </a:r>
              <a:r>
                <a:rPr lang="en-US" sz="2800" dirty="0">
                  <a:latin typeface="Times New Roman"/>
                  <a:cs typeface="Times New Roman"/>
                </a:rPr>
                <a:t> </a:t>
              </a:r>
              <a:r>
                <a:rPr lang="en-US" sz="2800" dirty="0" smtClean="0">
                  <a:latin typeface="Times New Roman"/>
                  <a:cs typeface="Times New Roman"/>
                </a:rPr>
                <a:t>[R3]</a:t>
              </a:r>
              <a:endParaRPr lang="en-US" sz="2800" dirty="0">
                <a:latin typeface="Times New Roman"/>
                <a:cs typeface="Times New Roman"/>
              </a:endParaRPr>
            </a:p>
          </p:txBody>
        </p:sp>
        <p:sp>
          <p:nvSpPr>
            <p:cNvPr id="58" name="Rectangle 57"/>
            <p:cNvSpPr/>
            <p:nvPr/>
          </p:nvSpPr>
          <p:spPr>
            <a:xfrm>
              <a:off x="4852308" y="5160076"/>
              <a:ext cx="990600" cy="954107"/>
            </a:xfrm>
            <a:prstGeom prst="rect">
              <a:avLst/>
            </a:prstGeom>
          </p:spPr>
          <p:txBody>
            <a:bodyPr wrap="square">
              <a:spAutoFit/>
            </a:bodyPr>
            <a:lstStyle/>
            <a:p>
              <a:r>
                <a:rPr lang="en-US" sz="2800" dirty="0" smtClean="0">
                  <a:latin typeface="Times New Roman"/>
                  <a:cs typeface="Times New Roman"/>
                </a:rPr>
                <a:t>Map Join</a:t>
              </a:r>
              <a:endParaRPr lang="en-US" sz="2800" dirty="0">
                <a:latin typeface="Times New Roman"/>
                <a:cs typeface="Times New Roman"/>
              </a:endParaRPr>
            </a:p>
          </p:txBody>
        </p:sp>
        <p:sp>
          <p:nvSpPr>
            <p:cNvPr id="60" name="Rectangle 59"/>
            <p:cNvSpPr/>
            <p:nvPr/>
          </p:nvSpPr>
          <p:spPr>
            <a:xfrm>
              <a:off x="6243700" y="5213886"/>
              <a:ext cx="838200" cy="523220"/>
            </a:xfrm>
            <a:prstGeom prst="rect">
              <a:avLst/>
            </a:prstGeom>
          </p:spPr>
          <p:txBody>
            <a:bodyPr wrap="square">
              <a:spAutoFit/>
            </a:bodyPr>
            <a:lstStyle/>
            <a:p>
              <a:r>
                <a:rPr lang="en-US" sz="2800" dirty="0" smtClean="0">
                  <a:latin typeface="Times New Roman"/>
                  <a:cs typeface="Times New Roman"/>
                </a:rPr>
                <a:t>Filter</a:t>
              </a:r>
              <a:endParaRPr lang="en-US" sz="2800" dirty="0">
                <a:latin typeface="Times New Roman"/>
                <a:cs typeface="Times New Roman"/>
              </a:endParaRPr>
            </a:p>
          </p:txBody>
        </p:sp>
        <p:sp>
          <p:nvSpPr>
            <p:cNvPr id="61" name="Rectangle 60"/>
            <p:cNvSpPr/>
            <p:nvPr/>
          </p:nvSpPr>
          <p:spPr>
            <a:xfrm>
              <a:off x="7481826" y="5203990"/>
              <a:ext cx="838200" cy="523220"/>
            </a:xfrm>
            <a:prstGeom prst="rect">
              <a:avLst/>
            </a:prstGeom>
          </p:spPr>
          <p:txBody>
            <a:bodyPr wrap="square">
              <a:spAutoFit/>
            </a:bodyPr>
            <a:lstStyle/>
            <a:p>
              <a:r>
                <a:rPr lang="en-US" sz="2800" dirty="0" smtClean="0">
                  <a:latin typeface="Times New Roman"/>
                  <a:cs typeface="Times New Roman"/>
                </a:rPr>
                <a:t>FS</a:t>
              </a:r>
              <a:endParaRPr lang="en-US" sz="2800" dirty="0">
                <a:latin typeface="Times New Roman"/>
                <a:cs typeface="Times New Roman"/>
              </a:endParaRPr>
            </a:p>
          </p:txBody>
        </p:sp>
        <p:cxnSp>
          <p:nvCxnSpPr>
            <p:cNvPr id="63" name="Straight Connector 62"/>
            <p:cNvCxnSpPr/>
            <p:nvPr/>
          </p:nvCxnSpPr>
          <p:spPr>
            <a:xfrm>
              <a:off x="1186048" y="5105400"/>
              <a:ext cx="381000" cy="6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197676" y="5861061"/>
              <a:ext cx="381000" cy="6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endCxn id="56" idx="1"/>
            </p:cNvCxnSpPr>
            <p:nvPr/>
          </p:nvCxnSpPr>
          <p:spPr>
            <a:xfrm>
              <a:off x="2057400" y="5192563"/>
              <a:ext cx="511640" cy="397519"/>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endCxn id="56" idx="1"/>
            </p:cNvCxnSpPr>
            <p:nvPr/>
          </p:nvCxnSpPr>
          <p:spPr>
            <a:xfrm flipV="1">
              <a:off x="2057400" y="5590082"/>
              <a:ext cx="511640" cy="270979"/>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638800" y="5475638"/>
              <a:ext cx="381000" cy="6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010400" y="5442486"/>
              <a:ext cx="381000" cy="6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p:cNvCxnSpPr>
              <a:endCxn id="58" idx="1"/>
            </p:cNvCxnSpPr>
            <p:nvPr/>
          </p:nvCxnSpPr>
          <p:spPr>
            <a:xfrm flipV="1">
              <a:off x="4267200" y="5637130"/>
              <a:ext cx="585108" cy="458870"/>
            </a:xfrm>
            <a:prstGeom prst="line">
              <a:avLst/>
            </a:prstGeom>
          </p:spPr>
          <p:style>
            <a:lnRef idx="2">
              <a:schemeClr val="accent1"/>
            </a:lnRef>
            <a:fillRef idx="0">
              <a:schemeClr val="accent1"/>
            </a:fillRef>
            <a:effectRef idx="1">
              <a:schemeClr val="accent1"/>
            </a:effectRef>
            <a:fontRef idx="minor">
              <a:schemeClr val="tx1"/>
            </a:fontRef>
          </p:style>
        </p:cxnSp>
      </p:grpSp>
      <p:sp>
        <p:nvSpPr>
          <p:cNvPr id="83" name="TextBox 82"/>
          <p:cNvSpPr txBox="1"/>
          <p:nvPr/>
        </p:nvSpPr>
        <p:spPr>
          <a:xfrm>
            <a:off x="5996679" y="6704643"/>
            <a:ext cx="1218883"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1800" b="0" i="0" u="none" strike="noStrike" kern="1200" cap="none" spc="0" normalizeH="0" baseline="0" noProof="0" dirty="0" smtClean="0">
              <a:ln>
                <a:noFill/>
              </a:ln>
              <a:solidFill>
                <a:srgbClr val="C3C3C3"/>
              </a:solidFill>
              <a:effectLst/>
              <a:uLnTx/>
              <a:uFillTx/>
              <a:latin typeface="+mn-lt"/>
              <a:ea typeface="+mn-ea"/>
              <a:cs typeface="+mn-cs"/>
            </a:endParaRPr>
          </a:p>
        </p:txBody>
      </p:sp>
    </p:spTree>
    <p:extLst>
      <p:ext uri="{BB962C8B-B14F-4D97-AF65-F5344CB8AC3E}">
        <p14:creationId xmlns:p14="http://schemas.microsoft.com/office/powerpoint/2010/main" val="32351876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Optiq</a:t>
            </a:r>
            <a:r>
              <a:rPr lang="en-US" dirty="0"/>
              <a:t> </a:t>
            </a:r>
            <a:r>
              <a:rPr lang="en-US" dirty="0" smtClean="0"/>
              <a:t>Planner Process</a:t>
            </a:r>
            <a:endParaRPr lang="en-US" dirty="0"/>
          </a:p>
        </p:txBody>
      </p:sp>
      <p:sp>
        <p:nvSpPr>
          <p:cNvPr id="4" name="TextBox 3"/>
          <p:cNvSpPr txBox="1"/>
          <p:nvPr/>
        </p:nvSpPr>
        <p:spPr>
          <a:xfrm>
            <a:off x="133881" y="2068538"/>
            <a:ext cx="670921" cy="523220"/>
          </a:xfrm>
          <a:prstGeom prst="rect">
            <a:avLst/>
          </a:prstGeom>
          <a:noFill/>
        </p:spPr>
        <p:txBody>
          <a:bodyPr wrap="square" rtlCol="0">
            <a:spAutoFit/>
          </a:bodyPr>
          <a:lstStyle/>
          <a:p>
            <a:r>
              <a:rPr lang="en-US" sz="1400" dirty="0" smtClean="0"/>
              <a:t>Hive Plan</a:t>
            </a:r>
            <a:endParaRPr lang="en-US" sz="1400" dirty="0"/>
          </a:p>
        </p:txBody>
      </p:sp>
      <p:cxnSp>
        <p:nvCxnSpPr>
          <p:cNvPr id="5" name="Straight Arrow Connector 4"/>
          <p:cNvCxnSpPr>
            <a:endCxn id="13" idx="1"/>
          </p:cNvCxnSpPr>
          <p:nvPr/>
        </p:nvCxnSpPr>
        <p:spPr>
          <a:xfrm>
            <a:off x="133882" y="2729738"/>
            <a:ext cx="475559" cy="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240888" y="2058695"/>
            <a:ext cx="8387823" cy="38558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8" name="TextBox 7"/>
          <p:cNvSpPr txBox="1"/>
          <p:nvPr/>
        </p:nvSpPr>
        <p:spPr>
          <a:xfrm>
            <a:off x="3305937" y="1724440"/>
            <a:ext cx="851515" cy="307777"/>
          </a:xfrm>
          <a:prstGeom prst="rect">
            <a:avLst/>
          </a:prstGeom>
          <a:noFill/>
        </p:spPr>
        <p:txBody>
          <a:bodyPr wrap="none" rtlCol="0">
            <a:spAutoFit/>
          </a:bodyPr>
          <a:lstStyle/>
          <a:p>
            <a:r>
              <a:rPr lang="en-US" sz="1400" b="1" dirty="0" smtClean="0"/>
              <a:t>Planner</a:t>
            </a:r>
            <a:endParaRPr lang="en-US" sz="1400" b="1" dirty="0"/>
          </a:p>
        </p:txBody>
      </p:sp>
      <p:sp>
        <p:nvSpPr>
          <p:cNvPr id="11" name="TextBox 10"/>
          <p:cNvSpPr txBox="1"/>
          <p:nvPr/>
        </p:nvSpPr>
        <p:spPr>
          <a:xfrm>
            <a:off x="2294370" y="2227972"/>
            <a:ext cx="942321" cy="523220"/>
          </a:xfrm>
          <a:prstGeom prst="rect">
            <a:avLst/>
          </a:prstGeom>
          <a:noFill/>
        </p:spPr>
        <p:txBody>
          <a:bodyPr wrap="square" rtlCol="0">
            <a:spAutoFit/>
          </a:bodyPr>
          <a:lstStyle/>
          <a:p>
            <a:r>
              <a:rPr lang="en-US" sz="1400" dirty="0" err="1" smtClean="0"/>
              <a:t>RelNode</a:t>
            </a:r>
            <a:r>
              <a:rPr lang="en-US" sz="1400" dirty="0" smtClean="0"/>
              <a:t> Graph</a:t>
            </a:r>
            <a:endParaRPr lang="en-US" sz="1400" dirty="0"/>
          </a:p>
        </p:txBody>
      </p:sp>
      <p:sp>
        <p:nvSpPr>
          <p:cNvPr id="13" name="Rectangle 12"/>
          <p:cNvSpPr/>
          <p:nvPr/>
        </p:nvSpPr>
        <p:spPr>
          <a:xfrm>
            <a:off x="609441" y="2460296"/>
            <a:ext cx="1948511" cy="547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400" dirty="0" err="1"/>
              <a:t>RelNode</a:t>
            </a:r>
            <a:r>
              <a:rPr lang="en-US" sz="1400" dirty="0"/>
              <a:t> Converter</a:t>
            </a:r>
          </a:p>
          <a:p>
            <a:r>
              <a:rPr lang="en-US" sz="1400" dirty="0" err="1"/>
              <a:t>RexNode</a:t>
            </a:r>
            <a:r>
              <a:rPr lang="en-US" sz="1400" dirty="0"/>
              <a:t> </a:t>
            </a:r>
            <a:r>
              <a:rPr lang="en-US" sz="1400" dirty="0" smtClean="0"/>
              <a:t>Converter</a:t>
            </a:r>
            <a:endParaRPr lang="en-US" sz="1400" dirty="0"/>
          </a:p>
        </p:txBody>
      </p:sp>
      <p:sp>
        <p:nvSpPr>
          <p:cNvPr id="14" name="Oval Callout 13"/>
          <p:cNvSpPr/>
          <p:nvPr/>
        </p:nvSpPr>
        <p:spPr>
          <a:xfrm>
            <a:off x="326547" y="961572"/>
            <a:ext cx="2910144" cy="1140226"/>
          </a:xfrm>
          <a:prstGeom prst="wedgeEllipseCallout">
            <a:avLst>
              <a:gd name="adj1" fmla="val -11592"/>
              <a:gd name="adj2" fmla="val 72694"/>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Hive Op </a:t>
            </a:r>
            <a:r>
              <a:rPr lang="en-US" sz="1400" dirty="0" smtClean="0">
                <a:sym typeface="Wingdings"/>
              </a:rPr>
              <a:t></a:t>
            </a:r>
            <a:r>
              <a:rPr lang="en-US" sz="1400" dirty="0" smtClean="0"/>
              <a:t> </a:t>
            </a:r>
            <a:r>
              <a:rPr lang="en-US" sz="1400" dirty="0" err="1"/>
              <a:t>RelNode</a:t>
            </a:r>
            <a:endParaRPr lang="en-US" sz="1400" dirty="0"/>
          </a:p>
          <a:p>
            <a:r>
              <a:rPr lang="en-US" sz="1400" dirty="0"/>
              <a:t>Hive </a:t>
            </a:r>
            <a:r>
              <a:rPr lang="en-US" sz="1400" dirty="0" err="1" smtClean="0"/>
              <a:t>Expr</a:t>
            </a:r>
            <a:r>
              <a:rPr lang="en-US" sz="1400" dirty="0" smtClean="0"/>
              <a:t> </a:t>
            </a:r>
            <a:r>
              <a:rPr lang="en-US" sz="1400" dirty="0" smtClean="0">
                <a:sym typeface="Wingdings"/>
              </a:rPr>
              <a:t> </a:t>
            </a:r>
            <a:r>
              <a:rPr lang="en-US" sz="1400" dirty="0" err="1" smtClean="0"/>
              <a:t>RexNode</a:t>
            </a:r>
            <a:endParaRPr lang="en-US" sz="1400" dirty="0"/>
          </a:p>
          <a:p>
            <a:pPr algn="ctr"/>
            <a:endParaRPr lang="en-US" sz="1400" dirty="0"/>
          </a:p>
        </p:txBody>
      </p:sp>
      <p:cxnSp>
        <p:nvCxnSpPr>
          <p:cNvPr id="17" name="Straight Arrow Connector 16"/>
          <p:cNvCxnSpPr>
            <a:stCxn id="13" idx="3"/>
          </p:cNvCxnSpPr>
          <p:nvPr/>
        </p:nvCxnSpPr>
        <p:spPr>
          <a:xfrm flipV="1">
            <a:off x="2557952" y="2729738"/>
            <a:ext cx="678739" cy="4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240697" y="3295194"/>
            <a:ext cx="1979398" cy="15897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a:buChar char="•"/>
            </a:pPr>
            <a:r>
              <a:rPr lang="en-US" sz="1200" dirty="0"/>
              <a:t>Node for each node in Input Plan</a:t>
            </a:r>
          </a:p>
          <a:p>
            <a:pPr marL="171450" indent="-171450">
              <a:buFont typeface="Arial"/>
              <a:buChar char="•"/>
            </a:pPr>
            <a:r>
              <a:rPr lang="en-US" sz="1200" dirty="0"/>
              <a:t>Each node is a Set of alternate Sub Plans</a:t>
            </a:r>
          </a:p>
          <a:p>
            <a:pPr marL="171450" indent="-171450">
              <a:buFont typeface="Arial"/>
              <a:buChar char="•"/>
            </a:pPr>
            <a:r>
              <a:rPr lang="en-US" sz="1200" dirty="0"/>
              <a:t>Set further divided into Subsets: based on traits like </a:t>
            </a:r>
            <a:r>
              <a:rPr lang="en-US" sz="1200" dirty="0" err="1" smtClean="0"/>
              <a:t>sortedness</a:t>
            </a:r>
            <a:endParaRPr lang="en-US" sz="1200" dirty="0"/>
          </a:p>
        </p:txBody>
      </p:sp>
      <p:sp>
        <p:nvSpPr>
          <p:cNvPr id="21" name="TextBox 20"/>
          <p:cNvSpPr txBox="1"/>
          <p:nvPr/>
        </p:nvSpPr>
        <p:spPr>
          <a:xfrm>
            <a:off x="6227237" y="3035637"/>
            <a:ext cx="1342009" cy="307777"/>
          </a:xfrm>
          <a:prstGeom prst="rect">
            <a:avLst/>
          </a:prstGeom>
          <a:noFill/>
        </p:spPr>
        <p:txBody>
          <a:bodyPr wrap="none" rtlCol="0">
            <a:spAutoFit/>
          </a:bodyPr>
          <a:lstStyle/>
          <a:p>
            <a:r>
              <a:rPr lang="en-US" sz="1400" b="1" dirty="0" smtClean="0"/>
              <a:t>1. Plan Graph</a:t>
            </a:r>
            <a:endParaRPr lang="en-US" sz="1400" b="1" dirty="0"/>
          </a:p>
        </p:txBody>
      </p:sp>
      <p:sp>
        <p:nvSpPr>
          <p:cNvPr id="22" name="Rectangle 21"/>
          <p:cNvSpPr/>
          <p:nvPr/>
        </p:nvSpPr>
        <p:spPr>
          <a:xfrm>
            <a:off x="3578067" y="3298592"/>
            <a:ext cx="2213762" cy="12285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a:buChar char="•"/>
            </a:pPr>
            <a:r>
              <a:rPr lang="en-US" sz="1200" dirty="0" smtClean="0"/>
              <a:t>Rule: </a:t>
            </a:r>
            <a:r>
              <a:rPr lang="en-US" sz="1200" dirty="0"/>
              <a:t>specifies a Operator s</a:t>
            </a:r>
            <a:r>
              <a:rPr lang="en-US" sz="1200" dirty="0" smtClean="0"/>
              <a:t>ub-graph </a:t>
            </a:r>
            <a:r>
              <a:rPr lang="en-US" sz="1200" dirty="0"/>
              <a:t>to match and logic to generate </a:t>
            </a:r>
            <a:r>
              <a:rPr lang="en-US" sz="1200" dirty="0" smtClean="0"/>
              <a:t>equivalent </a:t>
            </a:r>
            <a:r>
              <a:rPr lang="en-US" sz="1200" dirty="0"/>
              <a:t>‘better’ </a:t>
            </a:r>
            <a:r>
              <a:rPr lang="en-US" sz="1200" dirty="0" smtClean="0"/>
              <a:t>sub-graph</a:t>
            </a:r>
            <a:r>
              <a:rPr lang="en-US" sz="1200" dirty="0"/>
              <a:t>.</a:t>
            </a:r>
          </a:p>
          <a:p>
            <a:pPr marL="171450" indent="-171450">
              <a:buFont typeface="Arial"/>
              <a:buChar char="•"/>
            </a:pPr>
            <a:r>
              <a:rPr lang="en-US" sz="1200" b="1" dirty="0"/>
              <a:t>We only have Join Reordering Rules</a:t>
            </a:r>
            <a:r>
              <a:rPr lang="en-US" sz="1200" b="1" dirty="0" smtClean="0"/>
              <a:t>.</a:t>
            </a:r>
            <a:endParaRPr lang="en-US" sz="1200" dirty="0"/>
          </a:p>
        </p:txBody>
      </p:sp>
      <p:sp>
        <p:nvSpPr>
          <p:cNvPr id="24" name="TextBox 23"/>
          <p:cNvSpPr txBox="1"/>
          <p:nvPr/>
        </p:nvSpPr>
        <p:spPr>
          <a:xfrm>
            <a:off x="3538204" y="3007628"/>
            <a:ext cx="873181" cy="307777"/>
          </a:xfrm>
          <a:prstGeom prst="rect">
            <a:avLst/>
          </a:prstGeom>
          <a:noFill/>
        </p:spPr>
        <p:txBody>
          <a:bodyPr wrap="none" rtlCol="0">
            <a:spAutoFit/>
          </a:bodyPr>
          <a:lstStyle/>
          <a:p>
            <a:r>
              <a:rPr lang="en-US" sz="1400" b="1" dirty="0" smtClean="0"/>
              <a:t>2. Rules</a:t>
            </a:r>
            <a:endParaRPr lang="en-US" sz="1400" b="1" dirty="0"/>
          </a:p>
        </p:txBody>
      </p:sp>
      <p:sp>
        <p:nvSpPr>
          <p:cNvPr id="25" name="Rectangle 24"/>
          <p:cNvSpPr/>
          <p:nvPr/>
        </p:nvSpPr>
        <p:spPr>
          <a:xfrm>
            <a:off x="3578067" y="4869062"/>
            <a:ext cx="2213762" cy="7848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 typeface="Arial"/>
              <a:buChar char="•"/>
            </a:pPr>
            <a:r>
              <a:rPr lang="en-US" sz="1200" dirty="0" err="1" smtClean="0"/>
              <a:t>RelNodes</a:t>
            </a:r>
            <a:r>
              <a:rPr lang="en-US" sz="1200" dirty="0" smtClean="0"/>
              <a:t> </a:t>
            </a:r>
            <a:r>
              <a:rPr lang="en-US" sz="1200" dirty="0"/>
              <a:t>have Cost (&amp; </a:t>
            </a:r>
            <a:r>
              <a:rPr lang="en-US" sz="1200" dirty="0" smtClean="0"/>
              <a:t>Cumulative </a:t>
            </a:r>
            <a:r>
              <a:rPr lang="en-US" sz="1200" dirty="0"/>
              <a:t>Cost</a:t>
            </a:r>
            <a:r>
              <a:rPr lang="en-US" sz="1200" dirty="0" smtClean="0"/>
              <a:t>)</a:t>
            </a:r>
          </a:p>
          <a:p>
            <a:pPr marL="171450" indent="-171450">
              <a:buFont typeface="Arial"/>
              <a:buChar char="•"/>
            </a:pPr>
            <a:r>
              <a:rPr lang="en-US" sz="1200" b="1" dirty="0" smtClean="0"/>
              <a:t>We </a:t>
            </a:r>
            <a:r>
              <a:rPr lang="en-US" sz="1200" b="1" dirty="0"/>
              <a:t>only use Cardinality for Cost.</a:t>
            </a:r>
          </a:p>
          <a:p>
            <a:pPr algn="ctr"/>
            <a:endParaRPr lang="en-US" sz="1200" dirty="0"/>
          </a:p>
        </p:txBody>
      </p:sp>
      <p:sp>
        <p:nvSpPr>
          <p:cNvPr id="27" name="TextBox 26"/>
          <p:cNvSpPr txBox="1"/>
          <p:nvPr/>
        </p:nvSpPr>
        <p:spPr>
          <a:xfrm>
            <a:off x="3581389" y="4577124"/>
            <a:ext cx="1351740" cy="307777"/>
          </a:xfrm>
          <a:prstGeom prst="rect">
            <a:avLst/>
          </a:prstGeom>
          <a:noFill/>
        </p:spPr>
        <p:txBody>
          <a:bodyPr wrap="none" rtlCol="0">
            <a:spAutoFit/>
          </a:bodyPr>
          <a:lstStyle/>
          <a:p>
            <a:r>
              <a:rPr lang="en-US" sz="1400" b="1" dirty="0" smtClean="0"/>
              <a:t>3. Cost Model</a:t>
            </a:r>
            <a:endParaRPr lang="en-US" sz="1400" b="1" dirty="0"/>
          </a:p>
        </p:txBody>
      </p:sp>
      <p:sp>
        <p:nvSpPr>
          <p:cNvPr id="28" name="Rectangle 27"/>
          <p:cNvSpPr/>
          <p:nvPr/>
        </p:nvSpPr>
        <p:spPr>
          <a:xfrm>
            <a:off x="8689669" y="3295195"/>
            <a:ext cx="2375757" cy="21583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nchorCtr="0"/>
          <a:lstStyle/>
          <a:p>
            <a:pPr marL="171450" indent="-171450">
              <a:buFontTx/>
              <a:buChar char="-"/>
            </a:pPr>
            <a:r>
              <a:rPr lang="en-US" sz="1400" dirty="0"/>
              <a:t>Used to Plugin Schema, Cost Formulas: Selectivity, NDV calculations etc.</a:t>
            </a:r>
          </a:p>
          <a:p>
            <a:pPr marL="171450" indent="-171450">
              <a:buFontTx/>
              <a:buChar char="-"/>
            </a:pPr>
            <a:r>
              <a:rPr lang="en-US" sz="1400" b="1" dirty="0"/>
              <a:t>We only added Selectivity and NDV formulas; Schema is only available at the Node </a:t>
            </a:r>
            <a:r>
              <a:rPr lang="en-US" sz="1400" b="1" dirty="0" smtClean="0"/>
              <a:t>level</a:t>
            </a:r>
            <a:endParaRPr lang="en-US" sz="1400" b="1" dirty="0"/>
          </a:p>
        </p:txBody>
      </p:sp>
      <p:sp>
        <p:nvSpPr>
          <p:cNvPr id="30" name="TextBox 29"/>
          <p:cNvSpPr txBox="1"/>
          <p:nvPr/>
        </p:nvSpPr>
        <p:spPr>
          <a:xfrm>
            <a:off x="8653761" y="3035638"/>
            <a:ext cx="2040605" cy="307777"/>
          </a:xfrm>
          <a:prstGeom prst="rect">
            <a:avLst/>
          </a:prstGeom>
          <a:noFill/>
        </p:spPr>
        <p:txBody>
          <a:bodyPr wrap="none" rtlCol="0">
            <a:spAutoFit/>
          </a:bodyPr>
          <a:lstStyle/>
          <a:p>
            <a:r>
              <a:rPr lang="en-US" sz="1400" b="1" dirty="0"/>
              <a:t>4</a:t>
            </a:r>
            <a:r>
              <a:rPr lang="en-US" sz="1400" b="1" dirty="0" smtClean="0"/>
              <a:t>. Metadata Providers</a:t>
            </a:r>
            <a:endParaRPr lang="en-US" sz="1400" b="1" dirty="0"/>
          </a:p>
        </p:txBody>
      </p:sp>
      <p:sp>
        <p:nvSpPr>
          <p:cNvPr id="32" name="Rectangle 31"/>
          <p:cNvSpPr/>
          <p:nvPr/>
        </p:nvSpPr>
        <p:spPr>
          <a:xfrm>
            <a:off x="4067377" y="2392039"/>
            <a:ext cx="4892864" cy="6155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Rule Match </a:t>
            </a:r>
            <a:r>
              <a:rPr lang="en-US" sz="1400" b="1" dirty="0" smtClean="0"/>
              <a:t>Queue</a:t>
            </a:r>
            <a:endParaRPr lang="en-US" sz="1400" b="1" dirty="0"/>
          </a:p>
        </p:txBody>
      </p:sp>
      <p:sp>
        <p:nvSpPr>
          <p:cNvPr id="33" name="TextBox 32"/>
          <p:cNvSpPr txBox="1"/>
          <p:nvPr/>
        </p:nvSpPr>
        <p:spPr>
          <a:xfrm>
            <a:off x="9049352" y="1129300"/>
            <a:ext cx="2948963" cy="1600438"/>
          </a:xfrm>
          <a:prstGeom prst="rect">
            <a:avLst/>
          </a:prstGeom>
          <a:solidFill>
            <a:schemeClr val="bg2">
              <a:alpha val="41000"/>
            </a:schemeClr>
          </a:solidFill>
          <a:ln>
            <a:solidFill>
              <a:schemeClr val="tx1"/>
            </a:solidFill>
          </a:ln>
        </p:spPr>
        <p:txBody>
          <a:bodyPr wrap="square" rtlCol="0">
            <a:spAutoFit/>
          </a:bodyPr>
          <a:lstStyle/>
          <a:p>
            <a:pPr marL="285750" indent="-285750">
              <a:buFontTx/>
              <a:buChar char="-"/>
            </a:pPr>
            <a:r>
              <a:rPr lang="en-US" sz="1400" dirty="0" smtClean="0"/>
              <a:t>Add Rule matches to Queue</a:t>
            </a:r>
          </a:p>
          <a:p>
            <a:pPr marL="285750" indent="-285750">
              <a:buFontTx/>
              <a:buChar char="-"/>
            </a:pPr>
            <a:r>
              <a:rPr lang="en-US" sz="1400" dirty="0" smtClean="0"/>
              <a:t>Apply Rule match transformations to Plan Graph</a:t>
            </a:r>
          </a:p>
          <a:p>
            <a:pPr marL="285750" indent="-285750">
              <a:buFontTx/>
              <a:buChar char="-"/>
            </a:pPr>
            <a:r>
              <a:rPr lang="en-US" sz="1400" dirty="0" smtClean="0"/>
              <a:t>Iterate for fixed iterations or until Cost doesn’t change.</a:t>
            </a:r>
          </a:p>
          <a:p>
            <a:pPr marL="285750" indent="-285750">
              <a:buFontTx/>
              <a:buChar char="-"/>
            </a:pPr>
            <a:r>
              <a:rPr lang="en-US" sz="1400" dirty="0" smtClean="0"/>
              <a:t>Match importance based on Cost of </a:t>
            </a:r>
            <a:r>
              <a:rPr lang="en-US" sz="1400" dirty="0" err="1" smtClean="0"/>
              <a:t>RelNode</a:t>
            </a:r>
            <a:r>
              <a:rPr lang="en-US" sz="1400" dirty="0" smtClean="0"/>
              <a:t> and height. </a:t>
            </a:r>
            <a:endParaRPr lang="en-US" sz="1400" dirty="0"/>
          </a:p>
        </p:txBody>
      </p:sp>
      <p:sp>
        <p:nvSpPr>
          <p:cNvPr id="34" name="Curved Down Arrow 33"/>
          <p:cNvSpPr/>
          <p:nvPr/>
        </p:nvSpPr>
        <p:spPr>
          <a:xfrm>
            <a:off x="7920815" y="2101797"/>
            <a:ext cx="708869" cy="269806"/>
          </a:xfrm>
          <a:prstGeom prst="curvedDownArrow">
            <a:avLst>
              <a:gd name="adj1" fmla="val 12013"/>
              <a:gd name="adj2" fmla="val 38363"/>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schemeClr val="tx1"/>
              </a:solidFill>
            </a:endParaRPr>
          </a:p>
        </p:txBody>
      </p:sp>
      <p:sp>
        <p:nvSpPr>
          <p:cNvPr id="35" name="TextBox 34"/>
          <p:cNvSpPr txBox="1"/>
          <p:nvPr/>
        </p:nvSpPr>
        <p:spPr>
          <a:xfrm>
            <a:off x="2379471" y="4610059"/>
            <a:ext cx="942321" cy="738664"/>
          </a:xfrm>
          <a:prstGeom prst="rect">
            <a:avLst/>
          </a:prstGeom>
          <a:noFill/>
        </p:spPr>
        <p:txBody>
          <a:bodyPr wrap="square" rtlCol="0">
            <a:spAutoFit/>
          </a:bodyPr>
          <a:lstStyle/>
          <a:p>
            <a:r>
              <a:rPr lang="en-US" sz="1400" dirty="0" smtClean="0"/>
              <a:t>Best</a:t>
            </a:r>
          </a:p>
          <a:p>
            <a:r>
              <a:rPr lang="en-US" sz="1400" dirty="0" err="1" smtClean="0"/>
              <a:t>RelNode</a:t>
            </a:r>
            <a:r>
              <a:rPr lang="en-US" sz="1400" dirty="0" smtClean="0"/>
              <a:t> Graph</a:t>
            </a:r>
            <a:endParaRPr lang="en-US" sz="1400" dirty="0"/>
          </a:p>
        </p:txBody>
      </p:sp>
      <p:cxnSp>
        <p:nvCxnSpPr>
          <p:cNvPr id="36" name="Straight Arrow Connector 35"/>
          <p:cNvCxnSpPr>
            <a:endCxn id="39" idx="3"/>
          </p:cNvCxnSpPr>
          <p:nvPr/>
        </p:nvCxnSpPr>
        <p:spPr>
          <a:xfrm flipH="1">
            <a:off x="2439506" y="5497631"/>
            <a:ext cx="7902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907050" y="5297900"/>
            <a:ext cx="1532456" cy="39946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AST </a:t>
            </a:r>
            <a:r>
              <a:rPr lang="en-US" sz="1400" dirty="0" smtClean="0"/>
              <a:t>Converter</a:t>
            </a:r>
            <a:endParaRPr lang="en-US" sz="1400" dirty="0"/>
          </a:p>
        </p:txBody>
      </p:sp>
      <p:sp>
        <p:nvSpPr>
          <p:cNvPr id="42" name="TextBox 41"/>
          <p:cNvSpPr txBox="1"/>
          <p:nvPr/>
        </p:nvSpPr>
        <p:spPr>
          <a:xfrm>
            <a:off x="85105" y="4893616"/>
            <a:ext cx="830705" cy="523220"/>
          </a:xfrm>
          <a:prstGeom prst="rect">
            <a:avLst/>
          </a:prstGeom>
          <a:noFill/>
        </p:spPr>
        <p:txBody>
          <a:bodyPr wrap="square" rtlCol="0">
            <a:spAutoFit/>
          </a:bodyPr>
          <a:lstStyle/>
          <a:p>
            <a:r>
              <a:rPr lang="en-US" sz="1400" dirty="0" smtClean="0"/>
              <a:t>Revised AST</a:t>
            </a:r>
            <a:endParaRPr lang="en-US" sz="1400" dirty="0"/>
          </a:p>
        </p:txBody>
      </p:sp>
      <p:cxnSp>
        <p:nvCxnSpPr>
          <p:cNvPr id="43" name="Straight Arrow Connector 42"/>
          <p:cNvCxnSpPr>
            <a:stCxn id="39" idx="1"/>
          </p:cNvCxnSpPr>
          <p:nvPr/>
        </p:nvCxnSpPr>
        <p:spPr>
          <a:xfrm flipH="1">
            <a:off x="279018" y="5497631"/>
            <a:ext cx="6280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Oval Callout 44"/>
          <p:cNvSpPr/>
          <p:nvPr/>
        </p:nvSpPr>
        <p:spPr>
          <a:xfrm>
            <a:off x="-31656" y="3320800"/>
            <a:ext cx="2743482" cy="1588442"/>
          </a:xfrm>
          <a:prstGeom prst="wedgeEllipseCallout">
            <a:avLst>
              <a:gd name="adj1" fmla="val 61159"/>
              <a:gd name="adj2" fmla="val -69607"/>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a:t>Logical Plan</a:t>
            </a:r>
          </a:p>
          <a:p>
            <a:r>
              <a:rPr lang="en-US" sz="1400" b="1" dirty="0"/>
              <a:t>Physical traits: Table Part./Buckets; </a:t>
            </a:r>
            <a:r>
              <a:rPr lang="en-US" sz="1400" b="1" dirty="0" err="1"/>
              <a:t>RedSink</a:t>
            </a:r>
            <a:r>
              <a:rPr lang="en-US" sz="1400" b="1" dirty="0"/>
              <a:t> Ops </a:t>
            </a:r>
            <a:r>
              <a:rPr lang="en-US" sz="1400" b="1" dirty="0" smtClean="0"/>
              <a:t>removed</a:t>
            </a:r>
            <a:endParaRPr lang="en-US" sz="1400" b="1" dirty="0"/>
          </a:p>
        </p:txBody>
      </p:sp>
      <p:grpSp>
        <p:nvGrpSpPr>
          <p:cNvPr id="53" name="Group 52"/>
          <p:cNvGrpSpPr/>
          <p:nvPr/>
        </p:nvGrpSpPr>
        <p:grpSpPr>
          <a:xfrm>
            <a:off x="4170982" y="2436643"/>
            <a:ext cx="689579" cy="542435"/>
            <a:chOff x="6458376" y="274638"/>
            <a:chExt cx="1415037" cy="1113087"/>
          </a:xfrm>
          <a:solidFill>
            <a:schemeClr val="accent5"/>
          </a:solidFill>
        </p:grpSpPr>
        <p:sp>
          <p:nvSpPr>
            <p:cNvPr id="54" name="Oval 53"/>
            <p:cNvSpPr/>
            <p:nvPr/>
          </p:nvSpPr>
          <p:spPr>
            <a:xfrm>
              <a:off x="6930055" y="274638"/>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5" name="Oval 54"/>
            <p:cNvSpPr/>
            <p:nvPr/>
          </p:nvSpPr>
          <p:spPr>
            <a:xfrm>
              <a:off x="6458376" y="893460"/>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56" name="Oval 55"/>
            <p:cNvSpPr/>
            <p:nvPr/>
          </p:nvSpPr>
          <p:spPr>
            <a:xfrm>
              <a:off x="7401734" y="916046"/>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57" name="Straight Arrow Connector 56"/>
            <p:cNvCxnSpPr>
              <a:stCxn id="55" idx="7"/>
              <a:endCxn id="54" idx="3"/>
            </p:cNvCxnSpPr>
            <p:nvPr/>
          </p:nvCxnSpPr>
          <p:spPr>
            <a:xfrm flipV="1">
              <a:off x="6860979" y="677241"/>
              <a:ext cx="138152" cy="285295"/>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56" idx="1"/>
              <a:endCxn id="54" idx="5"/>
            </p:cNvCxnSpPr>
            <p:nvPr/>
          </p:nvCxnSpPr>
          <p:spPr>
            <a:xfrm flipH="1" flipV="1">
              <a:off x="7332658" y="677241"/>
              <a:ext cx="138152" cy="307881"/>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7576025" y="2425636"/>
            <a:ext cx="689579" cy="542435"/>
            <a:chOff x="6458376" y="274638"/>
            <a:chExt cx="1415037" cy="1113087"/>
          </a:xfrm>
          <a:solidFill>
            <a:schemeClr val="accent5"/>
          </a:solidFill>
        </p:grpSpPr>
        <p:sp>
          <p:nvSpPr>
            <p:cNvPr id="66" name="Oval 65"/>
            <p:cNvSpPr/>
            <p:nvPr/>
          </p:nvSpPr>
          <p:spPr>
            <a:xfrm>
              <a:off x="6930055" y="274638"/>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67" name="Oval 66"/>
            <p:cNvSpPr/>
            <p:nvPr/>
          </p:nvSpPr>
          <p:spPr>
            <a:xfrm>
              <a:off x="6458376" y="893460"/>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68" name="Oval 67"/>
            <p:cNvSpPr/>
            <p:nvPr/>
          </p:nvSpPr>
          <p:spPr>
            <a:xfrm>
              <a:off x="7401734" y="916046"/>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69" name="Straight Arrow Connector 68"/>
            <p:cNvCxnSpPr>
              <a:stCxn id="67" idx="7"/>
              <a:endCxn id="66" idx="3"/>
            </p:cNvCxnSpPr>
            <p:nvPr/>
          </p:nvCxnSpPr>
          <p:spPr>
            <a:xfrm flipV="1">
              <a:off x="6860979" y="677241"/>
              <a:ext cx="138152" cy="285295"/>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8" idx="1"/>
              <a:endCxn id="66" idx="5"/>
            </p:cNvCxnSpPr>
            <p:nvPr/>
          </p:nvCxnSpPr>
          <p:spPr>
            <a:xfrm flipH="1" flipV="1">
              <a:off x="7332658" y="677241"/>
              <a:ext cx="138152" cy="307881"/>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4933129" y="2441810"/>
            <a:ext cx="457754" cy="529153"/>
            <a:chOff x="6458376" y="274638"/>
            <a:chExt cx="943358" cy="1090501"/>
          </a:xfrm>
          <a:solidFill>
            <a:schemeClr val="accent5"/>
          </a:solidFill>
        </p:grpSpPr>
        <p:sp>
          <p:nvSpPr>
            <p:cNvPr id="77" name="Oval 76"/>
            <p:cNvSpPr/>
            <p:nvPr/>
          </p:nvSpPr>
          <p:spPr>
            <a:xfrm>
              <a:off x="6930055" y="274638"/>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78" name="Oval 77"/>
            <p:cNvSpPr/>
            <p:nvPr/>
          </p:nvSpPr>
          <p:spPr>
            <a:xfrm>
              <a:off x="6458376" y="893460"/>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79" name="Straight Arrow Connector 78"/>
            <p:cNvCxnSpPr>
              <a:stCxn id="78" idx="7"/>
              <a:endCxn id="77" idx="3"/>
            </p:cNvCxnSpPr>
            <p:nvPr/>
          </p:nvCxnSpPr>
          <p:spPr>
            <a:xfrm flipV="1">
              <a:off x="6860979" y="677241"/>
              <a:ext cx="138152" cy="285295"/>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8424884" y="2460296"/>
            <a:ext cx="457754" cy="529153"/>
            <a:chOff x="6458376" y="274638"/>
            <a:chExt cx="943358" cy="1090501"/>
          </a:xfrm>
          <a:solidFill>
            <a:schemeClr val="accent5"/>
          </a:solidFill>
        </p:grpSpPr>
        <p:sp>
          <p:nvSpPr>
            <p:cNvPr id="81" name="Oval 80"/>
            <p:cNvSpPr/>
            <p:nvPr/>
          </p:nvSpPr>
          <p:spPr>
            <a:xfrm>
              <a:off x="6930055" y="274638"/>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82" name="Oval 81"/>
            <p:cNvSpPr/>
            <p:nvPr/>
          </p:nvSpPr>
          <p:spPr>
            <a:xfrm>
              <a:off x="6458376" y="893460"/>
              <a:ext cx="471679" cy="471679"/>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83" name="Straight Arrow Connector 82"/>
            <p:cNvCxnSpPr>
              <a:stCxn id="82" idx="7"/>
              <a:endCxn id="81" idx="3"/>
            </p:cNvCxnSpPr>
            <p:nvPr/>
          </p:nvCxnSpPr>
          <p:spPr>
            <a:xfrm flipV="1">
              <a:off x="6860979" y="677241"/>
              <a:ext cx="138152" cy="285295"/>
            </a:xfrm>
            <a:prstGeom prst="straightConnector1">
              <a:avLst/>
            </a:prstGeom>
            <a:grpFill/>
            <a:ln w="12700">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683565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schema</a:t>
            </a:r>
            <a:endParaRPr lang="en-US" dirty="0"/>
          </a:p>
        </p:txBody>
      </p:sp>
      <p:sp>
        <p:nvSpPr>
          <p:cNvPr id="3" name="Text Placeholder 2"/>
          <p:cNvSpPr>
            <a:spLocks noGrp="1"/>
          </p:cNvSpPr>
          <p:nvPr>
            <p:ph type="body" sz="quarter" idx="11"/>
          </p:nvPr>
        </p:nvSpPr>
        <p:spPr/>
        <p:txBody>
          <a:bodyPr/>
          <a:lstStyle/>
          <a:p>
            <a:endParaRPr lang="en-US" dirty="0"/>
          </a:p>
        </p:txBody>
      </p:sp>
      <p:grpSp>
        <p:nvGrpSpPr>
          <p:cNvPr id="31" name="Group 30"/>
          <p:cNvGrpSpPr/>
          <p:nvPr/>
        </p:nvGrpSpPr>
        <p:grpSpPr>
          <a:xfrm>
            <a:off x="671249" y="1473210"/>
            <a:ext cx="10924800" cy="3429001"/>
            <a:chOff x="214085" y="2031999"/>
            <a:chExt cx="10924800" cy="3429001"/>
          </a:xfrm>
        </p:grpSpPr>
        <p:sp>
          <p:nvSpPr>
            <p:cNvPr id="4" name="Rounded Rectangle 3"/>
            <p:cNvSpPr/>
            <p:nvPr/>
          </p:nvSpPr>
          <p:spPr>
            <a:xfrm>
              <a:off x="2358388" y="2031999"/>
              <a:ext cx="1578319" cy="3429001"/>
            </a:xfrm>
            <a:prstGeom prst="roundRect">
              <a:avLst/>
            </a:prstGeom>
            <a:solidFill>
              <a:srgbClr val="1991C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Sales</a:t>
              </a:r>
            </a:p>
          </p:txBody>
        </p:sp>
        <p:sp>
          <p:nvSpPr>
            <p:cNvPr id="5" name="Rounded Rectangle 4"/>
            <p:cNvSpPr/>
            <p:nvPr/>
          </p:nvSpPr>
          <p:spPr>
            <a:xfrm>
              <a:off x="6755901" y="2031999"/>
              <a:ext cx="1752466" cy="3429001"/>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Inventory</a:t>
              </a:r>
            </a:p>
          </p:txBody>
        </p:sp>
        <p:sp>
          <p:nvSpPr>
            <p:cNvPr id="6" name="Rounded Rectangle 5"/>
            <p:cNvSpPr/>
            <p:nvPr/>
          </p:nvSpPr>
          <p:spPr>
            <a:xfrm>
              <a:off x="4633345" y="2184399"/>
              <a:ext cx="1578319" cy="10450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Time</a:t>
              </a:r>
            </a:p>
          </p:txBody>
        </p:sp>
        <p:sp>
          <p:nvSpPr>
            <p:cNvPr id="7" name="Rounded Rectangle 6"/>
            <p:cNvSpPr/>
            <p:nvPr/>
          </p:nvSpPr>
          <p:spPr>
            <a:xfrm>
              <a:off x="4633345" y="3751942"/>
              <a:ext cx="1578319" cy="170905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Product</a:t>
              </a:r>
            </a:p>
          </p:txBody>
        </p:sp>
        <p:sp>
          <p:nvSpPr>
            <p:cNvPr id="8" name="Rounded Rectangle 7"/>
            <p:cNvSpPr/>
            <p:nvPr/>
          </p:nvSpPr>
          <p:spPr>
            <a:xfrm>
              <a:off x="214085" y="2362199"/>
              <a:ext cx="1708915" cy="173445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Customer</a:t>
              </a:r>
            </a:p>
          </p:txBody>
        </p:sp>
        <p:sp>
          <p:nvSpPr>
            <p:cNvPr id="9" name="Rounded Rectangle 8"/>
            <p:cNvSpPr/>
            <p:nvPr/>
          </p:nvSpPr>
          <p:spPr>
            <a:xfrm>
              <a:off x="9128833" y="3223984"/>
              <a:ext cx="2010052" cy="104503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Warehouse</a:t>
              </a:r>
            </a:p>
          </p:txBody>
        </p:sp>
        <p:cxnSp>
          <p:nvCxnSpPr>
            <p:cNvPr id="12" name="Straight Arrow Connector 11"/>
            <p:cNvCxnSpPr>
              <a:stCxn id="5" idx="3"/>
              <a:endCxn id="9" idx="1"/>
            </p:cNvCxnSpPr>
            <p:nvPr/>
          </p:nvCxnSpPr>
          <p:spPr>
            <a:xfrm>
              <a:off x="8508367" y="3746500"/>
              <a:ext cx="62046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endCxn id="6" idx="3"/>
            </p:cNvCxnSpPr>
            <p:nvPr/>
          </p:nvCxnSpPr>
          <p:spPr>
            <a:xfrm flipH="1">
              <a:off x="6211664" y="2706914"/>
              <a:ext cx="5442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7" idx="3"/>
            </p:cNvCxnSpPr>
            <p:nvPr/>
          </p:nvCxnSpPr>
          <p:spPr>
            <a:xfrm flipH="1">
              <a:off x="6211664" y="4606471"/>
              <a:ext cx="5442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1923000" y="3229429"/>
              <a:ext cx="4353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3936707" y="2859314"/>
              <a:ext cx="6966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3936707" y="4544785"/>
              <a:ext cx="6966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3" name="TextBox 32"/>
          <p:cNvSpPr txBox="1"/>
          <p:nvPr/>
        </p:nvSpPr>
        <p:spPr>
          <a:xfrm>
            <a:off x="609441" y="5003800"/>
            <a:ext cx="914400" cy="914400"/>
          </a:xfrm>
          <a:prstGeom prst="rect">
            <a:avLst/>
          </a:prstGeom>
        </p:spPr>
        <p:txBody>
          <a:bodyPr vert="horz" wrap="none" lIns="91440" tIns="91440" rIns="91440" bIns="91440" rtlCol="0">
            <a:noAutofit/>
          </a:bodyPr>
          <a:lstStyle/>
          <a:p>
            <a:r>
              <a:rPr lang="en-US" b="1" dirty="0" smtClean="0"/>
              <a:t>Key</a:t>
            </a:r>
          </a:p>
          <a:p>
            <a:r>
              <a:rPr lang="en-US" dirty="0" smtClean="0">
                <a:solidFill>
                  <a:schemeClr val="accent2">
                    <a:lumMod val="75000"/>
                  </a:schemeClr>
                </a:solidFill>
              </a:rPr>
              <a:t>Fact table</a:t>
            </a:r>
            <a:br>
              <a:rPr lang="en-US" dirty="0" smtClean="0">
                <a:solidFill>
                  <a:schemeClr val="accent2">
                    <a:lumMod val="75000"/>
                  </a:schemeClr>
                </a:solidFill>
              </a:rPr>
            </a:br>
            <a:r>
              <a:rPr lang="en-US" dirty="0" smtClean="0">
                <a:solidFill>
                  <a:schemeClr val="accent1">
                    <a:lumMod val="75000"/>
                  </a:schemeClr>
                </a:solidFill>
              </a:rPr>
              <a:t>Dimension table</a:t>
            </a:r>
          </a:p>
          <a:p>
            <a:r>
              <a:rPr lang="en-US" dirty="0" smtClean="0">
                <a:solidFill>
                  <a:schemeClr val="accent1">
                    <a:lumMod val="75000"/>
                  </a:schemeClr>
                </a:solidFill>
              </a:rPr>
              <a:t>       </a:t>
            </a:r>
            <a:r>
              <a:rPr lang="en-US" dirty="0" smtClean="0">
                <a:solidFill>
                  <a:schemeClr val="bg1"/>
                </a:solidFill>
              </a:rPr>
              <a:t>Many-to-one relationship</a:t>
            </a:r>
            <a:endParaRPr lang="en-US" dirty="0">
              <a:solidFill>
                <a:schemeClr val="bg1"/>
              </a:solidFill>
            </a:endParaRPr>
          </a:p>
        </p:txBody>
      </p:sp>
      <p:sp>
        <p:nvSpPr>
          <p:cNvPr id="34" name="Rectangle 33"/>
          <p:cNvSpPr/>
          <p:nvPr/>
        </p:nvSpPr>
        <p:spPr>
          <a:xfrm>
            <a:off x="609440" y="5104288"/>
            <a:ext cx="3149433" cy="1194911"/>
          </a:xfrm>
          <a:prstGeom prst="rect">
            <a:avLst/>
          </a:prstGeom>
          <a:noFill/>
          <a:ln>
            <a:solidFill>
              <a:srgbClr val="1E1E1E"/>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35" name="Straight Arrow Connector 34"/>
          <p:cNvCxnSpPr/>
          <p:nvPr/>
        </p:nvCxnSpPr>
        <p:spPr>
          <a:xfrm>
            <a:off x="812626" y="6018685"/>
            <a:ext cx="28186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622089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combining two stars</a:t>
            </a:r>
            <a:endParaRPr lang="en-US" dirty="0"/>
          </a:p>
        </p:txBody>
      </p:sp>
      <p:sp>
        <p:nvSpPr>
          <p:cNvPr id="3" name="Text Placeholder 2"/>
          <p:cNvSpPr>
            <a:spLocks noGrp="1"/>
          </p:cNvSpPr>
          <p:nvPr>
            <p:ph type="body" sz="quarter" idx="11"/>
          </p:nvPr>
        </p:nvSpPr>
        <p:spPr/>
        <p:txBody>
          <a:bodyPr/>
          <a:lstStyle/>
          <a:p>
            <a:r>
              <a:rPr lang="en-US" spc="-150" dirty="0" smtClean="0">
                <a:latin typeface="Courier New"/>
                <a:cs typeface="Courier New"/>
              </a:rPr>
              <a:t>SELECT </a:t>
            </a:r>
            <a:r>
              <a:rPr lang="en-US" spc="-150" dirty="0" err="1" smtClean="0">
                <a:latin typeface="Courier New"/>
                <a:cs typeface="Courier New"/>
              </a:rPr>
              <a:t>product.id</a:t>
            </a:r>
            <a:r>
              <a:rPr lang="en-US" spc="-150" dirty="0" smtClean="0">
                <a:latin typeface="Courier New"/>
                <a:cs typeface="Courier New"/>
              </a:rPr>
              <a:t>,  sum(</a:t>
            </a:r>
            <a:r>
              <a:rPr lang="en-US" spc="-150" dirty="0" err="1" smtClean="0">
                <a:latin typeface="Courier New"/>
                <a:cs typeface="Courier New"/>
              </a:rPr>
              <a:t>sales.units</a:t>
            </a:r>
            <a:r>
              <a:rPr lang="en-US" spc="-150" dirty="0" smtClean="0">
                <a:latin typeface="Courier New"/>
                <a:cs typeface="Courier New"/>
              </a:rPr>
              <a:t>), sum(</a:t>
            </a:r>
            <a:r>
              <a:rPr lang="en-US" spc="-150" dirty="0" err="1" smtClean="0">
                <a:latin typeface="Courier New"/>
                <a:cs typeface="Courier New"/>
              </a:rPr>
              <a:t>inventory.on_hand</a:t>
            </a:r>
            <a:r>
              <a:rPr lang="en-US" spc="-150" dirty="0" smtClean="0">
                <a:latin typeface="Courier New"/>
                <a:cs typeface="Courier New"/>
              </a:rPr>
              <a:t>)</a:t>
            </a:r>
            <a:br>
              <a:rPr lang="en-US" spc="-150" dirty="0" smtClean="0">
                <a:latin typeface="Courier New"/>
                <a:cs typeface="Courier New"/>
              </a:rPr>
            </a:br>
            <a:r>
              <a:rPr lang="en-US" spc="-150" dirty="0" smtClean="0">
                <a:latin typeface="Courier New"/>
                <a:cs typeface="Courier New"/>
              </a:rPr>
              <a:t>FROM sales ON …</a:t>
            </a:r>
            <a:br>
              <a:rPr lang="en-US" spc="-150" dirty="0" smtClean="0">
                <a:latin typeface="Courier New"/>
                <a:cs typeface="Courier New"/>
              </a:rPr>
            </a:br>
            <a:r>
              <a:rPr lang="en-US" spc="-150" dirty="0" smtClean="0">
                <a:latin typeface="Courier New"/>
                <a:cs typeface="Courier New"/>
              </a:rPr>
              <a:t>JOIN customer ON …</a:t>
            </a:r>
            <a:br>
              <a:rPr lang="en-US" spc="-150" dirty="0" smtClean="0">
                <a:latin typeface="Courier New"/>
                <a:cs typeface="Courier New"/>
              </a:rPr>
            </a:br>
            <a:r>
              <a:rPr lang="en-US" spc="-150" dirty="0" smtClean="0">
                <a:latin typeface="Courier New"/>
                <a:cs typeface="Courier New"/>
              </a:rPr>
              <a:t>JOIN time ON …</a:t>
            </a:r>
            <a:br>
              <a:rPr lang="en-US" spc="-150" dirty="0" smtClean="0">
                <a:latin typeface="Courier New"/>
                <a:cs typeface="Courier New"/>
              </a:rPr>
            </a:br>
            <a:r>
              <a:rPr lang="en-US" spc="-150" dirty="0" smtClean="0">
                <a:latin typeface="Courier New"/>
                <a:cs typeface="Courier New"/>
              </a:rPr>
              <a:t>JOIN product ON …</a:t>
            </a:r>
            <a:br>
              <a:rPr lang="en-US" spc="-150" dirty="0" smtClean="0">
                <a:latin typeface="Courier New"/>
                <a:cs typeface="Courier New"/>
              </a:rPr>
            </a:br>
            <a:r>
              <a:rPr lang="en-US" spc="-150" dirty="0" smtClean="0">
                <a:latin typeface="Courier New"/>
                <a:cs typeface="Courier New"/>
              </a:rPr>
              <a:t>JOIN inventory ON …</a:t>
            </a:r>
            <a:br>
              <a:rPr lang="en-US" spc="-150" dirty="0" smtClean="0">
                <a:latin typeface="Courier New"/>
                <a:cs typeface="Courier New"/>
              </a:rPr>
            </a:br>
            <a:r>
              <a:rPr lang="en-US" spc="-150" dirty="0" smtClean="0">
                <a:latin typeface="Courier New"/>
                <a:cs typeface="Courier New"/>
              </a:rPr>
              <a:t>JOIN warehouse ON …</a:t>
            </a:r>
            <a:br>
              <a:rPr lang="en-US" spc="-150" dirty="0" smtClean="0">
                <a:latin typeface="Courier New"/>
                <a:cs typeface="Courier New"/>
              </a:rPr>
            </a:br>
            <a:r>
              <a:rPr lang="en-US" spc="-150" dirty="0" smtClean="0">
                <a:latin typeface="Courier New"/>
                <a:cs typeface="Courier New"/>
              </a:rPr>
              <a:t>WHERE </a:t>
            </a:r>
            <a:r>
              <a:rPr lang="en-US" spc="-150" dirty="0" err="1" smtClean="0">
                <a:latin typeface="Courier New"/>
                <a:cs typeface="Courier New"/>
              </a:rPr>
              <a:t>time.year</a:t>
            </a:r>
            <a:r>
              <a:rPr lang="en-US" spc="-150" dirty="0" smtClean="0">
                <a:latin typeface="Courier New"/>
                <a:cs typeface="Courier New"/>
              </a:rPr>
              <a:t> = 2014</a:t>
            </a:r>
            <a:br>
              <a:rPr lang="en-US" spc="-150" dirty="0" smtClean="0">
                <a:latin typeface="Courier New"/>
                <a:cs typeface="Courier New"/>
              </a:rPr>
            </a:br>
            <a:r>
              <a:rPr lang="en-US" spc="-150" dirty="0" smtClean="0">
                <a:latin typeface="Courier New"/>
                <a:cs typeface="Courier New"/>
              </a:rPr>
              <a:t>AND </a:t>
            </a:r>
            <a:r>
              <a:rPr lang="en-US" spc="-150" dirty="0" err="1" smtClean="0">
                <a:latin typeface="Courier New"/>
                <a:cs typeface="Courier New"/>
              </a:rPr>
              <a:t>time.quarter</a:t>
            </a:r>
            <a:r>
              <a:rPr lang="en-US" spc="-150" dirty="0" smtClean="0">
                <a:latin typeface="Courier New"/>
                <a:cs typeface="Courier New"/>
              </a:rPr>
              <a:t> = ‘Q1’</a:t>
            </a:r>
            <a:br>
              <a:rPr lang="en-US" spc="-150" dirty="0" smtClean="0">
                <a:latin typeface="Courier New"/>
                <a:cs typeface="Courier New"/>
              </a:rPr>
            </a:br>
            <a:r>
              <a:rPr lang="en-US" spc="-150" dirty="0" smtClean="0">
                <a:latin typeface="Courier New"/>
                <a:cs typeface="Courier New"/>
              </a:rPr>
              <a:t>AND </a:t>
            </a:r>
            <a:r>
              <a:rPr lang="en-US" spc="-150" dirty="0" err="1" smtClean="0">
                <a:latin typeface="Courier New"/>
                <a:cs typeface="Courier New"/>
              </a:rPr>
              <a:t>product.color</a:t>
            </a:r>
            <a:r>
              <a:rPr lang="en-US" spc="-150" dirty="0" smtClean="0">
                <a:latin typeface="Courier New"/>
                <a:cs typeface="Courier New"/>
              </a:rPr>
              <a:t> = ‘Red’</a:t>
            </a:r>
            <a:br>
              <a:rPr lang="en-US" spc="-150" dirty="0" smtClean="0">
                <a:latin typeface="Courier New"/>
                <a:cs typeface="Courier New"/>
              </a:rPr>
            </a:br>
            <a:r>
              <a:rPr lang="en-US" spc="-150" dirty="0" smtClean="0">
                <a:latin typeface="Courier New"/>
                <a:cs typeface="Courier New"/>
              </a:rPr>
              <a:t>AND </a:t>
            </a:r>
            <a:r>
              <a:rPr lang="en-US" spc="-150" dirty="0" err="1" smtClean="0">
                <a:latin typeface="Courier New"/>
                <a:cs typeface="Courier New"/>
              </a:rPr>
              <a:t>warehouse.state</a:t>
            </a:r>
            <a:r>
              <a:rPr lang="en-US" spc="-150" dirty="0" smtClean="0">
                <a:latin typeface="Courier New"/>
                <a:cs typeface="Courier New"/>
              </a:rPr>
              <a:t> = ‘WA’</a:t>
            </a:r>
            <a:br>
              <a:rPr lang="en-US" spc="-150" dirty="0" smtClean="0">
                <a:latin typeface="Courier New"/>
                <a:cs typeface="Courier New"/>
              </a:rPr>
            </a:br>
            <a:r>
              <a:rPr lang="en-US" spc="-150" dirty="0" smtClean="0">
                <a:latin typeface="Courier New"/>
                <a:cs typeface="Courier New"/>
              </a:rPr>
              <a:t>GROUP BY …</a:t>
            </a:r>
          </a:p>
        </p:txBody>
      </p:sp>
      <p:grpSp>
        <p:nvGrpSpPr>
          <p:cNvPr id="4" name="Group 3"/>
          <p:cNvGrpSpPr/>
          <p:nvPr/>
        </p:nvGrpSpPr>
        <p:grpSpPr>
          <a:xfrm>
            <a:off x="4994900" y="2063310"/>
            <a:ext cx="6899254" cy="1243166"/>
            <a:chOff x="214085" y="2031999"/>
            <a:chExt cx="10924800" cy="3429001"/>
          </a:xfrm>
        </p:grpSpPr>
        <p:sp>
          <p:nvSpPr>
            <p:cNvPr id="5" name="Rounded Rectangle 4"/>
            <p:cNvSpPr/>
            <p:nvPr/>
          </p:nvSpPr>
          <p:spPr>
            <a:xfrm>
              <a:off x="2358388" y="2031999"/>
              <a:ext cx="1578319" cy="34290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Sales</a:t>
              </a:r>
            </a:p>
          </p:txBody>
        </p:sp>
        <p:sp>
          <p:nvSpPr>
            <p:cNvPr id="6" name="Rounded Rectangle 5"/>
            <p:cNvSpPr/>
            <p:nvPr/>
          </p:nvSpPr>
          <p:spPr>
            <a:xfrm>
              <a:off x="6755901" y="2031999"/>
              <a:ext cx="1752466" cy="342900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Inventory</a:t>
              </a:r>
            </a:p>
          </p:txBody>
        </p:sp>
        <p:sp>
          <p:nvSpPr>
            <p:cNvPr id="7" name="Rounded Rectangle 6"/>
            <p:cNvSpPr/>
            <p:nvPr/>
          </p:nvSpPr>
          <p:spPr>
            <a:xfrm>
              <a:off x="4633345" y="2184399"/>
              <a:ext cx="1578319" cy="10450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Time</a:t>
              </a:r>
            </a:p>
          </p:txBody>
        </p:sp>
        <p:sp>
          <p:nvSpPr>
            <p:cNvPr id="8" name="Rounded Rectangle 7"/>
            <p:cNvSpPr/>
            <p:nvPr/>
          </p:nvSpPr>
          <p:spPr>
            <a:xfrm>
              <a:off x="4633345" y="3751942"/>
              <a:ext cx="1578319" cy="170905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Product</a:t>
              </a:r>
            </a:p>
          </p:txBody>
        </p:sp>
        <p:sp>
          <p:nvSpPr>
            <p:cNvPr id="9" name="Rounded Rectangle 8"/>
            <p:cNvSpPr/>
            <p:nvPr/>
          </p:nvSpPr>
          <p:spPr>
            <a:xfrm>
              <a:off x="214085" y="2362199"/>
              <a:ext cx="1708915" cy="173445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Customer</a:t>
              </a:r>
            </a:p>
          </p:txBody>
        </p:sp>
        <p:sp>
          <p:nvSpPr>
            <p:cNvPr id="10" name="Rounded Rectangle 9"/>
            <p:cNvSpPr/>
            <p:nvPr/>
          </p:nvSpPr>
          <p:spPr>
            <a:xfrm>
              <a:off x="9128833" y="3223984"/>
              <a:ext cx="2010052" cy="104503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baseline="-25000" dirty="0" smtClean="0">
                  <a:solidFill>
                    <a:schemeClr val="bg2"/>
                  </a:solidFill>
                </a:rPr>
                <a:t>Warehouse</a:t>
              </a:r>
            </a:p>
          </p:txBody>
        </p:sp>
        <p:cxnSp>
          <p:nvCxnSpPr>
            <p:cNvPr id="11" name="Straight Arrow Connector 10"/>
            <p:cNvCxnSpPr>
              <a:stCxn id="6" idx="3"/>
              <a:endCxn id="10" idx="1"/>
            </p:cNvCxnSpPr>
            <p:nvPr/>
          </p:nvCxnSpPr>
          <p:spPr>
            <a:xfrm>
              <a:off x="8508367" y="3746500"/>
              <a:ext cx="62046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7" idx="3"/>
            </p:cNvCxnSpPr>
            <p:nvPr/>
          </p:nvCxnSpPr>
          <p:spPr>
            <a:xfrm flipH="1">
              <a:off x="6211664" y="2706914"/>
              <a:ext cx="5442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endCxn id="8" idx="3"/>
            </p:cNvCxnSpPr>
            <p:nvPr/>
          </p:nvCxnSpPr>
          <p:spPr>
            <a:xfrm flipH="1">
              <a:off x="6211664" y="4606471"/>
              <a:ext cx="5442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1923000" y="3229429"/>
              <a:ext cx="4353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3936707" y="2859314"/>
              <a:ext cx="6966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3936707" y="4544785"/>
              <a:ext cx="6966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7" name="Oval 16"/>
          <p:cNvSpPr/>
          <p:nvPr/>
        </p:nvSpPr>
        <p:spPr>
          <a:xfrm>
            <a:off x="5698720" y="1721665"/>
            <a:ext cx="2496301" cy="1930401"/>
          </a:xfrm>
          <a:prstGeom prst="ellipse">
            <a:avLst/>
          </a:prstGeom>
          <a:noFill/>
          <a:ln>
            <a:solidFill>
              <a:srgbClr val="FF6600"/>
            </a:solidFill>
          </a:ln>
        </p:spPr>
        <p:style>
          <a:lnRef idx="2">
            <a:schemeClr val="accent5"/>
          </a:lnRef>
          <a:fillRef idx="1">
            <a:schemeClr val="lt1"/>
          </a:fillRef>
          <a:effectRef idx="0">
            <a:schemeClr val="accent5"/>
          </a:effectRef>
          <a:fontRef idx="minor">
            <a:schemeClr val="dk1"/>
          </a:fontRef>
        </p:style>
        <p:txBody>
          <a:bodyPr tIns="91440" bIns="91440" rtlCol="0" anchor="t" anchorCtr="0"/>
          <a:lstStyle/>
          <a:p>
            <a:pPr algn="l"/>
            <a:endParaRPr lang="en-US" dirty="0" smtClean="0">
              <a:solidFill>
                <a:schemeClr val="bg2"/>
              </a:solidFill>
            </a:endParaRPr>
          </a:p>
        </p:txBody>
      </p:sp>
      <p:sp>
        <p:nvSpPr>
          <p:cNvPr id="18" name="Oval 17"/>
          <p:cNvSpPr/>
          <p:nvPr/>
        </p:nvSpPr>
        <p:spPr>
          <a:xfrm>
            <a:off x="8424784" y="1738601"/>
            <a:ext cx="2496301" cy="1930401"/>
          </a:xfrm>
          <a:prstGeom prst="ellipse">
            <a:avLst/>
          </a:prstGeom>
          <a:noFill/>
          <a:ln>
            <a:solidFill>
              <a:srgbClr val="FF6600"/>
            </a:solidFill>
          </a:ln>
        </p:spPr>
        <p:style>
          <a:lnRef idx="2">
            <a:schemeClr val="accent5"/>
          </a:lnRef>
          <a:fillRef idx="1">
            <a:schemeClr val="lt1"/>
          </a:fillRef>
          <a:effectRef idx="0">
            <a:schemeClr val="accent5"/>
          </a:effectRef>
          <a:fontRef idx="minor">
            <a:schemeClr val="dk1"/>
          </a:fontRef>
        </p:style>
        <p:txBody>
          <a:bodyPr tIns="91440" bIns="91440" rtlCol="0" anchor="t" anchorCtr="0"/>
          <a:lstStyle/>
          <a:p>
            <a:pPr algn="l"/>
            <a:endParaRPr lang="en-US" dirty="0" smtClean="0">
              <a:solidFill>
                <a:schemeClr val="bg2"/>
              </a:solidFill>
            </a:endParaRPr>
          </a:p>
        </p:txBody>
      </p:sp>
    </p:spTree>
    <p:extLst>
      <p:ext uri="{BB962C8B-B14F-4D97-AF65-F5344CB8AC3E}">
        <p14:creationId xmlns:p14="http://schemas.microsoft.com/office/powerpoint/2010/main" val="6206989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Left-deep tree</a:t>
            </a:r>
            <a:endParaRPr lang="en-US" dirty="0"/>
          </a:p>
        </p:txBody>
      </p:sp>
      <p:sp>
        <p:nvSpPr>
          <p:cNvPr id="3" name="Text Placeholder 2"/>
          <p:cNvSpPr>
            <a:spLocks noGrp="1"/>
          </p:cNvSpPr>
          <p:nvPr>
            <p:ph type="body" sz="quarter" idx="11"/>
          </p:nvPr>
        </p:nvSpPr>
        <p:spPr>
          <a:xfrm>
            <a:off x="609441" y="1106435"/>
            <a:ext cx="6576579" cy="4954588"/>
          </a:xfrm>
        </p:spPr>
        <p:txBody>
          <a:bodyPr/>
          <a:lstStyle/>
          <a:p>
            <a:r>
              <a:rPr lang="en-US" dirty="0" smtClean="0"/>
              <a:t>Initial tree is “left-deep”</a:t>
            </a:r>
          </a:p>
          <a:p>
            <a:r>
              <a:rPr lang="en-US" dirty="0" smtClean="0"/>
              <a:t>No join node is the right child of its parent</a:t>
            </a:r>
          </a:p>
          <a:p>
            <a:r>
              <a:rPr lang="en-US" dirty="0" smtClean="0"/>
              <a:t>Join-ordering algorithm chooses what order to join tables – does not re-shape the tree</a:t>
            </a:r>
          </a:p>
          <a:p>
            <a:r>
              <a:rPr lang="en-US" dirty="0" smtClean="0"/>
              <a:t>Typical plan:</a:t>
            </a:r>
          </a:p>
          <a:p>
            <a:pPr marL="342900" indent="-342900">
              <a:buFont typeface="Arial"/>
              <a:buChar char="•"/>
            </a:pPr>
            <a:r>
              <a:rPr lang="en-US" dirty="0" smtClean="0"/>
              <a:t>Start with largest table at bottom left</a:t>
            </a:r>
          </a:p>
          <a:p>
            <a:pPr marL="342900" indent="-342900">
              <a:buFont typeface="Arial"/>
              <a:buChar char="•"/>
            </a:pPr>
            <a:r>
              <a:rPr lang="en-US" dirty="0" smtClean="0"/>
              <a:t>Join tables with more selective conditions first</a:t>
            </a:r>
          </a:p>
        </p:txBody>
      </p:sp>
      <p:sp>
        <p:nvSpPr>
          <p:cNvPr id="4" name="Rounded Rectangle 3"/>
          <p:cNvSpPr/>
          <p:nvPr/>
        </p:nvSpPr>
        <p:spPr>
          <a:xfrm>
            <a:off x="5577373" y="5334001"/>
            <a:ext cx="1320791"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Sales</a:t>
            </a:r>
          </a:p>
        </p:txBody>
      </p:sp>
      <p:sp>
        <p:nvSpPr>
          <p:cNvPr id="5" name="Rounded Rectangle 4"/>
          <p:cNvSpPr/>
          <p:nvPr/>
        </p:nvSpPr>
        <p:spPr>
          <a:xfrm>
            <a:off x="8015685" y="5334000"/>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Customer</a:t>
            </a:r>
          </a:p>
        </p:txBody>
      </p:sp>
      <p:sp>
        <p:nvSpPr>
          <p:cNvPr id="6" name="Rounded Rectangle 5"/>
          <p:cNvSpPr/>
          <p:nvPr/>
        </p:nvSpPr>
        <p:spPr>
          <a:xfrm>
            <a:off x="8625246" y="4588932"/>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Time</a:t>
            </a:r>
          </a:p>
        </p:txBody>
      </p:sp>
      <p:sp>
        <p:nvSpPr>
          <p:cNvPr id="7" name="Rounded Rectangle 6"/>
          <p:cNvSpPr/>
          <p:nvPr/>
        </p:nvSpPr>
        <p:spPr>
          <a:xfrm>
            <a:off x="9119260" y="3928533"/>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Product</a:t>
            </a:r>
          </a:p>
        </p:txBody>
      </p:sp>
      <p:sp>
        <p:nvSpPr>
          <p:cNvPr id="8" name="Rounded Rectangle 7"/>
          <p:cNvSpPr/>
          <p:nvPr/>
        </p:nvSpPr>
        <p:spPr>
          <a:xfrm>
            <a:off x="9765689" y="3285064"/>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Inventory</a:t>
            </a:r>
          </a:p>
        </p:txBody>
      </p:sp>
      <p:sp>
        <p:nvSpPr>
          <p:cNvPr id="10" name="Rounded Rectangle 9"/>
          <p:cNvSpPr/>
          <p:nvPr/>
        </p:nvSpPr>
        <p:spPr>
          <a:xfrm>
            <a:off x="10225829" y="2607732"/>
            <a:ext cx="1887351"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Warehouse</a:t>
            </a:r>
          </a:p>
        </p:txBody>
      </p:sp>
      <p:sp>
        <p:nvSpPr>
          <p:cNvPr id="11" name="Collate 10"/>
          <p:cNvSpPr/>
          <p:nvPr/>
        </p:nvSpPr>
        <p:spPr>
          <a:xfrm rot="5400000">
            <a:off x="7270687" y="4656667"/>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3" name="Collate 12"/>
          <p:cNvSpPr/>
          <p:nvPr/>
        </p:nvSpPr>
        <p:spPr>
          <a:xfrm rot="5400000">
            <a:off x="7880287" y="3860801"/>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4" name="Collate 13"/>
          <p:cNvSpPr/>
          <p:nvPr/>
        </p:nvSpPr>
        <p:spPr>
          <a:xfrm rot="5400000">
            <a:off x="8439197" y="3217337"/>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5" name="Collate 14"/>
          <p:cNvSpPr/>
          <p:nvPr/>
        </p:nvSpPr>
        <p:spPr>
          <a:xfrm rot="5400000">
            <a:off x="9029100" y="2573875"/>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6" name="Collate 15"/>
          <p:cNvSpPr/>
          <p:nvPr/>
        </p:nvSpPr>
        <p:spPr>
          <a:xfrm rot="5400000">
            <a:off x="9537096" y="1896539"/>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18" name="Straight Arrow Connector 17"/>
          <p:cNvCxnSpPr/>
          <p:nvPr/>
        </p:nvCxnSpPr>
        <p:spPr>
          <a:xfrm flipV="1">
            <a:off x="6898165" y="4995333"/>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7456933" y="4402681"/>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flipV="1">
            <a:off x="8032621" y="3674562"/>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flipV="1">
            <a:off x="8574457" y="2997245"/>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V="1">
            <a:off x="9184021" y="2353794"/>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16200000" flipV="1">
            <a:off x="9979837" y="2319931"/>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16200000" flipV="1">
            <a:off x="9505753" y="2997254"/>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16200000" flipV="1">
            <a:off x="8879281" y="3657644"/>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rot="16200000" flipV="1">
            <a:off x="8354401" y="4318034"/>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rot="16200000" flipV="1">
            <a:off x="7677133" y="5029223"/>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rot="18900000" flipV="1">
            <a:off x="9573481" y="1608748"/>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2344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Bushy tree</a:t>
            </a:r>
            <a:endParaRPr lang="en-US" dirty="0"/>
          </a:p>
        </p:txBody>
      </p:sp>
      <p:sp>
        <p:nvSpPr>
          <p:cNvPr id="3" name="Text Placeholder 2"/>
          <p:cNvSpPr>
            <a:spLocks noGrp="1"/>
          </p:cNvSpPr>
          <p:nvPr>
            <p:ph type="body" sz="quarter" idx="11"/>
          </p:nvPr>
        </p:nvSpPr>
        <p:spPr>
          <a:xfrm>
            <a:off x="609442" y="1106435"/>
            <a:ext cx="5059790" cy="4954588"/>
          </a:xfrm>
        </p:spPr>
        <p:txBody>
          <a:bodyPr/>
          <a:lstStyle/>
          <a:p>
            <a:r>
              <a:rPr lang="en-US" dirty="0" smtClean="0"/>
              <a:t>No restrictions on where join nodes can occur</a:t>
            </a:r>
          </a:p>
          <a:p>
            <a:r>
              <a:rPr lang="en-US" dirty="0" smtClean="0"/>
              <a:t>“Bushes” consist of </a:t>
            </a:r>
            <a:r>
              <a:rPr lang="en-US" dirty="0"/>
              <a:t>fact tables (Sales and Inventory</a:t>
            </a:r>
            <a:r>
              <a:rPr lang="en-US" dirty="0" smtClean="0"/>
              <a:t>) surrounded by many-to-one related dimension tables</a:t>
            </a:r>
          </a:p>
          <a:p>
            <a:r>
              <a:rPr lang="en-US" dirty="0" smtClean="0"/>
              <a:t>Dimension tables have a filtering effect</a:t>
            </a:r>
          </a:p>
          <a:p>
            <a:r>
              <a:rPr lang="en-US" dirty="0" smtClean="0"/>
              <a:t>This tree produces the same result as previous plan but is more efficient</a:t>
            </a:r>
          </a:p>
          <a:p>
            <a:endParaRPr lang="en-US" dirty="0"/>
          </a:p>
        </p:txBody>
      </p:sp>
      <p:sp>
        <p:nvSpPr>
          <p:cNvPr id="4" name="Rounded Rectangle 3"/>
          <p:cNvSpPr/>
          <p:nvPr/>
        </p:nvSpPr>
        <p:spPr>
          <a:xfrm>
            <a:off x="3603385" y="5791205"/>
            <a:ext cx="1320791"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Sales</a:t>
            </a:r>
          </a:p>
        </p:txBody>
      </p:sp>
      <p:sp>
        <p:nvSpPr>
          <p:cNvPr id="5" name="Rounded Rectangle 4"/>
          <p:cNvSpPr/>
          <p:nvPr/>
        </p:nvSpPr>
        <p:spPr>
          <a:xfrm>
            <a:off x="6041697" y="5791204"/>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Customer</a:t>
            </a:r>
          </a:p>
        </p:txBody>
      </p:sp>
      <p:sp>
        <p:nvSpPr>
          <p:cNvPr id="6" name="Rounded Rectangle 5"/>
          <p:cNvSpPr/>
          <p:nvPr/>
        </p:nvSpPr>
        <p:spPr>
          <a:xfrm>
            <a:off x="6651258" y="5046136"/>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Time</a:t>
            </a:r>
          </a:p>
        </p:txBody>
      </p:sp>
      <p:sp>
        <p:nvSpPr>
          <p:cNvPr id="7" name="Rounded Rectangle 6"/>
          <p:cNvSpPr/>
          <p:nvPr/>
        </p:nvSpPr>
        <p:spPr>
          <a:xfrm>
            <a:off x="10217994" y="3352864"/>
            <a:ext cx="1665308"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Product</a:t>
            </a:r>
          </a:p>
        </p:txBody>
      </p:sp>
      <p:sp>
        <p:nvSpPr>
          <p:cNvPr id="10" name="Collate 9"/>
          <p:cNvSpPr/>
          <p:nvPr/>
        </p:nvSpPr>
        <p:spPr>
          <a:xfrm rot="5400000">
            <a:off x="5296699" y="5113871"/>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1" name="Collate 10"/>
          <p:cNvSpPr/>
          <p:nvPr/>
        </p:nvSpPr>
        <p:spPr>
          <a:xfrm rot="5400000">
            <a:off x="5906299" y="4318005"/>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14" name="Collate 13"/>
          <p:cNvSpPr/>
          <p:nvPr/>
        </p:nvSpPr>
        <p:spPr>
          <a:xfrm rot="5400000">
            <a:off x="9529150" y="2777115"/>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15" name="Straight Arrow Connector 14"/>
          <p:cNvCxnSpPr/>
          <p:nvPr/>
        </p:nvCxnSpPr>
        <p:spPr>
          <a:xfrm flipV="1">
            <a:off x="4924177" y="5452537"/>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V="1">
            <a:off x="5482945" y="4859885"/>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6058633" y="2048959"/>
            <a:ext cx="2257933" cy="2319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16200000" flipV="1">
            <a:off x="6380413" y="4775238"/>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rot="16200000" flipV="1">
            <a:off x="5703145" y="5486427"/>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Rounded Rectangle 25"/>
          <p:cNvSpPr/>
          <p:nvPr/>
        </p:nvSpPr>
        <p:spPr>
          <a:xfrm>
            <a:off x="7017751" y="4097893"/>
            <a:ext cx="1537811"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Inventory</a:t>
            </a:r>
          </a:p>
        </p:txBody>
      </p:sp>
      <p:sp>
        <p:nvSpPr>
          <p:cNvPr id="27" name="Rounded Rectangle 26"/>
          <p:cNvSpPr/>
          <p:nvPr/>
        </p:nvSpPr>
        <p:spPr>
          <a:xfrm>
            <a:off x="9673083" y="4097892"/>
            <a:ext cx="1865476" cy="57573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ctr"/>
            <a:r>
              <a:rPr lang="en-US" sz="2400" dirty="0" smtClean="0">
                <a:solidFill>
                  <a:schemeClr val="bg2"/>
                </a:solidFill>
              </a:rPr>
              <a:t>Warehouse</a:t>
            </a:r>
          </a:p>
        </p:txBody>
      </p:sp>
      <p:sp>
        <p:nvSpPr>
          <p:cNvPr id="28" name="Collate 27"/>
          <p:cNvSpPr/>
          <p:nvPr/>
        </p:nvSpPr>
        <p:spPr>
          <a:xfrm rot="5400000">
            <a:off x="8928085" y="3420559"/>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29" name="Straight Arrow Connector 28"/>
          <p:cNvCxnSpPr/>
          <p:nvPr/>
        </p:nvCxnSpPr>
        <p:spPr>
          <a:xfrm flipV="1">
            <a:off x="8555563" y="3759225"/>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flipV="1">
            <a:off x="9114331" y="3166573"/>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rot="16200000" flipV="1">
            <a:off x="10011799" y="3081926"/>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rot="16200000" flipV="1">
            <a:off x="9334531" y="3793115"/>
            <a:ext cx="237047" cy="2370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llate 32"/>
          <p:cNvSpPr/>
          <p:nvPr/>
        </p:nvSpPr>
        <p:spPr>
          <a:xfrm rot="5400000">
            <a:off x="8461900" y="1676426"/>
            <a:ext cx="287866" cy="457200"/>
          </a:xfrm>
          <a:prstGeom prst="flowChartCollate">
            <a:avLst/>
          </a:prstGeom>
          <a:solidFill>
            <a:schemeClr val="bg1"/>
          </a:solid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36" name="Straight Arrow Connector 35"/>
          <p:cNvCxnSpPr/>
          <p:nvPr/>
        </p:nvCxnSpPr>
        <p:spPr>
          <a:xfrm flipH="1" flipV="1">
            <a:off x="8899068" y="2080000"/>
            <a:ext cx="723316" cy="7648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22365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approaches to join optimization</a:t>
            </a:r>
            <a:endParaRPr lang="en-US" dirty="0"/>
          </a:p>
        </p:txBody>
      </p:sp>
      <p:sp>
        <p:nvSpPr>
          <p:cNvPr id="4" name="Text Placeholder 3"/>
          <p:cNvSpPr>
            <a:spLocks noGrp="1"/>
          </p:cNvSpPr>
          <p:nvPr>
            <p:ph type="body" sz="quarter" idx="11"/>
          </p:nvPr>
        </p:nvSpPr>
        <p:spPr/>
        <p:txBody>
          <a:bodyPr/>
          <a:lstStyle/>
          <a:p>
            <a:r>
              <a:rPr lang="en-US" dirty="0" smtClean="0"/>
              <a:t>Algorithm #1 “exhaustive search”</a:t>
            </a:r>
          </a:p>
          <a:p>
            <a:pPr lvl="1"/>
            <a:r>
              <a:rPr lang="en-US" dirty="0" smtClean="0"/>
              <a:t>Apply 3 transformation rules exhaustively:</a:t>
            </a:r>
          </a:p>
          <a:p>
            <a:pPr marL="509588" lvl="2" indent="-342900"/>
            <a:r>
              <a:rPr lang="en-US" dirty="0" err="1" smtClean="0"/>
              <a:t>SwapJoinRule</a:t>
            </a:r>
            <a:r>
              <a:rPr lang="en-US" dirty="0" smtClean="0"/>
              <a:t>: A join B </a:t>
            </a:r>
            <a:r>
              <a:rPr lang="en-US" dirty="0" smtClean="0">
                <a:sym typeface="Wingdings"/>
              </a:rPr>
              <a:t> B join A</a:t>
            </a:r>
          </a:p>
          <a:p>
            <a:pPr marL="509588" lvl="2" indent="-342900"/>
            <a:r>
              <a:rPr lang="en-US" dirty="0" err="1" smtClean="0">
                <a:sym typeface="Wingdings"/>
              </a:rPr>
              <a:t>PushJoinThroughJoinRule</a:t>
            </a:r>
            <a:r>
              <a:rPr lang="en-US" dirty="0" smtClean="0">
                <a:sym typeface="Wingdings"/>
              </a:rPr>
              <a:t>: (A join B) join C  (A join C) join B</a:t>
            </a:r>
          </a:p>
          <a:p>
            <a:pPr marL="509588" lvl="2" indent="-342900"/>
            <a:r>
              <a:rPr lang="en-US" dirty="0" err="1" smtClean="0"/>
              <a:t>CommutativeJoinRule</a:t>
            </a:r>
            <a:r>
              <a:rPr lang="en-US" dirty="0" smtClean="0"/>
              <a:t>: (A join B) join C </a:t>
            </a:r>
            <a:r>
              <a:rPr lang="en-US" dirty="0" smtClean="0">
                <a:sym typeface="Wingdings"/>
              </a:rPr>
              <a:t> A join (B join C)</a:t>
            </a:r>
          </a:p>
          <a:p>
            <a:pPr marL="342900" lvl="1" indent="-342900"/>
            <a:r>
              <a:rPr lang="en-US" dirty="0" smtClean="0">
                <a:sym typeface="Wingdings"/>
              </a:rPr>
              <a:t>Finds every possible plan, but not practical for more than ~8 joins</a:t>
            </a:r>
            <a:endParaRPr lang="en-US" dirty="0" smtClean="0"/>
          </a:p>
          <a:p>
            <a:r>
              <a:rPr lang="en-US" dirty="0" smtClean="0"/>
              <a:t>Algorithm #2 “greedy”</a:t>
            </a:r>
          </a:p>
          <a:p>
            <a:pPr lvl="1"/>
            <a:r>
              <a:rPr lang="en-US" dirty="0" smtClean="0"/>
              <a:t>Build a graph iteratively</a:t>
            </a:r>
          </a:p>
          <a:p>
            <a:pPr lvl="1"/>
            <a:r>
              <a:rPr lang="en-US" dirty="0"/>
              <a:t>U</a:t>
            </a:r>
            <a:r>
              <a:rPr lang="en-US" dirty="0" smtClean="0"/>
              <a:t>se heuristics to choose the “best” node to add next</a:t>
            </a:r>
          </a:p>
          <a:p>
            <a:r>
              <a:rPr lang="en-US" dirty="0" smtClean="0"/>
              <a:t>Applying them to Hive</a:t>
            </a:r>
            <a:endParaRPr lang="en-US" dirty="0"/>
          </a:p>
          <a:p>
            <a:pPr lvl="1"/>
            <a:r>
              <a:rPr lang="en-US" dirty="0" smtClean="0"/>
              <a:t>We can use both algorithms – and we do!</a:t>
            </a:r>
          </a:p>
          <a:p>
            <a:pPr lvl="1"/>
            <a:r>
              <a:rPr lang="en-US" dirty="0" smtClean="0"/>
              <a:t>Both are sensitive to bad statistics – e.g. poor estimation of intermediate result set sizes</a:t>
            </a:r>
            <a:endParaRPr lang="en-US" dirty="0"/>
          </a:p>
        </p:txBody>
      </p:sp>
    </p:spTree>
    <p:extLst>
      <p:ext uri="{BB962C8B-B14F-4D97-AF65-F5344CB8AC3E}">
        <p14:creationId xmlns:p14="http://schemas.microsoft.com/office/powerpoint/2010/main" val="20758593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Text Placeholder 2"/>
          <p:cNvSpPr>
            <a:spLocks noGrp="1"/>
          </p:cNvSpPr>
          <p:nvPr>
            <p:ph type="body" sz="quarter" idx="11"/>
          </p:nvPr>
        </p:nvSpPr>
        <p:spPr/>
        <p:txBody>
          <a:bodyPr/>
          <a:lstStyle/>
          <a:p>
            <a:r>
              <a:rPr lang="en-US" dirty="0" smtClean="0"/>
              <a:t>Feeding the beast</a:t>
            </a:r>
          </a:p>
          <a:p>
            <a:pPr lvl="1"/>
            <a:r>
              <a:rPr lang="en-US" dirty="0" smtClean="0"/>
              <a:t>CBO disabled if your tables don’t have statistics</a:t>
            </a:r>
          </a:p>
          <a:p>
            <a:pPr marL="342900" lvl="1" indent="-342900">
              <a:buFont typeface="Arial"/>
              <a:buChar char="•"/>
            </a:pPr>
            <a:r>
              <a:rPr lang="en-US" dirty="0"/>
              <a:t>No longer require statistics on all columns, just join </a:t>
            </a:r>
            <a:r>
              <a:rPr lang="en-US" dirty="0" smtClean="0"/>
              <a:t>columns</a:t>
            </a:r>
          </a:p>
          <a:p>
            <a:pPr lvl="1"/>
            <a:r>
              <a:rPr lang="en-US" dirty="0" smtClean="0"/>
              <a:t>Better optimizations need ever-better statistics… so, statistics are getting better</a:t>
            </a:r>
          </a:p>
          <a:p>
            <a:r>
              <a:rPr lang="en-US" dirty="0" smtClean="0"/>
              <a:t>Kinds of statistics</a:t>
            </a:r>
          </a:p>
          <a:p>
            <a:pPr lvl="1"/>
            <a:r>
              <a:rPr lang="en-US" dirty="0" smtClean="0"/>
              <a:t>Raw statistics on stored data: row counts, number-of-distinct-values (NDV)</a:t>
            </a:r>
          </a:p>
          <a:p>
            <a:pPr lvl="1"/>
            <a:r>
              <a:rPr lang="en-US" dirty="0" smtClean="0"/>
              <a:t>Statistics on intermediate operators, computed using selectivity estimates</a:t>
            </a:r>
          </a:p>
          <a:p>
            <a:pPr marL="342900" lvl="1" indent="-342900">
              <a:buFont typeface="Arial"/>
              <a:buChar char="•"/>
            </a:pPr>
            <a:r>
              <a:rPr lang="en-US" dirty="0" smtClean="0"/>
              <a:t>Much improved selectivity estimates this release, based on NDVs</a:t>
            </a:r>
          </a:p>
          <a:p>
            <a:pPr marL="342900" lvl="1" indent="-342900">
              <a:buFont typeface="Arial"/>
              <a:buChar char="•"/>
            </a:pPr>
            <a:r>
              <a:rPr lang="en-US" dirty="0" smtClean="0"/>
              <a:t>Planned improvements to raw statistics (e.g. histograms, unique keys, sort order) will help</a:t>
            </a:r>
          </a:p>
          <a:p>
            <a:pPr marL="342900" lvl="1" indent="-342900">
              <a:buFont typeface="Arial"/>
              <a:buChar char="•"/>
            </a:pPr>
            <a:r>
              <a:rPr lang="en-US" dirty="0" smtClean="0"/>
              <a:t>Materialized views</a:t>
            </a:r>
          </a:p>
          <a:p>
            <a:pPr lvl="1"/>
            <a:r>
              <a:rPr lang="en-US" dirty="0" smtClean="0"/>
              <a:t>Run-time statistics</a:t>
            </a:r>
          </a:p>
          <a:p>
            <a:pPr marL="342900" lvl="1" indent="-342900">
              <a:buFont typeface="Arial"/>
              <a:buChar char="•"/>
            </a:pPr>
            <a:r>
              <a:rPr lang="en-US" dirty="0" smtClean="0"/>
              <a:t>Example 1: 90% of the rows in this join have the same key </a:t>
            </a:r>
            <a:r>
              <a:rPr lang="en-US" dirty="0" smtClean="0">
                <a:sym typeface="Wingdings"/>
              </a:rPr>
              <a:t> use skew join</a:t>
            </a:r>
          </a:p>
          <a:p>
            <a:pPr marL="342900" lvl="1" indent="-342900">
              <a:buFont typeface="Arial"/>
              <a:buChar char="•"/>
            </a:pPr>
            <a:r>
              <a:rPr lang="en-US" dirty="0" smtClean="0"/>
              <a:t>Example 2: Only 10 distinct values of GROUP BY key </a:t>
            </a:r>
            <a:r>
              <a:rPr lang="en-US" dirty="0" smtClean="0">
                <a:sym typeface="Wingdings"/>
              </a:rPr>
              <a:t> auto-reduce parallelism</a:t>
            </a:r>
            <a:endParaRPr lang="en-US" dirty="0" smtClean="0"/>
          </a:p>
        </p:txBody>
      </p:sp>
    </p:spTree>
    <p:extLst>
      <p:ext uri="{BB962C8B-B14F-4D97-AF65-F5344CB8AC3E}">
        <p14:creationId xmlns:p14="http://schemas.microsoft.com/office/powerpoint/2010/main" val="6728984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statistics – recent improvements</a:t>
            </a:r>
            <a:endParaRPr lang="en-US" dirty="0"/>
          </a:p>
        </p:txBody>
      </p:sp>
      <p:sp>
        <p:nvSpPr>
          <p:cNvPr id="5" name="Text Placeholder 4"/>
          <p:cNvSpPr>
            <a:spLocks noGrp="1"/>
          </p:cNvSpPr>
          <p:nvPr>
            <p:ph type="body" sz="quarter" idx="11"/>
          </p:nvPr>
        </p:nvSpPr>
        <p:spPr/>
        <p:txBody>
          <a:bodyPr/>
          <a:lstStyle/>
          <a:p>
            <a:pPr indent="-171450"/>
            <a:r>
              <a:rPr lang="en-US" dirty="0" smtClean="0"/>
              <a:t>ANALYZE</a:t>
            </a:r>
          </a:p>
          <a:p>
            <a:pPr lvl="1" indent="-171450"/>
            <a:r>
              <a:rPr lang="en-US" dirty="0" smtClean="0"/>
              <a:t>Clean </a:t>
            </a:r>
            <a:r>
              <a:rPr lang="en-US" dirty="0"/>
              <a:t>up </a:t>
            </a:r>
            <a:r>
              <a:rPr lang="en-US" dirty="0" smtClean="0"/>
              <a:t>command syntax</a:t>
            </a:r>
          </a:p>
          <a:p>
            <a:pPr lvl="1" indent="-171450"/>
            <a:r>
              <a:rPr lang="en-US" dirty="0" smtClean="0"/>
              <a:t>Faster computation</a:t>
            </a:r>
            <a:endParaRPr lang="en-US" dirty="0"/>
          </a:p>
          <a:p>
            <a:pPr indent="-171450"/>
            <a:r>
              <a:rPr lang="en-US" dirty="0"/>
              <a:t>Table </a:t>
            </a:r>
            <a:r>
              <a:rPr lang="en-US" dirty="0" err="1"/>
              <a:t>vs</a:t>
            </a:r>
            <a:r>
              <a:rPr lang="en-US" dirty="0"/>
              <a:t> partition </a:t>
            </a:r>
            <a:r>
              <a:rPr lang="en-US" dirty="0" smtClean="0"/>
              <a:t>statistics</a:t>
            </a:r>
          </a:p>
          <a:p>
            <a:pPr lvl="1" indent="-171450"/>
            <a:r>
              <a:rPr lang="en-US" dirty="0" smtClean="0"/>
              <a:t>All statistics now stored per partition</a:t>
            </a:r>
          </a:p>
          <a:p>
            <a:pPr indent="-171450"/>
            <a:r>
              <a:rPr lang="en-US" dirty="0" smtClean="0"/>
              <a:t>Statistics retrieval</a:t>
            </a:r>
          </a:p>
          <a:p>
            <a:pPr lvl="1" indent="-171450"/>
            <a:r>
              <a:rPr lang="en-US" dirty="0" smtClean="0"/>
              <a:t>Faster retrieval</a:t>
            </a:r>
          </a:p>
          <a:p>
            <a:pPr lvl="1" indent="-171450"/>
            <a:r>
              <a:rPr lang="en-US" dirty="0" smtClean="0"/>
              <a:t>Merge partition statistics</a:t>
            </a:r>
          </a:p>
          <a:p>
            <a:pPr lvl="1" indent="-171450"/>
            <a:r>
              <a:rPr lang="en-US" dirty="0" smtClean="0"/>
              <a:t>Extrapolate for missing statistics</a:t>
            </a:r>
          </a:p>
        </p:txBody>
      </p:sp>
      <p:sp>
        <p:nvSpPr>
          <p:cNvPr id="25" name="Text Placeholder 24"/>
          <p:cNvSpPr>
            <a:spLocks noGrp="1"/>
          </p:cNvSpPr>
          <p:nvPr>
            <p:ph type="body" sz="quarter" idx="14"/>
          </p:nvPr>
        </p:nvSpPr>
        <p:spPr/>
        <p:txBody>
          <a:bodyPr/>
          <a:lstStyle/>
          <a:p>
            <a:pPr indent="-171450"/>
            <a:r>
              <a:rPr lang="en-US" dirty="0" smtClean="0"/>
              <a:t>Extrapolation</a:t>
            </a:r>
          </a:p>
          <a:p>
            <a:pPr lvl="1" indent="-171450"/>
            <a:r>
              <a:rPr lang="en-US" dirty="0" smtClean="0">
                <a:cs typeface="Courier New"/>
              </a:rPr>
              <a:t>SQL:</a:t>
            </a:r>
          </a:p>
          <a:p>
            <a:pPr marL="225425" lvl="3" indent="0">
              <a:buNone/>
            </a:pPr>
            <a:r>
              <a:rPr lang="en-US" b="1" dirty="0" smtClean="0">
                <a:latin typeface="Courier New"/>
                <a:cs typeface="Courier New"/>
              </a:rPr>
              <a:t>SELECT </a:t>
            </a:r>
            <a:r>
              <a:rPr lang="en-US" b="1" dirty="0" err="1">
                <a:latin typeface="Courier New"/>
                <a:cs typeface="Courier New"/>
              </a:rPr>
              <a:t>productId</a:t>
            </a:r>
            <a:r>
              <a:rPr lang="en-US" b="1" dirty="0">
                <a:latin typeface="Courier New"/>
                <a:cs typeface="Courier New"/>
              </a:rPr>
              <a:t>, COUNT(*)</a:t>
            </a:r>
          </a:p>
          <a:p>
            <a:pPr marL="225425" lvl="3" indent="0">
              <a:buNone/>
            </a:pPr>
            <a:r>
              <a:rPr lang="en-US" b="1" dirty="0">
                <a:latin typeface="Courier New"/>
                <a:cs typeface="Courier New"/>
              </a:rPr>
              <a:t>FROM Sales</a:t>
            </a:r>
          </a:p>
          <a:p>
            <a:pPr marL="225425" lvl="3" indent="0">
              <a:buNone/>
            </a:pPr>
            <a:r>
              <a:rPr lang="en-US" b="1" dirty="0">
                <a:latin typeface="Courier New"/>
                <a:cs typeface="Courier New"/>
              </a:rPr>
              <a:t>WHERE year = 2014</a:t>
            </a:r>
          </a:p>
          <a:p>
            <a:pPr marL="225425" lvl="3" indent="0">
              <a:buNone/>
            </a:pPr>
            <a:r>
              <a:rPr lang="en-US" b="1" dirty="0">
                <a:latin typeface="Courier New"/>
                <a:cs typeface="Courier New"/>
              </a:rPr>
              <a:t>GROUP BY </a:t>
            </a:r>
            <a:r>
              <a:rPr lang="en-US" b="1" dirty="0" err="1">
                <a:latin typeface="Courier New"/>
                <a:cs typeface="Courier New"/>
              </a:rPr>
              <a:t>productId</a:t>
            </a:r>
            <a:endParaRPr lang="en-US" b="1" dirty="0">
              <a:latin typeface="Courier New"/>
              <a:cs typeface="Courier New"/>
            </a:endParaRPr>
          </a:p>
          <a:p>
            <a:pPr lvl="1"/>
            <a:r>
              <a:rPr lang="en-US" dirty="0" smtClean="0">
                <a:cs typeface="Courier New"/>
              </a:rPr>
              <a:t>Required statistic: NDV(</a:t>
            </a:r>
            <a:r>
              <a:rPr lang="en-US" dirty="0" err="1" smtClean="0">
                <a:cs typeface="Courier New"/>
              </a:rPr>
              <a:t>productId</a:t>
            </a:r>
            <a:r>
              <a:rPr lang="en-US" dirty="0" smtClean="0">
                <a:cs typeface="Courier New"/>
              </a:rPr>
              <a:t>)</a:t>
            </a:r>
            <a:endParaRPr lang="en-US" dirty="0"/>
          </a:p>
        </p:txBody>
      </p:sp>
      <p:sp>
        <p:nvSpPr>
          <p:cNvPr id="17" name="TextBox 16"/>
          <p:cNvSpPr txBox="1"/>
          <p:nvPr/>
        </p:nvSpPr>
        <p:spPr>
          <a:xfrm>
            <a:off x="5385153" y="6381478"/>
            <a:ext cx="914400" cy="914400"/>
          </a:xfrm>
          <a:prstGeom prst="rect">
            <a:avLst/>
          </a:prstGeom>
        </p:spPr>
        <p:txBody>
          <a:bodyPr vert="horz" wrap="none" lIns="91440" tIns="91440" rIns="91440" bIns="91440" rtlCol="0">
            <a:noAutofit/>
          </a:bodyPr>
          <a:lstStyle/>
          <a:p>
            <a:r>
              <a:rPr lang="en-US" dirty="0" smtClean="0"/>
              <a:t>Statistics available</a:t>
            </a:r>
            <a:endParaRPr lang="en-US" dirty="0"/>
          </a:p>
        </p:txBody>
      </p:sp>
      <p:sp>
        <p:nvSpPr>
          <p:cNvPr id="19" name="TextBox 18"/>
          <p:cNvSpPr txBox="1"/>
          <p:nvPr/>
        </p:nvSpPr>
        <p:spPr>
          <a:xfrm>
            <a:off x="6597858" y="1710269"/>
            <a:ext cx="914400" cy="914400"/>
          </a:xfrm>
          <a:prstGeom prst="rect">
            <a:avLst/>
          </a:prstGeom>
        </p:spPr>
        <p:txBody>
          <a:bodyPr vert="horz" wrap="none" lIns="91440" tIns="91440" rIns="91440" bIns="91440" rtlCol="0">
            <a:noAutofit/>
          </a:bodyPr>
          <a:lstStyle/>
          <a:p>
            <a:endParaRPr lang="en-US" dirty="0"/>
          </a:p>
        </p:txBody>
      </p:sp>
      <p:grpSp>
        <p:nvGrpSpPr>
          <p:cNvPr id="24" name="Group 23"/>
          <p:cNvGrpSpPr/>
          <p:nvPr/>
        </p:nvGrpSpPr>
        <p:grpSpPr>
          <a:xfrm>
            <a:off x="2766050" y="3762049"/>
            <a:ext cx="8513367" cy="2784526"/>
            <a:chOff x="1134434" y="2668047"/>
            <a:chExt cx="9217036" cy="3216702"/>
          </a:xfrm>
        </p:grpSpPr>
        <p:sp>
          <p:nvSpPr>
            <p:cNvPr id="7" name="Rectangle 6"/>
            <p:cNvSpPr/>
            <p:nvPr/>
          </p:nvSpPr>
          <p:spPr>
            <a:xfrm>
              <a:off x="1134438"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Q1</a:t>
              </a:r>
            </a:p>
          </p:txBody>
        </p:sp>
        <p:sp>
          <p:nvSpPr>
            <p:cNvPr id="8" name="Rectangle 7"/>
            <p:cNvSpPr/>
            <p:nvPr/>
          </p:nvSpPr>
          <p:spPr>
            <a:xfrm>
              <a:off x="2218098"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Q2</a:t>
              </a:r>
            </a:p>
          </p:txBody>
        </p:sp>
        <p:sp>
          <p:nvSpPr>
            <p:cNvPr id="9" name="Rectangle 8"/>
            <p:cNvSpPr/>
            <p:nvPr/>
          </p:nvSpPr>
          <p:spPr>
            <a:xfrm>
              <a:off x="3284898"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Q3</a:t>
              </a:r>
            </a:p>
          </p:txBody>
        </p:sp>
        <p:sp>
          <p:nvSpPr>
            <p:cNvPr id="10" name="Rectangle 9"/>
            <p:cNvSpPr/>
            <p:nvPr/>
          </p:nvSpPr>
          <p:spPr>
            <a:xfrm>
              <a:off x="4368558"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Q4</a:t>
              </a:r>
            </a:p>
          </p:txBody>
        </p:sp>
        <p:sp>
          <p:nvSpPr>
            <p:cNvPr id="11" name="Rectangle 10"/>
            <p:cNvSpPr/>
            <p:nvPr/>
          </p:nvSpPr>
          <p:spPr>
            <a:xfrm>
              <a:off x="5537029"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Q1</a:t>
              </a:r>
            </a:p>
          </p:txBody>
        </p:sp>
        <p:sp>
          <p:nvSpPr>
            <p:cNvPr id="12" name="Rectangle 11"/>
            <p:cNvSpPr/>
            <p:nvPr/>
          </p:nvSpPr>
          <p:spPr>
            <a:xfrm>
              <a:off x="6620689"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Q2</a:t>
              </a:r>
            </a:p>
          </p:txBody>
        </p:sp>
        <p:sp>
          <p:nvSpPr>
            <p:cNvPr id="13" name="Rectangle 12"/>
            <p:cNvSpPr/>
            <p:nvPr/>
          </p:nvSpPr>
          <p:spPr>
            <a:xfrm>
              <a:off x="7687489" y="4402667"/>
              <a:ext cx="914400"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Q3</a:t>
              </a:r>
            </a:p>
          </p:txBody>
        </p:sp>
        <p:sp>
          <p:nvSpPr>
            <p:cNvPr id="14" name="Rectangle 13"/>
            <p:cNvSpPr/>
            <p:nvPr/>
          </p:nvSpPr>
          <p:spPr>
            <a:xfrm>
              <a:off x="8771149" y="4402667"/>
              <a:ext cx="914400" cy="914400"/>
            </a:xfrm>
            <a:prstGeom prst="rect">
              <a:avLst/>
            </a:prstGeom>
            <a:solidFill>
              <a:schemeClr val="bg1">
                <a:lumMod val="25000"/>
                <a:lumOff val="75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Q4</a:t>
              </a:r>
            </a:p>
          </p:txBody>
        </p:sp>
        <p:sp>
          <p:nvSpPr>
            <p:cNvPr id="15" name="Left Brace 14"/>
            <p:cNvSpPr/>
            <p:nvPr/>
          </p:nvSpPr>
          <p:spPr>
            <a:xfrm rot="16200000">
              <a:off x="4659966" y="1942826"/>
              <a:ext cx="416391" cy="7467455"/>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p:cNvSpPr/>
            <p:nvPr/>
          </p:nvSpPr>
          <p:spPr>
            <a:xfrm rot="5400000">
              <a:off x="7326892" y="2010865"/>
              <a:ext cx="416393" cy="4317315"/>
            </a:xfrm>
            <a:prstGeom prst="leftBrac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6925131" y="3522134"/>
              <a:ext cx="1676757" cy="914400"/>
            </a:xfrm>
            <a:prstGeom prst="rect">
              <a:avLst/>
            </a:prstGeom>
          </p:spPr>
          <p:txBody>
            <a:bodyPr vert="horz" wrap="none" lIns="91440" tIns="91440" rIns="91440" bIns="91440" rtlCol="0">
              <a:noAutofit/>
            </a:bodyPr>
            <a:lstStyle/>
            <a:p>
              <a:r>
                <a:rPr lang="en-US" dirty="0" smtClean="0"/>
                <a:t>Used in query</a:t>
              </a:r>
              <a:endParaRPr lang="en-US" dirty="0"/>
            </a:p>
          </p:txBody>
        </p:sp>
        <p:sp>
          <p:nvSpPr>
            <p:cNvPr id="21" name="TextBox 20"/>
            <p:cNvSpPr txBox="1"/>
            <p:nvPr/>
          </p:nvSpPr>
          <p:spPr>
            <a:xfrm>
              <a:off x="9437070" y="2668047"/>
              <a:ext cx="914400" cy="914400"/>
            </a:xfrm>
            <a:prstGeom prst="rect">
              <a:avLst/>
            </a:prstGeom>
          </p:spPr>
          <p:txBody>
            <a:bodyPr vert="horz" wrap="none" lIns="91440" tIns="91440" rIns="91440" bIns="91440" rtlCol="0">
              <a:noAutofit/>
            </a:bodyPr>
            <a:lstStyle/>
            <a:p>
              <a:r>
                <a:rPr lang="en-US" b="1" dirty="0" smtClean="0"/>
                <a:t>Extrapolate</a:t>
              </a:r>
              <a:endParaRPr lang="en-US" b="1" dirty="0"/>
            </a:p>
            <a:p>
              <a:r>
                <a:rPr lang="en-US" b="1" dirty="0" smtClean="0"/>
                <a:t>{Q1, Q2, Q3}</a:t>
              </a:r>
            </a:p>
            <a:p>
              <a:r>
                <a:rPr lang="en-US" b="1" dirty="0"/>
                <a:t>s</a:t>
              </a:r>
              <a:r>
                <a:rPr lang="en-US" b="1" dirty="0" smtClean="0"/>
                <a:t>tats for Q4</a:t>
              </a:r>
            </a:p>
          </p:txBody>
        </p:sp>
        <p:cxnSp>
          <p:nvCxnSpPr>
            <p:cNvPr id="23" name="Straight Connector 22"/>
            <p:cNvCxnSpPr/>
            <p:nvPr/>
          </p:nvCxnSpPr>
          <p:spPr>
            <a:xfrm flipH="1">
              <a:off x="9437070" y="3582447"/>
              <a:ext cx="256677" cy="854087"/>
            </a:xfrm>
            <a:prstGeom prst="lin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107984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 pruning</a:t>
            </a:r>
            <a:endParaRPr lang="en-US" dirty="0"/>
          </a:p>
        </p:txBody>
      </p:sp>
      <p:sp>
        <p:nvSpPr>
          <p:cNvPr id="5" name="Text Placeholder 4"/>
          <p:cNvSpPr>
            <a:spLocks noGrp="1"/>
          </p:cNvSpPr>
          <p:nvPr>
            <p:ph type="body" sz="quarter" idx="11"/>
          </p:nvPr>
        </p:nvSpPr>
        <p:spPr/>
        <p:txBody>
          <a:bodyPr/>
          <a:lstStyle/>
          <a:p>
            <a:r>
              <a:rPr lang="en-US" dirty="0" smtClean="0"/>
              <a:t>Consider a query with a partitioned fact table, filters on the dimension table:</a:t>
            </a:r>
          </a:p>
          <a:p>
            <a:r>
              <a:rPr lang="en-US" dirty="0" smtClean="0">
                <a:latin typeface="Courier New"/>
                <a:cs typeface="Courier New"/>
              </a:rPr>
              <a:t>	SELECT … FROM Sales</a:t>
            </a:r>
            <a:br>
              <a:rPr lang="en-US" dirty="0" smtClean="0">
                <a:latin typeface="Courier New"/>
                <a:cs typeface="Courier New"/>
              </a:rPr>
            </a:br>
            <a:r>
              <a:rPr lang="en-US" dirty="0" smtClean="0">
                <a:latin typeface="Courier New"/>
                <a:cs typeface="Courier New"/>
              </a:rPr>
              <a:t>	JOIN Time ON </a:t>
            </a:r>
            <a:r>
              <a:rPr lang="en-US" dirty="0" err="1" smtClean="0">
                <a:latin typeface="Courier New"/>
                <a:cs typeface="Courier New"/>
              </a:rPr>
              <a:t>Sales.time_id</a:t>
            </a:r>
            <a:r>
              <a:rPr lang="en-US" dirty="0" smtClean="0">
                <a:latin typeface="Courier New"/>
                <a:cs typeface="Courier New"/>
              </a:rPr>
              <a:t> = </a:t>
            </a:r>
            <a:r>
              <a:rPr lang="en-US" dirty="0" err="1" smtClean="0">
                <a:latin typeface="Courier New"/>
                <a:cs typeface="Courier New"/>
              </a:rPr>
              <a:t>Time.time_id</a:t>
            </a:r>
            <a:r>
              <a:rPr lang="en-US" dirty="0" smtClean="0">
                <a:latin typeface="Courier New"/>
                <a:cs typeface="Courier New"/>
              </a:rPr>
              <a:t/>
            </a:r>
            <a:br>
              <a:rPr lang="en-US" dirty="0" smtClean="0">
                <a:latin typeface="Courier New"/>
                <a:cs typeface="Courier New"/>
              </a:rPr>
            </a:br>
            <a:r>
              <a:rPr lang="en-US" dirty="0" smtClean="0">
                <a:latin typeface="Courier New"/>
                <a:cs typeface="Courier New"/>
              </a:rPr>
              <a:t>	WHERE </a:t>
            </a:r>
            <a:r>
              <a:rPr lang="en-US" dirty="0" err="1" smtClean="0">
                <a:latin typeface="Courier New"/>
                <a:cs typeface="Courier New"/>
              </a:rPr>
              <a:t>time.year</a:t>
            </a:r>
            <a:r>
              <a:rPr lang="en-US" dirty="0" smtClean="0">
                <a:latin typeface="Courier New"/>
                <a:cs typeface="Courier New"/>
              </a:rPr>
              <a:t> = 2014 AND </a:t>
            </a:r>
            <a:r>
              <a:rPr lang="en-US" dirty="0" err="1" smtClean="0">
                <a:latin typeface="Courier New"/>
                <a:cs typeface="Courier New"/>
              </a:rPr>
              <a:t>time.quarter</a:t>
            </a:r>
            <a:r>
              <a:rPr lang="en-US" dirty="0" smtClean="0">
                <a:latin typeface="Courier New"/>
                <a:cs typeface="Courier New"/>
              </a:rPr>
              <a:t> IN (‘Q1’, ‘Q2’)</a:t>
            </a:r>
          </a:p>
          <a:p>
            <a:r>
              <a:rPr lang="en-US" dirty="0" smtClean="0"/>
              <a:t>At execute time, DAG figures out which</a:t>
            </a:r>
            <a:br>
              <a:rPr lang="en-US" dirty="0" smtClean="0"/>
            </a:br>
            <a:r>
              <a:rPr lang="en-US" dirty="0" smtClean="0"/>
              <a:t>partitions could possibly match, and cancels</a:t>
            </a:r>
            <a:br>
              <a:rPr lang="en-US" dirty="0" smtClean="0"/>
            </a:br>
            <a:r>
              <a:rPr lang="en-US" dirty="0" smtClean="0"/>
              <a:t>scans of the others</a:t>
            </a:r>
            <a:endParaRPr lang="en-US" dirty="0"/>
          </a:p>
        </p:txBody>
      </p:sp>
      <p:sp>
        <p:nvSpPr>
          <p:cNvPr id="7" name="Rectangle 6"/>
          <p:cNvSpPr/>
          <p:nvPr/>
        </p:nvSpPr>
        <p:spPr>
          <a:xfrm>
            <a:off x="2766054" y="5263616"/>
            <a:ext cx="844591" cy="791547"/>
          </a:xfrm>
          <a:prstGeom prst="rect">
            <a:avLst/>
          </a:prstGeom>
          <a:solidFill>
            <a:srgbClr val="8E8E8E"/>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Q1</a:t>
            </a:r>
          </a:p>
        </p:txBody>
      </p:sp>
      <p:sp>
        <p:nvSpPr>
          <p:cNvPr id="8" name="Rectangle 7"/>
          <p:cNvSpPr/>
          <p:nvPr/>
        </p:nvSpPr>
        <p:spPr>
          <a:xfrm>
            <a:off x="3766982" y="5263616"/>
            <a:ext cx="844591" cy="791547"/>
          </a:xfrm>
          <a:prstGeom prst="rect">
            <a:avLst/>
          </a:prstGeom>
          <a:solidFill>
            <a:srgbClr val="8E8E8E"/>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Q2</a:t>
            </a:r>
          </a:p>
        </p:txBody>
      </p:sp>
      <p:sp>
        <p:nvSpPr>
          <p:cNvPr id="9" name="Rectangle 8"/>
          <p:cNvSpPr/>
          <p:nvPr/>
        </p:nvSpPr>
        <p:spPr>
          <a:xfrm>
            <a:off x="4752338" y="5263616"/>
            <a:ext cx="844591" cy="791547"/>
          </a:xfrm>
          <a:prstGeom prst="rect">
            <a:avLst/>
          </a:prstGeom>
          <a:solidFill>
            <a:srgbClr val="8E8E8E"/>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Q3</a:t>
            </a:r>
          </a:p>
        </p:txBody>
      </p:sp>
      <p:sp>
        <p:nvSpPr>
          <p:cNvPr id="10" name="Rectangle 9"/>
          <p:cNvSpPr/>
          <p:nvPr/>
        </p:nvSpPr>
        <p:spPr>
          <a:xfrm>
            <a:off x="5753267" y="5263616"/>
            <a:ext cx="844591" cy="791547"/>
          </a:xfrm>
          <a:prstGeom prst="rect">
            <a:avLst/>
          </a:prstGeom>
          <a:solidFill>
            <a:srgbClr val="8E8E8E"/>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2013 Q4</a:t>
            </a:r>
          </a:p>
        </p:txBody>
      </p:sp>
      <p:sp>
        <p:nvSpPr>
          <p:cNvPr id="11" name="Rectangle 10"/>
          <p:cNvSpPr/>
          <p:nvPr/>
        </p:nvSpPr>
        <p:spPr>
          <a:xfrm>
            <a:off x="6832532" y="5263616"/>
            <a:ext cx="844591" cy="7915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Q1</a:t>
            </a:r>
          </a:p>
        </p:txBody>
      </p:sp>
      <p:sp>
        <p:nvSpPr>
          <p:cNvPr id="12" name="Rectangle 11"/>
          <p:cNvSpPr/>
          <p:nvPr/>
        </p:nvSpPr>
        <p:spPr>
          <a:xfrm>
            <a:off x="7833460" y="5263616"/>
            <a:ext cx="844591" cy="7915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Q2</a:t>
            </a:r>
          </a:p>
        </p:txBody>
      </p:sp>
      <p:sp>
        <p:nvSpPr>
          <p:cNvPr id="13" name="Rectangle 12"/>
          <p:cNvSpPr/>
          <p:nvPr/>
        </p:nvSpPr>
        <p:spPr>
          <a:xfrm>
            <a:off x="8818816" y="5263616"/>
            <a:ext cx="844591" cy="791547"/>
          </a:xfrm>
          <a:prstGeom prst="rect">
            <a:avLst/>
          </a:prstGeom>
          <a:solidFill>
            <a:srgbClr val="8E8E8E"/>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Q3</a:t>
            </a:r>
          </a:p>
        </p:txBody>
      </p:sp>
      <p:sp>
        <p:nvSpPr>
          <p:cNvPr id="14" name="Rectangle 13"/>
          <p:cNvSpPr/>
          <p:nvPr/>
        </p:nvSpPr>
        <p:spPr>
          <a:xfrm>
            <a:off x="9819745" y="5263616"/>
            <a:ext cx="844591" cy="791547"/>
          </a:xfrm>
          <a:prstGeom prst="rect">
            <a:avLst/>
          </a:prstGeom>
          <a:solidFill>
            <a:schemeClr val="bg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2014 Q4</a:t>
            </a:r>
          </a:p>
        </p:txBody>
      </p:sp>
      <p:sp>
        <p:nvSpPr>
          <p:cNvPr id="20" name="Rectangle 19"/>
          <p:cNvSpPr/>
          <p:nvPr/>
        </p:nvSpPr>
        <p:spPr>
          <a:xfrm>
            <a:off x="8030990" y="3913183"/>
            <a:ext cx="2236531" cy="791547"/>
          </a:xfrm>
          <a:prstGeom prst="rect">
            <a:avLst/>
          </a:prstGeom>
          <a:solidFill>
            <a:schemeClr val="bg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dirty="0" smtClean="0">
                <a:solidFill>
                  <a:schemeClr val="bg2"/>
                </a:solidFill>
              </a:rPr>
              <a:t>Time</a:t>
            </a:r>
          </a:p>
        </p:txBody>
      </p:sp>
      <p:sp>
        <p:nvSpPr>
          <p:cNvPr id="21" name="Rectangle 20"/>
          <p:cNvSpPr/>
          <p:nvPr/>
        </p:nvSpPr>
        <p:spPr>
          <a:xfrm>
            <a:off x="9270598" y="3913183"/>
            <a:ext cx="420259" cy="7915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cxnSp>
        <p:nvCxnSpPr>
          <p:cNvPr id="23" name="Straight Connector 22"/>
          <p:cNvCxnSpPr/>
          <p:nvPr/>
        </p:nvCxnSpPr>
        <p:spPr>
          <a:xfrm flipH="1">
            <a:off x="6832532" y="4704730"/>
            <a:ext cx="2438066" cy="558886"/>
          </a:xfrm>
          <a:prstGeom prst="lin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8678051" y="4704730"/>
            <a:ext cx="1012806" cy="558886"/>
          </a:xfrm>
          <a:prstGeom prst="line">
            <a:avLst/>
          </a:prstGeom>
          <a:ln w="12700">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1142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641101" y="3331522"/>
            <a:ext cx="2540142" cy="1894268"/>
          </a:xfrm>
          <a:prstGeom prst="rect">
            <a:avLst/>
          </a:prstGeom>
          <a:solidFill>
            <a:schemeClr val="bg2"/>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7" name="Rectangle 6"/>
          <p:cNvSpPr/>
          <p:nvPr/>
        </p:nvSpPr>
        <p:spPr>
          <a:xfrm>
            <a:off x="344225" y="1198889"/>
            <a:ext cx="3145503" cy="5187271"/>
          </a:xfrm>
          <a:prstGeom prst="rect">
            <a:avLst/>
          </a:prstGeom>
          <a:solidFill>
            <a:schemeClr val="bg1">
              <a:lumMod val="10000"/>
              <a:lumOff val="90000"/>
            </a:schemeClr>
          </a:solidFill>
          <a:ln>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endParaRPr lang="en-US" dirty="0" smtClean="0">
              <a:solidFill>
                <a:schemeClr val="bg2"/>
              </a:solidFill>
            </a:endParaRPr>
          </a:p>
        </p:txBody>
      </p:sp>
      <p:sp>
        <p:nvSpPr>
          <p:cNvPr id="2" name="Title 1"/>
          <p:cNvSpPr>
            <a:spLocks noGrp="1"/>
          </p:cNvSpPr>
          <p:nvPr>
            <p:ph type="title"/>
          </p:nvPr>
        </p:nvSpPr>
        <p:spPr/>
        <p:txBody>
          <a:bodyPr>
            <a:normAutofit/>
          </a:bodyPr>
          <a:lstStyle/>
          <a:p>
            <a:r>
              <a:rPr lang="en-US" dirty="0" err="1" smtClean="0"/>
              <a:t>Hadoop</a:t>
            </a:r>
            <a:r>
              <a:rPr lang="en-US" dirty="0" smtClean="0"/>
              <a:t> - A </a:t>
            </a:r>
            <a:r>
              <a:rPr lang="en-US" dirty="0"/>
              <a:t>N</a:t>
            </a:r>
            <a:r>
              <a:rPr lang="en-US" dirty="0" smtClean="0"/>
              <a:t>ew Data </a:t>
            </a:r>
            <a:r>
              <a:rPr lang="en-US" dirty="0"/>
              <a:t>A</a:t>
            </a:r>
            <a:r>
              <a:rPr lang="en-US" dirty="0" smtClean="0"/>
              <a:t>rchitecture for New </a:t>
            </a:r>
            <a:r>
              <a:rPr lang="en-US" dirty="0"/>
              <a:t>D</a:t>
            </a:r>
            <a:r>
              <a:rPr lang="en-US" dirty="0" smtClean="0"/>
              <a:t>ata</a:t>
            </a:r>
            <a:endParaRPr lang="en-US" dirty="0"/>
          </a:p>
        </p:txBody>
      </p:sp>
      <p:sp>
        <p:nvSpPr>
          <p:cNvPr id="45" name="Down Arrow 44"/>
          <p:cNvSpPr/>
          <p:nvPr/>
        </p:nvSpPr>
        <p:spPr>
          <a:xfrm rot="10800000">
            <a:off x="1851048" y="4887752"/>
            <a:ext cx="274321" cy="562367"/>
          </a:xfrm>
          <a:prstGeom prst="downArrow">
            <a:avLst/>
          </a:prstGeom>
          <a:solidFill>
            <a:schemeClr val="bg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800" dirty="0">
              <a:solidFill>
                <a:srgbClr val="1E1E1E"/>
              </a:solidFill>
              <a:latin typeface="Arial"/>
            </a:endParaRPr>
          </a:p>
        </p:txBody>
      </p:sp>
      <p:sp>
        <p:nvSpPr>
          <p:cNvPr id="49" name="Rounded Rectangle 48"/>
          <p:cNvSpPr/>
          <p:nvPr/>
        </p:nvSpPr>
        <p:spPr>
          <a:xfrm>
            <a:off x="499002" y="1716056"/>
            <a:ext cx="2805050" cy="954182"/>
          </a:xfrm>
          <a:prstGeom prst="roundRect">
            <a:avLst>
              <a:gd name="adj" fmla="val 5758"/>
            </a:avLst>
          </a:prstGeom>
          <a:solidFill>
            <a:schemeClr val="bg1">
              <a:lumMod val="10000"/>
              <a:lumOff val="90000"/>
            </a:schemeClr>
          </a:solidFill>
          <a:ln w="9525"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fontAlgn="base">
              <a:spcBef>
                <a:spcPct val="0"/>
              </a:spcBef>
              <a:spcAft>
                <a:spcPct val="0"/>
              </a:spcAft>
            </a:pPr>
            <a:endParaRPr lang="en-US" sz="800" b="1" dirty="0">
              <a:solidFill>
                <a:prstClr val="black">
                  <a:lumMod val="65000"/>
                  <a:lumOff val="35000"/>
                </a:prstClr>
              </a:solidFill>
              <a:latin typeface="Calibri"/>
              <a:cs typeface="Calibri"/>
            </a:endParaRPr>
          </a:p>
        </p:txBody>
      </p:sp>
      <p:sp>
        <p:nvSpPr>
          <p:cNvPr id="50" name="Rounded Rectangle 49"/>
          <p:cNvSpPr/>
          <p:nvPr/>
        </p:nvSpPr>
        <p:spPr>
          <a:xfrm>
            <a:off x="490894" y="1717168"/>
            <a:ext cx="274465" cy="953071"/>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1000" b="1" dirty="0">
                <a:solidFill>
                  <a:srgbClr val="FFFFFF"/>
                </a:solidFill>
                <a:latin typeface="Calibri"/>
                <a:cs typeface="Calibri"/>
              </a:rPr>
              <a:t>APPLICATIONS</a:t>
            </a:r>
          </a:p>
        </p:txBody>
      </p:sp>
      <p:sp>
        <p:nvSpPr>
          <p:cNvPr id="51" name="Rounded Rectangle 50"/>
          <p:cNvSpPr/>
          <p:nvPr/>
        </p:nvSpPr>
        <p:spPr>
          <a:xfrm>
            <a:off x="539580" y="3187136"/>
            <a:ext cx="2764471" cy="1646641"/>
          </a:xfrm>
          <a:prstGeom prst="roundRect">
            <a:avLst>
              <a:gd name="adj" fmla="val 1801"/>
            </a:avLst>
          </a:prstGeom>
          <a:solidFill>
            <a:srgbClr val="A4E274"/>
          </a:solidFill>
          <a:ln w="9525"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en-US" sz="800" b="1" dirty="0">
              <a:solidFill>
                <a:prstClr val="black">
                  <a:lumMod val="65000"/>
                  <a:lumOff val="35000"/>
                </a:prstClr>
              </a:solidFill>
              <a:latin typeface="Calibri"/>
              <a:cs typeface="Calibri"/>
            </a:endParaRPr>
          </a:p>
        </p:txBody>
      </p:sp>
      <p:sp>
        <p:nvSpPr>
          <p:cNvPr id="52" name="Rounded Rectangle 51"/>
          <p:cNvSpPr/>
          <p:nvPr/>
        </p:nvSpPr>
        <p:spPr>
          <a:xfrm>
            <a:off x="490894" y="3187136"/>
            <a:ext cx="274465" cy="1646641"/>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a:r>
              <a:rPr lang="en-US" sz="1000" b="1" dirty="0">
                <a:solidFill>
                  <a:srgbClr val="FFFFFF"/>
                </a:solidFill>
                <a:latin typeface="Calibri"/>
                <a:cs typeface="Calibri"/>
              </a:rPr>
              <a:t>DATA </a:t>
            </a:r>
            <a:r>
              <a:rPr lang="en-US" sz="1000" b="1" dirty="0" smtClean="0">
                <a:solidFill>
                  <a:srgbClr val="FFFFFF"/>
                </a:solidFill>
                <a:latin typeface="Calibri"/>
                <a:cs typeface="Calibri"/>
              </a:rPr>
              <a:t> SYSTEM</a:t>
            </a:r>
            <a:endParaRPr lang="en-US" sz="1000" b="1" dirty="0">
              <a:solidFill>
                <a:srgbClr val="FFFFFF"/>
              </a:solidFill>
              <a:latin typeface="Calibri"/>
              <a:cs typeface="Calibri"/>
            </a:endParaRPr>
          </a:p>
        </p:txBody>
      </p:sp>
      <p:sp>
        <p:nvSpPr>
          <p:cNvPr id="53" name="Rounded Rectangle 52"/>
          <p:cNvSpPr/>
          <p:nvPr/>
        </p:nvSpPr>
        <p:spPr>
          <a:xfrm>
            <a:off x="1039938" y="3527877"/>
            <a:ext cx="1989934" cy="91140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900" b="1" dirty="0">
                <a:solidFill>
                  <a:prstClr val="black">
                    <a:lumMod val="65000"/>
                    <a:lumOff val="35000"/>
                  </a:prstClr>
                </a:solidFill>
                <a:latin typeface="Calibri"/>
                <a:cs typeface="Calibri"/>
              </a:rPr>
              <a:t>REPOSITORIES</a:t>
            </a:r>
          </a:p>
        </p:txBody>
      </p:sp>
      <p:sp>
        <p:nvSpPr>
          <p:cNvPr id="54" name="Up-Down Arrow 53"/>
          <p:cNvSpPr/>
          <p:nvPr/>
        </p:nvSpPr>
        <p:spPr>
          <a:xfrm>
            <a:off x="1691436" y="2716336"/>
            <a:ext cx="265645" cy="757262"/>
          </a:xfrm>
          <a:prstGeom prst="upDownArrow">
            <a:avLst>
              <a:gd name="adj1" fmla="val 45892"/>
              <a:gd name="adj2" fmla="val 47358"/>
            </a:avLst>
          </a:prstGeom>
          <a:solidFill>
            <a:schemeClr val="bg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1E1E1E"/>
              </a:solidFill>
              <a:latin typeface="Arial"/>
            </a:endParaRPr>
          </a:p>
        </p:txBody>
      </p:sp>
      <p:sp>
        <p:nvSpPr>
          <p:cNvPr id="55" name="Rounded Rectangle 54"/>
          <p:cNvSpPr/>
          <p:nvPr/>
        </p:nvSpPr>
        <p:spPr>
          <a:xfrm>
            <a:off x="544417" y="5314772"/>
            <a:ext cx="2759634" cy="897187"/>
          </a:xfrm>
          <a:prstGeom prst="roundRect">
            <a:avLst>
              <a:gd name="adj" fmla="val 5758"/>
            </a:avLst>
          </a:prstGeom>
          <a:solidFill>
            <a:schemeClr val="bg1">
              <a:lumMod val="10000"/>
              <a:lumOff val="90000"/>
            </a:schemeClr>
          </a:solidFill>
          <a:ln w="9525"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fontAlgn="base">
              <a:spcBef>
                <a:spcPct val="0"/>
              </a:spcBef>
              <a:spcAft>
                <a:spcPct val="0"/>
              </a:spcAft>
            </a:pPr>
            <a:endParaRPr lang="en-US" sz="800" b="1" dirty="0">
              <a:solidFill>
                <a:prstClr val="black">
                  <a:lumMod val="65000"/>
                  <a:lumOff val="35000"/>
                </a:prstClr>
              </a:solidFill>
              <a:latin typeface="Calibri"/>
              <a:cs typeface="Calibri"/>
            </a:endParaRPr>
          </a:p>
        </p:txBody>
      </p:sp>
      <p:sp>
        <p:nvSpPr>
          <p:cNvPr id="56" name="Rounded Rectangle 55"/>
          <p:cNvSpPr/>
          <p:nvPr/>
        </p:nvSpPr>
        <p:spPr>
          <a:xfrm>
            <a:off x="492061" y="5314772"/>
            <a:ext cx="278138" cy="897187"/>
          </a:xfrm>
          <a:prstGeom prst="roundRect">
            <a:avLst>
              <a:gd name="adj" fmla="val 12532"/>
            </a:avLst>
          </a:prstGeom>
          <a:solidFill>
            <a:schemeClr val="accent1">
              <a:lumMod val="75000"/>
            </a:schemeClr>
          </a:solidFill>
          <a:ln w="3175" cmpd="sng">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lIns="0" tIns="0" rIns="0" bIns="0" rtlCol="0" anchor="ctr"/>
          <a:lstStyle/>
          <a:p>
            <a:pPr algn="ctr" fontAlgn="base">
              <a:spcBef>
                <a:spcPct val="0"/>
              </a:spcBef>
              <a:spcAft>
                <a:spcPct val="0"/>
              </a:spcAft>
            </a:pPr>
            <a:r>
              <a:rPr lang="en-US" sz="1000" b="1" dirty="0" smtClean="0">
                <a:solidFill>
                  <a:srgbClr val="FFFFFF"/>
                </a:solidFill>
                <a:latin typeface="Calibri"/>
                <a:cs typeface="Calibri"/>
              </a:rPr>
              <a:t>SOURCES</a:t>
            </a:r>
            <a:endParaRPr lang="en-US" sz="1000" b="1" dirty="0">
              <a:solidFill>
                <a:srgbClr val="FFFFFF"/>
              </a:solidFill>
              <a:latin typeface="Calibri"/>
              <a:cs typeface="Calibri"/>
            </a:endParaRPr>
          </a:p>
        </p:txBody>
      </p:sp>
      <p:sp>
        <p:nvSpPr>
          <p:cNvPr id="59" name="Up-Down Arrow 58"/>
          <p:cNvSpPr/>
          <p:nvPr/>
        </p:nvSpPr>
        <p:spPr>
          <a:xfrm>
            <a:off x="1996599" y="2716120"/>
            <a:ext cx="265645" cy="757478"/>
          </a:xfrm>
          <a:prstGeom prst="upDownArrow">
            <a:avLst>
              <a:gd name="adj1" fmla="val 45892"/>
              <a:gd name="adj2" fmla="val 47358"/>
            </a:avLst>
          </a:prstGeom>
          <a:solidFill>
            <a:schemeClr val="bg1">
              <a:lumMod val="25000"/>
              <a:lumOff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1E1E1E"/>
              </a:solidFill>
              <a:latin typeface="Arial"/>
            </a:endParaRPr>
          </a:p>
        </p:txBody>
      </p:sp>
      <p:sp>
        <p:nvSpPr>
          <p:cNvPr id="67" name="Rounded Rectangle 66"/>
          <p:cNvSpPr/>
          <p:nvPr/>
        </p:nvSpPr>
        <p:spPr>
          <a:xfrm>
            <a:off x="879278" y="5450117"/>
            <a:ext cx="2257491" cy="612560"/>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600" b="1" dirty="0" smtClean="0">
                <a:solidFill>
                  <a:prstClr val="black">
                    <a:lumMod val="65000"/>
                    <a:lumOff val="35000"/>
                  </a:prstClr>
                </a:solidFill>
                <a:latin typeface="Calibri"/>
                <a:cs typeface="Calibri"/>
              </a:rPr>
              <a:t>Existing Sources </a:t>
            </a:r>
            <a:br>
              <a:rPr lang="en-US" sz="1600" b="1" dirty="0" smtClean="0">
                <a:solidFill>
                  <a:prstClr val="black">
                    <a:lumMod val="65000"/>
                    <a:lumOff val="35000"/>
                  </a:prstClr>
                </a:solidFill>
                <a:latin typeface="Calibri"/>
                <a:cs typeface="Calibri"/>
              </a:rPr>
            </a:br>
            <a:r>
              <a:rPr lang="en-US" sz="1100" b="1" dirty="0" smtClean="0">
                <a:solidFill>
                  <a:prstClr val="black">
                    <a:lumMod val="65000"/>
                    <a:lumOff val="35000"/>
                  </a:prstClr>
                </a:solidFill>
                <a:latin typeface="Calibri"/>
                <a:cs typeface="Calibri"/>
              </a:rPr>
              <a:t>(CRM, ERP, Clickstream, Logs)</a:t>
            </a:r>
            <a:endParaRPr lang="en-US" sz="1100" b="1" dirty="0">
              <a:solidFill>
                <a:prstClr val="black">
                  <a:lumMod val="65000"/>
                  <a:lumOff val="35000"/>
                </a:prstClr>
              </a:solidFill>
              <a:latin typeface="Calibri"/>
              <a:cs typeface="Calibri"/>
            </a:endParaRPr>
          </a:p>
        </p:txBody>
      </p:sp>
      <p:sp>
        <p:nvSpPr>
          <p:cNvPr id="72" name="AutoShape 16"/>
          <p:cNvSpPr>
            <a:spLocks/>
          </p:cNvSpPr>
          <p:nvPr/>
        </p:nvSpPr>
        <p:spPr bwMode="auto">
          <a:xfrm>
            <a:off x="1300909" y="3753367"/>
            <a:ext cx="666" cy="8516"/>
          </a:xfrm>
          <a:custGeom>
            <a:avLst/>
            <a:gdLst/>
            <a:ahLst/>
            <a:cxnLst/>
            <a:rect l="0" t="0" r="r" b="b"/>
            <a:pathLst>
              <a:path w="21600" h="21600">
                <a:moveTo>
                  <a:pt x="0" y="13653"/>
                </a:moveTo>
                <a:lnTo>
                  <a:pt x="0" y="21600"/>
                </a:lnTo>
                <a:cubicBezTo>
                  <a:pt x="0" y="14162"/>
                  <a:pt x="7632" y="6962"/>
                  <a:pt x="21600" y="0"/>
                </a:cubicBezTo>
                <a:cubicBezTo>
                  <a:pt x="8275" y="4133"/>
                  <a:pt x="0" y="8726"/>
                  <a:pt x="0" y="13653"/>
                </a:cubicBezTo>
                <a:close/>
                <a:moveTo>
                  <a:pt x="0" y="13653"/>
                </a:moveTo>
              </a:path>
            </a:pathLst>
          </a:custGeom>
          <a:solidFill>
            <a:srgbClr val="234DA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73" name="AutoShape 17"/>
          <p:cNvSpPr>
            <a:spLocks/>
          </p:cNvSpPr>
          <p:nvPr/>
        </p:nvSpPr>
        <p:spPr bwMode="auto">
          <a:xfrm>
            <a:off x="1642059" y="3753367"/>
            <a:ext cx="666" cy="8516"/>
          </a:xfrm>
          <a:custGeom>
            <a:avLst/>
            <a:gdLst/>
            <a:ahLst/>
            <a:cxnLst/>
            <a:rect l="0" t="0" r="r" b="b"/>
            <a:pathLst>
              <a:path w="21600" h="21600">
                <a:moveTo>
                  <a:pt x="0" y="0"/>
                </a:moveTo>
                <a:cubicBezTo>
                  <a:pt x="13971" y="6961"/>
                  <a:pt x="21600" y="14177"/>
                  <a:pt x="21600" y="21600"/>
                </a:cubicBezTo>
                <a:lnTo>
                  <a:pt x="21600" y="13653"/>
                </a:lnTo>
                <a:cubicBezTo>
                  <a:pt x="21600" y="8726"/>
                  <a:pt x="13434" y="4133"/>
                  <a:pt x="0" y="0"/>
                </a:cubicBezTo>
                <a:close/>
                <a:moveTo>
                  <a:pt x="0" y="0"/>
                </a:moveTo>
              </a:path>
            </a:pathLst>
          </a:custGeom>
          <a:solidFill>
            <a:srgbClr val="234DA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400">
              <a:defRPr/>
            </a:pPr>
            <a:endParaRPr lang="en-US" kern="0" smtClean="0">
              <a:solidFill>
                <a:sysClr val="windowText" lastClr="000000"/>
              </a:solidFill>
              <a:latin typeface="Arial"/>
              <a:cs typeface="Arial"/>
            </a:endParaRPr>
          </a:p>
        </p:txBody>
      </p:sp>
      <p:grpSp>
        <p:nvGrpSpPr>
          <p:cNvPr id="74" name="Group 73"/>
          <p:cNvGrpSpPr/>
          <p:nvPr/>
        </p:nvGrpSpPr>
        <p:grpSpPr>
          <a:xfrm>
            <a:off x="1192151" y="3721075"/>
            <a:ext cx="1685508" cy="423957"/>
            <a:chOff x="1120343" y="3340073"/>
            <a:chExt cx="1685507" cy="423957"/>
          </a:xfrm>
        </p:grpSpPr>
        <p:grpSp>
          <p:nvGrpSpPr>
            <p:cNvPr id="92" name="Group 91"/>
            <p:cNvGrpSpPr/>
            <p:nvPr/>
          </p:nvGrpSpPr>
          <p:grpSpPr>
            <a:xfrm>
              <a:off x="1120343" y="3340073"/>
              <a:ext cx="443115" cy="423957"/>
              <a:chOff x="1120343" y="3340073"/>
              <a:chExt cx="443115" cy="423957"/>
            </a:xfrm>
          </p:grpSpPr>
          <p:grpSp>
            <p:nvGrpSpPr>
              <p:cNvPr id="108" name="Group 107"/>
              <p:cNvGrpSpPr/>
              <p:nvPr/>
            </p:nvGrpSpPr>
            <p:grpSpPr>
              <a:xfrm>
                <a:off x="1120343" y="3340073"/>
                <a:ext cx="443115" cy="423795"/>
                <a:chOff x="1252336" y="3335738"/>
                <a:chExt cx="341150" cy="220659"/>
              </a:xfrm>
            </p:grpSpPr>
            <p:sp>
              <p:nvSpPr>
                <p:cNvPr id="110"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11" name="AutoShape 18"/>
                <p:cNvSpPr>
                  <a:spLocks/>
                </p:cNvSpPr>
                <p:nvPr/>
              </p:nvSpPr>
              <p:spPr bwMode="auto">
                <a:xfrm>
                  <a:off x="1252336" y="3335738"/>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14"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grpSp>
          <p:sp>
            <p:nvSpPr>
              <p:cNvPr id="109" name="TextBox 108"/>
              <p:cNvSpPr txBox="1"/>
              <p:nvPr/>
            </p:nvSpPr>
            <p:spPr>
              <a:xfrm>
                <a:off x="1120343" y="3533425"/>
                <a:ext cx="443115" cy="230605"/>
              </a:xfrm>
              <a:prstGeom prst="rect">
                <a:avLst/>
              </a:prstGeom>
            </p:spPr>
            <p:txBody>
              <a:bodyPr vert="horz" wrap="none" lIns="0" tIns="45720" rIns="0" bIns="45720" rtlCol="0">
                <a:noAutofit/>
              </a:bodyPr>
              <a:lstStyle/>
              <a:p>
                <a:pPr algn="ctr"/>
                <a:r>
                  <a:rPr lang="en-US" sz="800" b="1" dirty="0" smtClean="0">
                    <a:solidFill>
                      <a:srgbClr val="FFFFFF"/>
                    </a:solidFill>
                    <a:latin typeface="Calibri"/>
                    <a:ea typeface="ヒラギノ角ゴ Pro W3" charset="-128"/>
                    <a:cs typeface="Calibri"/>
                  </a:rPr>
                  <a:t>RDBMS</a:t>
                </a:r>
                <a:endParaRPr lang="en-US" sz="800" b="1" dirty="0">
                  <a:solidFill>
                    <a:srgbClr val="FFFFFF"/>
                  </a:solidFill>
                  <a:latin typeface="Calibri"/>
                  <a:ea typeface="ヒラギノ角ゴ Pro W3" charset="-128"/>
                  <a:cs typeface="Calibri"/>
                </a:endParaRPr>
              </a:p>
            </p:txBody>
          </p:sp>
        </p:grpSp>
        <p:grpSp>
          <p:nvGrpSpPr>
            <p:cNvPr id="93" name="Group 92"/>
            <p:cNvGrpSpPr/>
            <p:nvPr/>
          </p:nvGrpSpPr>
          <p:grpSpPr>
            <a:xfrm>
              <a:off x="1740239" y="3340073"/>
              <a:ext cx="443115" cy="423957"/>
              <a:chOff x="1740239" y="3340073"/>
              <a:chExt cx="443115" cy="423957"/>
            </a:xfrm>
          </p:grpSpPr>
          <p:grpSp>
            <p:nvGrpSpPr>
              <p:cNvPr id="103" name="Group 102"/>
              <p:cNvGrpSpPr/>
              <p:nvPr/>
            </p:nvGrpSpPr>
            <p:grpSpPr>
              <a:xfrm>
                <a:off x="1740239" y="3340073"/>
                <a:ext cx="443115" cy="423795"/>
                <a:chOff x="1252336" y="3335738"/>
                <a:chExt cx="341150" cy="220659"/>
              </a:xfrm>
            </p:grpSpPr>
            <p:sp>
              <p:nvSpPr>
                <p:cNvPr id="105"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06" name="AutoShape 18"/>
                <p:cNvSpPr>
                  <a:spLocks/>
                </p:cNvSpPr>
                <p:nvPr/>
              </p:nvSpPr>
              <p:spPr bwMode="auto">
                <a:xfrm>
                  <a:off x="1252336" y="3335738"/>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07"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grpSp>
          <p:sp>
            <p:nvSpPr>
              <p:cNvPr id="104" name="TextBox 103"/>
              <p:cNvSpPr txBox="1"/>
              <p:nvPr/>
            </p:nvSpPr>
            <p:spPr>
              <a:xfrm>
                <a:off x="1740239" y="3533425"/>
                <a:ext cx="443115" cy="230605"/>
              </a:xfrm>
              <a:prstGeom prst="rect">
                <a:avLst/>
              </a:prstGeom>
            </p:spPr>
            <p:txBody>
              <a:bodyPr vert="horz" wrap="none" lIns="0" tIns="45720" rIns="0" bIns="45720" rtlCol="0">
                <a:noAutofit/>
              </a:bodyPr>
              <a:lstStyle/>
              <a:p>
                <a:pPr algn="ctr"/>
                <a:r>
                  <a:rPr lang="en-US" sz="800" b="1" dirty="0" smtClean="0">
                    <a:solidFill>
                      <a:srgbClr val="FFFFFF"/>
                    </a:solidFill>
                    <a:latin typeface="Calibri"/>
                    <a:ea typeface="ヒラギノ角ゴ Pro W3" charset="-128"/>
                    <a:cs typeface="Calibri"/>
                  </a:rPr>
                  <a:t>EDW</a:t>
                </a:r>
                <a:endParaRPr lang="en-US" sz="800" b="1" dirty="0">
                  <a:solidFill>
                    <a:srgbClr val="FFFFFF"/>
                  </a:solidFill>
                  <a:latin typeface="Calibri"/>
                  <a:ea typeface="ヒラギノ角ゴ Pro W3" charset="-128"/>
                  <a:cs typeface="Calibri"/>
                </a:endParaRPr>
              </a:p>
            </p:txBody>
          </p:sp>
        </p:grpSp>
        <p:grpSp>
          <p:nvGrpSpPr>
            <p:cNvPr id="94" name="Group 93"/>
            <p:cNvGrpSpPr/>
            <p:nvPr/>
          </p:nvGrpSpPr>
          <p:grpSpPr>
            <a:xfrm>
              <a:off x="2362735" y="3340073"/>
              <a:ext cx="443115" cy="423957"/>
              <a:chOff x="2362735" y="3340073"/>
              <a:chExt cx="443115" cy="423957"/>
            </a:xfrm>
          </p:grpSpPr>
          <p:grpSp>
            <p:nvGrpSpPr>
              <p:cNvPr id="96" name="Group 95"/>
              <p:cNvGrpSpPr/>
              <p:nvPr/>
            </p:nvGrpSpPr>
            <p:grpSpPr>
              <a:xfrm>
                <a:off x="2362735" y="3340073"/>
                <a:ext cx="443115" cy="423795"/>
                <a:chOff x="1252336" y="3335738"/>
                <a:chExt cx="341150" cy="220659"/>
              </a:xfrm>
            </p:grpSpPr>
            <p:sp>
              <p:nvSpPr>
                <p:cNvPr id="100" name="AutoShape 15"/>
                <p:cNvSpPr>
                  <a:spLocks/>
                </p:cNvSpPr>
                <p:nvPr/>
              </p:nvSpPr>
              <p:spPr bwMode="auto">
                <a:xfrm>
                  <a:off x="1252336" y="3367690"/>
                  <a:ext cx="341150" cy="154062"/>
                </a:xfrm>
                <a:custGeom>
                  <a:avLst/>
                  <a:gdLst/>
                  <a:ahLst/>
                  <a:cxnLst/>
                  <a:rect l="0" t="0" r="r" b="b"/>
                  <a:pathLst>
                    <a:path w="21600" h="21600">
                      <a:moveTo>
                        <a:pt x="10800" y="6988"/>
                      </a:moveTo>
                      <a:cubicBezTo>
                        <a:pt x="5433" y="6988"/>
                        <a:pt x="0" y="4588"/>
                        <a:pt x="0" y="0"/>
                      </a:cubicBezTo>
                      <a:lnTo>
                        <a:pt x="0" y="20965"/>
                      </a:lnTo>
                      <a:cubicBezTo>
                        <a:pt x="0" y="21182"/>
                        <a:pt x="16" y="21393"/>
                        <a:pt x="40" y="21600"/>
                      </a:cubicBezTo>
                      <a:cubicBezTo>
                        <a:pt x="518" y="17427"/>
                        <a:pt x="5687" y="15247"/>
                        <a:pt x="10800" y="15247"/>
                      </a:cubicBezTo>
                      <a:cubicBezTo>
                        <a:pt x="15913" y="15247"/>
                        <a:pt x="21082" y="17427"/>
                        <a:pt x="21560" y="21600"/>
                      </a:cubicBezTo>
                      <a:cubicBezTo>
                        <a:pt x="21584" y="21393"/>
                        <a:pt x="21600" y="21182"/>
                        <a:pt x="21600" y="20965"/>
                      </a:cubicBezTo>
                      <a:lnTo>
                        <a:pt x="21600" y="0"/>
                      </a:lnTo>
                      <a:cubicBezTo>
                        <a:pt x="21600" y="4588"/>
                        <a:pt x="16167" y="6988"/>
                        <a:pt x="10800" y="6988"/>
                      </a:cubicBezTo>
                      <a:close/>
                      <a:moveTo>
                        <a:pt x="10800" y="6988"/>
                      </a:moveTo>
                    </a:path>
                  </a:pathLst>
                </a:custGeom>
                <a:solidFill>
                  <a:schemeClr val="accent1">
                    <a:lumMod val="75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01" name="AutoShape 18"/>
                <p:cNvSpPr>
                  <a:spLocks/>
                </p:cNvSpPr>
                <p:nvPr/>
              </p:nvSpPr>
              <p:spPr bwMode="auto">
                <a:xfrm>
                  <a:off x="1252336" y="3335738"/>
                  <a:ext cx="341150" cy="81751"/>
                </a:xfrm>
                <a:custGeom>
                  <a:avLst/>
                  <a:gdLst/>
                  <a:ahLst/>
                  <a:cxnLst/>
                  <a:rect l="0" t="0" r="r" b="b"/>
                  <a:pathLst>
                    <a:path w="21600" h="21600">
                      <a:moveTo>
                        <a:pt x="21532" y="9466"/>
                      </a:moveTo>
                      <a:cubicBezTo>
                        <a:pt x="20895" y="3245"/>
                        <a:pt x="15819" y="0"/>
                        <a:pt x="10800" y="0"/>
                      </a:cubicBezTo>
                      <a:cubicBezTo>
                        <a:pt x="5781" y="0"/>
                        <a:pt x="705" y="3245"/>
                        <a:pt x="68" y="9466"/>
                      </a:cubicBezTo>
                      <a:cubicBezTo>
                        <a:pt x="24" y="9896"/>
                        <a:pt x="0" y="10341"/>
                        <a:pt x="0" y="10800"/>
                      </a:cubicBezTo>
                      <a:cubicBezTo>
                        <a:pt x="0" y="17891"/>
                        <a:pt x="5433" y="21600"/>
                        <a:pt x="10800" y="21600"/>
                      </a:cubicBezTo>
                      <a:cubicBezTo>
                        <a:pt x="16167" y="21600"/>
                        <a:pt x="21600" y="17891"/>
                        <a:pt x="21600" y="10800"/>
                      </a:cubicBezTo>
                      <a:cubicBezTo>
                        <a:pt x="21600" y="10341"/>
                        <a:pt x="21576" y="9896"/>
                        <a:pt x="21532" y="9466"/>
                      </a:cubicBezTo>
                      <a:close/>
                      <a:moveTo>
                        <a:pt x="21532" y="9466"/>
                      </a:moveTo>
                    </a:path>
                  </a:pathLst>
                </a:custGeom>
                <a:solidFill>
                  <a:schemeClr val="accent1">
                    <a:lumMod val="60000"/>
                    <a:lumOff val="40000"/>
                  </a:schemeClr>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sp>
              <p:nvSpPr>
                <p:cNvPr id="102" name="AutoShape 19"/>
                <p:cNvSpPr>
                  <a:spLocks/>
                </p:cNvSpPr>
                <p:nvPr/>
              </p:nvSpPr>
              <p:spPr bwMode="auto">
                <a:xfrm>
                  <a:off x="1252336" y="3474646"/>
                  <a:ext cx="341150" cy="81751"/>
                </a:xfrm>
                <a:custGeom>
                  <a:avLst/>
                  <a:gdLst/>
                  <a:ahLst/>
                  <a:cxnLst/>
                  <a:rect l="0" t="0" r="r" b="b"/>
                  <a:pathLst>
                    <a:path w="21600" h="21600">
                      <a:moveTo>
                        <a:pt x="21560" y="9818"/>
                      </a:moveTo>
                      <a:cubicBezTo>
                        <a:pt x="21082" y="3370"/>
                        <a:pt x="15913" y="0"/>
                        <a:pt x="10800" y="0"/>
                      </a:cubicBezTo>
                      <a:cubicBezTo>
                        <a:pt x="5687" y="0"/>
                        <a:pt x="518" y="3370"/>
                        <a:pt x="40" y="9818"/>
                      </a:cubicBezTo>
                      <a:cubicBezTo>
                        <a:pt x="16" y="10138"/>
                        <a:pt x="0" y="10464"/>
                        <a:pt x="0" y="10800"/>
                      </a:cubicBezTo>
                      <a:cubicBezTo>
                        <a:pt x="0" y="17891"/>
                        <a:pt x="5433" y="21600"/>
                        <a:pt x="10800" y="21600"/>
                      </a:cubicBezTo>
                      <a:cubicBezTo>
                        <a:pt x="16167" y="21600"/>
                        <a:pt x="21600" y="17891"/>
                        <a:pt x="21600" y="10800"/>
                      </a:cubicBezTo>
                      <a:cubicBezTo>
                        <a:pt x="21600" y="10464"/>
                        <a:pt x="21584" y="10138"/>
                        <a:pt x="21560" y="9818"/>
                      </a:cubicBezTo>
                      <a:close/>
                      <a:moveTo>
                        <a:pt x="21560" y="9818"/>
                      </a:moveTo>
                    </a:path>
                  </a:pathLst>
                </a:custGeom>
                <a:solidFill>
                  <a:srgbClr val="4F8E1E"/>
                </a:solidFill>
                <a:ln>
                  <a:noFill/>
                </a:ln>
                <a:extLst/>
              </p:spPr>
              <p:txBody>
                <a:bodyPr lIns="0" tIns="0" rIns="0" bIns="0"/>
                <a:lstStyle/>
                <a:p>
                  <a:pPr defTabSz="914400">
                    <a:defRPr/>
                  </a:pPr>
                  <a:endParaRPr lang="en-US" kern="0" smtClean="0">
                    <a:solidFill>
                      <a:sysClr val="windowText" lastClr="000000"/>
                    </a:solidFill>
                    <a:latin typeface="Arial"/>
                    <a:cs typeface="Arial"/>
                  </a:endParaRPr>
                </a:p>
              </p:txBody>
            </p:sp>
          </p:grpSp>
          <p:sp>
            <p:nvSpPr>
              <p:cNvPr id="98" name="TextBox 97"/>
              <p:cNvSpPr txBox="1"/>
              <p:nvPr/>
            </p:nvSpPr>
            <p:spPr>
              <a:xfrm>
                <a:off x="2362735" y="3533425"/>
                <a:ext cx="443115" cy="230605"/>
              </a:xfrm>
              <a:prstGeom prst="rect">
                <a:avLst/>
              </a:prstGeom>
            </p:spPr>
            <p:txBody>
              <a:bodyPr vert="horz" wrap="none" lIns="0" tIns="45720" rIns="0" bIns="45720" rtlCol="0">
                <a:noAutofit/>
              </a:bodyPr>
              <a:lstStyle/>
              <a:p>
                <a:pPr algn="ctr"/>
                <a:r>
                  <a:rPr lang="en-US" sz="800" b="1" dirty="0" smtClean="0">
                    <a:solidFill>
                      <a:srgbClr val="FFFFFF"/>
                    </a:solidFill>
                    <a:latin typeface="Calibri"/>
                    <a:ea typeface="ヒラギノ角ゴ Pro W3" charset="-128"/>
                    <a:cs typeface="Calibri"/>
                  </a:rPr>
                  <a:t>MPP</a:t>
                </a:r>
                <a:endParaRPr lang="en-US" sz="800" b="1" dirty="0">
                  <a:solidFill>
                    <a:srgbClr val="FFFFFF"/>
                  </a:solidFill>
                  <a:latin typeface="Calibri"/>
                  <a:ea typeface="ヒラギノ角ゴ Pro W3" charset="-128"/>
                  <a:cs typeface="Calibri"/>
                </a:endParaRPr>
              </a:p>
            </p:txBody>
          </p:sp>
        </p:grpSp>
      </p:grpSp>
      <p:sp>
        <p:nvSpPr>
          <p:cNvPr id="129" name="Rounded Rectangle 128"/>
          <p:cNvSpPr/>
          <p:nvPr/>
        </p:nvSpPr>
        <p:spPr>
          <a:xfrm>
            <a:off x="898944" y="1798704"/>
            <a:ext cx="2237825" cy="258363"/>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400" b="1" dirty="0" smtClean="0">
                <a:solidFill>
                  <a:prstClr val="black">
                    <a:lumMod val="65000"/>
                    <a:lumOff val="35000"/>
                  </a:prstClr>
                </a:solidFill>
                <a:latin typeface="Calibri"/>
                <a:cs typeface="Calibri"/>
              </a:rPr>
              <a:t>Business Analytics</a:t>
            </a:r>
            <a:endParaRPr lang="en-US" sz="1100" b="1" dirty="0">
              <a:solidFill>
                <a:prstClr val="black">
                  <a:lumMod val="65000"/>
                  <a:lumOff val="35000"/>
                </a:prstClr>
              </a:solidFill>
              <a:latin typeface="Calibri"/>
              <a:cs typeface="Calibri"/>
            </a:endParaRPr>
          </a:p>
        </p:txBody>
      </p:sp>
      <p:sp>
        <p:nvSpPr>
          <p:cNvPr id="130" name="Rounded Rectangle 129"/>
          <p:cNvSpPr/>
          <p:nvPr/>
        </p:nvSpPr>
        <p:spPr>
          <a:xfrm>
            <a:off x="895935" y="2082741"/>
            <a:ext cx="2240832" cy="258363"/>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400" b="1" dirty="0" smtClean="0">
                <a:solidFill>
                  <a:prstClr val="black">
                    <a:lumMod val="65000"/>
                    <a:lumOff val="35000"/>
                  </a:prstClr>
                </a:solidFill>
                <a:latin typeface="Calibri"/>
                <a:cs typeface="Calibri"/>
              </a:rPr>
              <a:t>Custom Applications</a:t>
            </a:r>
            <a:endParaRPr lang="en-US" sz="1100" b="1" dirty="0">
              <a:solidFill>
                <a:prstClr val="black">
                  <a:lumMod val="65000"/>
                  <a:lumOff val="35000"/>
                </a:prstClr>
              </a:solidFill>
              <a:latin typeface="Calibri"/>
              <a:cs typeface="Calibri"/>
            </a:endParaRPr>
          </a:p>
        </p:txBody>
      </p:sp>
      <p:sp>
        <p:nvSpPr>
          <p:cNvPr id="131" name="Rounded Rectangle 130"/>
          <p:cNvSpPr/>
          <p:nvPr/>
        </p:nvSpPr>
        <p:spPr>
          <a:xfrm>
            <a:off x="895935" y="2365527"/>
            <a:ext cx="2240834" cy="236367"/>
          </a:xfrm>
          <a:prstGeom prst="roundRect">
            <a:avLst>
              <a:gd name="adj" fmla="val 5758"/>
            </a:avLst>
          </a:prstGeom>
          <a:solidFill>
            <a:srgbClr val="FFE2C6"/>
          </a:solidFill>
          <a:ln w="6350" cmpd="sng">
            <a:solidFill>
              <a:srgbClr val="4F8E1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r>
              <a:rPr lang="en-US" sz="1400" b="1" dirty="0" smtClean="0">
                <a:solidFill>
                  <a:prstClr val="black">
                    <a:lumMod val="65000"/>
                    <a:lumOff val="35000"/>
                  </a:prstClr>
                </a:solidFill>
                <a:latin typeface="Calibri"/>
                <a:cs typeface="Calibri"/>
              </a:rPr>
              <a:t>Packaged Applications</a:t>
            </a:r>
            <a:endParaRPr lang="en-US" sz="1100" b="1" dirty="0">
              <a:solidFill>
                <a:prstClr val="black">
                  <a:lumMod val="65000"/>
                  <a:lumOff val="35000"/>
                </a:prstClr>
              </a:solidFill>
              <a:latin typeface="Calibri"/>
              <a:cs typeface="Calibri"/>
            </a:endParaRPr>
          </a:p>
        </p:txBody>
      </p:sp>
      <p:pic>
        <p:nvPicPr>
          <p:cNvPr id="144" name="Picture 143" descr="yarn_res_mngr.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505475" y="3268152"/>
            <a:ext cx="534150" cy="534147"/>
          </a:xfrm>
          <a:prstGeom prst="rect">
            <a:avLst/>
          </a:prstGeom>
        </p:spPr>
      </p:pic>
      <p:pic>
        <p:nvPicPr>
          <p:cNvPr id="145" name="Picture 144" descr="name_node_instances.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469190" y="4115797"/>
            <a:ext cx="480178" cy="480178"/>
          </a:xfrm>
          <a:prstGeom prst="rect">
            <a:avLst/>
          </a:prstGeom>
        </p:spPr>
      </p:pic>
      <p:pic>
        <p:nvPicPr>
          <p:cNvPr id="146" name="Picture 145" descr="zookeeper_hbase_hive_metastore_registry_DB_task_TT_JTT_mgmt1.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9045138" y="1834947"/>
            <a:ext cx="469234" cy="469234"/>
          </a:xfrm>
          <a:prstGeom prst="rect">
            <a:avLst/>
          </a:prstGeom>
        </p:spPr>
      </p:pic>
      <p:pic>
        <p:nvPicPr>
          <p:cNvPr id="147" name="Picture 146" descr="server_data_rack_existing.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431102" y="1192980"/>
            <a:ext cx="476867" cy="476867"/>
          </a:xfrm>
          <a:prstGeom prst="rect">
            <a:avLst/>
          </a:prstGeom>
        </p:spPr>
      </p:pic>
      <p:pic>
        <p:nvPicPr>
          <p:cNvPr id="148" name="Picture 147" descr="network_switch.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539669" y="5495300"/>
            <a:ext cx="469007" cy="469007"/>
          </a:xfrm>
          <a:prstGeom prst="rect">
            <a:avLst/>
          </a:prstGeom>
        </p:spPr>
      </p:pic>
      <p:pic>
        <p:nvPicPr>
          <p:cNvPr id="149" name="Picture 148" descr="ip_load_balancer.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064725" y="4830478"/>
            <a:ext cx="476483" cy="476483"/>
          </a:xfrm>
          <a:prstGeom prst="rect">
            <a:avLst/>
          </a:prstGeom>
        </p:spPr>
      </p:pic>
      <p:pic>
        <p:nvPicPr>
          <p:cNvPr id="150" name="Picture 149" descr="hdfs_storage.png"/>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rot="16200000">
            <a:off x="9350307" y="2407507"/>
            <a:ext cx="489403" cy="707127"/>
          </a:xfrm>
          <a:prstGeom prst="rect">
            <a:avLst/>
          </a:prstGeom>
        </p:spPr>
      </p:pic>
      <p:sp>
        <p:nvSpPr>
          <p:cNvPr id="3" name="Rectangle 2"/>
          <p:cNvSpPr/>
          <p:nvPr/>
        </p:nvSpPr>
        <p:spPr>
          <a:xfrm>
            <a:off x="8860340" y="1229058"/>
            <a:ext cx="2133600" cy="307777"/>
          </a:xfrm>
          <a:prstGeom prst="rect">
            <a:avLst/>
          </a:prstGeom>
        </p:spPr>
        <p:txBody>
          <a:bodyPr wrap="square">
            <a:spAutoFit/>
          </a:bodyPr>
          <a:lstStyle/>
          <a:p>
            <a:r>
              <a:rPr lang="en-US" sz="1400" dirty="0">
                <a:solidFill>
                  <a:srgbClr val="1E1E1E">
                    <a:lumMod val="75000"/>
                    <a:lumOff val="25000"/>
                  </a:srgbClr>
                </a:solidFill>
                <a:latin typeface="Calibri"/>
                <a:cs typeface="Calibri"/>
              </a:rPr>
              <a:t>OLTP, ERP</a:t>
            </a:r>
            <a:r>
              <a:rPr lang="en-US" sz="1400" dirty="0" smtClean="0">
                <a:solidFill>
                  <a:srgbClr val="1E1E1E">
                    <a:lumMod val="75000"/>
                    <a:lumOff val="25000"/>
                  </a:srgbClr>
                </a:solidFill>
                <a:latin typeface="Calibri"/>
                <a:cs typeface="Calibri"/>
              </a:rPr>
              <a:t>, CRM </a:t>
            </a:r>
            <a:r>
              <a:rPr lang="en-US" sz="1400" dirty="0">
                <a:solidFill>
                  <a:srgbClr val="1E1E1E">
                    <a:lumMod val="75000"/>
                    <a:lumOff val="25000"/>
                  </a:srgbClr>
                </a:solidFill>
                <a:latin typeface="Calibri"/>
                <a:cs typeface="Calibri"/>
              </a:rPr>
              <a:t>Systems</a:t>
            </a:r>
          </a:p>
        </p:txBody>
      </p:sp>
      <p:sp>
        <p:nvSpPr>
          <p:cNvPr id="4" name="Rectangle 3"/>
          <p:cNvSpPr/>
          <p:nvPr/>
        </p:nvSpPr>
        <p:spPr>
          <a:xfrm>
            <a:off x="9510036" y="1928852"/>
            <a:ext cx="2872692"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Unstructured documents, emails</a:t>
            </a:r>
            <a:endParaRPr lang="en-US" sz="1400" dirty="0">
              <a:solidFill>
                <a:srgbClr val="1E1E1E">
                  <a:lumMod val="75000"/>
                  <a:lumOff val="25000"/>
                </a:srgbClr>
              </a:solidFill>
              <a:latin typeface="Calibri"/>
              <a:cs typeface="Calibri"/>
            </a:endParaRPr>
          </a:p>
        </p:txBody>
      </p:sp>
      <p:sp>
        <p:nvSpPr>
          <p:cNvPr id="58" name="Rectangle 57"/>
          <p:cNvSpPr/>
          <p:nvPr/>
        </p:nvSpPr>
        <p:spPr>
          <a:xfrm>
            <a:off x="9007038" y="5548723"/>
            <a:ext cx="2528860"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Clickstream</a:t>
            </a:r>
            <a:endParaRPr lang="en-US" sz="1400" dirty="0">
              <a:solidFill>
                <a:srgbClr val="1E1E1E">
                  <a:lumMod val="75000"/>
                  <a:lumOff val="25000"/>
                </a:srgbClr>
              </a:solidFill>
              <a:latin typeface="Calibri"/>
              <a:cs typeface="Calibri"/>
            </a:endParaRPr>
          </a:p>
        </p:txBody>
      </p:sp>
      <p:sp>
        <p:nvSpPr>
          <p:cNvPr id="60" name="Rectangle 59"/>
          <p:cNvSpPr/>
          <p:nvPr/>
        </p:nvSpPr>
        <p:spPr>
          <a:xfrm>
            <a:off x="9853868" y="2664676"/>
            <a:ext cx="2528860"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Server logs</a:t>
            </a:r>
            <a:endParaRPr lang="en-US" sz="1400" dirty="0">
              <a:solidFill>
                <a:srgbClr val="1E1E1E">
                  <a:lumMod val="75000"/>
                  <a:lumOff val="25000"/>
                </a:srgbClr>
              </a:solidFill>
              <a:latin typeface="Calibri"/>
              <a:cs typeface="Calibri"/>
            </a:endParaRPr>
          </a:p>
        </p:txBody>
      </p:sp>
      <p:sp>
        <p:nvSpPr>
          <p:cNvPr id="61" name="Rectangle 60"/>
          <p:cNvSpPr/>
          <p:nvPr/>
        </p:nvSpPr>
        <p:spPr>
          <a:xfrm>
            <a:off x="10051720" y="3350004"/>
            <a:ext cx="1904106"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Sentiment, Web Data</a:t>
            </a:r>
            <a:endParaRPr lang="en-US" sz="1400" dirty="0">
              <a:solidFill>
                <a:srgbClr val="1E1E1E">
                  <a:lumMod val="75000"/>
                  <a:lumOff val="25000"/>
                </a:srgbClr>
              </a:solidFill>
              <a:latin typeface="Calibri"/>
              <a:cs typeface="Calibri"/>
            </a:endParaRPr>
          </a:p>
        </p:txBody>
      </p:sp>
      <p:sp>
        <p:nvSpPr>
          <p:cNvPr id="62" name="Rectangle 61"/>
          <p:cNvSpPr/>
          <p:nvPr/>
        </p:nvSpPr>
        <p:spPr>
          <a:xfrm>
            <a:off x="9949368" y="4165853"/>
            <a:ext cx="1958078" cy="307777"/>
          </a:xfrm>
          <a:prstGeom prst="rect">
            <a:avLst/>
          </a:prstGeom>
        </p:spPr>
        <p:txBody>
          <a:bodyPr wrap="square">
            <a:spAutoFit/>
          </a:bodyPr>
          <a:lstStyle/>
          <a:p>
            <a:r>
              <a:rPr lang="en-US" sz="1400" dirty="0">
                <a:solidFill>
                  <a:srgbClr val="1E1E1E">
                    <a:lumMod val="75000"/>
                    <a:lumOff val="25000"/>
                  </a:srgbClr>
                </a:solidFill>
                <a:latin typeface="Calibri"/>
                <a:cs typeface="Calibri"/>
              </a:rPr>
              <a:t>Sensor. Machine Data</a:t>
            </a:r>
          </a:p>
        </p:txBody>
      </p:sp>
      <p:sp>
        <p:nvSpPr>
          <p:cNvPr id="63" name="Rectangle 62"/>
          <p:cNvSpPr/>
          <p:nvPr/>
        </p:nvSpPr>
        <p:spPr>
          <a:xfrm>
            <a:off x="9567572" y="4877528"/>
            <a:ext cx="2078908" cy="307777"/>
          </a:xfrm>
          <a:prstGeom prst="rect">
            <a:avLst/>
          </a:prstGeom>
        </p:spPr>
        <p:txBody>
          <a:bodyPr wrap="square">
            <a:spAutoFit/>
          </a:bodyPr>
          <a:lstStyle/>
          <a:p>
            <a:r>
              <a:rPr lang="en-US" sz="1400" dirty="0" err="1" smtClean="0">
                <a:solidFill>
                  <a:srgbClr val="1E1E1E">
                    <a:lumMod val="75000"/>
                    <a:lumOff val="25000"/>
                  </a:srgbClr>
                </a:solidFill>
                <a:latin typeface="Calibri"/>
                <a:cs typeface="Calibri"/>
              </a:rPr>
              <a:t>Geolocation</a:t>
            </a:r>
            <a:endParaRPr lang="en-US" sz="1400" dirty="0">
              <a:solidFill>
                <a:srgbClr val="1E1E1E">
                  <a:lumMod val="75000"/>
                  <a:lumOff val="25000"/>
                </a:srgbClr>
              </a:solidFill>
              <a:latin typeface="Calibri"/>
              <a:cs typeface="Calibri"/>
            </a:endParaRPr>
          </a:p>
        </p:txBody>
      </p:sp>
      <p:sp>
        <p:nvSpPr>
          <p:cNvPr id="76" name="Up-Down Arrow 75"/>
          <p:cNvSpPr/>
          <p:nvPr/>
        </p:nvSpPr>
        <p:spPr>
          <a:xfrm rot="5400000">
            <a:off x="3622518" y="3284867"/>
            <a:ext cx="262546" cy="1324607"/>
          </a:xfrm>
          <a:prstGeom prst="upDownArrow">
            <a:avLst>
              <a:gd name="adj1" fmla="val 45892"/>
              <a:gd name="adj2" fmla="val 47358"/>
            </a:avLst>
          </a:prstGeom>
          <a:solidFill>
            <a:srgbClr val="8E8E8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solidFill>
                <a:srgbClr val="1E1E1E"/>
              </a:solidFill>
              <a:latin typeface="Arial"/>
            </a:endParaRPr>
          </a:p>
        </p:txBody>
      </p:sp>
      <p:sp>
        <p:nvSpPr>
          <p:cNvPr id="68" name="Down Arrow 67"/>
          <p:cNvSpPr/>
          <p:nvPr/>
        </p:nvSpPr>
        <p:spPr>
          <a:xfrm rot="5400000">
            <a:off x="7505700" y="3665501"/>
            <a:ext cx="708922" cy="572013"/>
          </a:xfrm>
          <a:prstGeom prst="downArrow">
            <a:avLst/>
          </a:prstGeom>
          <a:solidFill>
            <a:schemeClr val="bg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800" dirty="0">
              <a:solidFill>
                <a:srgbClr val="1E1E1E"/>
              </a:solidFill>
              <a:latin typeface="Arial"/>
            </a:endParaRPr>
          </a:p>
        </p:txBody>
      </p:sp>
      <p:sp>
        <p:nvSpPr>
          <p:cNvPr id="6" name="TextBox 5"/>
          <p:cNvSpPr txBox="1"/>
          <p:nvPr/>
        </p:nvSpPr>
        <p:spPr>
          <a:xfrm>
            <a:off x="4105932" y="1350203"/>
            <a:ext cx="4027337" cy="1783293"/>
          </a:xfrm>
          <a:prstGeom prst="rect">
            <a:avLst/>
          </a:prstGeom>
        </p:spPr>
        <p:txBody>
          <a:bodyPr vert="horz" wrap="none" lIns="91440" tIns="91440" rIns="91440" bIns="91440" rtlCol="0">
            <a:noAutofit/>
          </a:bodyPr>
          <a:lstStyle/>
          <a:p>
            <a:r>
              <a:rPr lang="en-US" sz="2400" b="1" dirty="0" smtClean="0">
                <a:solidFill>
                  <a:srgbClr val="44697D"/>
                </a:solidFill>
              </a:rPr>
              <a:t>New Data Requirements</a:t>
            </a:r>
            <a:r>
              <a:rPr lang="en-US" sz="2000" b="1" dirty="0" smtClean="0">
                <a:solidFill>
                  <a:srgbClr val="44697D"/>
                </a:solidFill>
              </a:rPr>
              <a:t>:</a:t>
            </a:r>
          </a:p>
          <a:p>
            <a:endParaRPr lang="en-US" sz="2400" b="1" dirty="0" smtClean="0">
              <a:solidFill>
                <a:srgbClr val="44697D"/>
              </a:solidFill>
            </a:endParaRPr>
          </a:p>
          <a:p>
            <a:pPr marL="800100" lvl="1" indent="-342900">
              <a:buFont typeface="Arial"/>
              <a:buChar char="•"/>
            </a:pPr>
            <a:r>
              <a:rPr lang="en-US" sz="2400" b="1" dirty="0" smtClean="0">
                <a:solidFill>
                  <a:srgbClr val="44697D"/>
                </a:solidFill>
              </a:rPr>
              <a:t>Scale</a:t>
            </a:r>
          </a:p>
          <a:p>
            <a:pPr marL="800100" lvl="1" indent="-342900">
              <a:buFont typeface="Arial"/>
              <a:buChar char="•"/>
            </a:pPr>
            <a:r>
              <a:rPr lang="en-US" sz="2400" b="1" dirty="0" smtClean="0">
                <a:solidFill>
                  <a:srgbClr val="44697D"/>
                </a:solidFill>
              </a:rPr>
              <a:t>Economics</a:t>
            </a:r>
          </a:p>
          <a:p>
            <a:pPr marL="800100" lvl="1" indent="-342900">
              <a:buFont typeface="Arial"/>
              <a:buChar char="•"/>
            </a:pPr>
            <a:r>
              <a:rPr lang="en-US" sz="2400" b="1" dirty="0" smtClean="0">
                <a:solidFill>
                  <a:srgbClr val="44697D"/>
                </a:solidFill>
              </a:rPr>
              <a:t>Flexibility</a:t>
            </a:r>
            <a:endParaRPr lang="en-US" sz="2400" b="1" dirty="0">
              <a:solidFill>
                <a:srgbClr val="44697D"/>
              </a:solidFill>
            </a:endParaRPr>
          </a:p>
        </p:txBody>
      </p:sp>
      <p:sp>
        <p:nvSpPr>
          <p:cNvPr id="70" name="TextBox 69"/>
          <p:cNvSpPr txBox="1"/>
          <p:nvPr/>
        </p:nvSpPr>
        <p:spPr>
          <a:xfrm>
            <a:off x="523397" y="1189160"/>
            <a:ext cx="2648519" cy="1783293"/>
          </a:xfrm>
          <a:prstGeom prst="rect">
            <a:avLst/>
          </a:prstGeom>
        </p:spPr>
        <p:txBody>
          <a:bodyPr vert="horz" wrap="none" lIns="91440" tIns="91440" rIns="91440" bIns="91440" rtlCol="0">
            <a:noAutofit/>
          </a:bodyPr>
          <a:lstStyle/>
          <a:p>
            <a:pPr algn="ctr"/>
            <a:r>
              <a:rPr lang="en-US" sz="1600" b="1" dirty="0" smtClean="0">
                <a:solidFill>
                  <a:srgbClr val="44697D"/>
                </a:solidFill>
              </a:rPr>
              <a:t>Traditional Data Architecture</a:t>
            </a:r>
            <a:endParaRPr lang="en-US" sz="1600" b="1" dirty="0">
              <a:solidFill>
                <a:srgbClr val="44697D"/>
              </a:solidFill>
            </a:endParaRPr>
          </a:p>
        </p:txBody>
      </p:sp>
      <p:sp>
        <p:nvSpPr>
          <p:cNvPr id="8" name="TextBox 7"/>
          <p:cNvSpPr txBox="1"/>
          <p:nvPr/>
        </p:nvSpPr>
        <p:spPr>
          <a:xfrm>
            <a:off x="6362225" y="3050638"/>
            <a:ext cx="914400" cy="914400"/>
          </a:xfrm>
          <a:prstGeom prst="rect">
            <a:avLst/>
          </a:prstGeom>
        </p:spPr>
        <p:txBody>
          <a:bodyPr vert="horz" wrap="none" lIns="91440" tIns="91440" rIns="91440" bIns="91440" rtlCol="0">
            <a:noAutofit/>
          </a:bodyPr>
          <a:lstStyle/>
          <a:p>
            <a:endParaRPr lang="en-US" dirty="0"/>
          </a:p>
        </p:txBody>
      </p:sp>
      <p:pic>
        <p:nvPicPr>
          <p:cNvPr id="13" name="Picture 12"/>
          <p:cNvPicPr>
            <a:picLocks noChangeAspect="1"/>
          </p:cNvPicPr>
          <p:nvPr/>
        </p:nvPicPr>
        <p:blipFill rotWithShape="1">
          <a:blip r:embed="rId10"/>
          <a:srcRect t="10564" b="13852"/>
          <a:stretch/>
        </p:blipFill>
        <p:spPr>
          <a:xfrm>
            <a:off x="5028865" y="3509883"/>
            <a:ext cx="2031700" cy="1535621"/>
          </a:xfrm>
          <a:prstGeom prst="rect">
            <a:avLst/>
          </a:prstGeom>
        </p:spPr>
      </p:pic>
    </p:spTree>
    <p:extLst>
      <p:ext uri="{BB962C8B-B14F-4D97-AF65-F5344CB8AC3E}">
        <p14:creationId xmlns:p14="http://schemas.microsoft.com/office/powerpoint/2010/main" val="42595685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Text Placeholder 2"/>
          <p:cNvSpPr>
            <a:spLocks noGrp="1"/>
          </p:cNvSpPr>
          <p:nvPr>
            <p:ph type="body" sz="quarter" idx="11"/>
          </p:nvPr>
        </p:nvSpPr>
        <p:spPr/>
        <p:txBody>
          <a:bodyPr/>
          <a:lstStyle/>
          <a:p>
            <a:r>
              <a:rPr lang="en-US" dirty="0" smtClean="0"/>
              <a:t>Join-ordering: (exhaustive &amp; heuristic), scalability, bushy joins</a:t>
            </a:r>
          </a:p>
          <a:p>
            <a:r>
              <a:rPr lang="en-US" dirty="0" smtClean="0"/>
              <a:t>Statistics – faster, better, extrapolate if stats missing</a:t>
            </a:r>
          </a:p>
          <a:p>
            <a:r>
              <a:rPr lang="en-US" dirty="0"/>
              <a:t>Very few operators that CBO can’t handle – TABLESAMPLE, SCRIPT, multi-INSERT</a:t>
            </a:r>
          </a:p>
          <a:p>
            <a:r>
              <a:rPr lang="en-US" dirty="0" smtClean="0"/>
              <a:t>Dynamic partition pruning</a:t>
            </a:r>
          </a:p>
          <a:p>
            <a:r>
              <a:rPr lang="en-US" dirty="0"/>
              <a:t>Auto-reduce parallelism</a:t>
            </a:r>
          </a:p>
          <a:p>
            <a:pPr indent="-171450"/>
            <a:endParaRPr lang="en-US" sz="2000" dirty="0" smtClean="0"/>
          </a:p>
        </p:txBody>
      </p:sp>
      <p:sp>
        <p:nvSpPr>
          <p:cNvPr id="4" name="Slide Number Placeholder 3"/>
          <p:cNvSpPr>
            <a:spLocks noGrp="1"/>
          </p:cNvSpPr>
          <p:nvPr>
            <p:ph type="sldNum" sz="quarter" idx="4294967295"/>
          </p:nvPr>
        </p:nvSpPr>
        <p:spPr>
          <a:xfrm>
            <a:off x="9345613" y="6465888"/>
            <a:ext cx="2843212" cy="365125"/>
          </a:xfrm>
          <a:prstGeom prst="rect">
            <a:avLst/>
          </a:prstGeom>
        </p:spPr>
        <p:txBody>
          <a:bodyPr/>
          <a:lstStyle/>
          <a:p>
            <a:pPr defTabSz="457200">
              <a:defRPr/>
            </a:pPr>
            <a:r>
              <a:rPr lang="en-US" smtClean="0">
                <a:solidFill>
                  <a:prstClr val="black"/>
                </a:solidFill>
              </a:rPr>
              <a:t>Page </a:t>
            </a:r>
            <a:fld id="{BE3614C6-9B97-DA43-9EC2-F206459474B6}" type="slidenum">
              <a:rPr lang="en-US" smtClean="0">
                <a:solidFill>
                  <a:prstClr val="black"/>
                </a:solidFill>
              </a:rPr>
              <a:pPr defTabSz="457200">
                <a:defRPr/>
              </a:pPr>
              <a:t>30</a:t>
            </a:fld>
            <a:endParaRPr lang="en-US">
              <a:solidFill>
                <a:prstClr val="black"/>
              </a:solidFill>
            </a:endParaRPr>
          </a:p>
        </p:txBody>
      </p:sp>
    </p:spTree>
    <p:extLst>
      <p:ext uri="{BB962C8B-B14F-4D97-AF65-F5344CB8AC3E}">
        <p14:creationId xmlns:p14="http://schemas.microsoft.com/office/powerpoint/2010/main" val="13757294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2899833"/>
            <a:ext cx="10969943" cy="1016000"/>
          </a:xfrm>
        </p:spPr>
        <p:txBody>
          <a:bodyPr/>
          <a:lstStyle/>
          <a:p>
            <a:r>
              <a:rPr lang="en-US" dirty="0" smtClean="0"/>
              <a:t>Show me the numbers…</a:t>
            </a:r>
            <a:endParaRPr lang="en-US" dirty="0"/>
          </a:p>
        </p:txBody>
      </p:sp>
    </p:spTree>
    <p:extLst>
      <p:ext uri="{BB962C8B-B14F-4D97-AF65-F5344CB8AC3E}">
        <p14:creationId xmlns:p14="http://schemas.microsoft.com/office/powerpoint/2010/main" val="24648252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TPC-DS (30TB) Q17</a:t>
            </a:r>
            <a:endParaRPr lang="en-US" dirty="0"/>
          </a:p>
        </p:txBody>
      </p:sp>
      <p:sp>
        <p:nvSpPr>
          <p:cNvPr id="3" name="Text Placeholder 2"/>
          <p:cNvSpPr>
            <a:spLocks noGrp="1"/>
          </p:cNvSpPr>
          <p:nvPr>
            <p:ph type="body" sz="quarter" idx="11"/>
          </p:nvPr>
        </p:nvSpPr>
        <p:spPr>
          <a:xfrm>
            <a:off x="609442" y="1106435"/>
            <a:ext cx="5467964" cy="4954588"/>
          </a:xfrm>
        </p:spPr>
        <p:txBody>
          <a:bodyPr/>
          <a:lstStyle/>
          <a:p>
            <a:pPr lvl="1"/>
            <a:r>
              <a:rPr lang="en-US" dirty="0"/>
              <a:t>Joins Store Sales, Store Returns and Catalog Sales fact tables.</a:t>
            </a:r>
          </a:p>
          <a:p>
            <a:pPr lvl="1"/>
            <a:r>
              <a:rPr lang="en-US" dirty="0"/>
              <a:t>Each of the fact tables are independently restricted by time.</a:t>
            </a:r>
          </a:p>
          <a:p>
            <a:pPr lvl="1"/>
            <a:r>
              <a:rPr lang="en-US" dirty="0"/>
              <a:t>Analysis at Item and Store grain, so these dimensions are also joined in.</a:t>
            </a:r>
          </a:p>
          <a:p>
            <a:pPr lvl="1"/>
            <a:r>
              <a:rPr lang="en-US" dirty="0"/>
              <a:t>As specified Query starts by joining the 3 Fact tables.</a:t>
            </a:r>
          </a:p>
          <a:p>
            <a:endParaRPr lang="en-US" dirty="0"/>
          </a:p>
        </p:txBody>
      </p:sp>
      <p:pic>
        <p:nvPicPr>
          <p:cNvPr id="4" name="Picture 3" descr="joinGrap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6339"/>
            <a:ext cx="8899776" cy="1663700"/>
          </a:xfrm>
          <a:prstGeom prst="rect">
            <a:avLst/>
          </a:prstGeom>
        </p:spPr>
      </p:pic>
      <p:sp>
        <p:nvSpPr>
          <p:cNvPr id="5" name="Rectangle 5"/>
          <p:cNvSpPr>
            <a:spLocks noChangeArrowheads="1"/>
          </p:cNvSpPr>
          <p:nvPr/>
        </p:nvSpPr>
        <p:spPr bwMode="gray">
          <a:xfrm>
            <a:off x="6258820" y="326570"/>
            <a:ext cx="5649378" cy="3247571"/>
          </a:xfrm>
          <a:prstGeom prst="rect">
            <a:avLst/>
          </a:prstGeom>
          <a:solidFill>
            <a:schemeClr val="accent1">
              <a:lumMod val="20000"/>
              <a:lumOff val="80000"/>
            </a:schemeClr>
          </a:solidFill>
          <a:ln w="9525" algn="ctr">
            <a:solidFill>
              <a:schemeClr val="bg1"/>
            </a:solidFill>
            <a:miter lim="800000"/>
            <a:headEnd/>
            <a:tailEnd/>
          </a:ln>
          <a:effectLst>
            <a:prstShdw prst="shdw17" dist="17961" dir="2700000">
              <a:schemeClr val="bg2">
                <a:gamma/>
                <a:shade val="60000"/>
                <a:invGamma/>
              </a:schemeClr>
            </a:prstShdw>
          </a:effectLst>
        </p:spPr>
        <p:txBody>
          <a:bodyPr wrap="none" lIns="90000" tIns="46800" rIns="90000" bIns="46800"/>
          <a:lstStyle/>
          <a:p>
            <a:r>
              <a:rPr lang="en-US" sz="1600" b="1" dirty="0" smtClean="0"/>
              <a:t>SELECT </a:t>
            </a:r>
            <a:r>
              <a:rPr lang="en-US" sz="1600" b="1" dirty="0" err="1" smtClean="0"/>
              <a:t>i_item_id</a:t>
            </a:r>
            <a:endParaRPr lang="en-US" sz="1600" b="1" dirty="0"/>
          </a:p>
          <a:p>
            <a:r>
              <a:rPr lang="en-US" sz="1600" b="1" dirty="0"/>
              <a:t>       ,</a:t>
            </a:r>
            <a:r>
              <a:rPr lang="en-US" sz="1600" b="1" dirty="0" err="1"/>
              <a:t>i_item_desc</a:t>
            </a:r>
            <a:endParaRPr lang="en-US" sz="1600" b="1" dirty="0"/>
          </a:p>
          <a:p>
            <a:r>
              <a:rPr lang="en-US" sz="1600" b="1" dirty="0"/>
              <a:t>       ,</a:t>
            </a:r>
            <a:r>
              <a:rPr lang="en-US" sz="1600" b="1" dirty="0" err="1"/>
              <a:t>s_state</a:t>
            </a:r>
            <a:endParaRPr lang="en-US" sz="1600" b="1" dirty="0"/>
          </a:p>
          <a:p>
            <a:r>
              <a:rPr lang="en-US" sz="1600" b="1" dirty="0"/>
              <a:t>       ,count(</a:t>
            </a:r>
            <a:r>
              <a:rPr lang="en-US" sz="1600" b="1" dirty="0" err="1"/>
              <a:t>ss_quantity</a:t>
            </a:r>
            <a:r>
              <a:rPr lang="en-US" sz="1600" b="1" dirty="0"/>
              <a:t>) as </a:t>
            </a:r>
            <a:r>
              <a:rPr lang="en-US" sz="1600" b="1" dirty="0" err="1"/>
              <a:t>store_sales_quantitycount</a:t>
            </a:r>
            <a:endParaRPr lang="en-US" sz="1600" b="1" dirty="0"/>
          </a:p>
          <a:p>
            <a:r>
              <a:rPr lang="en-US" sz="1600" b="1" dirty="0"/>
              <a:t>       ,….</a:t>
            </a:r>
          </a:p>
          <a:p>
            <a:r>
              <a:rPr lang="en-US" sz="1600" b="1" dirty="0" smtClean="0"/>
              <a:t>FROM </a:t>
            </a:r>
            <a:r>
              <a:rPr lang="en-US" sz="1600" b="1" dirty="0" err="1" smtClean="0"/>
              <a:t>store_sales</a:t>
            </a:r>
            <a:r>
              <a:rPr lang="en-US" sz="1600" b="1" dirty="0" smtClean="0"/>
              <a:t> </a:t>
            </a:r>
            <a:r>
              <a:rPr lang="en-US" sz="1600" b="1" dirty="0" err="1"/>
              <a:t>ss</a:t>
            </a:r>
            <a:r>
              <a:rPr lang="en-US" sz="1600" b="1" dirty="0"/>
              <a:t> ,</a:t>
            </a:r>
            <a:r>
              <a:rPr lang="en-US" sz="1600" b="1" dirty="0" err="1"/>
              <a:t>store_returns</a:t>
            </a:r>
            <a:r>
              <a:rPr lang="en-US" sz="1600" b="1" dirty="0"/>
              <a:t> </a:t>
            </a:r>
            <a:r>
              <a:rPr lang="en-US" sz="1600" b="1" dirty="0" err="1"/>
              <a:t>sr</a:t>
            </a:r>
            <a:r>
              <a:rPr lang="en-US" sz="1600" b="1" dirty="0"/>
              <a:t>, </a:t>
            </a:r>
            <a:r>
              <a:rPr lang="en-US" sz="1600" b="1" dirty="0" err="1"/>
              <a:t>catalog_sales</a:t>
            </a:r>
            <a:r>
              <a:rPr lang="en-US" sz="1600" b="1" dirty="0"/>
              <a:t> </a:t>
            </a:r>
            <a:r>
              <a:rPr lang="en-US" sz="1600" b="1" dirty="0" err="1"/>
              <a:t>cs</a:t>
            </a:r>
            <a:r>
              <a:rPr lang="en-US" sz="1600" b="1" dirty="0" smtClean="0"/>
              <a:t>,</a:t>
            </a:r>
            <a:br>
              <a:rPr lang="en-US" sz="1600" b="1" dirty="0" smtClean="0"/>
            </a:br>
            <a:r>
              <a:rPr lang="en-US" sz="1600" b="1" dirty="0" smtClean="0"/>
              <a:t> </a:t>
            </a:r>
            <a:r>
              <a:rPr lang="en-US" sz="1600" b="1" dirty="0" err="1" smtClean="0"/>
              <a:t>date_dim</a:t>
            </a:r>
            <a:r>
              <a:rPr lang="en-US" sz="1600" b="1" dirty="0" smtClean="0"/>
              <a:t> </a:t>
            </a:r>
            <a:r>
              <a:rPr lang="en-US" sz="1600" b="1" dirty="0"/>
              <a:t>d1</a:t>
            </a:r>
            <a:r>
              <a:rPr lang="en-US" sz="1600" b="1" dirty="0" smtClean="0"/>
              <a:t>, </a:t>
            </a:r>
            <a:r>
              <a:rPr lang="en-US" sz="1600" b="1" dirty="0" err="1"/>
              <a:t>date_dim</a:t>
            </a:r>
            <a:r>
              <a:rPr lang="en-US" sz="1600" b="1" dirty="0"/>
              <a:t> d2, </a:t>
            </a:r>
            <a:r>
              <a:rPr lang="en-US" sz="1600" b="1" dirty="0" err="1"/>
              <a:t>date_dim</a:t>
            </a:r>
            <a:r>
              <a:rPr lang="en-US" sz="1600" b="1" dirty="0"/>
              <a:t> d3, store s, item </a:t>
            </a:r>
            <a:r>
              <a:rPr lang="en-US" sz="1600" b="1" dirty="0" smtClean="0"/>
              <a:t>I</a:t>
            </a:r>
            <a:endParaRPr lang="en-US" sz="1600" b="1" dirty="0"/>
          </a:p>
          <a:p>
            <a:r>
              <a:rPr lang="en-US" sz="1600" b="1" dirty="0" smtClean="0"/>
              <a:t>WHERE d1</a:t>
            </a:r>
            <a:r>
              <a:rPr lang="en-US" sz="1600" b="1" dirty="0"/>
              <a:t>.d_quarter_name = '2000Q1</a:t>
            </a:r>
            <a:r>
              <a:rPr lang="en-US" sz="1600" b="1" dirty="0" smtClean="0"/>
              <a:t>’</a:t>
            </a:r>
            <a:br>
              <a:rPr lang="en-US" sz="1600" b="1" dirty="0" smtClean="0"/>
            </a:br>
            <a:r>
              <a:rPr lang="en-US" sz="1600" b="1" dirty="0" smtClean="0"/>
              <a:t>AND d1</a:t>
            </a:r>
            <a:r>
              <a:rPr lang="en-US" sz="1600" b="1" dirty="0"/>
              <a:t>.d_date_sk = </a:t>
            </a:r>
            <a:r>
              <a:rPr lang="en-US" sz="1600" b="1" dirty="0" err="1" smtClean="0"/>
              <a:t>ss.ss_sold_date_sk</a:t>
            </a:r>
            <a:r>
              <a:rPr lang="en-US" sz="1600" b="1" dirty="0" smtClean="0"/>
              <a:t/>
            </a:r>
            <a:br>
              <a:rPr lang="en-US" sz="1600" b="1" dirty="0" smtClean="0"/>
            </a:br>
            <a:r>
              <a:rPr lang="en-US" sz="1600" b="1" dirty="0" smtClean="0"/>
              <a:t>AND </a:t>
            </a:r>
            <a:r>
              <a:rPr lang="en-US" sz="1600" b="1" dirty="0" err="1" smtClean="0"/>
              <a:t>i.i_item_sk</a:t>
            </a:r>
            <a:r>
              <a:rPr lang="en-US" sz="1600" b="1" dirty="0" smtClean="0"/>
              <a:t> </a:t>
            </a:r>
            <a:r>
              <a:rPr lang="en-US" sz="1600" b="1" dirty="0"/>
              <a:t>= </a:t>
            </a:r>
            <a:r>
              <a:rPr lang="en-US" sz="1600" b="1" dirty="0" err="1" smtClean="0"/>
              <a:t>ss.ss_item_sk</a:t>
            </a:r>
            <a:r>
              <a:rPr lang="en-US" sz="1600" b="1" dirty="0" smtClean="0"/>
              <a:t> AND …</a:t>
            </a:r>
            <a:br>
              <a:rPr lang="en-US" sz="1600" b="1" dirty="0" smtClean="0"/>
            </a:br>
            <a:r>
              <a:rPr lang="en-US" sz="1600" b="1" dirty="0" smtClean="0"/>
              <a:t>GROUP BY </a:t>
            </a:r>
            <a:r>
              <a:rPr lang="en-US" sz="1600" b="1" dirty="0" err="1" smtClean="0"/>
              <a:t>i_item_id</a:t>
            </a:r>
            <a:r>
              <a:rPr lang="en-US" sz="1600" b="1" dirty="0" smtClean="0"/>
              <a:t> </a:t>
            </a:r>
            <a:r>
              <a:rPr lang="en-US" sz="1600" b="1" dirty="0"/>
              <a:t>,</a:t>
            </a:r>
            <a:r>
              <a:rPr lang="en-US" sz="1600" b="1" dirty="0" err="1"/>
              <a:t>i_item_desc</a:t>
            </a:r>
            <a:r>
              <a:rPr lang="en-US" sz="1600" b="1" dirty="0"/>
              <a:t>, ,</a:t>
            </a:r>
            <a:r>
              <a:rPr lang="en-US" sz="1600" b="1" dirty="0" err="1"/>
              <a:t>s_state</a:t>
            </a:r>
            <a:endParaRPr lang="en-US" sz="1600" b="1" dirty="0"/>
          </a:p>
          <a:p>
            <a:r>
              <a:rPr lang="en-US" sz="1600" b="1" dirty="0" smtClean="0"/>
              <a:t>ORDER BY </a:t>
            </a:r>
            <a:r>
              <a:rPr lang="en-US" sz="1600" b="1" dirty="0" err="1" smtClean="0"/>
              <a:t>i_item_id</a:t>
            </a:r>
            <a:r>
              <a:rPr lang="en-US" sz="1600" b="1" dirty="0" smtClean="0"/>
              <a:t> </a:t>
            </a:r>
            <a:r>
              <a:rPr lang="en-US" sz="1600" b="1" dirty="0"/>
              <a:t>,</a:t>
            </a:r>
            <a:r>
              <a:rPr lang="en-US" sz="1600" b="1" dirty="0" err="1"/>
              <a:t>i_item_desc</a:t>
            </a:r>
            <a:r>
              <a:rPr lang="en-US" sz="1600" b="1" dirty="0"/>
              <a:t>, </a:t>
            </a:r>
            <a:r>
              <a:rPr lang="en-US" sz="1600" b="1" dirty="0" err="1"/>
              <a:t>s_state</a:t>
            </a:r>
            <a:endParaRPr lang="en-US" sz="1600" b="1" dirty="0"/>
          </a:p>
          <a:p>
            <a:r>
              <a:rPr lang="en-US" sz="1600" b="1" dirty="0" smtClean="0"/>
              <a:t>LIMIT 100</a:t>
            </a:r>
            <a:r>
              <a:rPr lang="en-US" sz="1600" b="1" dirty="0"/>
              <a:t>;</a:t>
            </a:r>
          </a:p>
        </p:txBody>
      </p:sp>
      <p:graphicFrame>
        <p:nvGraphicFramePr>
          <p:cNvPr id="6" name="Table 5"/>
          <p:cNvGraphicFramePr>
            <a:graphicFrameLocks noGrp="1"/>
          </p:cNvGraphicFramePr>
          <p:nvPr>
            <p:extLst>
              <p:ext uri="{D42A27DB-BD31-4B8C-83A1-F6EECF244321}">
                <p14:modId xmlns:p14="http://schemas.microsoft.com/office/powerpoint/2010/main" val="1199074343"/>
              </p:ext>
            </p:extLst>
          </p:nvPr>
        </p:nvGraphicFramePr>
        <p:xfrm>
          <a:off x="8331190" y="3889975"/>
          <a:ext cx="3577008" cy="1385242"/>
        </p:xfrm>
        <a:graphic>
          <a:graphicData uri="http://schemas.openxmlformats.org/drawingml/2006/table">
            <a:tbl>
              <a:tblPr firstRow="1" bandRow="1">
                <a:tableStyleId>{5C22544A-7EE6-4342-B048-85BDC9FD1C3A}</a:tableStyleId>
              </a:tblPr>
              <a:tblGrid>
                <a:gridCol w="808244"/>
                <a:gridCol w="1244831"/>
                <a:gridCol w="1523933"/>
              </a:tblGrid>
              <a:tr h="653722">
                <a:tc>
                  <a:txBody>
                    <a:bodyPr/>
                    <a:lstStyle/>
                    <a:p>
                      <a:r>
                        <a:rPr lang="en-US" dirty="0" smtClean="0"/>
                        <a:t>CBO</a:t>
                      </a:r>
                      <a:endParaRPr lang="en-US" dirty="0"/>
                    </a:p>
                  </a:txBody>
                  <a:tcPr/>
                </a:tc>
                <a:tc>
                  <a:txBody>
                    <a:bodyPr/>
                    <a:lstStyle/>
                    <a:p>
                      <a:r>
                        <a:rPr lang="en-US" dirty="0" smtClean="0"/>
                        <a:t>Elapsed (s)</a:t>
                      </a:r>
                      <a:endParaRPr lang="en-US" dirty="0"/>
                    </a:p>
                  </a:txBody>
                  <a:tcPr/>
                </a:tc>
                <a:tc>
                  <a:txBody>
                    <a:bodyPr/>
                    <a:lstStyle/>
                    <a:p>
                      <a:r>
                        <a:rPr lang="en-US" dirty="0" err="1" smtClean="0"/>
                        <a:t>Intemediate</a:t>
                      </a:r>
                      <a:r>
                        <a:rPr lang="en-US" dirty="0" smtClean="0"/>
                        <a:t> data (GB)</a:t>
                      </a:r>
                      <a:endParaRPr lang="en-US" dirty="0"/>
                    </a:p>
                  </a:txBody>
                  <a:tcPr/>
                </a:tc>
              </a:tr>
              <a:tr h="257568">
                <a:tc>
                  <a:txBody>
                    <a:bodyPr/>
                    <a:lstStyle/>
                    <a:p>
                      <a:r>
                        <a:rPr lang="en-US" dirty="0" smtClean="0"/>
                        <a:t>Off</a:t>
                      </a:r>
                      <a:endParaRPr lang="en-US" dirty="0"/>
                    </a:p>
                  </a:txBody>
                  <a:tcPr/>
                </a:tc>
                <a:tc>
                  <a:txBody>
                    <a:bodyPr/>
                    <a:lstStyle/>
                    <a:p>
                      <a:r>
                        <a:rPr lang="en-US" dirty="0" smtClean="0"/>
                        <a:t>10,683</a:t>
                      </a:r>
                      <a:endParaRPr lang="en-US" dirty="0"/>
                    </a:p>
                  </a:txBody>
                  <a:tcPr/>
                </a:tc>
                <a:tc>
                  <a:txBody>
                    <a:bodyPr/>
                    <a:lstStyle/>
                    <a:p>
                      <a:r>
                        <a:rPr lang="en-US" dirty="0" smtClean="0"/>
                        <a:t>5,017</a:t>
                      </a:r>
                      <a:endParaRPr lang="en-US" dirty="0"/>
                    </a:p>
                  </a:txBody>
                  <a:tcPr/>
                </a:tc>
              </a:tr>
              <a:tr h="257568">
                <a:tc>
                  <a:txBody>
                    <a:bodyPr/>
                    <a:lstStyle/>
                    <a:p>
                      <a:r>
                        <a:rPr lang="en-US" dirty="0" smtClean="0"/>
                        <a:t>On</a:t>
                      </a:r>
                      <a:endParaRPr lang="en-US" dirty="0"/>
                    </a:p>
                  </a:txBody>
                  <a:tcPr/>
                </a:tc>
                <a:tc>
                  <a:txBody>
                    <a:bodyPr/>
                    <a:lstStyle/>
                    <a:p>
                      <a:r>
                        <a:rPr lang="en-US" dirty="0" smtClean="0"/>
                        <a:t>1,284</a:t>
                      </a:r>
                      <a:endParaRPr lang="en-US" dirty="0"/>
                    </a:p>
                  </a:txBody>
                  <a:tcPr/>
                </a:tc>
                <a:tc>
                  <a:txBody>
                    <a:bodyPr/>
                    <a:lstStyle/>
                    <a:p>
                      <a:r>
                        <a:rPr lang="en-US" dirty="0" smtClean="0"/>
                        <a:t>275</a:t>
                      </a:r>
                      <a:endParaRPr lang="en-US" dirty="0"/>
                    </a:p>
                  </a:txBody>
                  <a:tcPr/>
                </a:tc>
              </a:tr>
            </a:tbl>
          </a:graphicData>
        </a:graphic>
      </p:graphicFrame>
    </p:spTree>
    <p:extLst>
      <p:ext uri="{BB962C8B-B14F-4D97-AF65-F5344CB8AC3E}">
        <p14:creationId xmlns:p14="http://schemas.microsoft.com/office/powerpoint/2010/main" val="7920983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TPC-DS (200G) queries</a:t>
            </a:r>
            <a:endParaRPr lang="en-US" dirty="0"/>
          </a:p>
        </p:txBody>
      </p:sp>
      <p:sp>
        <p:nvSpPr>
          <p:cNvPr id="5" name="Text Placeholder 4"/>
          <p:cNvSpPr>
            <a:spLocks noGrp="1"/>
          </p:cNvSpPr>
          <p:nvPr>
            <p:ph type="body" sz="quarter" idx="11"/>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8584077"/>
              </p:ext>
            </p:extLst>
          </p:nvPr>
        </p:nvGraphicFramePr>
        <p:xfrm>
          <a:off x="888520" y="1231900"/>
          <a:ext cx="4360584" cy="4663440"/>
        </p:xfrm>
        <a:graphic>
          <a:graphicData uri="http://schemas.openxmlformats.org/drawingml/2006/table">
            <a:tbl>
              <a:tblPr firstRow="1" bandRow="1">
                <a:tableStyleId>{5C22544A-7EE6-4342-B048-85BDC9FD1C3A}</a:tableStyleId>
              </a:tblPr>
              <a:tblGrid>
                <a:gridCol w="1090146"/>
                <a:gridCol w="1090146"/>
                <a:gridCol w="1090146"/>
                <a:gridCol w="1090146"/>
              </a:tblGrid>
              <a:tr h="0">
                <a:tc>
                  <a:txBody>
                    <a:bodyPr/>
                    <a:lstStyle/>
                    <a:p>
                      <a:r>
                        <a:rPr lang="en-US" dirty="0" smtClean="0"/>
                        <a:t>Query</a:t>
                      </a:r>
                      <a:endParaRPr lang="en-US" dirty="0"/>
                    </a:p>
                  </a:txBody>
                  <a:tcPr/>
                </a:tc>
                <a:tc>
                  <a:txBody>
                    <a:bodyPr/>
                    <a:lstStyle/>
                    <a:p>
                      <a:r>
                        <a:rPr lang="en-US" dirty="0" smtClean="0"/>
                        <a:t>Hive 14 CBO off</a:t>
                      </a:r>
                      <a:endParaRPr lang="en-US" dirty="0"/>
                    </a:p>
                  </a:txBody>
                  <a:tcPr/>
                </a:tc>
                <a:tc>
                  <a:txBody>
                    <a:bodyPr/>
                    <a:lstStyle/>
                    <a:p>
                      <a:r>
                        <a:rPr lang="en-US" dirty="0" smtClean="0"/>
                        <a:t>Hive 14 CBO on</a:t>
                      </a:r>
                      <a:endParaRPr lang="en-US" dirty="0"/>
                    </a:p>
                  </a:txBody>
                  <a:tcPr/>
                </a:tc>
                <a:tc>
                  <a:txBody>
                    <a:bodyPr/>
                    <a:lstStyle/>
                    <a:p>
                      <a:r>
                        <a:rPr lang="en-US" dirty="0" smtClean="0"/>
                        <a:t>Gain</a:t>
                      </a:r>
                      <a:endParaRPr lang="en-US" dirty="0"/>
                    </a:p>
                  </a:txBody>
                  <a:tcPr/>
                </a:tc>
              </a:tr>
              <a:tr h="0">
                <a:tc>
                  <a:txBody>
                    <a:bodyPr/>
                    <a:lstStyle/>
                    <a:p>
                      <a:r>
                        <a:rPr lang="en-US" dirty="0" smtClean="0"/>
                        <a:t>Q15</a:t>
                      </a:r>
                      <a:endParaRPr lang="en-US" dirty="0"/>
                    </a:p>
                  </a:txBody>
                  <a:tcPr/>
                </a:tc>
                <a:tc>
                  <a:txBody>
                    <a:bodyPr/>
                    <a:lstStyle/>
                    <a:p>
                      <a:r>
                        <a:rPr lang="en-US" dirty="0" smtClean="0"/>
                        <a:t>84</a:t>
                      </a:r>
                      <a:endParaRPr lang="en-US" dirty="0"/>
                    </a:p>
                  </a:txBody>
                  <a:tcPr/>
                </a:tc>
                <a:tc>
                  <a:txBody>
                    <a:bodyPr/>
                    <a:lstStyle/>
                    <a:p>
                      <a:r>
                        <a:rPr lang="en-US" dirty="0" smtClean="0"/>
                        <a:t>44</a:t>
                      </a:r>
                      <a:endParaRPr lang="en-US" dirty="0"/>
                    </a:p>
                  </a:txBody>
                  <a:tcPr/>
                </a:tc>
                <a:tc>
                  <a:txBody>
                    <a:bodyPr/>
                    <a:lstStyle/>
                    <a:p>
                      <a:r>
                        <a:rPr lang="en-US" dirty="0" smtClean="0"/>
                        <a:t>91%</a:t>
                      </a:r>
                      <a:endParaRPr lang="en-US" dirty="0"/>
                    </a:p>
                  </a:txBody>
                  <a:tcPr/>
                </a:tc>
              </a:tr>
              <a:tr h="0">
                <a:tc>
                  <a:txBody>
                    <a:bodyPr/>
                    <a:lstStyle/>
                    <a:p>
                      <a:r>
                        <a:rPr lang="en-US" dirty="0" smtClean="0"/>
                        <a:t>Q22</a:t>
                      </a:r>
                      <a:endParaRPr lang="en-US" dirty="0"/>
                    </a:p>
                  </a:txBody>
                  <a:tcPr/>
                </a:tc>
                <a:tc>
                  <a:txBody>
                    <a:bodyPr/>
                    <a:lstStyle/>
                    <a:p>
                      <a:r>
                        <a:rPr lang="en-US" dirty="0" smtClean="0"/>
                        <a:t>123</a:t>
                      </a:r>
                      <a:endParaRPr lang="en-US" dirty="0"/>
                    </a:p>
                  </a:txBody>
                  <a:tcPr/>
                </a:tc>
                <a:tc>
                  <a:txBody>
                    <a:bodyPr/>
                    <a:lstStyle/>
                    <a:p>
                      <a:r>
                        <a:rPr lang="en-US" dirty="0" smtClean="0"/>
                        <a:t>99</a:t>
                      </a:r>
                      <a:endParaRPr lang="en-US" dirty="0"/>
                    </a:p>
                  </a:txBody>
                  <a:tcPr/>
                </a:tc>
                <a:tc>
                  <a:txBody>
                    <a:bodyPr/>
                    <a:lstStyle/>
                    <a:p>
                      <a:r>
                        <a:rPr lang="en-US" dirty="0" smtClean="0"/>
                        <a:t>24%</a:t>
                      </a:r>
                      <a:endParaRPr lang="en-US" dirty="0"/>
                    </a:p>
                  </a:txBody>
                  <a:tcPr/>
                </a:tc>
              </a:tr>
              <a:tr h="0">
                <a:tc>
                  <a:txBody>
                    <a:bodyPr/>
                    <a:lstStyle/>
                    <a:p>
                      <a:r>
                        <a:rPr lang="en-US" dirty="0" smtClean="0"/>
                        <a:t>Q29</a:t>
                      </a:r>
                      <a:endParaRPr lang="en-US" dirty="0"/>
                    </a:p>
                  </a:txBody>
                  <a:tcPr/>
                </a:tc>
                <a:tc>
                  <a:txBody>
                    <a:bodyPr/>
                    <a:lstStyle/>
                    <a:p>
                      <a:r>
                        <a:rPr lang="en-US" dirty="0" smtClean="0"/>
                        <a:t>1677</a:t>
                      </a:r>
                      <a:endParaRPr lang="en-US" dirty="0"/>
                    </a:p>
                  </a:txBody>
                  <a:tcPr/>
                </a:tc>
                <a:tc>
                  <a:txBody>
                    <a:bodyPr/>
                    <a:lstStyle/>
                    <a:p>
                      <a:r>
                        <a:rPr lang="en-US" dirty="0" smtClean="0"/>
                        <a:t>48</a:t>
                      </a:r>
                      <a:endParaRPr lang="en-US" dirty="0"/>
                    </a:p>
                  </a:txBody>
                  <a:tcPr/>
                </a:tc>
                <a:tc>
                  <a:txBody>
                    <a:bodyPr/>
                    <a:lstStyle/>
                    <a:p>
                      <a:r>
                        <a:rPr lang="en-US" dirty="0" smtClean="0"/>
                        <a:t>3,394%</a:t>
                      </a:r>
                      <a:endParaRPr lang="en-US" dirty="0"/>
                    </a:p>
                  </a:txBody>
                  <a:tcPr/>
                </a:tc>
              </a:tr>
              <a:tr h="0">
                <a:tc>
                  <a:txBody>
                    <a:bodyPr/>
                    <a:lstStyle/>
                    <a:p>
                      <a:r>
                        <a:rPr lang="en-US" dirty="0" smtClean="0"/>
                        <a:t>Q40</a:t>
                      </a:r>
                      <a:endParaRPr lang="en-US" dirty="0"/>
                    </a:p>
                  </a:txBody>
                  <a:tcPr/>
                </a:tc>
                <a:tc>
                  <a:txBody>
                    <a:bodyPr/>
                    <a:lstStyle/>
                    <a:p>
                      <a:r>
                        <a:rPr lang="en-US" dirty="0" smtClean="0"/>
                        <a:t>118</a:t>
                      </a:r>
                      <a:endParaRPr lang="en-US" dirty="0"/>
                    </a:p>
                  </a:txBody>
                  <a:tcPr/>
                </a:tc>
                <a:tc>
                  <a:txBody>
                    <a:bodyPr/>
                    <a:lstStyle/>
                    <a:p>
                      <a:r>
                        <a:rPr lang="en-US" dirty="0" smtClean="0"/>
                        <a:t>29</a:t>
                      </a:r>
                      <a:endParaRPr lang="en-US" dirty="0"/>
                    </a:p>
                  </a:txBody>
                  <a:tcPr/>
                </a:tc>
                <a:tc>
                  <a:txBody>
                    <a:bodyPr/>
                    <a:lstStyle/>
                    <a:p>
                      <a:r>
                        <a:rPr lang="en-US" dirty="0" smtClean="0"/>
                        <a:t>307%</a:t>
                      </a:r>
                      <a:endParaRPr lang="en-US" dirty="0"/>
                    </a:p>
                  </a:txBody>
                  <a:tcPr/>
                </a:tc>
              </a:tr>
              <a:tr h="0">
                <a:tc>
                  <a:txBody>
                    <a:bodyPr/>
                    <a:lstStyle/>
                    <a:p>
                      <a:r>
                        <a:rPr lang="en-US" dirty="0" smtClean="0"/>
                        <a:t>Q51</a:t>
                      </a:r>
                      <a:endParaRPr lang="en-US" dirty="0"/>
                    </a:p>
                  </a:txBody>
                  <a:tcPr/>
                </a:tc>
                <a:tc>
                  <a:txBody>
                    <a:bodyPr/>
                    <a:lstStyle/>
                    <a:p>
                      <a:r>
                        <a:rPr lang="en-US" dirty="0" smtClean="0"/>
                        <a:t>276</a:t>
                      </a:r>
                      <a:endParaRPr lang="en-US" dirty="0"/>
                    </a:p>
                  </a:txBody>
                  <a:tcPr/>
                </a:tc>
                <a:tc>
                  <a:txBody>
                    <a:bodyPr/>
                    <a:lstStyle/>
                    <a:p>
                      <a:r>
                        <a:rPr lang="en-US" dirty="0" smtClean="0"/>
                        <a:t>80</a:t>
                      </a:r>
                      <a:endParaRPr lang="en-US" dirty="0"/>
                    </a:p>
                  </a:txBody>
                  <a:tcPr/>
                </a:tc>
                <a:tc>
                  <a:txBody>
                    <a:bodyPr/>
                    <a:lstStyle/>
                    <a:p>
                      <a:r>
                        <a:rPr lang="en-US" dirty="0" smtClean="0"/>
                        <a:t>245%</a:t>
                      </a:r>
                      <a:endParaRPr lang="en-US" dirty="0"/>
                    </a:p>
                  </a:txBody>
                  <a:tcPr/>
                </a:tc>
              </a:tr>
              <a:tr h="0">
                <a:tc>
                  <a:txBody>
                    <a:bodyPr/>
                    <a:lstStyle/>
                    <a:p>
                      <a:r>
                        <a:rPr lang="en-US" dirty="0" smtClean="0"/>
                        <a:t>Q80</a:t>
                      </a:r>
                      <a:endParaRPr lang="en-US" dirty="0"/>
                    </a:p>
                  </a:txBody>
                  <a:tcPr/>
                </a:tc>
                <a:tc>
                  <a:txBody>
                    <a:bodyPr/>
                    <a:lstStyle/>
                    <a:p>
                      <a:r>
                        <a:rPr lang="en-US" dirty="0" smtClean="0"/>
                        <a:t>842</a:t>
                      </a:r>
                      <a:endParaRPr lang="en-US" dirty="0"/>
                    </a:p>
                  </a:txBody>
                  <a:tcPr/>
                </a:tc>
                <a:tc>
                  <a:txBody>
                    <a:bodyPr/>
                    <a:lstStyle/>
                    <a:p>
                      <a:r>
                        <a:rPr lang="en-US" dirty="0" smtClean="0"/>
                        <a:t>70</a:t>
                      </a:r>
                      <a:endParaRPr lang="en-US" dirty="0"/>
                    </a:p>
                  </a:txBody>
                  <a:tcPr/>
                </a:tc>
                <a:tc>
                  <a:txBody>
                    <a:bodyPr/>
                    <a:lstStyle/>
                    <a:p>
                      <a:r>
                        <a:rPr lang="en-US" dirty="0" smtClean="0"/>
                        <a:t>1,103%</a:t>
                      </a:r>
                      <a:endParaRPr lang="en-US" dirty="0"/>
                    </a:p>
                  </a:txBody>
                  <a:tcPr/>
                </a:tc>
              </a:tr>
              <a:tr h="0">
                <a:tc>
                  <a:txBody>
                    <a:bodyPr/>
                    <a:lstStyle/>
                    <a:p>
                      <a:r>
                        <a:rPr lang="en-US" dirty="0" smtClean="0"/>
                        <a:t>Q82</a:t>
                      </a:r>
                      <a:endParaRPr lang="en-US" dirty="0"/>
                    </a:p>
                  </a:txBody>
                  <a:tcPr/>
                </a:tc>
                <a:tc>
                  <a:txBody>
                    <a:bodyPr/>
                    <a:lstStyle/>
                    <a:p>
                      <a:r>
                        <a:rPr lang="en-US" dirty="0" smtClean="0"/>
                        <a:t>278</a:t>
                      </a:r>
                      <a:endParaRPr lang="en-US" dirty="0"/>
                    </a:p>
                  </a:txBody>
                  <a:tcPr/>
                </a:tc>
                <a:tc>
                  <a:txBody>
                    <a:bodyPr/>
                    <a:lstStyle/>
                    <a:p>
                      <a:r>
                        <a:rPr lang="en-US" dirty="0" smtClean="0"/>
                        <a:t>23</a:t>
                      </a:r>
                      <a:endParaRPr lang="en-US" dirty="0"/>
                    </a:p>
                  </a:txBody>
                  <a:tcPr/>
                </a:tc>
                <a:tc>
                  <a:txBody>
                    <a:bodyPr/>
                    <a:lstStyle/>
                    <a:p>
                      <a:r>
                        <a:rPr lang="en-US" dirty="0" smtClean="0"/>
                        <a:t>1,109%</a:t>
                      </a:r>
                      <a:endParaRPr lang="en-US" dirty="0"/>
                    </a:p>
                  </a:txBody>
                  <a:tcPr/>
                </a:tc>
              </a:tr>
              <a:tr h="0">
                <a:tc>
                  <a:txBody>
                    <a:bodyPr/>
                    <a:lstStyle/>
                    <a:p>
                      <a:r>
                        <a:rPr lang="en-US" dirty="0" smtClean="0"/>
                        <a:t>Q87</a:t>
                      </a:r>
                      <a:endParaRPr lang="en-US" dirty="0"/>
                    </a:p>
                  </a:txBody>
                  <a:tcPr/>
                </a:tc>
                <a:tc>
                  <a:txBody>
                    <a:bodyPr/>
                    <a:lstStyle/>
                    <a:p>
                      <a:r>
                        <a:rPr lang="en-US" dirty="0" smtClean="0"/>
                        <a:t>275</a:t>
                      </a:r>
                      <a:endParaRPr lang="en-US" dirty="0"/>
                    </a:p>
                  </a:txBody>
                  <a:tcPr/>
                </a:tc>
                <a:tc>
                  <a:txBody>
                    <a:bodyPr/>
                    <a:lstStyle/>
                    <a:p>
                      <a:r>
                        <a:rPr lang="en-US" dirty="0" smtClean="0"/>
                        <a:t>51</a:t>
                      </a:r>
                      <a:endParaRPr lang="en-US" dirty="0"/>
                    </a:p>
                  </a:txBody>
                  <a:tcPr/>
                </a:tc>
                <a:tc>
                  <a:txBody>
                    <a:bodyPr/>
                    <a:lstStyle/>
                    <a:p>
                      <a:r>
                        <a:rPr lang="en-US" dirty="0" smtClean="0"/>
                        <a:t>439%</a:t>
                      </a:r>
                      <a:endParaRPr lang="en-US" dirty="0"/>
                    </a:p>
                  </a:txBody>
                  <a:tcPr/>
                </a:tc>
              </a:tr>
              <a:tr h="0">
                <a:tc>
                  <a:txBody>
                    <a:bodyPr/>
                    <a:lstStyle/>
                    <a:p>
                      <a:r>
                        <a:rPr lang="en-US" dirty="0" smtClean="0"/>
                        <a:t>Q92</a:t>
                      </a:r>
                      <a:endParaRPr lang="en-US" dirty="0"/>
                    </a:p>
                  </a:txBody>
                  <a:tcPr/>
                </a:tc>
                <a:tc>
                  <a:txBody>
                    <a:bodyPr/>
                    <a:lstStyle/>
                    <a:p>
                      <a:r>
                        <a:rPr lang="en-US" dirty="0" smtClean="0"/>
                        <a:t>511</a:t>
                      </a:r>
                      <a:endParaRPr lang="en-US" dirty="0"/>
                    </a:p>
                  </a:txBody>
                  <a:tcPr/>
                </a:tc>
                <a:tc>
                  <a:txBody>
                    <a:bodyPr/>
                    <a:lstStyle/>
                    <a:p>
                      <a:r>
                        <a:rPr lang="en-US" dirty="0" smtClean="0"/>
                        <a:t>80</a:t>
                      </a:r>
                      <a:endParaRPr lang="en-US" dirty="0"/>
                    </a:p>
                  </a:txBody>
                  <a:tcPr/>
                </a:tc>
                <a:tc>
                  <a:txBody>
                    <a:bodyPr/>
                    <a:lstStyle/>
                    <a:p>
                      <a:r>
                        <a:rPr lang="en-US" dirty="0" smtClean="0"/>
                        <a:t>539%</a:t>
                      </a:r>
                      <a:endParaRPr lang="en-US" dirty="0"/>
                    </a:p>
                  </a:txBody>
                  <a:tcPr/>
                </a:tc>
              </a:tr>
              <a:tr h="0">
                <a:tc>
                  <a:txBody>
                    <a:bodyPr/>
                    <a:lstStyle/>
                    <a:p>
                      <a:r>
                        <a:rPr lang="en-US" dirty="0" smtClean="0"/>
                        <a:t>Q93</a:t>
                      </a:r>
                      <a:endParaRPr lang="en-US" dirty="0"/>
                    </a:p>
                  </a:txBody>
                  <a:tcPr/>
                </a:tc>
                <a:tc>
                  <a:txBody>
                    <a:bodyPr/>
                    <a:lstStyle/>
                    <a:p>
                      <a:r>
                        <a:rPr lang="en-US" dirty="0" smtClean="0"/>
                        <a:t>160</a:t>
                      </a:r>
                      <a:endParaRPr lang="en-US" dirty="0"/>
                    </a:p>
                  </a:txBody>
                  <a:tcPr/>
                </a:tc>
                <a:tc>
                  <a:txBody>
                    <a:bodyPr/>
                    <a:lstStyle/>
                    <a:p>
                      <a:r>
                        <a:rPr lang="en-US" dirty="0" smtClean="0"/>
                        <a:t>69</a:t>
                      </a:r>
                      <a:endParaRPr lang="en-US" dirty="0"/>
                    </a:p>
                  </a:txBody>
                  <a:tcPr/>
                </a:tc>
                <a:tc>
                  <a:txBody>
                    <a:bodyPr/>
                    <a:lstStyle/>
                    <a:p>
                      <a:r>
                        <a:rPr lang="en-US" dirty="0" smtClean="0"/>
                        <a:t>132%</a:t>
                      </a:r>
                      <a:endParaRPr lang="en-US" dirty="0"/>
                    </a:p>
                  </a:txBody>
                  <a:tcPr/>
                </a:tc>
              </a:tr>
              <a:tr h="0">
                <a:tc>
                  <a:txBody>
                    <a:bodyPr/>
                    <a:lstStyle/>
                    <a:p>
                      <a:r>
                        <a:rPr lang="en-US" dirty="0" smtClean="0"/>
                        <a:t>Q97</a:t>
                      </a:r>
                      <a:endParaRPr lang="en-US" dirty="0"/>
                    </a:p>
                  </a:txBody>
                  <a:tcPr/>
                </a:tc>
                <a:tc>
                  <a:txBody>
                    <a:bodyPr/>
                    <a:lstStyle/>
                    <a:p>
                      <a:r>
                        <a:rPr lang="en-US" dirty="0" smtClean="0"/>
                        <a:t>483</a:t>
                      </a:r>
                      <a:endParaRPr lang="en-US" dirty="0"/>
                    </a:p>
                  </a:txBody>
                  <a:tcPr/>
                </a:tc>
                <a:tc>
                  <a:txBody>
                    <a:bodyPr/>
                    <a:lstStyle/>
                    <a:p>
                      <a:r>
                        <a:rPr lang="en-US" dirty="0" smtClean="0"/>
                        <a:t>79</a:t>
                      </a:r>
                      <a:endParaRPr lang="en-US" dirty="0"/>
                    </a:p>
                  </a:txBody>
                  <a:tcPr/>
                </a:tc>
                <a:tc>
                  <a:txBody>
                    <a:bodyPr/>
                    <a:lstStyle/>
                    <a:p>
                      <a:r>
                        <a:rPr lang="en-US" dirty="0" smtClean="0"/>
                        <a:t>511%</a:t>
                      </a:r>
                      <a:endParaRPr lang="en-US" dirty="0"/>
                    </a:p>
                  </a:txBody>
                  <a:tcPr/>
                </a:tc>
              </a:tr>
            </a:tbl>
          </a:graphicData>
        </a:graphic>
      </p:graphicFrame>
      <p:pic>
        <p:nvPicPr>
          <p:cNvPr id="8" name="Picture 7" descr="Screen Shot 2014-09-24 at 5.09.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234" y="681567"/>
            <a:ext cx="5768145" cy="5379456"/>
          </a:xfrm>
          <a:prstGeom prst="rect">
            <a:avLst/>
          </a:prstGeom>
        </p:spPr>
      </p:pic>
    </p:spTree>
    <p:extLst>
      <p:ext uri="{BB962C8B-B14F-4D97-AF65-F5344CB8AC3E}">
        <p14:creationId xmlns:p14="http://schemas.microsoft.com/office/powerpoint/2010/main" val="38380903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Stinger.next</a:t>
            </a:r>
            <a:endParaRPr lang="en-US" dirty="0"/>
          </a:p>
        </p:txBody>
      </p:sp>
      <p:sp>
        <p:nvSpPr>
          <p:cNvPr id="3" name="Text Placeholder 2"/>
          <p:cNvSpPr>
            <a:spLocks noGrp="1"/>
          </p:cNvSpPr>
          <p:nvPr>
            <p:ph type="body" sz="quarter" idx="11"/>
          </p:nvPr>
        </p:nvSpPr>
        <p:spPr/>
        <p:txBody>
          <a:bodyPr/>
          <a:lstStyle/>
          <a:p>
            <a:pPr marL="342900" indent="-342900">
              <a:buFont typeface="Arial"/>
              <a:buChar char="•"/>
            </a:pPr>
            <a:r>
              <a:rPr lang="en-US" dirty="0" smtClean="0"/>
              <a:t>SQL compliance: interval data type, non-</a:t>
            </a:r>
            <a:r>
              <a:rPr lang="en-US" dirty="0" err="1" smtClean="0"/>
              <a:t>equi</a:t>
            </a:r>
            <a:r>
              <a:rPr lang="en-US" dirty="0" smtClean="0"/>
              <a:t> joins, set operators, more sub-queries</a:t>
            </a:r>
          </a:p>
          <a:p>
            <a:pPr marL="342900" indent="-342900">
              <a:buFont typeface="Arial"/>
              <a:buChar char="•"/>
            </a:pPr>
            <a:r>
              <a:rPr lang="en-US" dirty="0" smtClean="0"/>
              <a:t>Transactions: COMMIT, </a:t>
            </a:r>
            <a:r>
              <a:rPr lang="en-US" dirty="0" err="1" smtClean="0"/>
              <a:t>savepoint</a:t>
            </a:r>
            <a:r>
              <a:rPr lang="en-US" dirty="0" smtClean="0"/>
              <a:t>, rollback)</a:t>
            </a:r>
          </a:p>
          <a:p>
            <a:pPr marL="342900" indent="-342900">
              <a:buFont typeface="Arial"/>
              <a:buChar char="•"/>
            </a:pPr>
            <a:r>
              <a:rPr lang="en-US" dirty="0" smtClean="0"/>
              <a:t>LLAP</a:t>
            </a:r>
          </a:p>
          <a:p>
            <a:pPr marL="342900" indent="-342900">
              <a:buFont typeface="Arial"/>
              <a:buChar char="•"/>
            </a:pPr>
            <a:r>
              <a:rPr lang="en-US" dirty="0" smtClean="0"/>
              <a:t>Materialized views</a:t>
            </a:r>
          </a:p>
          <a:p>
            <a:pPr marL="509588" lvl="2" indent="-342900"/>
            <a:r>
              <a:rPr lang="en-US" dirty="0" smtClean="0"/>
              <a:t>In-memory</a:t>
            </a:r>
          </a:p>
          <a:p>
            <a:pPr marL="509588" lvl="2" indent="-342900"/>
            <a:r>
              <a:rPr lang="en-US" dirty="0" smtClean="0"/>
              <a:t>Automatic or manual</a:t>
            </a:r>
          </a:p>
        </p:txBody>
      </p:sp>
      <p:pic>
        <p:nvPicPr>
          <p:cNvPr id="4" name="Picture 3"/>
          <p:cNvPicPr>
            <a:picLocks noChangeAspect="1"/>
          </p:cNvPicPr>
          <p:nvPr/>
        </p:nvPicPr>
        <p:blipFill>
          <a:blip r:embed="rId2"/>
          <a:stretch>
            <a:fillRect/>
          </a:stretch>
        </p:blipFill>
        <p:spPr>
          <a:xfrm>
            <a:off x="3925481" y="2489200"/>
            <a:ext cx="8077200" cy="3289300"/>
          </a:xfrm>
          <a:prstGeom prst="rect">
            <a:avLst/>
          </a:prstGeom>
        </p:spPr>
      </p:pic>
      <p:sp>
        <p:nvSpPr>
          <p:cNvPr id="5" name="TextBox 4"/>
          <p:cNvSpPr txBox="1"/>
          <p:nvPr/>
        </p:nvSpPr>
        <p:spPr>
          <a:xfrm>
            <a:off x="1015910" y="5807028"/>
            <a:ext cx="914400" cy="914400"/>
          </a:xfrm>
          <a:prstGeom prst="rect">
            <a:avLst/>
          </a:prstGeom>
        </p:spPr>
        <p:txBody>
          <a:bodyPr vert="horz" wrap="none" lIns="91440" tIns="91440" rIns="91440" bIns="91440" rtlCol="0">
            <a:noAutofit/>
          </a:bodyPr>
          <a:lstStyle/>
          <a:p>
            <a:r>
              <a:rPr lang="en-US" dirty="0"/>
              <a:t>http://</a:t>
            </a:r>
            <a:r>
              <a:rPr lang="en-US" dirty="0" err="1"/>
              <a:t>hortonworks.com</a:t>
            </a:r>
            <a:r>
              <a:rPr lang="en-US" dirty="0"/>
              <a:t>/blog/stinger-next-enterprise-</a:t>
            </a:r>
            <a:r>
              <a:rPr lang="en-US" dirty="0" err="1"/>
              <a:t>sql</a:t>
            </a:r>
            <a:r>
              <a:rPr lang="en-US" dirty="0"/>
              <a:t>-</a:t>
            </a:r>
            <a:r>
              <a:rPr lang="en-US" dirty="0" err="1"/>
              <a:t>hadoop</a:t>
            </a:r>
            <a:r>
              <a:rPr lang="en-US" dirty="0"/>
              <a:t>-scale-apache-hive/</a:t>
            </a:r>
          </a:p>
        </p:txBody>
      </p:sp>
    </p:spTree>
    <p:extLst>
      <p:ext uri="{BB962C8B-B14F-4D97-AF65-F5344CB8AC3E}">
        <p14:creationId xmlns:p14="http://schemas.microsoft.com/office/powerpoint/2010/main" val="39038801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t="1953" b="-1953"/>
          <a:stretch/>
        </p:blipFill>
        <p:spPr>
          <a:xfrm>
            <a:off x="5318125" y="1399032"/>
            <a:ext cx="6870700" cy="4495800"/>
          </a:xfrm>
          <a:prstGeom prst="rect">
            <a:avLst/>
          </a:prstGeom>
        </p:spPr>
      </p:pic>
      <p:sp>
        <p:nvSpPr>
          <p:cNvPr id="7" name="Title 6"/>
          <p:cNvSpPr>
            <a:spLocks noGrp="1"/>
          </p:cNvSpPr>
          <p:nvPr>
            <p:ph type="title"/>
          </p:nvPr>
        </p:nvSpPr>
        <p:spPr/>
        <p:txBody>
          <a:bodyPr/>
          <a:lstStyle/>
          <a:p>
            <a:r>
              <a:rPr lang="en-US" dirty="0" smtClean="0"/>
              <a:t>Thank you!</a:t>
            </a:r>
            <a:endParaRPr lang="en-US" dirty="0"/>
          </a:p>
        </p:txBody>
      </p:sp>
      <p:sp>
        <p:nvSpPr>
          <p:cNvPr id="8" name="Text Placeholder 7"/>
          <p:cNvSpPr>
            <a:spLocks noGrp="1"/>
          </p:cNvSpPr>
          <p:nvPr>
            <p:ph type="body" sz="quarter" idx="11"/>
          </p:nvPr>
        </p:nvSpPr>
        <p:spPr>
          <a:xfrm>
            <a:off x="609441" y="1515802"/>
            <a:ext cx="7213079" cy="4563533"/>
          </a:xfrm>
        </p:spPr>
        <p:txBody>
          <a:bodyPr anchor="b" anchorCtr="0"/>
          <a:lstStyle/>
          <a:p>
            <a:endParaRPr lang="en-US" dirty="0" smtClean="0"/>
          </a:p>
          <a:p>
            <a:r>
              <a:rPr lang="en-US" dirty="0" smtClean="0"/>
              <a:t>@</a:t>
            </a:r>
            <a:r>
              <a:rPr lang="en-US" dirty="0" err="1" smtClean="0"/>
              <a:t>julianhyde</a:t>
            </a:r>
            <a:endParaRPr lang="en-US" dirty="0" smtClean="0"/>
          </a:p>
          <a:p>
            <a:r>
              <a:rPr lang="en-US" dirty="0">
                <a:solidFill>
                  <a:schemeClr val="bg1"/>
                </a:solidFill>
              </a:rPr>
              <a:t>http://</a:t>
            </a:r>
            <a:r>
              <a:rPr lang="en-US" dirty="0" err="1">
                <a:solidFill>
                  <a:schemeClr val="bg1"/>
                </a:solidFill>
              </a:rPr>
              <a:t>hive.apache.org</a:t>
            </a:r>
            <a:r>
              <a:rPr lang="en-US" dirty="0">
                <a:solidFill>
                  <a:schemeClr val="bg1"/>
                </a:solidFill>
              </a:rPr>
              <a:t>/</a:t>
            </a:r>
          </a:p>
          <a:p>
            <a:r>
              <a:rPr lang="en-US" dirty="0" smtClean="0">
                <a:solidFill>
                  <a:schemeClr val="bg1"/>
                </a:solidFill>
              </a:rPr>
              <a:t>http</a:t>
            </a:r>
            <a:r>
              <a:rPr lang="en-US" dirty="0">
                <a:solidFill>
                  <a:schemeClr val="bg1"/>
                </a:solidFill>
              </a:rPr>
              <a:t>:/</a:t>
            </a:r>
            <a:r>
              <a:rPr lang="en-US" dirty="0" smtClean="0">
                <a:solidFill>
                  <a:schemeClr val="bg1"/>
                </a:solidFill>
              </a:rPr>
              <a:t>/</a:t>
            </a:r>
            <a:r>
              <a:rPr lang="en-US" dirty="0" err="1" smtClean="0">
                <a:solidFill>
                  <a:schemeClr val="bg1"/>
                </a:solidFill>
              </a:rPr>
              <a:t>optiq.incubator.apache.org</a:t>
            </a:r>
            <a:r>
              <a:rPr lang="en-US" dirty="0" smtClean="0">
                <a:solidFill>
                  <a:schemeClr val="bg1"/>
                </a:solidFill>
              </a:rPr>
              <a:t>/</a:t>
            </a:r>
          </a:p>
        </p:txBody>
      </p:sp>
    </p:spTree>
    <p:extLst>
      <p:ext uri="{BB962C8B-B14F-4D97-AF65-F5344CB8AC3E}">
        <p14:creationId xmlns:p14="http://schemas.microsoft.com/office/powerpoint/2010/main" val="23979589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4725419"/>
            <a:ext cx="12188825" cy="1338859"/>
          </a:xfrm>
          <a:prstGeom prst="rect">
            <a:avLst/>
          </a:prstGeom>
          <a:gradFill flip="none" rotWithShape="1">
            <a:gsLst>
              <a:gs pos="0">
                <a:schemeClr val="accent1">
                  <a:lumMod val="20000"/>
                  <a:lumOff val="80000"/>
                </a:schemeClr>
              </a:gs>
              <a:gs pos="95000">
                <a:schemeClr val="bg2"/>
              </a:gs>
            </a:gsLst>
            <a:lin ang="5400000" scaled="0"/>
            <a:tileRect/>
          </a:gradFill>
          <a:ln w="9525" cap="flat" cmpd="sng" algn="ctr">
            <a:noFill/>
            <a:prstDash val="solid"/>
          </a:ln>
          <a:effectLst/>
        </p:spPr>
        <p:txBody>
          <a:bodyPr rtlCol="0" anchor="ctr"/>
          <a:lstStyle/>
          <a:p>
            <a:pPr algn="ctr"/>
            <a:endParaRPr lang="en-US" kern="0">
              <a:solidFill>
                <a:sysClr val="window" lastClr="FFFFFF"/>
              </a:solidFill>
              <a:latin typeface="Calibri"/>
            </a:endParaRPr>
          </a:p>
        </p:txBody>
      </p:sp>
      <p:sp>
        <p:nvSpPr>
          <p:cNvPr id="2" name="Title 1"/>
          <p:cNvSpPr>
            <a:spLocks noGrp="1"/>
          </p:cNvSpPr>
          <p:nvPr>
            <p:ph type="title"/>
          </p:nvPr>
        </p:nvSpPr>
        <p:spPr/>
        <p:txBody>
          <a:bodyPr>
            <a:normAutofit/>
          </a:bodyPr>
          <a:lstStyle/>
          <a:p>
            <a:r>
              <a:rPr lang="en-US" dirty="0" smtClean="0"/>
              <a:t>Interactive SQL-</a:t>
            </a:r>
            <a:r>
              <a:rPr lang="en-US" b="1" dirty="0" smtClean="0">
                <a:solidFill>
                  <a:srgbClr val="20BD0E"/>
                </a:solidFill>
              </a:rPr>
              <a:t>IN</a:t>
            </a:r>
            <a:r>
              <a:rPr lang="en-US" dirty="0" smtClean="0"/>
              <a:t>-Hadoop Delivered</a:t>
            </a:r>
            <a:endParaRPr lang="en-US" dirty="0"/>
          </a:p>
        </p:txBody>
      </p:sp>
      <p:sp>
        <p:nvSpPr>
          <p:cNvPr id="3" name="Text Placeholder 2"/>
          <p:cNvSpPr>
            <a:spLocks noGrp="1"/>
          </p:cNvSpPr>
          <p:nvPr>
            <p:ph type="body" sz="quarter" idx="11"/>
          </p:nvPr>
        </p:nvSpPr>
        <p:spPr>
          <a:xfrm>
            <a:off x="609441" y="1116846"/>
            <a:ext cx="6094413" cy="1193289"/>
          </a:xfrm>
        </p:spPr>
        <p:txBody>
          <a:bodyPr/>
          <a:lstStyle/>
          <a:p>
            <a:pPr marL="0" indent="0">
              <a:spcBef>
                <a:spcPts val="1032"/>
              </a:spcBef>
              <a:buNone/>
            </a:pPr>
            <a:r>
              <a:rPr lang="en-US" dirty="0">
                <a:solidFill>
                  <a:srgbClr val="20BD0E"/>
                </a:solidFill>
              </a:rPr>
              <a:t>Stinger </a:t>
            </a:r>
            <a:r>
              <a:rPr lang="en-US" dirty="0" smtClean="0">
                <a:solidFill>
                  <a:srgbClr val="20BD0E"/>
                </a:solidFill>
              </a:rPr>
              <a:t>Initiative </a:t>
            </a:r>
            <a:r>
              <a:rPr lang="en-US" sz="1800" dirty="0" smtClean="0">
                <a:solidFill>
                  <a:srgbClr val="20BD0E"/>
                </a:solidFill>
              </a:rPr>
              <a:t>– DELIVERED</a:t>
            </a:r>
            <a:r>
              <a:rPr lang="en-US" sz="1400" dirty="0" smtClean="0">
                <a:solidFill>
                  <a:srgbClr val="1E1E1E"/>
                </a:solidFill>
              </a:rPr>
              <a:t/>
            </a:r>
            <a:br>
              <a:rPr lang="en-US" sz="1400" dirty="0" smtClean="0">
                <a:solidFill>
                  <a:srgbClr val="1E1E1E"/>
                </a:solidFill>
              </a:rPr>
            </a:br>
            <a:r>
              <a:rPr lang="en-US" sz="2000" dirty="0" smtClean="0">
                <a:solidFill>
                  <a:srgbClr val="1E1E1E"/>
                </a:solidFill>
              </a:rPr>
              <a:t>Next generation SQL based </a:t>
            </a:r>
            <a:br>
              <a:rPr lang="en-US" sz="2000" dirty="0" smtClean="0">
                <a:solidFill>
                  <a:srgbClr val="1E1E1E"/>
                </a:solidFill>
              </a:rPr>
            </a:br>
            <a:r>
              <a:rPr lang="en-US" sz="2000" dirty="0" smtClean="0">
                <a:solidFill>
                  <a:srgbClr val="1E1E1E"/>
                </a:solidFill>
              </a:rPr>
              <a:t>interactive query in Hadoop</a:t>
            </a:r>
          </a:p>
          <a:p>
            <a:pPr marL="0" indent="0">
              <a:spcBef>
                <a:spcPts val="1032"/>
              </a:spcBef>
              <a:buNone/>
            </a:pPr>
            <a:endParaRPr lang="en-US" sz="1200" dirty="0" smtClean="0">
              <a:solidFill>
                <a:srgbClr val="1E1E1E"/>
              </a:solidFill>
            </a:endParaRPr>
          </a:p>
        </p:txBody>
      </p:sp>
      <p:sp>
        <p:nvSpPr>
          <p:cNvPr id="5" name="Rectangle 4"/>
          <p:cNvSpPr/>
          <p:nvPr/>
        </p:nvSpPr>
        <p:spPr>
          <a:xfrm>
            <a:off x="814332" y="2267745"/>
            <a:ext cx="4326438" cy="630942"/>
          </a:xfrm>
          <a:prstGeom prst="rect">
            <a:avLst/>
          </a:prstGeom>
        </p:spPr>
        <p:txBody>
          <a:bodyPr wrap="square">
            <a:spAutoFit/>
          </a:bodyPr>
          <a:lstStyle/>
          <a:p>
            <a:pPr>
              <a:spcBef>
                <a:spcPts val="432"/>
              </a:spcBef>
              <a:tabLst>
                <a:tab pos="569913" algn="l"/>
              </a:tabLst>
            </a:pPr>
            <a:r>
              <a:rPr lang="en-US" sz="1400" b="1" dirty="0" smtClean="0">
                <a:solidFill>
                  <a:srgbClr val="20BD0E"/>
                </a:solidFill>
                <a:latin typeface="Arial"/>
              </a:rPr>
              <a:t>Speed</a:t>
            </a:r>
            <a:r>
              <a:rPr lang="en-US" sz="1400" dirty="0" smtClean="0">
                <a:solidFill>
                  <a:srgbClr val="20BD0E"/>
                </a:solidFill>
                <a:latin typeface="Arial"/>
              </a:rPr>
              <a:t/>
            </a:r>
            <a:br>
              <a:rPr lang="en-US" sz="1400" dirty="0" smtClean="0">
                <a:solidFill>
                  <a:srgbClr val="20BD0E"/>
                </a:solidFill>
                <a:latin typeface="Arial"/>
              </a:rPr>
            </a:br>
            <a:r>
              <a:rPr lang="en-US" sz="1050" dirty="0" smtClean="0">
                <a:solidFill>
                  <a:prstClr val="black"/>
                </a:solidFill>
                <a:latin typeface="Arial"/>
              </a:rPr>
              <a:t>Improve Hive query </a:t>
            </a:r>
            <a:r>
              <a:rPr lang="en-US" sz="1050" dirty="0">
                <a:solidFill>
                  <a:prstClr val="black"/>
                </a:solidFill>
                <a:latin typeface="Arial"/>
              </a:rPr>
              <a:t>performance </a:t>
            </a:r>
            <a:r>
              <a:rPr lang="en-US" sz="1050" dirty="0" smtClean="0">
                <a:solidFill>
                  <a:prstClr val="black"/>
                </a:solidFill>
                <a:latin typeface="Arial"/>
              </a:rPr>
              <a:t>has increased by 100X to allow for interactive query times (seconds)</a:t>
            </a:r>
            <a:endParaRPr lang="en-US" sz="1050" dirty="0">
              <a:solidFill>
                <a:prstClr val="black"/>
              </a:solidFill>
              <a:latin typeface="Arial"/>
            </a:endParaRPr>
          </a:p>
        </p:txBody>
      </p:sp>
      <p:sp>
        <p:nvSpPr>
          <p:cNvPr id="13" name="Rectangle 12"/>
          <p:cNvSpPr/>
          <p:nvPr/>
        </p:nvSpPr>
        <p:spPr>
          <a:xfrm>
            <a:off x="814332" y="2876560"/>
            <a:ext cx="4326438" cy="686342"/>
          </a:xfrm>
          <a:prstGeom prst="rect">
            <a:avLst/>
          </a:prstGeom>
        </p:spPr>
        <p:txBody>
          <a:bodyPr wrap="square">
            <a:spAutoFit/>
          </a:bodyPr>
          <a:lstStyle/>
          <a:p>
            <a:pPr>
              <a:spcBef>
                <a:spcPts val="432"/>
              </a:spcBef>
              <a:tabLst>
                <a:tab pos="569913" algn="l"/>
              </a:tabLst>
            </a:pPr>
            <a:r>
              <a:rPr lang="en-US" sz="1400" b="1" dirty="0" smtClean="0">
                <a:solidFill>
                  <a:srgbClr val="20BD0E"/>
                </a:solidFill>
                <a:latin typeface="Arial"/>
              </a:rPr>
              <a:t>Scale</a:t>
            </a:r>
          </a:p>
          <a:p>
            <a:pPr>
              <a:spcBef>
                <a:spcPts val="432"/>
              </a:spcBef>
              <a:tabLst>
                <a:tab pos="569913" algn="l"/>
              </a:tabLst>
            </a:pPr>
            <a:r>
              <a:rPr lang="en-US" sz="1050" dirty="0" smtClean="0">
                <a:solidFill>
                  <a:prstClr val="black"/>
                </a:solidFill>
                <a:latin typeface="Arial"/>
              </a:rPr>
              <a:t>The </a:t>
            </a:r>
            <a:r>
              <a:rPr lang="en-US" sz="1050" dirty="0">
                <a:solidFill>
                  <a:prstClr val="black"/>
                </a:solidFill>
                <a:latin typeface="Arial"/>
              </a:rPr>
              <a:t>only SQL interface to Hadoop </a:t>
            </a:r>
            <a:r>
              <a:rPr lang="en-US" sz="1050" dirty="0" smtClean="0">
                <a:solidFill>
                  <a:prstClr val="black"/>
                </a:solidFill>
                <a:latin typeface="Arial"/>
              </a:rPr>
              <a:t>designed </a:t>
            </a:r>
            <a:r>
              <a:rPr lang="en-US" sz="1050" dirty="0">
                <a:solidFill>
                  <a:prstClr val="black"/>
                </a:solidFill>
                <a:latin typeface="Arial"/>
              </a:rPr>
              <a:t>for queries that scale from TB to </a:t>
            </a:r>
            <a:r>
              <a:rPr lang="en-US" sz="1050" dirty="0" smtClean="0">
                <a:solidFill>
                  <a:prstClr val="black"/>
                </a:solidFill>
                <a:latin typeface="Arial"/>
              </a:rPr>
              <a:t>PB</a:t>
            </a:r>
            <a:endParaRPr lang="en-US" sz="1050" dirty="0">
              <a:solidFill>
                <a:prstClr val="black"/>
              </a:solidFill>
              <a:latin typeface="Arial"/>
            </a:endParaRPr>
          </a:p>
        </p:txBody>
      </p:sp>
      <p:sp>
        <p:nvSpPr>
          <p:cNvPr id="6" name="Rectangle 5"/>
          <p:cNvSpPr/>
          <p:nvPr/>
        </p:nvSpPr>
        <p:spPr>
          <a:xfrm>
            <a:off x="817354" y="3540775"/>
            <a:ext cx="4326438" cy="686342"/>
          </a:xfrm>
          <a:prstGeom prst="rect">
            <a:avLst/>
          </a:prstGeom>
        </p:spPr>
        <p:txBody>
          <a:bodyPr wrap="square">
            <a:spAutoFit/>
          </a:bodyPr>
          <a:lstStyle/>
          <a:p>
            <a:pPr>
              <a:spcBef>
                <a:spcPts val="432"/>
              </a:spcBef>
              <a:tabLst>
                <a:tab pos="569913" algn="l"/>
              </a:tabLst>
            </a:pPr>
            <a:r>
              <a:rPr lang="en-US" sz="1400" b="1" dirty="0" smtClean="0">
                <a:solidFill>
                  <a:srgbClr val="20BD0E"/>
                </a:solidFill>
                <a:latin typeface="Arial"/>
              </a:rPr>
              <a:t>SQL</a:t>
            </a:r>
          </a:p>
          <a:p>
            <a:pPr>
              <a:spcBef>
                <a:spcPts val="432"/>
              </a:spcBef>
              <a:tabLst>
                <a:tab pos="569913" algn="l"/>
              </a:tabLst>
            </a:pPr>
            <a:r>
              <a:rPr lang="en-US" sz="1050" dirty="0" smtClean="0">
                <a:solidFill>
                  <a:prstClr val="black"/>
                </a:solidFill>
                <a:latin typeface="Arial"/>
              </a:rPr>
              <a:t>Support </a:t>
            </a:r>
            <a:r>
              <a:rPr lang="en-US" sz="1050" dirty="0">
                <a:solidFill>
                  <a:prstClr val="black"/>
                </a:solidFill>
                <a:latin typeface="Arial"/>
              </a:rPr>
              <a:t>broadest range of </a:t>
            </a:r>
            <a:r>
              <a:rPr lang="en-US" sz="1050" dirty="0" smtClean="0">
                <a:solidFill>
                  <a:prstClr val="black"/>
                </a:solidFill>
                <a:latin typeface="Arial"/>
              </a:rPr>
              <a:t>SQL semantics </a:t>
            </a:r>
            <a:r>
              <a:rPr lang="en-US" sz="1050" dirty="0">
                <a:solidFill>
                  <a:prstClr val="black"/>
                </a:solidFill>
                <a:latin typeface="Arial"/>
              </a:rPr>
              <a:t>for analytic applications running </a:t>
            </a:r>
            <a:r>
              <a:rPr lang="en-US" sz="1050" dirty="0" smtClean="0">
                <a:solidFill>
                  <a:prstClr val="black"/>
                </a:solidFill>
                <a:latin typeface="Arial"/>
              </a:rPr>
              <a:t>against </a:t>
            </a:r>
            <a:r>
              <a:rPr lang="en-US" sz="1050" dirty="0">
                <a:solidFill>
                  <a:prstClr val="black"/>
                </a:solidFill>
                <a:latin typeface="Arial"/>
              </a:rPr>
              <a:t>Hadoop</a:t>
            </a:r>
          </a:p>
        </p:txBody>
      </p:sp>
      <p:cxnSp>
        <p:nvCxnSpPr>
          <p:cNvPr id="9" name="Straight Connector 8"/>
          <p:cNvCxnSpPr/>
          <p:nvPr/>
        </p:nvCxnSpPr>
        <p:spPr>
          <a:xfrm flipV="1">
            <a:off x="814331" y="2267745"/>
            <a:ext cx="4329461" cy="3368"/>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814331" y="2876560"/>
            <a:ext cx="4329461" cy="3368"/>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814331" y="3540775"/>
            <a:ext cx="4326439" cy="3368"/>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7355" y="4208358"/>
            <a:ext cx="4326437" cy="0"/>
          </a:xfrm>
          <a:prstGeom prst="line">
            <a:avLst/>
          </a:prstGeom>
          <a:ln w="3175" cmpd="sng">
            <a:solidFill>
              <a:schemeClr val="bg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529477" y="4725419"/>
            <a:ext cx="10784375" cy="461665"/>
          </a:xfrm>
          <a:prstGeom prst="rect">
            <a:avLst/>
          </a:prstGeom>
        </p:spPr>
        <p:txBody>
          <a:bodyPr wrap="square">
            <a:spAutoFit/>
          </a:bodyPr>
          <a:lstStyle/>
          <a:p>
            <a:pPr>
              <a:spcBef>
                <a:spcPts val="432"/>
              </a:spcBef>
              <a:tabLst>
                <a:tab pos="569913" algn="l"/>
              </a:tabLst>
            </a:pPr>
            <a:r>
              <a:rPr lang="en-US" sz="2400" b="1" dirty="0" smtClean="0">
                <a:solidFill>
                  <a:srgbClr val="69BE28"/>
                </a:solidFill>
                <a:latin typeface="Arial"/>
              </a:rPr>
              <a:t>Apache Hive Contribution… </a:t>
            </a:r>
            <a:r>
              <a:rPr lang="en-US" b="1" dirty="0" smtClean="0">
                <a:solidFill>
                  <a:srgbClr val="1E1E1E"/>
                </a:solidFill>
                <a:latin typeface="Arial"/>
              </a:rPr>
              <a:t>an </a:t>
            </a:r>
            <a:r>
              <a:rPr lang="en-US" b="1" dirty="0">
                <a:solidFill>
                  <a:srgbClr val="1E1E1E"/>
                </a:solidFill>
                <a:latin typeface="Arial"/>
              </a:rPr>
              <a:t>Open Community at its </a:t>
            </a:r>
            <a:r>
              <a:rPr lang="en-US" b="1" dirty="0" smtClean="0">
                <a:solidFill>
                  <a:srgbClr val="1E1E1E"/>
                </a:solidFill>
                <a:latin typeface="Arial"/>
              </a:rPr>
              <a:t>finest</a:t>
            </a:r>
            <a:endParaRPr lang="en-US" sz="2000" b="1" dirty="0" smtClean="0">
              <a:solidFill>
                <a:srgbClr val="69BE28"/>
              </a:solidFill>
              <a:latin typeface="Arial"/>
            </a:endParaRPr>
          </a:p>
        </p:txBody>
      </p:sp>
      <p:sp>
        <p:nvSpPr>
          <p:cNvPr id="8" name="Rectangle 7"/>
          <p:cNvSpPr/>
          <p:nvPr/>
        </p:nvSpPr>
        <p:spPr>
          <a:xfrm>
            <a:off x="609442" y="5181115"/>
            <a:ext cx="1887526" cy="646331"/>
          </a:xfrm>
          <a:prstGeom prst="rect">
            <a:avLst/>
          </a:prstGeom>
        </p:spPr>
        <p:txBody>
          <a:bodyPr wrap="square">
            <a:spAutoFit/>
          </a:bodyPr>
          <a:lstStyle/>
          <a:p>
            <a:pPr algn="ctr">
              <a:spcBef>
                <a:spcPts val="432"/>
              </a:spcBef>
              <a:tabLst>
                <a:tab pos="569913" algn="l"/>
              </a:tabLst>
            </a:pPr>
            <a:r>
              <a:rPr lang="en-US" sz="3600" b="1" dirty="0" smtClean="0">
                <a:solidFill>
                  <a:srgbClr val="20BD0E"/>
                </a:solidFill>
                <a:latin typeface="Arial"/>
              </a:rPr>
              <a:t>1,672</a:t>
            </a:r>
            <a:endParaRPr lang="en-US" sz="3600" b="1" dirty="0">
              <a:solidFill>
                <a:srgbClr val="20BD0E"/>
              </a:solidFill>
              <a:latin typeface="Arial"/>
            </a:endParaRPr>
          </a:p>
        </p:txBody>
      </p:sp>
      <p:sp>
        <p:nvSpPr>
          <p:cNvPr id="10" name="Rectangle 9"/>
          <p:cNvSpPr/>
          <p:nvPr/>
        </p:nvSpPr>
        <p:spPr>
          <a:xfrm>
            <a:off x="856558" y="5717968"/>
            <a:ext cx="1467951" cy="261610"/>
          </a:xfrm>
          <a:prstGeom prst="rect">
            <a:avLst/>
          </a:prstGeom>
        </p:spPr>
        <p:txBody>
          <a:bodyPr wrap="none">
            <a:spAutoFit/>
          </a:bodyPr>
          <a:lstStyle/>
          <a:p>
            <a:pPr algn="ctr"/>
            <a:r>
              <a:rPr lang="en-US" sz="1100" b="1" dirty="0" smtClean="0">
                <a:solidFill>
                  <a:prstClr val="black"/>
                </a:solidFill>
                <a:latin typeface="Arial"/>
              </a:rPr>
              <a:t>Jira Tickets Closed</a:t>
            </a:r>
            <a:endParaRPr lang="en-US" sz="1100" b="1" dirty="0">
              <a:solidFill>
                <a:prstClr val="black"/>
              </a:solidFill>
              <a:latin typeface="Arial"/>
            </a:endParaRPr>
          </a:p>
        </p:txBody>
      </p:sp>
      <p:sp>
        <p:nvSpPr>
          <p:cNvPr id="31" name="Rectangle 30"/>
          <p:cNvSpPr/>
          <p:nvPr/>
        </p:nvSpPr>
        <p:spPr>
          <a:xfrm>
            <a:off x="2528717" y="5181115"/>
            <a:ext cx="1652940" cy="646331"/>
          </a:xfrm>
          <a:prstGeom prst="rect">
            <a:avLst/>
          </a:prstGeom>
        </p:spPr>
        <p:txBody>
          <a:bodyPr wrap="square">
            <a:spAutoFit/>
          </a:bodyPr>
          <a:lstStyle/>
          <a:p>
            <a:pPr algn="ctr">
              <a:spcBef>
                <a:spcPts val="432"/>
              </a:spcBef>
              <a:tabLst>
                <a:tab pos="569913" algn="l"/>
              </a:tabLst>
            </a:pPr>
            <a:r>
              <a:rPr lang="en-US" sz="3600" b="1" dirty="0" smtClean="0">
                <a:solidFill>
                  <a:srgbClr val="20BD0E"/>
                </a:solidFill>
                <a:latin typeface="Arial"/>
              </a:rPr>
              <a:t>145</a:t>
            </a:r>
            <a:endParaRPr lang="en-US" sz="3600" b="1" dirty="0">
              <a:solidFill>
                <a:srgbClr val="20BD0E"/>
              </a:solidFill>
              <a:latin typeface="Arial"/>
            </a:endParaRPr>
          </a:p>
        </p:txBody>
      </p:sp>
      <p:sp>
        <p:nvSpPr>
          <p:cNvPr id="32" name="Rectangle 31"/>
          <p:cNvSpPr/>
          <p:nvPr/>
        </p:nvSpPr>
        <p:spPr>
          <a:xfrm>
            <a:off x="2882577" y="5717968"/>
            <a:ext cx="945228" cy="261610"/>
          </a:xfrm>
          <a:prstGeom prst="rect">
            <a:avLst/>
          </a:prstGeom>
        </p:spPr>
        <p:txBody>
          <a:bodyPr wrap="none">
            <a:spAutoFit/>
          </a:bodyPr>
          <a:lstStyle/>
          <a:p>
            <a:pPr algn="ctr"/>
            <a:r>
              <a:rPr lang="en-US" sz="1100" b="1" dirty="0" smtClean="0">
                <a:solidFill>
                  <a:prstClr val="black"/>
                </a:solidFill>
                <a:latin typeface="Arial"/>
              </a:rPr>
              <a:t>Developers</a:t>
            </a:r>
            <a:endParaRPr lang="en-US" sz="1100" b="1" dirty="0">
              <a:solidFill>
                <a:prstClr val="black"/>
              </a:solidFill>
              <a:latin typeface="Arial"/>
            </a:endParaRPr>
          </a:p>
        </p:txBody>
      </p:sp>
      <p:sp>
        <p:nvSpPr>
          <p:cNvPr id="34" name="Rectangle 33"/>
          <p:cNvSpPr/>
          <p:nvPr/>
        </p:nvSpPr>
        <p:spPr>
          <a:xfrm>
            <a:off x="4181657" y="5181115"/>
            <a:ext cx="1652940" cy="646331"/>
          </a:xfrm>
          <a:prstGeom prst="rect">
            <a:avLst/>
          </a:prstGeom>
        </p:spPr>
        <p:txBody>
          <a:bodyPr wrap="square">
            <a:spAutoFit/>
          </a:bodyPr>
          <a:lstStyle/>
          <a:p>
            <a:pPr algn="ctr">
              <a:spcBef>
                <a:spcPts val="432"/>
              </a:spcBef>
              <a:tabLst>
                <a:tab pos="569913" algn="l"/>
              </a:tabLst>
            </a:pPr>
            <a:r>
              <a:rPr lang="en-US" sz="3600" b="1" dirty="0" smtClean="0">
                <a:solidFill>
                  <a:srgbClr val="20BD0E"/>
                </a:solidFill>
                <a:latin typeface="Arial"/>
              </a:rPr>
              <a:t>44</a:t>
            </a:r>
            <a:endParaRPr lang="en-US" sz="3600" b="1" dirty="0">
              <a:solidFill>
                <a:srgbClr val="20BD0E"/>
              </a:solidFill>
              <a:latin typeface="Arial"/>
            </a:endParaRPr>
          </a:p>
        </p:txBody>
      </p:sp>
      <p:sp>
        <p:nvSpPr>
          <p:cNvPr id="37" name="Rectangle 36"/>
          <p:cNvSpPr/>
          <p:nvPr/>
        </p:nvSpPr>
        <p:spPr>
          <a:xfrm>
            <a:off x="4535618" y="5717968"/>
            <a:ext cx="945022" cy="261610"/>
          </a:xfrm>
          <a:prstGeom prst="rect">
            <a:avLst/>
          </a:prstGeom>
        </p:spPr>
        <p:txBody>
          <a:bodyPr wrap="none">
            <a:spAutoFit/>
          </a:bodyPr>
          <a:lstStyle/>
          <a:p>
            <a:pPr algn="ctr"/>
            <a:r>
              <a:rPr lang="en-US" sz="1100" b="1" dirty="0" smtClean="0">
                <a:solidFill>
                  <a:prstClr val="black"/>
                </a:solidFill>
                <a:latin typeface="Arial"/>
              </a:rPr>
              <a:t>Companies</a:t>
            </a:r>
            <a:endParaRPr lang="en-US" sz="1100" b="1" dirty="0">
              <a:solidFill>
                <a:prstClr val="black"/>
              </a:solidFill>
              <a:latin typeface="Arial"/>
            </a:endParaRPr>
          </a:p>
        </p:txBody>
      </p:sp>
      <p:sp>
        <p:nvSpPr>
          <p:cNvPr id="38" name="Rectangle 37"/>
          <p:cNvSpPr/>
          <p:nvPr/>
        </p:nvSpPr>
        <p:spPr>
          <a:xfrm>
            <a:off x="5513103" y="5187084"/>
            <a:ext cx="3011486" cy="646331"/>
          </a:xfrm>
          <a:prstGeom prst="rect">
            <a:avLst/>
          </a:prstGeom>
        </p:spPr>
        <p:txBody>
          <a:bodyPr wrap="square">
            <a:spAutoFit/>
          </a:bodyPr>
          <a:lstStyle/>
          <a:p>
            <a:pPr algn="ctr">
              <a:spcBef>
                <a:spcPts val="432"/>
              </a:spcBef>
              <a:tabLst>
                <a:tab pos="569913" algn="l"/>
              </a:tabLst>
            </a:pPr>
            <a:r>
              <a:rPr lang="en-US" sz="3600" b="1" dirty="0" smtClean="0">
                <a:solidFill>
                  <a:srgbClr val="20BD0E"/>
                </a:solidFill>
                <a:latin typeface="Arial"/>
              </a:rPr>
              <a:t>~390,000</a:t>
            </a:r>
            <a:endParaRPr lang="en-US" sz="3600" b="1" dirty="0">
              <a:solidFill>
                <a:srgbClr val="20BD0E"/>
              </a:solidFill>
              <a:latin typeface="Arial"/>
            </a:endParaRPr>
          </a:p>
        </p:txBody>
      </p:sp>
      <p:sp>
        <p:nvSpPr>
          <p:cNvPr id="39" name="Rectangle 38"/>
          <p:cNvSpPr/>
          <p:nvPr/>
        </p:nvSpPr>
        <p:spPr>
          <a:xfrm>
            <a:off x="5996476" y="5723937"/>
            <a:ext cx="2044744" cy="261610"/>
          </a:xfrm>
          <a:prstGeom prst="rect">
            <a:avLst/>
          </a:prstGeom>
        </p:spPr>
        <p:txBody>
          <a:bodyPr wrap="none">
            <a:spAutoFit/>
          </a:bodyPr>
          <a:lstStyle/>
          <a:p>
            <a:pPr algn="ctr"/>
            <a:r>
              <a:rPr lang="en-US" sz="1100" b="1" dirty="0" smtClean="0">
                <a:solidFill>
                  <a:prstClr val="black"/>
                </a:solidFill>
                <a:latin typeface="Arial"/>
              </a:rPr>
              <a:t>Lines Of Code Added… (2x)</a:t>
            </a:r>
          </a:p>
        </p:txBody>
      </p:sp>
      <p:sp>
        <p:nvSpPr>
          <p:cNvPr id="40" name="Rounded Rectangle 39"/>
          <p:cNvSpPr/>
          <p:nvPr/>
        </p:nvSpPr>
        <p:spPr>
          <a:xfrm>
            <a:off x="6065793" y="1737845"/>
            <a:ext cx="2373283" cy="2580360"/>
          </a:xfrm>
          <a:prstGeom prst="roundRect">
            <a:avLst>
              <a:gd name="adj" fmla="val 1973"/>
            </a:avLst>
          </a:prstGeom>
          <a:solidFill>
            <a:schemeClr val="accent1">
              <a:lumMod val="20000"/>
              <a:lumOff val="80000"/>
            </a:schemeClr>
          </a:solidFill>
          <a:ln w="12700"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dirty="0">
              <a:solidFill>
                <a:prstClr val="black">
                  <a:lumMod val="65000"/>
                  <a:lumOff val="35000"/>
                </a:prstClr>
              </a:solidFill>
              <a:latin typeface="Calibri"/>
              <a:cs typeface="Calibri"/>
            </a:endParaRPr>
          </a:p>
        </p:txBody>
      </p:sp>
      <p:sp>
        <p:nvSpPr>
          <p:cNvPr id="41" name="Rounded Rectangle 40"/>
          <p:cNvSpPr>
            <a:spLocks/>
          </p:cNvSpPr>
          <p:nvPr/>
        </p:nvSpPr>
        <p:spPr>
          <a:xfrm>
            <a:off x="6185277" y="2532592"/>
            <a:ext cx="2118426" cy="499696"/>
          </a:xfrm>
          <a:prstGeom prst="roundRect">
            <a:avLst>
              <a:gd name="adj" fmla="val 5758"/>
            </a:avLst>
          </a:prstGeom>
          <a:solidFill>
            <a:schemeClr val="accent3"/>
          </a:solidFill>
          <a:ln w="9525" cmpd="sng">
            <a:solidFill>
              <a:srgbClr val="334F5E"/>
            </a:solidFill>
          </a:ln>
          <a:effectLst/>
        </p:spPr>
        <p:style>
          <a:lnRef idx="1">
            <a:schemeClr val="accent1"/>
          </a:lnRef>
          <a:fillRef idx="3">
            <a:schemeClr val="accent1"/>
          </a:fillRef>
          <a:effectRef idx="2">
            <a:schemeClr val="accent1"/>
          </a:effectRef>
          <a:fontRef idx="minor">
            <a:schemeClr val="lt1"/>
          </a:fontRef>
        </p:style>
        <p:txBody>
          <a:bodyPr lIns="0" tIns="137160" rIns="0" rtlCol="0" anchor="ctr"/>
          <a:lstStyle/>
          <a:p>
            <a:pPr algn="ctr"/>
            <a:r>
              <a:rPr lang="en-US" sz="1100" b="1" dirty="0" smtClean="0">
                <a:solidFill>
                  <a:srgbClr val="FFFFFF"/>
                </a:solidFill>
                <a:latin typeface="Calibri"/>
                <a:cs typeface="Calibri"/>
              </a:rPr>
              <a:t>Apache YARN</a:t>
            </a:r>
            <a:endParaRPr lang="en-US" sz="900" dirty="0">
              <a:solidFill>
                <a:srgbClr val="FFFFFF"/>
              </a:solidFill>
              <a:latin typeface="Calibri"/>
              <a:cs typeface="Calibri"/>
            </a:endParaRPr>
          </a:p>
        </p:txBody>
      </p:sp>
      <p:sp>
        <p:nvSpPr>
          <p:cNvPr id="42" name="Rounded Rectangle 37"/>
          <p:cNvSpPr>
            <a:spLocks/>
          </p:cNvSpPr>
          <p:nvPr/>
        </p:nvSpPr>
        <p:spPr>
          <a:xfrm>
            <a:off x="6253122" y="1906490"/>
            <a:ext cx="943938" cy="754785"/>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900" b="1" kern="0" dirty="0" smtClean="0">
              <a:solidFill>
                <a:srgbClr val="1E1E1E">
                  <a:lumMod val="50000"/>
                  <a:lumOff val="50000"/>
                </a:srgbClr>
              </a:solidFill>
              <a:latin typeface="Calibri"/>
              <a:cs typeface="Calibri"/>
            </a:endParaRPr>
          </a:p>
          <a:p>
            <a:pPr algn="ctr"/>
            <a:endParaRPr lang="en-US" sz="900" b="1" kern="0" dirty="0">
              <a:solidFill>
                <a:srgbClr val="1E1E1E">
                  <a:lumMod val="50000"/>
                  <a:lumOff val="50000"/>
                </a:srgbClr>
              </a:solidFill>
              <a:latin typeface="Calibri"/>
              <a:cs typeface="Calibri"/>
            </a:endParaRPr>
          </a:p>
          <a:p>
            <a:pPr algn="ctr"/>
            <a:r>
              <a:rPr lang="en-US" sz="900" b="1" kern="0" dirty="0" smtClean="0">
                <a:solidFill>
                  <a:srgbClr val="1E1E1E">
                    <a:lumMod val="50000"/>
                    <a:lumOff val="50000"/>
                  </a:srgbClr>
                </a:solidFill>
                <a:latin typeface="Calibri"/>
                <a:cs typeface="Calibri"/>
              </a:rPr>
              <a:t>Apache </a:t>
            </a:r>
            <a:br>
              <a:rPr lang="en-US" sz="900" b="1" kern="0" dirty="0" smtClean="0">
                <a:solidFill>
                  <a:srgbClr val="1E1E1E">
                    <a:lumMod val="50000"/>
                    <a:lumOff val="50000"/>
                  </a:srgbClr>
                </a:solidFill>
                <a:latin typeface="Calibri"/>
                <a:cs typeface="Calibri"/>
              </a:rPr>
            </a:br>
            <a:r>
              <a:rPr lang="en-US" sz="900" b="1" kern="0" dirty="0" smtClean="0">
                <a:solidFill>
                  <a:srgbClr val="1E1E1E">
                    <a:lumMod val="50000"/>
                    <a:lumOff val="50000"/>
                  </a:srgbClr>
                </a:solidFill>
                <a:latin typeface="Calibri"/>
                <a:cs typeface="Calibri"/>
              </a:rPr>
              <a:t>MapReduce</a:t>
            </a:r>
          </a:p>
          <a:p>
            <a:pPr algn="ctr"/>
            <a:endParaRPr lang="en-US" sz="900" b="1" kern="0" dirty="0" smtClean="0">
              <a:solidFill>
                <a:srgbClr val="1E1E1E">
                  <a:lumMod val="50000"/>
                  <a:lumOff val="50000"/>
                </a:srgbClr>
              </a:solidFill>
              <a:latin typeface="Calibri"/>
              <a:cs typeface="Calibri"/>
            </a:endParaRPr>
          </a:p>
        </p:txBody>
      </p:sp>
      <p:sp>
        <p:nvSpPr>
          <p:cNvPr id="43" name="Rounded Rectangle 42"/>
          <p:cNvSpPr>
            <a:spLocks/>
          </p:cNvSpPr>
          <p:nvPr/>
        </p:nvSpPr>
        <p:spPr>
          <a:xfrm>
            <a:off x="6253123" y="3150006"/>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a:solidFill>
                  <a:srgbClr val="1E1E1E">
                    <a:lumMod val="75000"/>
                    <a:lumOff val="25000"/>
                  </a:srgbClr>
                </a:solidFill>
                <a:latin typeface="Calibri"/>
                <a:cs typeface="Calibri"/>
              </a:rPr>
              <a:t>1</a:t>
            </a:r>
          </a:p>
        </p:txBody>
      </p:sp>
      <p:sp>
        <p:nvSpPr>
          <p:cNvPr id="44" name="Rounded Rectangle 43"/>
          <p:cNvSpPr>
            <a:spLocks/>
          </p:cNvSpPr>
          <p:nvPr/>
        </p:nvSpPr>
        <p:spPr>
          <a:xfrm>
            <a:off x="6657599" y="3150006"/>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5" name="Rounded Rectangle 44"/>
          <p:cNvSpPr>
            <a:spLocks/>
          </p:cNvSpPr>
          <p:nvPr/>
        </p:nvSpPr>
        <p:spPr>
          <a:xfrm>
            <a:off x="7062075" y="3150006"/>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6" name="Rounded Rectangle 45"/>
          <p:cNvSpPr>
            <a:spLocks/>
          </p:cNvSpPr>
          <p:nvPr/>
        </p:nvSpPr>
        <p:spPr>
          <a:xfrm>
            <a:off x="7466551" y="3150006"/>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7" name="Rounded Rectangle 46"/>
          <p:cNvSpPr>
            <a:spLocks/>
          </p:cNvSpPr>
          <p:nvPr/>
        </p:nvSpPr>
        <p:spPr>
          <a:xfrm>
            <a:off x="6253123" y="3405710"/>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8" name="Rounded Rectangle 47"/>
          <p:cNvSpPr>
            <a:spLocks/>
          </p:cNvSpPr>
          <p:nvPr/>
        </p:nvSpPr>
        <p:spPr>
          <a:xfrm>
            <a:off x="6657599" y="3405710"/>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49" name="Rounded Rectangle 48"/>
          <p:cNvSpPr>
            <a:spLocks/>
          </p:cNvSpPr>
          <p:nvPr/>
        </p:nvSpPr>
        <p:spPr>
          <a:xfrm>
            <a:off x="7062075" y="3405710"/>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0" name="Rounded Rectangle 49"/>
          <p:cNvSpPr>
            <a:spLocks/>
          </p:cNvSpPr>
          <p:nvPr/>
        </p:nvSpPr>
        <p:spPr>
          <a:xfrm>
            <a:off x="7466551" y="3405710"/>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1" name="Rounded Rectangle 50"/>
          <p:cNvSpPr>
            <a:spLocks/>
          </p:cNvSpPr>
          <p:nvPr/>
        </p:nvSpPr>
        <p:spPr>
          <a:xfrm>
            <a:off x="6253123" y="3658052"/>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2" name="Rounded Rectangle 51"/>
          <p:cNvSpPr>
            <a:spLocks/>
          </p:cNvSpPr>
          <p:nvPr/>
        </p:nvSpPr>
        <p:spPr>
          <a:xfrm>
            <a:off x="6657599" y="3658052"/>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3" name="Rounded Rectangle 52"/>
          <p:cNvSpPr>
            <a:spLocks/>
          </p:cNvSpPr>
          <p:nvPr/>
        </p:nvSpPr>
        <p:spPr>
          <a:xfrm>
            <a:off x="7062075" y="3658052"/>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4" name="Rounded Rectangle 53"/>
          <p:cNvSpPr>
            <a:spLocks/>
          </p:cNvSpPr>
          <p:nvPr/>
        </p:nvSpPr>
        <p:spPr>
          <a:xfrm>
            <a:off x="7466551" y="3658052"/>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5" name="Rounded Rectangle 54"/>
          <p:cNvSpPr>
            <a:spLocks/>
          </p:cNvSpPr>
          <p:nvPr/>
        </p:nvSpPr>
        <p:spPr>
          <a:xfrm>
            <a:off x="7873349" y="3149202"/>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6" name="Rounded Rectangle 55"/>
          <p:cNvSpPr>
            <a:spLocks/>
          </p:cNvSpPr>
          <p:nvPr/>
        </p:nvSpPr>
        <p:spPr>
          <a:xfrm>
            <a:off x="7873349" y="3404905"/>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dirty="0" smtClean="0">
                <a:solidFill>
                  <a:srgbClr val="1E1E1E">
                    <a:lumMod val="75000"/>
                    <a:lumOff val="25000"/>
                  </a:srgbClr>
                </a:solidFill>
                <a:latin typeface="Calibri"/>
                <a:cs typeface="Calibri"/>
              </a:rPr>
              <a:t>°</a:t>
            </a:r>
            <a:endParaRPr lang="en-US" sz="700" dirty="0">
              <a:solidFill>
                <a:srgbClr val="1E1E1E">
                  <a:lumMod val="75000"/>
                  <a:lumOff val="25000"/>
                </a:srgbClr>
              </a:solidFill>
              <a:latin typeface="Calibri"/>
              <a:cs typeface="Calibri"/>
            </a:endParaRPr>
          </a:p>
        </p:txBody>
      </p:sp>
      <p:sp>
        <p:nvSpPr>
          <p:cNvPr id="57" name="Rounded Rectangle 56"/>
          <p:cNvSpPr>
            <a:spLocks/>
          </p:cNvSpPr>
          <p:nvPr/>
        </p:nvSpPr>
        <p:spPr>
          <a:xfrm>
            <a:off x="7873349" y="3657247"/>
            <a:ext cx="361249" cy="219309"/>
          </a:xfrm>
          <a:prstGeom prst="roundRect">
            <a:avLst>
              <a:gd name="adj" fmla="val 5758"/>
            </a:avLst>
          </a:prstGeom>
          <a:solidFill>
            <a:schemeClr val="tx2"/>
          </a:solidFill>
          <a:ln w="9525" cmpd="sng">
            <a:solidFill>
              <a:srgbClr val="355F14">
                <a:alpha val="21000"/>
              </a:srgbClr>
            </a:solidFill>
          </a:ln>
          <a:effectLst/>
        </p:spPr>
        <p:style>
          <a:lnRef idx="1">
            <a:schemeClr val="accent1"/>
          </a:lnRef>
          <a:fillRef idx="3">
            <a:schemeClr val="accent1"/>
          </a:fillRef>
          <a:effectRef idx="2">
            <a:schemeClr val="accent1"/>
          </a:effectRef>
          <a:fontRef idx="minor">
            <a:schemeClr val="lt1"/>
          </a:fontRef>
        </p:style>
        <p:txBody>
          <a:bodyPr lIns="0" rIns="0" rtlCol="0" anchor="b"/>
          <a:lstStyle/>
          <a:p>
            <a:pPr algn="ctr"/>
            <a:r>
              <a:rPr lang="en-US" sz="700" b="1" dirty="0">
                <a:solidFill>
                  <a:srgbClr val="1E1E1E">
                    <a:lumMod val="75000"/>
                    <a:lumOff val="25000"/>
                  </a:srgbClr>
                </a:solidFill>
                <a:latin typeface="Calibri"/>
                <a:cs typeface="Calibri"/>
              </a:rPr>
              <a:t>N</a:t>
            </a:r>
          </a:p>
        </p:txBody>
      </p:sp>
      <p:sp>
        <p:nvSpPr>
          <p:cNvPr id="58" name="Rounded Rectangle 57"/>
          <p:cNvSpPr>
            <a:spLocks/>
          </p:cNvSpPr>
          <p:nvPr/>
        </p:nvSpPr>
        <p:spPr>
          <a:xfrm>
            <a:off x="6185277" y="3092974"/>
            <a:ext cx="2118426" cy="842777"/>
          </a:xfrm>
          <a:prstGeom prst="roundRect">
            <a:avLst>
              <a:gd name="adj" fmla="val 5758"/>
            </a:avLst>
          </a:prstGeom>
          <a:solidFill>
            <a:schemeClr val="tx2">
              <a:alpha val="75000"/>
            </a:schemeClr>
          </a:solidFill>
          <a:ln w="952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b="1" dirty="0" smtClean="0">
                <a:solidFill>
                  <a:srgbClr val="1E1E1E">
                    <a:lumMod val="75000"/>
                    <a:lumOff val="25000"/>
                  </a:srgbClr>
                </a:solidFill>
                <a:latin typeface="Calibri"/>
                <a:cs typeface="Calibri"/>
              </a:rPr>
              <a:t>HDFS </a:t>
            </a:r>
            <a:br>
              <a:rPr lang="en-US" sz="1200" b="1" dirty="0" smtClean="0">
                <a:solidFill>
                  <a:srgbClr val="1E1E1E">
                    <a:lumMod val="75000"/>
                    <a:lumOff val="25000"/>
                  </a:srgbClr>
                </a:solidFill>
                <a:latin typeface="Calibri"/>
                <a:cs typeface="Calibri"/>
              </a:rPr>
            </a:br>
            <a:r>
              <a:rPr lang="en-US" sz="1000" dirty="0" smtClean="0">
                <a:solidFill>
                  <a:srgbClr val="1E1E1E">
                    <a:lumMod val="75000"/>
                    <a:lumOff val="25000"/>
                  </a:srgbClr>
                </a:solidFill>
                <a:latin typeface="Calibri"/>
                <a:cs typeface="Calibri"/>
              </a:rPr>
              <a:t>(Hadoop Distributed File System)</a:t>
            </a:r>
            <a:endParaRPr lang="en-US" sz="1000" dirty="0">
              <a:solidFill>
                <a:srgbClr val="1E1E1E">
                  <a:lumMod val="75000"/>
                  <a:lumOff val="25000"/>
                </a:srgbClr>
              </a:solidFill>
              <a:latin typeface="Calibri"/>
              <a:cs typeface="Calibri"/>
            </a:endParaRPr>
          </a:p>
        </p:txBody>
      </p:sp>
      <p:sp>
        <p:nvSpPr>
          <p:cNvPr id="59" name="Rounded Rectangle 37"/>
          <p:cNvSpPr>
            <a:spLocks/>
          </p:cNvSpPr>
          <p:nvPr/>
        </p:nvSpPr>
        <p:spPr>
          <a:xfrm>
            <a:off x="7290659" y="1906490"/>
            <a:ext cx="943938" cy="754785"/>
          </a:xfrm>
          <a:custGeom>
            <a:avLst/>
            <a:gdLst>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100841"/>
              <a:gd name="connsiteX1" fmla="*/ 28501 w 494985"/>
              <a:gd name="connsiteY1" fmla="*/ 0 h 1100841"/>
              <a:gd name="connsiteX2" fmla="*/ 466484 w 494985"/>
              <a:gd name="connsiteY2" fmla="*/ 0 h 1100841"/>
              <a:gd name="connsiteX3" fmla="*/ 494985 w 494985"/>
              <a:gd name="connsiteY3" fmla="*/ 28501 h 1100841"/>
              <a:gd name="connsiteX4" fmla="*/ 494985 w 494985"/>
              <a:gd name="connsiteY4" fmla="*/ 1006985 h 1100841"/>
              <a:gd name="connsiteX5" fmla="*/ 466484 w 494985"/>
              <a:gd name="connsiteY5" fmla="*/ 1035486 h 1100841"/>
              <a:gd name="connsiteX6" fmla="*/ 202850 w 494985"/>
              <a:gd name="connsiteY6" fmla="*/ 1100839 h 1100841"/>
              <a:gd name="connsiteX7" fmla="*/ 28501 w 494985"/>
              <a:gd name="connsiteY7" fmla="*/ 1035486 h 1100841"/>
              <a:gd name="connsiteX8" fmla="*/ 0 w 494985"/>
              <a:gd name="connsiteY8" fmla="*/ 1006985 h 1100841"/>
              <a:gd name="connsiteX9" fmla="*/ 0 w 494985"/>
              <a:gd name="connsiteY9" fmla="*/ 28501 h 1100841"/>
              <a:gd name="connsiteX0" fmla="*/ 0 w 494985"/>
              <a:gd name="connsiteY0" fmla="*/ 28501 h 1122703"/>
              <a:gd name="connsiteX1" fmla="*/ 28501 w 494985"/>
              <a:gd name="connsiteY1" fmla="*/ 0 h 1122703"/>
              <a:gd name="connsiteX2" fmla="*/ 466484 w 494985"/>
              <a:gd name="connsiteY2" fmla="*/ 0 h 1122703"/>
              <a:gd name="connsiteX3" fmla="*/ 494985 w 494985"/>
              <a:gd name="connsiteY3" fmla="*/ 28501 h 1122703"/>
              <a:gd name="connsiteX4" fmla="*/ 494985 w 494985"/>
              <a:gd name="connsiteY4" fmla="*/ 1006985 h 1122703"/>
              <a:gd name="connsiteX5" fmla="*/ 466484 w 494985"/>
              <a:gd name="connsiteY5" fmla="*/ 1035486 h 1122703"/>
              <a:gd name="connsiteX6" fmla="*/ 326675 w 494985"/>
              <a:gd name="connsiteY6" fmla="*/ 1119889 h 1122703"/>
              <a:gd name="connsiteX7" fmla="*/ 202850 w 494985"/>
              <a:gd name="connsiteY7" fmla="*/ 1100839 h 1122703"/>
              <a:gd name="connsiteX8" fmla="*/ 28501 w 494985"/>
              <a:gd name="connsiteY8" fmla="*/ 1035486 h 1122703"/>
              <a:gd name="connsiteX9" fmla="*/ 0 w 494985"/>
              <a:gd name="connsiteY9" fmla="*/ 1006985 h 1122703"/>
              <a:gd name="connsiteX10" fmla="*/ 0 w 494985"/>
              <a:gd name="connsiteY10" fmla="*/ 28501 h 1122703"/>
              <a:gd name="connsiteX0" fmla="*/ 0 w 494985"/>
              <a:gd name="connsiteY0" fmla="*/ 28501 h 1120138"/>
              <a:gd name="connsiteX1" fmla="*/ 28501 w 494985"/>
              <a:gd name="connsiteY1" fmla="*/ 0 h 1120138"/>
              <a:gd name="connsiteX2" fmla="*/ 466484 w 494985"/>
              <a:gd name="connsiteY2" fmla="*/ 0 h 1120138"/>
              <a:gd name="connsiteX3" fmla="*/ 494985 w 494985"/>
              <a:gd name="connsiteY3" fmla="*/ 28501 h 1120138"/>
              <a:gd name="connsiteX4" fmla="*/ 494985 w 494985"/>
              <a:gd name="connsiteY4" fmla="*/ 1006985 h 1120138"/>
              <a:gd name="connsiteX5" fmla="*/ 466484 w 494985"/>
              <a:gd name="connsiteY5" fmla="*/ 1035486 h 1120138"/>
              <a:gd name="connsiteX6" fmla="*/ 364775 w 494985"/>
              <a:gd name="connsiteY6" fmla="*/ 1062739 h 1120138"/>
              <a:gd name="connsiteX7" fmla="*/ 326675 w 494985"/>
              <a:gd name="connsiteY7" fmla="*/ 1119889 h 1120138"/>
              <a:gd name="connsiteX8" fmla="*/ 202850 w 494985"/>
              <a:gd name="connsiteY8" fmla="*/ 1100839 h 1120138"/>
              <a:gd name="connsiteX9" fmla="*/ 28501 w 494985"/>
              <a:gd name="connsiteY9" fmla="*/ 1035486 h 1120138"/>
              <a:gd name="connsiteX10" fmla="*/ 0 w 494985"/>
              <a:gd name="connsiteY10" fmla="*/ 1006985 h 1120138"/>
              <a:gd name="connsiteX11" fmla="*/ 0 w 494985"/>
              <a:gd name="connsiteY11" fmla="*/ 28501 h 1120138"/>
              <a:gd name="connsiteX0" fmla="*/ 0 w 494985"/>
              <a:gd name="connsiteY0" fmla="*/ 28501 h 1126828"/>
              <a:gd name="connsiteX1" fmla="*/ 28501 w 494985"/>
              <a:gd name="connsiteY1" fmla="*/ 0 h 1126828"/>
              <a:gd name="connsiteX2" fmla="*/ 466484 w 494985"/>
              <a:gd name="connsiteY2" fmla="*/ 0 h 1126828"/>
              <a:gd name="connsiteX3" fmla="*/ 494985 w 494985"/>
              <a:gd name="connsiteY3" fmla="*/ 28501 h 1126828"/>
              <a:gd name="connsiteX4" fmla="*/ 494985 w 494985"/>
              <a:gd name="connsiteY4" fmla="*/ 1006985 h 1126828"/>
              <a:gd name="connsiteX5" fmla="*/ 466484 w 494985"/>
              <a:gd name="connsiteY5" fmla="*/ 1035486 h 1126828"/>
              <a:gd name="connsiteX6" fmla="*/ 364775 w 494985"/>
              <a:gd name="connsiteY6" fmla="*/ 1062739 h 1126828"/>
              <a:gd name="connsiteX7" fmla="*/ 326675 w 494985"/>
              <a:gd name="connsiteY7" fmla="*/ 1119889 h 1126828"/>
              <a:gd name="connsiteX8" fmla="*/ 212375 w 494985"/>
              <a:gd name="connsiteY8" fmla="*/ 1124651 h 1126828"/>
              <a:gd name="connsiteX9" fmla="*/ 28501 w 494985"/>
              <a:gd name="connsiteY9" fmla="*/ 1035486 h 1126828"/>
              <a:gd name="connsiteX10" fmla="*/ 0 w 494985"/>
              <a:gd name="connsiteY10" fmla="*/ 1006985 h 1126828"/>
              <a:gd name="connsiteX11" fmla="*/ 0 w 494985"/>
              <a:gd name="connsiteY11" fmla="*/ 28501 h 1126828"/>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45700 w 494985"/>
              <a:gd name="connsiteY9" fmla="*/ 1038927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26922"/>
              <a:gd name="connsiteX1" fmla="*/ 28501 w 494985"/>
              <a:gd name="connsiteY1" fmla="*/ 0 h 1126922"/>
              <a:gd name="connsiteX2" fmla="*/ 466484 w 494985"/>
              <a:gd name="connsiteY2" fmla="*/ 0 h 1126922"/>
              <a:gd name="connsiteX3" fmla="*/ 494985 w 494985"/>
              <a:gd name="connsiteY3" fmla="*/ 28501 h 1126922"/>
              <a:gd name="connsiteX4" fmla="*/ 494985 w 494985"/>
              <a:gd name="connsiteY4" fmla="*/ 1006985 h 1126922"/>
              <a:gd name="connsiteX5" fmla="*/ 466484 w 494985"/>
              <a:gd name="connsiteY5" fmla="*/ 1035486 h 1126922"/>
              <a:gd name="connsiteX6" fmla="*/ 364775 w 494985"/>
              <a:gd name="connsiteY6" fmla="*/ 1062739 h 1126922"/>
              <a:gd name="connsiteX7" fmla="*/ 326675 w 494985"/>
              <a:gd name="connsiteY7" fmla="*/ 1119889 h 1126922"/>
              <a:gd name="connsiteX8" fmla="*/ 212375 w 494985"/>
              <a:gd name="connsiteY8" fmla="*/ 1124651 h 1126922"/>
              <a:gd name="connsiteX9" fmla="*/ 150463 w 494985"/>
              <a:gd name="connsiteY9" fmla="*/ 1053215 h 1126922"/>
              <a:gd name="connsiteX10" fmla="*/ 28501 w 494985"/>
              <a:gd name="connsiteY10" fmla="*/ 1035486 h 1126922"/>
              <a:gd name="connsiteX11" fmla="*/ 0 w 494985"/>
              <a:gd name="connsiteY11" fmla="*/ 1006985 h 1126922"/>
              <a:gd name="connsiteX12" fmla="*/ 0 w 494985"/>
              <a:gd name="connsiteY12" fmla="*/ 28501 h 1126922"/>
              <a:gd name="connsiteX0" fmla="*/ 0 w 494985"/>
              <a:gd name="connsiteY0" fmla="*/ 28501 h 1119930"/>
              <a:gd name="connsiteX1" fmla="*/ 28501 w 494985"/>
              <a:gd name="connsiteY1" fmla="*/ 0 h 1119930"/>
              <a:gd name="connsiteX2" fmla="*/ 466484 w 494985"/>
              <a:gd name="connsiteY2" fmla="*/ 0 h 1119930"/>
              <a:gd name="connsiteX3" fmla="*/ 494985 w 494985"/>
              <a:gd name="connsiteY3" fmla="*/ 28501 h 1119930"/>
              <a:gd name="connsiteX4" fmla="*/ 494985 w 494985"/>
              <a:gd name="connsiteY4" fmla="*/ 1006985 h 1119930"/>
              <a:gd name="connsiteX5" fmla="*/ 466484 w 494985"/>
              <a:gd name="connsiteY5" fmla="*/ 1035486 h 1119930"/>
              <a:gd name="connsiteX6" fmla="*/ 364775 w 494985"/>
              <a:gd name="connsiteY6" fmla="*/ 1062739 h 1119930"/>
              <a:gd name="connsiteX7" fmla="*/ 326675 w 494985"/>
              <a:gd name="connsiteY7" fmla="*/ 1119889 h 1119930"/>
              <a:gd name="connsiteX8" fmla="*/ 150463 w 494985"/>
              <a:gd name="connsiteY8" fmla="*/ 1053215 h 1119930"/>
              <a:gd name="connsiteX9" fmla="*/ 28501 w 494985"/>
              <a:gd name="connsiteY9" fmla="*/ 1035486 h 1119930"/>
              <a:gd name="connsiteX10" fmla="*/ 0 w 494985"/>
              <a:gd name="connsiteY10" fmla="*/ 1006985 h 1119930"/>
              <a:gd name="connsiteX11" fmla="*/ 0 w 494985"/>
              <a:gd name="connsiteY11" fmla="*/ 28501 h 1119930"/>
              <a:gd name="connsiteX0" fmla="*/ 0 w 494985"/>
              <a:gd name="connsiteY0" fmla="*/ 28501 h 1120193"/>
              <a:gd name="connsiteX1" fmla="*/ 28501 w 494985"/>
              <a:gd name="connsiteY1" fmla="*/ 0 h 1120193"/>
              <a:gd name="connsiteX2" fmla="*/ 466484 w 494985"/>
              <a:gd name="connsiteY2" fmla="*/ 0 h 1120193"/>
              <a:gd name="connsiteX3" fmla="*/ 494985 w 494985"/>
              <a:gd name="connsiteY3" fmla="*/ 28501 h 1120193"/>
              <a:gd name="connsiteX4" fmla="*/ 494985 w 494985"/>
              <a:gd name="connsiteY4" fmla="*/ 1006985 h 1120193"/>
              <a:gd name="connsiteX5" fmla="*/ 466484 w 494985"/>
              <a:gd name="connsiteY5" fmla="*/ 1035486 h 1120193"/>
              <a:gd name="connsiteX6" fmla="*/ 364775 w 494985"/>
              <a:gd name="connsiteY6" fmla="*/ 1062739 h 1120193"/>
              <a:gd name="connsiteX7" fmla="*/ 326675 w 494985"/>
              <a:gd name="connsiteY7" fmla="*/ 1119889 h 1120193"/>
              <a:gd name="connsiteX8" fmla="*/ 28501 w 494985"/>
              <a:gd name="connsiteY8" fmla="*/ 1035486 h 1120193"/>
              <a:gd name="connsiteX9" fmla="*/ 0 w 494985"/>
              <a:gd name="connsiteY9" fmla="*/ 1006985 h 1120193"/>
              <a:gd name="connsiteX10" fmla="*/ 0 w 494985"/>
              <a:gd name="connsiteY10" fmla="*/ 28501 h 1120193"/>
              <a:gd name="connsiteX0" fmla="*/ 0 w 494985"/>
              <a:gd name="connsiteY0" fmla="*/ 28501 h 1062739"/>
              <a:gd name="connsiteX1" fmla="*/ 28501 w 494985"/>
              <a:gd name="connsiteY1" fmla="*/ 0 h 1062739"/>
              <a:gd name="connsiteX2" fmla="*/ 466484 w 494985"/>
              <a:gd name="connsiteY2" fmla="*/ 0 h 1062739"/>
              <a:gd name="connsiteX3" fmla="*/ 494985 w 494985"/>
              <a:gd name="connsiteY3" fmla="*/ 28501 h 1062739"/>
              <a:gd name="connsiteX4" fmla="*/ 494985 w 494985"/>
              <a:gd name="connsiteY4" fmla="*/ 1006985 h 1062739"/>
              <a:gd name="connsiteX5" fmla="*/ 466484 w 494985"/>
              <a:gd name="connsiteY5" fmla="*/ 1035486 h 1062739"/>
              <a:gd name="connsiteX6" fmla="*/ 364775 w 494985"/>
              <a:gd name="connsiteY6" fmla="*/ 1062739 h 1062739"/>
              <a:gd name="connsiteX7" fmla="*/ 28501 w 494985"/>
              <a:gd name="connsiteY7" fmla="*/ 1035486 h 1062739"/>
              <a:gd name="connsiteX8" fmla="*/ 0 w 494985"/>
              <a:gd name="connsiteY8" fmla="*/ 1006985 h 1062739"/>
              <a:gd name="connsiteX9" fmla="*/ 0 w 494985"/>
              <a:gd name="connsiteY9" fmla="*/ 28501 h 1062739"/>
              <a:gd name="connsiteX0" fmla="*/ 0 w 494985"/>
              <a:gd name="connsiteY0" fmla="*/ 28501 h 1035486"/>
              <a:gd name="connsiteX1" fmla="*/ 28501 w 494985"/>
              <a:gd name="connsiteY1" fmla="*/ 0 h 1035486"/>
              <a:gd name="connsiteX2" fmla="*/ 466484 w 494985"/>
              <a:gd name="connsiteY2" fmla="*/ 0 h 1035486"/>
              <a:gd name="connsiteX3" fmla="*/ 494985 w 494985"/>
              <a:gd name="connsiteY3" fmla="*/ 28501 h 1035486"/>
              <a:gd name="connsiteX4" fmla="*/ 494985 w 494985"/>
              <a:gd name="connsiteY4" fmla="*/ 1006985 h 1035486"/>
              <a:gd name="connsiteX5" fmla="*/ 466484 w 494985"/>
              <a:gd name="connsiteY5" fmla="*/ 1035486 h 1035486"/>
              <a:gd name="connsiteX6" fmla="*/ 28501 w 494985"/>
              <a:gd name="connsiteY6" fmla="*/ 1035486 h 1035486"/>
              <a:gd name="connsiteX7" fmla="*/ 0 w 494985"/>
              <a:gd name="connsiteY7" fmla="*/ 1006985 h 1035486"/>
              <a:gd name="connsiteX8" fmla="*/ 0 w 494985"/>
              <a:gd name="connsiteY8" fmla="*/ 28501 h 1035486"/>
              <a:gd name="connsiteX0" fmla="*/ 0 w 494985"/>
              <a:gd name="connsiteY0" fmla="*/ 28501 h 1038340"/>
              <a:gd name="connsiteX1" fmla="*/ 28501 w 494985"/>
              <a:gd name="connsiteY1" fmla="*/ 0 h 1038340"/>
              <a:gd name="connsiteX2" fmla="*/ 466484 w 494985"/>
              <a:gd name="connsiteY2" fmla="*/ 0 h 1038340"/>
              <a:gd name="connsiteX3" fmla="*/ 494985 w 494985"/>
              <a:gd name="connsiteY3" fmla="*/ 28501 h 1038340"/>
              <a:gd name="connsiteX4" fmla="*/ 494985 w 494985"/>
              <a:gd name="connsiteY4" fmla="*/ 1006985 h 1038340"/>
              <a:gd name="connsiteX5" fmla="*/ 466484 w 494985"/>
              <a:gd name="connsiteY5" fmla="*/ 1035486 h 1038340"/>
              <a:gd name="connsiteX6" fmla="*/ 153637 w 494985"/>
              <a:gd name="connsiteY6" fmla="*/ 1037339 h 1038340"/>
              <a:gd name="connsiteX7" fmla="*/ 28501 w 494985"/>
              <a:gd name="connsiteY7" fmla="*/ 1035486 h 1038340"/>
              <a:gd name="connsiteX8" fmla="*/ 0 w 494985"/>
              <a:gd name="connsiteY8" fmla="*/ 1006985 h 1038340"/>
              <a:gd name="connsiteX9" fmla="*/ 0 w 494985"/>
              <a:gd name="connsiteY9" fmla="*/ 28501 h 1038340"/>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274287 w 494985"/>
              <a:gd name="connsiteY6" fmla="*/ 1037339 h 1038241"/>
              <a:gd name="connsiteX7" fmla="*/ 153637 w 494985"/>
              <a:gd name="connsiteY7" fmla="*/ 1037339 h 1038241"/>
              <a:gd name="connsiteX8" fmla="*/ 28501 w 494985"/>
              <a:gd name="connsiteY8" fmla="*/ 1035486 h 1038241"/>
              <a:gd name="connsiteX9" fmla="*/ 0 w 494985"/>
              <a:gd name="connsiteY9" fmla="*/ 1006985 h 1038241"/>
              <a:gd name="connsiteX10" fmla="*/ 0 w 494985"/>
              <a:gd name="connsiteY10" fmla="*/ 28501 h 1038241"/>
              <a:gd name="connsiteX0" fmla="*/ 0 w 494985"/>
              <a:gd name="connsiteY0" fmla="*/ 28501 h 1038241"/>
              <a:gd name="connsiteX1" fmla="*/ 28501 w 494985"/>
              <a:gd name="connsiteY1" fmla="*/ 0 h 1038241"/>
              <a:gd name="connsiteX2" fmla="*/ 466484 w 494985"/>
              <a:gd name="connsiteY2" fmla="*/ 0 h 1038241"/>
              <a:gd name="connsiteX3" fmla="*/ 494985 w 494985"/>
              <a:gd name="connsiteY3" fmla="*/ 28501 h 1038241"/>
              <a:gd name="connsiteX4" fmla="*/ 494985 w 494985"/>
              <a:gd name="connsiteY4" fmla="*/ 1006985 h 1038241"/>
              <a:gd name="connsiteX5" fmla="*/ 466484 w 494985"/>
              <a:gd name="connsiteY5" fmla="*/ 1035486 h 1038241"/>
              <a:gd name="connsiteX6" fmla="*/ 369537 w 494985"/>
              <a:gd name="connsiteY6" fmla="*/ 1030990 h 1038241"/>
              <a:gd name="connsiteX7" fmla="*/ 274287 w 494985"/>
              <a:gd name="connsiteY7" fmla="*/ 1037339 h 1038241"/>
              <a:gd name="connsiteX8" fmla="*/ 153637 w 494985"/>
              <a:gd name="connsiteY8" fmla="*/ 1037339 h 1038241"/>
              <a:gd name="connsiteX9" fmla="*/ 28501 w 494985"/>
              <a:gd name="connsiteY9" fmla="*/ 1035486 h 1038241"/>
              <a:gd name="connsiteX10" fmla="*/ 0 w 494985"/>
              <a:gd name="connsiteY10" fmla="*/ 1006985 h 1038241"/>
              <a:gd name="connsiteX11" fmla="*/ 0 w 494985"/>
              <a:gd name="connsiteY11" fmla="*/ 28501 h 1038241"/>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0373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7189"/>
              <a:gd name="connsiteX1" fmla="*/ 28501 w 494985"/>
              <a:gd name="connsiteY1" fmla="*/ 0 h 1107189"/>
              <a:gd name="connsiteX2" fmla="*/ 466484 w 494985"/>
              <a:gd name="connsiteY2" fmla="*/ 0 h 1107189"/>
              <a:gd name="connsiteX3" fmla="*/ 494985 w 494985"/>
              <a:gd name="connsiteY3" fmla="*/ 28501 h 1107189"/>
              <a:gd name="connsiteX4" fmla="*/ 494985 w 494985"/>
              <a:gd name="connsiteY4" fmla="*/ 1006985 h 1107189"/>
              <a:gd name="connsiteX5" fmla="*/ 466484 w 494985"/>
              <a:gd name="connsiteY5" fmla="*/ 1035486 h 1107189"/>
              <a:gd name="connsiteX6" fmla="*/ 369537 w 494985"/>
              <a:gd name="connsiteY6" fmla="*/ 1030990 h 1107189"/>
              <a:gd name="connsiteX7" fmla="*/ 274287 w 494985"/>
              <a:gd name="connsiteY7" fmla="*/ 1100839 h 1107189"/>
              <a:gd name="connsiteX8" fmla="*/ 159987 w 494985"/>
              <a:gd name="connsiteY8" fmla="*/ 1107189 h 1107189"/>
              <a:gd name="connsiteX9" fmla="*/ 28501 w 494985"/>
              <a:gd name="connsiteY9" fmla="*/ 1035486 h 1107189"/>
              <a:gd name="connsiteX10" fmla="*/ 0 w 494985"/>
              <a:gd name="connsiteY10" fmla="*/ 1006985 h 1107189"/>
              <a:gd name="connsiteX11" fmla="*/ 0 w 494985"/>
              <a:gd name="connsiteY11" fmla="*/ 28501 h 110718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7605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50461 w 494985"/>
              <a:gd name="connsiteY8" fmla="*/ 1040514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2742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9537 w 494985"/>
              <a:gd name="connsiteY6" fmla="*/ 1030990 h 1100839"/>
              <a:gd name="connsiteX7" fmla="*/ 198087 w 494985"/>
              <a:gd name="connsiteY7" fmla="*/ 1100839 h 1100839"/>
              <a:gd name="connsiteX8" fmla="*/ 148080 w 494985"/>
              <a:gd name="connsiteY8" fmla="*/ 1033370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57"/>
              <a:gd name="connsiteX1" fmla="*/ 28501 w 494985"/>
              <a:gd name="connsiteY1" fmla="*/ 0 h 1100857"/>
              <a:gd name="connsiteX2" fmla="*/ 466484 w 494985"/>
              <a:gd name="connsiteY2" fmla="*/ 0 h 1100857"/>
              <a:gd name="connsiteX3" fmla="*/ 494985 w 494985"/>
              <a:gd name="connsiteY3" fmla="*/ 28501 h 1100857"/>
              <a:gd name="connsiteX4" fmla="*/ 494985 w 494985"/>
              <a:gd name="connsiteY4" fmla="*/ 1006985 h 1100857"/>
              <a:gd name="connsiteX5" fmla="*/ 466484 w 494985"/>
              <a:gd name="connsiteY5" fmla="*/ 1035486 h 1100857"/>
              <a:gd name="connsiteX6" fmla="*/ 369537 w 494985"/>
              <a:gd name="connsiteY6" fmla="*/ 1030990 h 1100857"/>
              <a:gd name="connsiteX7" fmla="*/ 198087 w 494985"/>
              <a:gd name="connsiteY7" fmla="*/ 1100839 h 1100857"/>
              <a:gd name="connsiteX8" fmla="*/ 148080 w 494985"/>
              <a:gd name="connsiteY8" fmla="*/ 1033370 h 1100857"/>
              <a:gd name="connsiteX9" fmla="*/ 28501 w 494985"/>
              <a:gd name="connsiteY9" fmla="*/ 1035486 h 1100857"/>
              <a:gd name="connsiteX10" fmla="*/ 0 w 494985"/>
              <a:gd name="connsiteY10" fmla="*/ 1006985 h 1100857"/>
              <a:gd name="connsiteX11" fmla="*/ 0 w 494985"/>
              <a:gd name="connsiteY11" fmla="*/ 28501 h 1100857"/>
              <a:gd name="connsiteX0" fmla="*/ 0 w 494985"/>
              <a:gd name="connsiteY0" fmla="*/ 28501 h 1101187"/>
              <a:gd name="connsiteX1" fmla="*/ 28501 w 494985"/>
              <a:gd name="connsiteY1" fmla="*/ 0 h 1101187"/>
              <a:gd name="connsiteX2" fmla="*/ 466484 w 494985"/>
              <a:gd name="connsiteY2" fmla="*/ 0 h 1101187"/>
              <a:gd name="connsiteX3" fmla="*/ 494985 w 494985"/>
              <a:gd name="connsiteY3" fmla="*/ 28501 h 1101187"/>
              <a:gd name="connsiteX4" fmla="*/ 494985 w 494985"/>
              <a:gd name="connsiteY4" fmla="*/ 1006985 h 1101187"/>
              <a:gd name="connsiteX5" fmla="*/ 466484 w 494985"/>
              <a:gd name="connsiteY5" fmla="*/ 1035486 h 1101187"/>
              <a:gd name="connsiteX6" fmla="*/ 369537 w 494985"/>
              <a:gd name="connsiteY6" fmla="*/ 1030990 h 1101187"/>
              <a:gd name="connsiteX7" fmla="*/ 198087 w 494985"/>
              <a:gd name="connsiteY7" fmla="*/ 1100839 h 1101187"/>
              <a:gd name="connsiteX8" fmla="*/ 148080 w 494985"/>
              <a:gd name="connsiteY8" fmla="*/ 1033370 h 1101187"/>
              <a:gd name="connsiteX9" fmla="*/ 28501 w 494985"/>
              <a:gd name="connsiteY9" fmla="*/ 1035486 h 1101187"/>
              <a:gd name="connsiteX10" fmla="*/ 0 w 494985"/>
              <a:gd name="connsiteY10" fmla="*/ 1006985 h 1101187"/>
              <a:gd name="connsiteX11" fmla="*/ 0 w 494985"/>
              <a:gd name="connsiteY11" fmla="*/ 28501 h 1101187"/>
              <a:gd name="connsiteX0" fmla="*/ 0 w 494985"/>
              <a:gd name="connsiteY0" fmla="*/ 28501 h 1101096"/>
              <a:gd name="connsiteX1" fmla="*/ 28501 w 494985"/>
              <a:gd name="connsiteY1" fmla="*/ 0 h 1101096"/>
              <a:gd name="connsiteX2" fmla="*/ 466484 w 494985"/>
              <a:gd name="connsiteY2" fmla="*/ 0 h 1101096"/>
              <a:gd name="connsiteX3" fmla="*/ 494985 w 494985"/>
              <a:gd name="connsiteY3" fmla="*/ 28501 h 1101096"/>
              <a:gd name="connsiteX4" fmla="*/ 494985 w 494985"/>
              <a:gd name="connsiteY4" fmla="*/ 1006985 h 1101096"/>
              <a:gd name="connsiteX5" fmla="*/ 466484 w 494985"/>
              <a:gd name="connsiteY5" fmla="*/ 1035486 h 1101096"/>
              <a:gd name="connsiteX6" fmla="*/ 369537 w 494985"/>
              <a:gd name="connsiteY6" fmla="*/ 1030990 h 1101096"/>
              <a:gd name="connsiteX7" fmla="*/ 290956 w 494985"/>
              <a:gd name="connsiteY7" fmla="*/ 1055596 h 1101096"/>
              <a:gd name="connsiteX8" fmla="*/ 198087 w 494985"/>
              <a:gd name="connsiteY8" fmla="*/ 1100839 h 1101096"/>
              <a:gd name="connsiteX9" fmla="*/ 148080 w 494985"/>
              <a:gd name="connsiteY9" fmla="*/ 1033370 h 1101096"/>
              <a:gd name="connsiteX10" fmla="*/ 28501 w 494985"/>
              <a:gd name="connsiteY10" fmla="*/ 1035486 h 1101096"/>
              <a:gd name="connsiteX11" fmla="*/ 0 w 494985"/>
              <a:gd name="connsiteY11" fmla="*/ 1006985 h 1101096"/>
              <a:gd name="connsiteX12" fmla="*/ 0 w 494985"/>
              <a:gd name="connsiteY12" fmla="*/ 28501 h 1101096"/>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5462"/>
              <a:gd name="connsiteX1" fmla="*/ 28501 w 494985"/>
              <a:gd name="connsiteY1" fmla="*/ 0 h 1105462"/>
              <a:gd name="connsiteX2" fmla="*/ 466484 w 494985"/>
              <a:gd name="connsiteY2" fmla="*/ 0 h 1105462"/>
              <a:gd name="connsiteX3" fmla="*/ 494985 w 494985"/>
              <a:gd name="connsiteY3" fmla="*/ 28501 h 1105462"/>
              <a:gd name="connsiteX4" fmla="*/ 494985 w 494985"/>
              <a:gd name="connsiteY4" fmla="*/ 1006985 h 1105462"/>
              <a:gd name="connsiteX5" fmla="*/ 466484 w 494985"/>
              <a:gd name="connsiteY5" fmla="*/ 1035486 h 1105462"/>
              <a:gd name="connsiteX6" fmla="*/ 369537 w 494985"/>
              <a:gd name="connsiteY6" fmla="*/ 1030990 h 1105462"/>
              <a:gd name="connsiteX7" fmla="*/ 305243 w 494985"/>
              <a:gd name="connsiteY7" fmla="*/ 1098458 h 1105462"/>
              <a:gd name="connsiteX8" fmla="*/ 198087 w 494985"/>
              <a:gd name="connsiteY8" fmla="*/ 1100839 h 1105462"/>
              <a:gd name="connsiteX9" fmla="*/ 148080 w 494985"/>
              <a:gd name="connsiteY9" fmla="*/ 1033370 h 1105462"/>
              <a:gd name="connsiteX10" fmla="*/ 28501 w 494985"/>
              <a:gd name="connsiteY10" fmla="*/ 1035486 h 1105462"/>
              <a:gd name="connsiteX11" fmla="*/ 0 w 494985"/>
              <a:gd name="connsiteY11" fmla="*/ 1006985 h 1105462"/>
              <a:gd name="connsiteX12" fmla="*/ 0 w 494985"/>
              <a:gd name="connsiteY12" fmla="*/ 28501 h 110546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48080 w 494985"/>
              <a:gd name="connsiteY9" fmla="*/ 1033370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69537 w 494985"/>
              <a:gd name="connsiteY6" fmla="*/ 1030990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2002"/>
              <a:gd name="connsiteX1" fmla="*/ 28501 w 494985"/>
              <a:gd name="connsiteY1" fmla="*/ 0 h 1102002"/>
              <a:gd name="connsiteX2" fmla="*/ 466484 w 494985"/>
              <a:gd name="connsiteY2" fmla="*/ 0 h 1102002"/>
              <a:gd name="connsiteX3" fmla="*/ 494985 w 494985"/>
              <a:gd name="connsiteY3" fmla="*/ 28501 h 1102002"/>
              <a:gd name="connsiteX4" fmla="*/ 494985 w 494985"/>
              <a:gd name="connsiteY4" fmla="*/ 1006985 h 1102002"/>
              <a:gd name="connsiteX5" fmla="*/ 466484 w 494985"/>
              <a:gd name="connsiteY5" fmla="*/ 1035486 h 1102002"/>
              <a:gd name="connsiteX6" fmla="*/ 371918 w 494985"/>
              <a:gd name="connsiteY6" fmla="*/ 1041471 h 1102002"/>
              <a:gd name="connsiteX7" fmla="*/ 305243 w 494985"/>
              <a:gd name="connsiteY7" fmla="*/ 1098458 h 1102002"/>
              <a:gd name="connsiteX8" fmla="*/ 198087 w 494985"/>
              <a:gd name="connsiteY8" fmla="*/ 1100839 h 1102002"/>
              <a:gd name="connsiteX9" fmla="*/ 150462 w 494985"/>
              <a:gd name="connsiteY9" fmla="*/ 1038611 h 1102002"/>
              <a:gd name="connsiteX10" fmla="*/ 28501 w 494985"/>
              <a:gd name="connsiteY10" fmla="*/ 1035486 h 1102002"/>
              <a:gd name="connsiteX11" fmla="*/ 0 w 494985"/>
              <a:gd name="connsiteY11" fmla="*/ 1006985 h 1102002"/>
              <a:gd name="connsiteX12" fmla="*/ 0 w 494985"/>
              <a:gd name="connsiteY12" fmla="*/ 28501 h 1102002"/>
              <a:gd name="connsiteX0" fmla="*/ 0 w 494985"/>
              <a:gd name="connsiteY0" fmla="*/ 28501 h 1106321"/>
              <a:gd name="connsiteX1" fmla="*/ 28501 w 494985"/>
              <a:gd name="connsiteY1" fmla="*/ 0 h 1106321"/>
              <a:gd name="connsiteX2" fmla="*/ 466484 w 494985"/>
              <a:gd name="connsiteY2" fmla="*/ 0 h 1106321"/>
              <a:gd name="connsiteX3" fmla="*/ 494985 w 494985"/>
              <a:gd name="connsiteY3" fmla="*/ 28501 h 1106321"/>
              <a:gd name="connsiteX4" fmla="*/ 494985 w 494985"/>
              <a:gd name="connsiteY4" fmla="*/ 1006985 h 1106321"/>
              <a:gd name="connsiteX5" fmla="*/ 466484 w 494985"/>
              <a:gd name="connsiteY5" fmla="*/ 1035486 h 1106321"/>
              <a:gd name="connsiteX6" fmla="*/ 371918 w 494985"/>
              <a:gd name="connsiteY6" fmla="*/ 1041471 h 1106321"/>
              <a:gd name="connsiteX7" fmla="*/ 305243 w 494985"/>
              <a:gd name="connsiteY7" fmla="*/ 1106317 h 1106321"/>
              <a:gd name="connsiteX8" fmla="*/ 198087 w 494985"/>
              <a:gd name="connsiteY8" fmla="*/ 1100839 h 1106321"/>
              <a:gd name="connsiteX9" fmla="*/ 150462 w 494985"/>
              <a:gd name="connsiteY9" fmla="*/ 1038611 h 1106321"/>
              <a:gd name="connsiteX10" fmla="*/ 28501 w 494985"/>
              <a:gd name="connsiteY10" fmla="*/ 1035486 h 1106321"/>
              <a:gd name="connsiteX11" fmla="*/ 0 w 494985"/>
              <a:gd name="connsiteY11" fmla="*/ 1006985 h 1106321"/>
              <a:gd name="connsiteX12" fmla="*/ 0 w 494985"/>
              <a:gd name="connsiteY12" fmla="*/ 28501 h 1106321"/>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0462 w 494985"/>
              <a:gd name="connsiteY9" fmla="*/ 103861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79037 w 494985"/>
              <a:gd name="connsiteY9" fmla="*/ 10359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83799 w 494985"/>
              <a:gd name="connsiteY9" fmla="*/ 1046471 h 1102488"/>
              <a:gd name="connsiteX10" fmla="*/ 153278 w 494985"/>
              <a:gd name="connsiteY10" fmla="*/ 1037850 h 1102488"/>
              <a:gd name="connsiteX11" fmla="*/ 28501 w 494985"/>
              <a:gd name="connsiteY11" fmla="*/ 1035486 h 1102488"/>
              <a:gd name="connsiteX12" fmla="*/ 0 w 494985"/>
              <a:gd name="connsiteY12" fmla="*/ 1006985 h 1102488"/>
              <a:gd name="connsiteX13" fmla="*/ 0 w 494985"/>
              <a:gd name="connsiteY13"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3278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29465 w 494985"/>
              <a:gd name="connsiteY9" fmla="*/ 1043091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3654"/>
              <a:gd name="connsiteX1" fmla="*/ 28501 w 494985"/>
              <a:gd name="connsiteY1" fmla="*/ 0 h 1103654"/>
              <a:gd name="connsiteX2" fmla="*/ 466484 w 494985"/>
              <a:gd name="connsiteY2" fmla="*/ 0 h 1103654"/>
              <a:gd name="connsiteX3" fmla="*/ 494985 w 494985"/>
              <a:gd name="connsiteY3" fmla="*/ 28501 h 1103654"/>
              <a:gd name="connsiteX4" fmla="*/ 494985 w 494985"/>
              <a:gd name="connsiteY4" fmla="*/ 1006985 h 1103654"/>
              <a:gd name="connsiteX5" fmla="*/ 466484 w 494985"/>
              <a:gd name="connsiteY5" fmla="*/ 1035486 h 1103654"/>
              <a:gd name="connsiteX6" fmla="*/ 371918 w 494985"/>
              <a:gd name="connsiteY6" fmla="*/ 1041471 h 1103654"/>
              <a:gd name="connsiteX7" fmla="*/ 307624 w 494985"/>
              <a:gd name="connsiteY7" fmla="*/ 1101077 h 1103654"/>
              <a:gd name="connsiteX8" fmla="*/ 198087 w 494985"/>
              <a:gd name="connsiteY8" fmla="*/ 1100839 h 1103654"/>
              <a:gd name="connsiteX9" fmla="*/ 136609 w 494985"/>
              <a:gd name="connsiteY9" fmla="*/ 1037850 h 1103654"/>
              <a:gd name="connsiteX10" fmla="*/ 28501 w 494985"/>
              <a:gd name="connsiteY10" fmla="*/ 1035486 h 1103654"/>
              <a:gd name="connsiteX11" fmla="*/ 0 w 494985"/>
              <a:gd name="connsiteY11" fmla="*/ 1006985 h 1103654"/>
              <a:gd name="connsiteX12" fmla="*/ 0 w 494985"/>
              <a:gd name="connsiteY12" fmla="*/ 28501 h 1103654"/>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36609 w 494985"/>
              <a:gd name="connsiteY9" fmla="*/ 1037850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2488"/>
              <a:gd name="connsiteX1" fmla="*/ 28501 w 494985"/>
              <a:gd name="connsiteY1" fmla="*/ 0 h 1102488"/>
              <a:gd name="connsiteX2" fmla="*/ 466484 w 494985"/>
              <a:gd name="connsiteY2" fmla="*/ 0 h 1102488"/>
              <a:gd name="connsiteX3" fmla="*/ 494985 w 494985"/>
              <a:gd name="connsiteY3" fmla="*/ 28501 h 1102488"/>
              <a:gd name="connsiteX4" fmla="*/ 494985 w 494985"/>
              <a:gd name="connsiteY4" fmla="*/ 1006985 h 1102488"/>
              <a:gd name="connsiteX5" fmla="*/ 466484 w 494985"/>
              <a:gd name="connsiteY5" fmla="*/ 1035486 h 1102488"/>
              <a:gd name="connsiteX6" fmla="*/ 371918 w 494985"/>
              <a:gd name="connsiteY6" fmla="*/ 1041471 h 1102488"/>
              <a:gd name="connsiteX7" fmla="*/ 307624 w 494985"/>
              <a:gd name="connsiteY7" fmla="*/ 1101077 h 1102488"/>
              <a:gd name="connsiteX8" fmla="*/ 198087 w 494985"/>
              <a:gd name="connsiteY8" fmla="*/ 1100839 h 1102488"/>
              <a:gd name="connsiteX9" fmla="*/ 158041 w 494985"/>
              <a:gd name="connsiteY9" fmla="*/ 1035229 h 1102488"/>
              <a:gd name="connsiteX10" fmla="*/ 28501 w 494985"/>
              <a:gd name="connsiteY10" fmla="*/ 1035486 h 1102488"/>
              <a:gd name="connsiteX11" fmla="*/ 0 w 494985"/>
              <a:gd name="connsiteY11" fmla="*/ 1006985 h 1102488"/>
              <a:gd name="connsiteX12" fmla="*/ 0 w 494985"/>
              <a:gd name="connsiteY12" fmla="*/ 28501 h 1102488"/>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1324"/>
              <a:gd name="connsiteX1" fmla="*/ 28501 w 494985"/>
              <a:gd name="connsiteY1" fmla="*/ 0 h 1101324"/>
              <a:gd name="connsiteX2" fmla="*/ 466484 w 494985"/>
              <a:gd name="connsiteY2" fmla="*/ 0 h 1101324"/>
              <a:gd name="connsiteX3" fmla="*/ 494985 w 494985"/>
              <a:gd name="connsiteY3" fmla="*/ 28501 h 1101324"/>
              <a:gd name="connsiteX4" fmla="*/ 494985 w 494985"/>
              <a:gd name="connsiteY4" fmla="*/ 1006985 h 1101324"/>
              <a:gd name="connsiteX5" fmla="*/ 466484 w 494985"/>
              <a:gd name="connsiteY5" fmla="*/ 1035486 h 1101324"/>
              <a:gd name="connsiteX6" fmla="*/ 371918 w 494985"/>
              <a:gd name="connsiteY6" fmla="*/ 1041471 h 1101324"/>
              <a:gd name="connsiteX7" fmla="*/ 307624 w 494985"/>
              <a:gd name="connsiteY7" fmla="*/ 1101077 h 1101324"/>
              <a:gd name="connsiteX8" fmla="*/ 198087 w 494985"/>
              <a:gd name="connsiteY8" fmla="*/ 1100839 h 1101324"/>
              <a:gd name="connsiteX9" fmla="*/ 158041 w 494985"/>
              <a:gd name="connsiteY9" fmla="*/ 1035229 h 1101324"/>
              <a:gd name="connsiteX10" fmla="*/ 28501 w 494985"/>
              <a:gd name="connsiteY10" fmla="*/ 1035486 h 1101324"/>
              <a:gd name="connsiteX11" fmla="*/ 0 w 494985"/>
              <a:gd name="connsiteY11" fmla="*/ 1006985 h 1101324"/>
              <a:gd name="connsiteX12" fmla="*/ 0 w 494985"/>
              <a:gd name="connsiteY12" fmla="*/ 28501 h 1101324"/>
              <a:gd name="connsiteX0" fmla="*/ 0 w 494985"/>
              <a:gd name="connsiteY0" fmla="*/ 28501 h 1106240"/>
              <a:gd name="connsiteX1" fmla="*/ 28501 w 494985"/>
              <a:gd name="connsiteY1" fmla="*/ 0 h 1106240"/>
              <a:gd name="connsiteX2" fmla="*/ 466484 w 494985"/>
              <a:gd name="connsiteY2" fmla="*/ 0 h 1106240"/>
              <a:gd name="connsiteX3" fmla="*/ 494985 w 494985"/>
              <a:gd name="connsiteY3" fmla="*/ 28501 h 1106240"/>
              <a:gd name="connsiteX4" fmla="*/ 494985 w 494985"/>
              <a:gd name="connsiteY4" fmla="*/ 1006985 h 1106240"/>
              <a:gd name="connsiteX5" fmla="*/ 466484 w 494985"/>
              <a:gd name="connsiteY5" fmla="*/ 1035486 h 1106240"/>
              <a:gd name="connsiteX6" fmla="*/ 369537 w 494985"/>
              <a:gd name="connsiteY6" fmla="*/ 1033611 h 1106240"/>
              <a:gd name="connsiteX7" fmla="*/ 307624 w 494985"/>
              <a:gd name="connsiteY7" fmla="*/ 1101077 h 1106240"/>
              <a:gd name="connsiteX8" fmla="*/ 198087 w 494985"/>
              <a:gd name="connsiteY8" fmla="*/ 1100839 h 1106240"/>
              <a:gd name="connsiteX9" fmla="*/ 158041 w 494985"/>
              <a:gd name="connsiteY9" fmla="*/ 1035229 h 1106240"/>
              <a:gd name="connsiteX10" fmla="*/ 28501 w 494985"/>
              <a:gd name="connsiteY10" fmla="*/ 1035486 h 1106240"/>
              <a:gd name="connsiteX11" fmla="*/ 0 w 494985"/>
              <a:gd name="connsiteY11" fmla="*/ 1006985 h 1106240"/>
              <a:gd name="connsiteX12" fmla="*/ 0 w 494985"/>
              <a:gd name="connsiteY12" fmla="*/ 28501 h 1106240"/>
              <a:gd name="connsiteX0" fmla="*/ 0 w 494985"/>
              <a:gd name="connsiteY0" fmla="*/ 28501 h 1105659"/>
              <a:gd name="connsiteX1" fmla="*/ 28501 w 494985"/>
              <a:gd name="connsiteY1" fmla="*/ 0 h 1105659"/>
              <a:gd name="connsiteX2" fmla="*/ 466484 w 494985"/>
              <a:gd name="connsiteY2" fmla="*/ 0 h 1105659"/>
              <a:gd name="connsiteX3" fmla="*/ 494985 w 494985"/>
              <a:gd name="connsiteY3" fmla="*/ 28501 h 1105659"/>
              <a:gd name="connsiteX4" fmla="*/ 494985 w 494985"/>
              <a:gd name="connsiteY4" fmla="*/ 1006985 h 1105659"/>
              <a:gd name="connsiteX5" fmla="*/ 466484 w 494985"/>
              <a:gd name="connsiteY5" fmla="*/ 1035486 h 1105659"/>
              <a:gd name="connsiteX6" fmla="*/ 371918 w 494985"/>
              <a:gd name="connsiteY6" fmla="*/ 1041470 h 1105659"/>
              <a:gd name="connsiteX7" fmla="*/ 307624 w 494985"/>
              <a:gd name="connsiteY7" fmla="*/ 1101077 h 1105659"/>
              <a:gd name="connsiteX8" fmla="*/ 198087 w 494985"/>
              <a:gd name="connsiteY8" fmla="*/ 1100839 h 1105659"/>
              <a:gd name="connsiteX9" fmla="*/ 158041 w 494985"/>
              <a:gd name="connsiteY9" fmla="*/ 1035229 h 1105659"/>
              <a:gd name="connsiteX10" fmla="*/ 28501 w 494985"/>
              <a:gd name="connsiteY10" fmla="*/ 1035486 h 1105659"/>
              <a:gd name="connsiteX11" fmla="*/ 0 w 494985"/>
              <a:gd name="connsiteY11" fmla="*/ 1006985 h 1105659"/>
              <a:gd name="connsiteX12" fmla="*/ 0 w 494985"/>
              <a:gd name="connsiteY12" fmla="*/ 28501 h 1105659"/>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6046"/>
              <a:gd name="connsiteX1" fmla="*/ 28501 w 494985"/>
              <a:gd name="connsiteY1" fmla="*/ 0 h 1106046"/>
              <a:gd name="connsiteX2" fmla="*/ 466484 w 494985"/>
              <a:gd name="connsiteY2" fmla="*/ 0 h 1106046"/>
              <a:gd name="connsiteX3" fmla="*/ 494985 w 494985"/>
              <a:gd name="connsiteY3" fmla="*/ 28501 h 1106046"/>
              <a:gd name="connsiteX4" fmla="*/ 494985 w 494985"/>
              <a:gd name="connsiteY4" fmla="*/ 1006985 h 1106046"/>
              <a:gd name="connsiteX5" fmla="*/ 466484 w 494985"/>
              <a:gd name="connsiteY5" fmla="*/ 1035486 h 1106046"/>
              <a:gd name="connsiteX6" fmla="*/ 364775 w 494985"/>
              <a:gd name="connsiteY6" fmla="*/ 1036230 h 1106046"/>
              <a:gd name="connsiteX7" fmla="*/ 307624 w 494985"/>
              <a:gd name="connsiteY7" fmla="*/ 1101077 h 1106046"/>
              <a:gd name="connsiteX8" fmla="*/ 198087 w 494985"/>
              <a:gd name="connsiteY8" fmla="*/ 1100839 h 1106046"/>
              <a:gd name="connsiteX9" fmla="*/ 158041 w 494985"/>
              <a:gd name="connsiteY9" fmla="*/ 1035229 h 1106046"/>
              <a:gd name="connsiteX10" fmla="*/ 28501 w 494985"/>
              <a:gd name="connsiteY10" fmla="*/ 1035486 h 1106046"/>
              <a:gd name="connsiteX11" fmla="*/ 0 w 494985"/>
              <a:gd name="connsiteY11" fmla="*/ 1006985 h 1106046"/>
              <a:gd name="connsiteX12" fmla="*/ 0 w 494985"/>
              <a:gd name="connsiteY12" fmla="*/ 28501 h 1106046"/>
              <a:gd name="connsiteX0" fmla="*/ 0 w 494985"/>
              <a:gd name="connsiteY0" fmla="*/ 28501 h 1104264"/>
              <a:gd name="connsiteX1" fmla="*/ 28501 w 494985"/>
              <a:gd name="connsiteY1" fmla="*/ 0 h 1104264"/>
              <a:gd name="connsiteX2" fmla="*/ 466484 w 494985"/>
              <a:gd name="connsiteY2" fmla="*/ 0 h 1104264"/>
              <a:gd name="connsiteX3" fmla="*/ 494985 w 494985"/>
              <a:gd name="connsiteY3" fmla="*/ 28501 h 1104264"/>
              <a:gd name="connsiteX4" fmla="*/ 494985 w 494985"/>
              <a:gd name="connsiteY4" fmla="*/ 1006985 h 1104264"/>
              <a:gd name="connsiteX5" fmla="*/ 466484 w 494985"/>
              <a:gd name="connsiteY5" fmla="*/ 1035486 h 1104264"/>
              <a:gd name="connsiteX6" fmla="*/ 364775 w 494985"/>
              <a:gd name="connsiteY6" fmla="*/ 1036230 h 1104264"/>
              <a:gd name="connsiteX7" fmla="*/ 312387 w 494985"/>
              <a:gd name="connsiteY7" fmla="*/ 1098457 h 1104264"/>
              <a:gd name="connsiteX8" fmla="*/ 198087 w 494985"/>
              <a:gd name="connsiteY8" fmla="*/ 1100839 h 1104264"/>
              <a:gd name="connsiteX9" fmla="*/ 158041 w 494985"/>
              <a:gd name="connsiteY9" fmla="*/ 1035229 h 1104264"/>
              <a:gd name="connsiteX10" fmla="*/ 28501 w 494985"/>
              <a:gd name="connsiteY10" fmla="*/ 1035486 h 1104264"/>
              <a:gd name="connsiteX11" fmla="*/ 0 w 494985"/>
              <a:gd name="connsiteY11" fmla="*/ 1006985 h 1104264"/>
              <a:gd name="connsiteX12" fmla="*/ 0 w 494985"/>
              <a:gd name="connsiteY12" fmla="*/ 28501 h 1104264"/>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312387 w 494985"/>
              <a:gd name="connsiteY7" fmla="*/ 1098457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198087 w 494985"/>
              <a:gd name="connsiteY7" fmla="*/ 1100839 h 1100839"/>
              <a:gd name="connsiteX8" fmla="*/ 158041 w 494985"/>
              <a:gd name="connsiteY8" fmla="*/ 1035229 h 1100839"/>
              <a:gd name="connsiteX9" fmla="*/ 28501 w 494985"/>
              <a:gd name="connsiteY9" fmla="*/ 1035486 h 1100839"/>
              <a:gd name="connsiteX10" fmla="*/ 0 w 494985"/>
              <a:gd name="connsiteY10" fmla="*/ 1006985 h 1100839"/>
              <a:gd name="connsiteX11" fmla="*/ 0 w 494985"/>
              <a:gd name="connsiteY11" fmla="*/ 28501 h 1100839"/>
              <a:gd name="connsiteX0" fmla="*/ 0 w 494985"/>
              <a:gd name="connsiteY0" fmla="*/ 28501 h 1100839"/>
              <a:gd name="connsiteX1" fmla="*/ 28501 w 494985"/>
              <a:gd name="connsiteY1" fmla="*/ 0 h 1100839"/>
              <a:gd name="connsiteX2" fmla="*/ 466484 w 494985"/>
              <a:gd name="connsiteY2" fmla="*/ 0 h 1100839"/>
              <a:gd name="connsiteX3" fmla="*/ 494985 w 494985"/>
              <a:gd name="connsiteY3" fmla="*/ 28501 h 1100839"/>
              <a:gd name="connsiteX4" fmla="*/ 494985 w 494985"/>
              <a:gd name="connsiteY4" fmla="*/ 1006985 h 1100839"/>
              <a:gd name="connsiteX5" fmla="*/ 466484 w 494985"/>
              <a:gd name="connsiteY5" fmla="*/ 1035486 h 1100839"/>
              <a:gd name="connsiteX6" fmla="*/ 364775 w 494985"/>
              <a:gd name="connsiteY6" fmla="*/ 1036230 h 1100839"/>
              <a:gd name="connsiteX7" fmla="*/ 289009 w 494985"/>
              <a:gd name="connsiteY7" fmla="*/ 1064051 h 1100839"/>
              <a:gd name="connsiteX8" fmla="*/ 198087 w 494985"/>
              <a:gd name="connsiteY8" fmla="*/ 1100839 h 1100839"/>
              <a:gd name="connsiteX9" fmla="*/ 158041 w 494985"/>
              <a:gd name="connsiteY9" fmla="*/ 1035229 h 1100839"/>
              <a:gd name="connsiteX10" fmla="*/ 28501 w 494985"/>
              <a:gd name="connsiteY10" fmla="*/ 1035486 h 1100839"/>
              <a:gd name="connsiteX11" fmla="*/ 0 w 494985"/>
              <a:gd name="connsiteY11" fmla="*/ 1006985 h 1100839"/>
              <a:gd name="connsiteX12" fmla="*/ 0 w 494985"/>
              <a:gd name="connsiteY12" fmla="*/ 28501 h 1100839"/>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64775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52869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3352"/>
              <a:gd name="connsiteX1" fmla="*/ 28501 w 494985"/>
              <a:gd name="connsiteY1" fmla="*/ 0 h 1103352"/>
              <a:gd name="connsiteX2" fmla="*/ 466484 w 494985"/>
              <a:gd name="connsiteY2" fmla="*/ 0 h 1103352"/>
              <a:gd name="connsiteX3" fmla="*/ 494985 w 494985"/>
              <a:gd name="connsiteY3" fmla="*/ 28501 h 1103352"/>
              <a:gd name="connsiteX4" fmla="*/ 494985 w 494985"/>
              <a:gd name="connsiteY4" fmla="*/ 1006985 h 1103352"/>
              <a:gd name="connsiteX5" fmla="*/ 466484 w 494985"/>
              <a:gd name="connsiteY5" fmla="*/ 1035486 h 1103352"/>
              <a:gd name="connsiteX6" fmla="*/ 340962 w 494985"/>
              <a:gd name="connsiteY6" fmla="*/ 1036230 h 1103352"/>
              <a:gd name="connsiteX7" fmla="*/ 291390 w 494985"/>
              <a:gd name="connsiteY7" fmla="*/ 1103352 h 1103352"/>
              <a:gd name="connsiteX8" fmla="*/ 198087 w 494985"/>
              <a:gd name="connsiteY8" fmla="*/ 1100839 h 1103352"/>
              <a:gd name="connsiteX9" fmla="*/ 158041 w 494985"/>
              <a:gd name="connsiteY9" fmla="*/ 1035229 h 1103352"/>
              <a:gd name="connsiteX10" fmla="*/ 28501 w 494985"/>
              <a:gd name="connsiteY10" fmla="*/ 1035486 h 1103352"/>
              <a:gd name="connsiteX11" fmla="*/ 0 w 494985"/>
              <a:gd name="connsiteY11" fmla="*/ 1006985 h 1103352"/>
              <a:gd name="connsiteX12" fmla="*/ 0 w 494985"/>
              <a:gd name="connsiteY12" fmla="*/ 28501 h 110335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1390 w 494985"/>
              <a:gd name="connsiteY7" fmla="*/ 1103352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13832"/>
              <a:gd name="connsiteX1" fmla="*/ 28501 w 494985"/>
              <a:gd name="connsiteY1" fmla="*/ 0 h 1113832"/>
              <a:gd name="connsiteX2" fmla="*/ 466484 w 494985"/>
              <a:gd name="connsiteY2" fmla="*/ 0 h 1113832"/>
              <a:gd name="connsiteX3" fmla="*/ 494985 w 494985"/>
              <a:gd name="connsiteY3" fmla="*/ 28501 h 1113832"/>
              <a:gd name="connsiteX4" fmla="*/ 494985 w 494985"/>
              <a:gd name="connsiteY4" fmla="*/ 1006985 h 1113832"/>
              <a:gd name="connsiteX5" fmla="*/ 466484 w 494985"/>
              <a:gd name="connsiteY5" fmla="*/ 1035486 h 1113832"/>
              <a:gd name="connsiteX6" fmla="*/ 340962 w 494985"/>
              <a:gd name="connsiteY6" fmla="*/ 1036230 h 1113832"/>
              <a:gd name="connsiteX7" fmla="*/ 293772 w 494985"/>
              <a:gd name="connsiteY7" fmla="*/ 1113832 h 1113832"/>
              <a:gd name="connsiteX8" fmla="*/ 200469 w 494985"/>
              <a:gd name="connsiteY8" fmla="*/ 1108699 h 1113832"/>
              <a:gd name="connsiteX9" fmla="*/ 158041 w 494985"/>
              <a:gd name="connsiteY9" fmla="*/ 1035229 h 1113832"/>
              <a:gd name="connsiteX10" fmla="*/ 28501 w 494985"/>
              <a:gd name="connsiteY10" fmla="*/ 1035486 h 1113832"/>
              <a:gd name="connsiteX11" fmla="*/ 0 w 494985"/>
              <a:gd name="connsiteY11" fmla="*/ 1006985 h 1113832"/>
              <a:gd name="connsiteX12" fmla="*/ 0 w 494985"/>
              <a:gd name="connsiteY12" fmla="*/ 28501 h 1113832"/>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200469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298535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 name="connsiteX0" fmla="*/ 0 w 494985"/>
              <a:gd name="connsiteY0" fmla="*/ 28501 h 1108699"/>
              <a:gd name="connsiteX1" fmla="*/ 28501 w 494985"/>
              <a:gd name="connsiteY1" fmla="*/ 0 h 1108699"/>
              <a:gd name="connsiteX2" fmla="*/ 466484 w 494985"/>
              <a:gd name="connsiteY2" fmla="*/ 0 h 1108699"/>
              <a:gd name="connsiteX3" fmla="*/ 494985 w 494985"/>
              <a:gd name="connsiteY3" fmla="*/ 28501 h 1108699"/>
              <a:gd name="connsiteX4" fmla="*/ 494985 w 494985"/>
              <a:gd name="connsiteY4" fmla="*/ 1006985 h 1108699"/>
              <a:gd name="connsiteX5" fmla="*/ 466484 w 494985"/>
              <a:gd name="connsiteY5" fmla="*/ 1035486 h 1108699"/>
              <a:gd name="connsiteX6" fmla="*/ 340962 w 494985"/>
              <a:gd name="connsiteY6" fmla="*/ 1036230 h 1108699"/>
              <a:gd name="connsiteX7" fmla="*/ 305679 w 494985"/>
              <a:gd name="connsiteY7" fmla="*/ 1108591 h 1108699"/>
              <a:gd name="connsiteX8" fmla="*/ 186182 w 494985"/>
              <a:gd name="connsiteY8" fmla="*/ 1108699 h 1108699"/>
              <a:gd name="connsiteX9" fmla="*/ 158041 w 494985"/>
              <a:gd name="connsiteY9" fmla="*/ 1035229 h 1108699"/>
              <a:gd name="connsiteX10" fmla="*/ 28501 w 494985"/>
              <a:gd name="connsiteY10" fmla="*/ 1035486 h 1108699"/>
              <a:gd name="connsiteX11" fmla="*/ 0 w 494985"/>
              <a:gd name="connsiteY11" fmla="*/ 1006985 h 1108699"/>
              <a:gd name="connsiteX12" fmla="*/ 0 w 494985"/>
              <a:gd name="connsiteY12" fmla="*/ 28501 h 1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985" h="1108699">
                <a:moveTo>
                  <a:pt x="0" y="28501"/>
                </a:moveTo>
                <a:cubicBezTo>
                  <a:pt x="0" y="12760"/>
                  <a:pt x="12760" y="0"/>
                  <a:pt x="28501" y="0"/>
                </a:cubicBezTo>
                <a:lnTo>
                  <a:pt x="466484" y="0"/>
                </a:lnTo>
                <a:cubicBezTo>
                  <a:pt x="482225" y="0"/>
                  <a:pt x="494985" y="12760"/>
                  <a:pt x="494985" y="28501"/>
                </a:cubicBezTo>
                <a:lnTo>
                  <a:pt x="494985" y="1006985"/>
                </a:lnTo>
                <a:cubicBezTo>
                  <a:pt x="494985" y="1022726"/>
                  <a:pt x="482225" y="1035486"/>
                  <a:pt x="466484" y="1035486"/>
                </a:cubicBezTo>
                <a:lnTo>
                  <a:pt x="340962" y="1036230"/>
                </a:lnTo>
                <a:lnTo>
                  <a:pt x="305679" y="1108591"/>
                </a:lnTo>
                <a:lnTo>
                  <a:pt x="186182" y="1108699"/>
                </a:lnTo>
                <a:lnTo>
                  <a:pt x="158041" y="1035229"/>
                </a:lnTo>
                <a:lnTo>
                  <a:pt x="28501" y="1035486"/>
                </a:lnTo>
                <a:cubicBezTo>
                  <a:pt x="12760" y="1035486"/>
                  <a:pt x="0" y="1022726"/>
                  <a:pt x="0" y="1006985"/>
                </a:cubicBezTo>
                <a:lnTo>
                  <a:pt x="0" y="28501"/>
                </a:lnTo>
                <a:close/>
              </a:path>
            </a:pathLst>
          </a:custGeom>
          <a:solidFill>
            <a:schemeClr val="tx2"/>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100" b="1" kern="0" dirty="0" smtClean="0">
              <a:solidFill>
                <a:srgbClr val="1E1E1E">
                  <a:lumMod val="75000"/>
                  <a:lumOff val="25000"/>
                </a:srgbClr>
              </a:solidFill>
              <a:latin typeface="Calibri"/>
              <a:cs typeface="Calibri"/>
            </a:endParaRPr>
          </a:p>
          <a:p>
            <a:pPr algn="ctr"/>
            <a:endParaRPr lang="en-US" sz="500" b="1" kern="0" dirty="0">
              <a:solidFill>
                <a:srgbClr val="1E1E1E">
                  <a:lumMod val="75000"/>
                  <a:lumOff val="25000"/>
                </a:srgbClr>
              </a:solidFill>
              <a:latin typeface="Calibri"/>
              <a:cs typeface="Calibri"/>
            </a:endParaRPr>
          </a:p>
          <a:p>
            <a:pPr algn="ctr"/>
            <a:r>
              <a:rPr lang="en-US" sz="1100" b="1" kern="0" dirty="0" smtClean="0">
                <a:solidFill>
                  <a:srgbClr val="E17000"/>
                </a:solidFill>
                <a:latin typeface="Calibri"/>
                <a:cs typeface="Calibri"/>
              </a:rPr>
              <a:t>Apache </a:t>
            </a:r>
            <a:br>
              <a:rPr lang="en-US" sz="1100" b="1" kern="0" dirty="0" smtClean="0">
                <a:solidFill>
                  <a:srgbClr val="E17000"/>
                </a:solidFill>
                <a:latin typeface="Calibri"/>
                <a:cs typeface="Calibri"/>
              </a:rPr>
            </a:br>
            <a:r>
              <a:rPr lang="en-US" sz="1100" b="1" kern="0" dirty="0" smtClean="0">
                <a:solidFill>
                  <a:srgbClr val="E17000"/>
                </a:solidFill>
                <a:latin typeface="Calibri"/>
                <a:cs typeface="Calibri"/>
              </a:rPr>
              <a:t>Tez</a:t>
            </a:r>
          </a:p>
          <a:p>
            <a:pPr algn="ctr"/>
            <a:endParaRPr lang="en-US" sz="1100" b="1" kern="0" dirty="0" smtClean="0">
              <a:solidFill>
                <a:srgbClr val="1E1E1E">
                  <a:lumMod val="75000"/>
                  <a:lumOff val="25000"/>
                </a:srgbClr>
              </a:solidFill>
              <a:latin typeface="Calibri"/>
              <a:cs typeface="Calibri"/>
            </a:endParaRPr>
          </a:p>
        </p:txBody>
      </p:sp>
      <p:sp>
        <p:nvSpPr>
          <p:cNvPr id="60" name="Rounded Rectangle 59"/>
          <p:cNvSpPr>
            <a:spLocks/>
          </p:cNvSpPr>
          <p:nvPr/>
        </p:nvSpPr>
        <p:spPr>
          <a:xfrm>
            <a:off x="6253123" y="1832291"/>
            <a:ext cx="1981475" cy="314324"/>
          </a:xfrm>
          <a:prstGeom prst="roundRect">
            <a:avLst>
              <a:gd name="adj" fmla="val 5758"/>
            </a:avLst>
          </a:prstGeom>
          <a:solidFill>
            <a:srgbClr val="A4E274"/>
          </a:solidFill>
          <a:ln w="9525" cmpd="sng">
            <a:solidFill>
              <a:schemeClr val="accent1">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b="1" kern="0" dirty="0" smtClean="0">
                <a:solidFill>
                  <a:srgbClr val="1E1E1E">
                    <a:lumMod val="75000"/>
                    <a:lumOff val="25000"/>
                  </a:srgbClr>
                </a:solidFill>
                <a:latin typeface="Calibri"/>
                <a:cs typeface="Calibri"/>
              </a:rPr>
              <a:t>Apache Hive</a:t>
            </a:r>
            <a:endParaRPr lang="en-US" sz="1200" b="1" kern="0" dirty="0">
              <a:solidFill>
                <a:srgbClr val="1E1E1E">
                  <a:lumMod val="75000"/>
                  <a:lumOff val="25000"/>
                </a:srgbClr>
              </a:solidFill>
              <a:latin typeface="Calibri"/>
              <a:cs typeface="Calibri"/>
            </a:endParaRPr>
          </a:p>
        </p:txBody>
      </p:sp>
      <p:sp>
        <p:nvSpPr>
          <p:cNvPr id="61" name="Rounded Rectangle 60"/>
          <p:cNvSpPr>
            <a:spLocks noChangeAspect="1"/>
          </p:cNvSpPr>
          <p:nvPr/>
        </p:nvSpPr>
        <p:spPr>
          <a:xfrm>
            <a:off x="6258527" y="1484212"/>
            <a:ext cx="1981475" cy="379393"/>
          </a:xfrm>
          <a:prstGeom prst="roundRect">
            <a:avLst>
              <a:gd name="adj" fmla="val 3262"/>
            </a:avLst>
          </a:prstGeom>
          <a:solidFill>
            <a:schemeClr val="bg1">
              <a:lumMod val="10000"/>
              <a:lumOff val="90000"/>
            </a:schemeClr>
          </a:solidFill>
          <a:ln w="9525" cmpd="sng">
            <a:solidFill>
              <a:schemeClr val="bg1">
                <a:lumMod val="25000"/>
                <a:lumOff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b="1" kern="0" dirty="0">
                <a:solidFill>
                  <a:srgbClr val="1E1E1E">
                    <a:lumMod val="75000"/>
                    <a:lumOff val="25000"/>
                  </a:srgbClr>
                </a:solidFill>
                <a:latin typeface="Calibri"/>
                <a:cs typeface="Calibri"/>
              </a:rPr>
              <a:t>SQL</a:t>
            </a:r>
          </a:p>
        </p:txBody>
      </p:sp>
      <p:sp>
        <p:nvSpPr>
          <p:cNvPr id="62" name="Rounded Rectangle 61"/>
          <p:cNvSpPr>
            <a:spLocks noChangeAspect="1"/>
          </p:cNvSpPr>
          <p:nvPr/>
        </p:nvSpPr>
        <p:spPr>
          <a:xfrm>
            <a:off x="6300849" y="1156788"/>
            <a:ext cx="938753" cy="314724"/>
          </a:xfrm>
          <a:prstGeom prst="roundRect">
            <a:avLst>
              <a:gd name="adj" fmla="val 3262"/>
            </a:avLst>
          </a:prstGeom>
          <a:solidFill>
            <a:schemeClr val="bg1">
              <a:lumMod val="10000"/>
              <a:lumOff val="90000"/>
            </a:schemeClr>
          </a:solidFill>
          <a:ln w="952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kern="0" dirty="0">
                <a:solidFill>
                  <a:srgbClr val="1E1E1E">
                    <a:lumMod val="75000"/>
                    <a:lumOff val="25000"/>
                  </a:srgbClr>
                </a:solidFill>
                <a:latin typeface="Calibri"/>
                <a:cs typeface="Calibri"/>
              </a:rPr>
              <a:t>Business Analytics</a:t>
            </a:r>
          </a:p>
        </p:txBody>
      </p:sp>
      <p:sp>
        <p:nvSpPr>
          <p:cNvPr id="63" name="Rounded Rectangle 62"/>
          <p:cNvSpPr>
            <a:spLocks noChangeAspect="1"/>
          </p:cNvSpPr>
          <p:nvPr/>
        </p:nvSpPr>
        <p:spPr>
          <a:xfrm>
            <a:off x="7290659" y="1169488"/>
            <a:ext cx="911139" cy="314724"/>
          </a:xfrm>
          <a:prstGeom prst="roundRect">
            <a:avLst>
              <a:gd name="adj" fmla="val 3262"/>
            </a:avLst>
          </a:prstGeom>
          <a:solidFill>
            <a:schemeClr val="bg1">
              <a:lumMod val="10000"/>
              <a:lumOff val="90000"/>
            </a:schemeClr>
          </a:solidFill>
          <a:ln w="952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900" b="1" kern="0" dirty="0">
                <a:solidFill>
                  <a:srgbClr val="1E1E1E">
                    <a:lumMod val="75000"/>
                    <a:lumOff val="25000"/>
                  </a:srgbClr>
                </a:solidFill>
                <a:latin typeface="Calibri"/>
                <a:cs typeface="Calibri"/>
              </a:rPr>
              <a:t>Custom</a:t>
            </a:r>
          </a:p>
          <a:p>
            <a:pPr algn="ctr"/>
            <a:r>
              <a:rPr lang="en-US" sz="900" b="1" kern="0" dirty="0">
                <a:solidFill>
                  <a:srgbClr val="1E1E1E">
                    <a:lumMod val="75000"/>
                    <a:lumOff val="25000"/>
                  </a:srgbClr>
                </a:solidFill>
                <a:latin typeface="Calibri"/>
                <a:cs typeface="Calibri"/>
              </a:rPr>
              <a:t>Apps</a:t>
            </a:r>
          </a:p>
        </p:txBody>
      </p:sp>
      <p:pic>
        <p:nvPicPr>
          <p:cNvPr id="64" name="Picture 6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10802" y="3977322"/>
            <a:ext cx="1116998" cy="293851"/>
          </a:xfrm>
          <a:prstGeom prst="rect">
            <a:avLst/>
          </a:prstGeom>
          <a:effectLst/>
        </p:spPr>
      </p:pic>
      <p:sp>
        <p:nvSpPr>
          <p:cNvPr id="65" name="Rounded Rectangle 64"/>
          <p:cNvSpPr/>
          <p:nvPr/>
        </p:nvSpPr>
        <p:spPr>
          <a:xfrm>
            <a:off x="9026522" y="1359988"/>
            <a:ext cx="2074495" cy="2958217"/>
          </a:xfrm>
          <a:prstGeom prst="roundRect">
            <a:avLst>
              <a:gd name="adj" fmla="val 3103"/>
            </a:avLst>
          </a:prstGeom>
          <a:solidFill>
            <a:schemeClr val="bg1">
              <a:lumMod val="10000"/>
              <a:lumOff val="90000"/>
            </a:schemeClr>
          </a:solidFill>
          <a:ln w="12700" cap="flat" cmpd="sng" algn="ctr">
            <a:noFill/>
            <a:prstDash val="solid"/>
          </a:ln>
          <a:effectLst/>
        </p:spPr>
        <p:txBody>
          <a:bodyPr rtlCol="0" anchor="t"/>
          <a:lstStyle/>
          <a:p>
            <a:pPr defTabSz="914400">
              <a:defRPr/>
            </a:pPr>
            <a:r>
              <a:rPr lang="en-US" sz="1200" b="1" kern="0" dirty="0" smtClean="0">
                <a:solidFill>
                  <a:srgbClr val="1E1E1E"/>
                </a:solidFill>
                <a:latin typeface="Calibri"/>
              </a:rPr>
              <a:t>Stinger Project</a:t>
            </a:r>
            <a:endParaRPr lang="en-US" sz="600" b="1" kern="0" dirty="0" smtClean="0">
              <a:solidFill>
                <a:srgbClr val="1E1E1E"/>
              </a:solidFill>
              <a:latin typeface="Calibri"/>
            </a:endParaRPr>
          </a:p>
        </p:txBody>
      </p:sp>
      <p:sp>
        <p:nvSpPr>
          <p:cNvPr id="66" name="Rounded Rectangle 65"/>
          <p:cNvSpPr/>
          <p:nvPr/>
        </p:nvSpPr>
        <p:spPr>
          <a:xfrm>
            <a:off x="9126413" y="1761804"/>
            <a:ext cx="1854880" cy="1052533"/>
          </a:xfrm>
          <a:prstGeom prst="roundRect">
            <a:avLst>
              <a:gd name="adj" fmla="val 5692"/>
            </a:avLst>
          </a:prstGeom>
          <a:solidFill>
            <a:schemeClr val="accent1">
              <a:lumMod val="20000"/>
              <a:lumOff val="80000"/>
            </a:schemeClr>
          </a:solidFill>
          <a:ln w="3175" cap="flat" cmpd="sng" algn="ctr">
            <a:solidFill>
              <a:srgbClr val="565656"/>
            </a:solidFill>
            <a:prstDash val="solid"/>
          </a:ln>
          <a:effectLst/>
        </p:spPr>
        <p:txBody>
          <a:bodyPr rtlCol="0" anchor="t"/>
          <a:lstStyle/>
          <a:p>
            <a:pPr defTabSz="914400">
              <a:defRPr/>
            </a:pPr>
            <a:r>
              <a:rPr lang="en-US" sz="1000" b="1" kern="0" dirty="0" smtClean="0">
                <a:solidFill>
                  <a:srgbClr val="1E1E1E"/>
                </a:solidFill>
                <a:latin typeface="Calibri"/>
              </a:rPr>
              <a:t>Stinger Phase 1:</a:t>
            </a:r>
            <a:endParaRPr lang="en-US" sz="1000" kern="0" dirty="0">
              <a:solidFill>
                <a:srgbClr val="1E1E1E"/>
              </a:solidFill>
              <a:latin typeface="Calibri"/>
            </a:endParaRPr>
          </a:p>
          <a:p>
            <a:pPr marL="231775" indent="-112713" defTabSz="914400">
              <a:spcBef>
                <a:spcPts val="600"/>
              </a:spcBef>
              <a:buFont typeface="Arial"/>
              <a:buChar char="•"/>
              <a:defRPr/>
            </a:pPr>
            <a:r>
              <a:rPr lang="en-US" sz="800" kern="0" dirty="0" smtClean="0">
                <a:solidFill>
                  <a:srgbClr val="1E1E1E"/>
                </a:solidFill>
                <a:latin typeface="Calibri"/>
              </a:rPr>
              <a:t>Base Optimizations</a:t>
            </a:r>
          </a:p>
          <a:p>
            <a:pPr marL="231775" indent="-112713" defTabSz="914400">
              <a:buFont typeface="Arial"/>
              <a:buChar char="•"/>
              <a:defRPr/>
            </a:pPr>
            <a:r>
              <a:rPr lang="en-US" sz="800" kern="0" dirty="0" smtClean="0">
                <a:solidFill>
                  <a:srgbClr val="1E1E1E"/>
                </a:solidFill>
                <a:latin typeface="Calibri"/>
              </a:rPr>
              <a:t>SQL Types</a:t>
            </a:r>
          </a:p>
          <a:p>
            <a:pPr marL="231775" indent="-112713" defTabSz="914400">
              <a:buFont typeface="Arial"/>
              <a:buChar char="•"/>
              <a:defRPr/>
            </a:pPr>
            <a:r>
              <a:rPr lang="en-US" sz="800" kern="0" dirty="0" smtClean="0">
                <a:solidFill>
                  <a:srgbClr val="1E1E1E"/>
                </a:solidFill>
                <a:latin typeface="Calibri"/>
              </a:rPr>
              <a:t>SQL Analytic Functions</a:t>
            </a:r>
          </a:p>
          <a:p>
            <a:pPr marL="231775" indent="-112713" defTabSz="914400">
              <a:buFont typeface="Arial"/>
              <a:buChar char="•"/>
              <a:defRPr/>
            </a:pPr>
            <a:r>
              <a:rPr lang="en-US" sz="800" kern="0" dirty="0" err="1" smtClean="0">
                <a:solidFill>
                  <a:srgbClr val="1E1E1E"/>
                </a:solidFill>
                <a:latin typeface="Calibri"/>
              </a:rPr>
              <a:t>ORCFile</a:t>
            </a:r>
            <a:r>
              <a:rPr lang="en-US" sz="800" kern="0" dirty="0" smtClean="0">
                <a:solidFill>
                  <a:srgbClr val="1E1E1E"/>
                </a:solidFill>
                <a:latin typeface="Calibri"/>
              </a:rPr>
              <a:t> Modern File Format</a:t>
            </a:r>
          </a:p>
        </p:txBody>
      </p:sp>
      <p:sp>
        <p:nvSpPr>
          <p:cNvPr id="67" name="Rounded Rectangle 66"/>
          <p:cNvSpPr/>
          <p:nvPr/>
        </p:nvSpPr>
        <p:spPr>
          <a:xfrm>
            <a:off x="9126413" y="2604933"/>
            <a:ext cx="1852502" cy="1010873"/>
          </a:xfrm>
          <a:prstGeom prst="roundRect">
            <a:avLst>
              <a:gd name="adj" fmla="val 5050"/>
            </a:avLst>
          </a:prstGeom>
          <a:solidFill>
            <a:schemeClr val="accent1">
              <a:lumMod val="40000"/>
              <a:lumOff val="60000"/>
            </a:schemeClr>
          </a:solidFill>
          <a:ln w="3175" cap="flat" cmpd="sng" algn="ctr">
            <a:solidFill>
              <a:srgbClr val="565656"/>
            </a:solidFill>
            <a:prstDash val="solid"/>
          </a:ln>
          <a:effectLst/>
        </p:spPr>
        <p:txBody>
          <a:bodyPr rtlCol="0" anchor="t"/>
          <a:lstStyle/>
          <a:p>
            <a:pPr marL="55563" defTabSz="914400">
              <a:defRPr/>
            </a:pPr>
            <a:r>
              <a:rPr lang="en-US" sz="1000" b="1" kern="0" dirty="0">
                <a:solidFill>
                  <a:srgbClr val="1E1E1E"/>
                </a:solidFill>
                <a:latin typeface="Calibri"/>
              </a:rPr>
              <a:t>Stinger Phase </a:t>
            </a:r>
            <a:r>
              <a:rPr lang="en-US" sz="1000" b="1" kern="0" dirty="0" smtClean="0">
                <a:solidFill>
                  <a:srgbClr val="1E1E1E"/>
                </a:solidFill>
                <a:latin typeface="Calibri"/>
              </a:rPr>
              <a:t>2:</a:t>
            </a:r>
          </a:p>
          <a:p>
            <a:pPr marL="287338" indent="-112713" defTabSz="914400">
              <a:buFont typeface="Arial"/>
              <a:buChar char="•"/>
              <a:defRPr/>
            </a:pPr>
            <a:endParaRPr lang="en-US" sz="400" kern="0" dirty="0" smtClean="0">
              <a:solidFill>
                <a:srgbClr val="1E1E1E"/>
              </a:solidFill>
              <a:latin typeface="Calibri"/>
            </a:endParaRPr>
          </a:p>
          <a:p>
            <a:pPr marL="287338" indent="-112713" defTabSz="914400">
              <a:buFont typeface="Arial"/>
              <a:buChar char="•"/>
              <a:defRPr/>
            </a:pPr>
            <a:r>
              <a:rPr lang="en-US" sz="800" kern="0" dirty="0">
                <a:solidFill>
                  <a:srgbClr val="1E1E1E"/>
                </a:solidFill>
                <a:latin typeface="Calibri"/>
              </a:rPr>
              <a:t>SQL Types</a:t>
            </a:r>
          </a:p>
          <a:p>
            <a:pPr marL="287338" indent="-112713" defTabSz="914400">
              <a:buFont typeface="Arial"/>
              <a:buChar char="•"/>
              <a:defRPr/>
            </a:pPr>
            <a:r>
              <a:rPr lang="en-US" sz="800" kern="0" dirty="0">
                <a:solidFill>
                  <a:srgbClr val="1E1E1E"/>
                </a:solidFill>
                <a:latin typeface="Calibri"/>
              </a:rPr>
              <a:t>SQL Analytic Functions</a:t>
            </a:r>
          </a:p>
          <a:p>
            <a:pPr marL="287338" indent="-112713" defTabSz="914400">
              <a:buFont typeface="Arial"/>
              <a:buChar char="•"/>
              <a:defRPr/>
            </a:pPr>
            <a:r>
              <a:rPr lang="en-US" sz="800" kern="0" dirty="0" smtClean="0">
                <a:solidFill>
                  <a:srgbClr val="1E1E1E"/>
                </a:solidFill>
                <a:latin typeface="Calibri"/>
              </a:rPr>
              <a:t>Advanced Optimizations</a:t>
            </a:r>
          </a:p>
          <a:p>
            <a:pPr marL="287338" indent="-112713" defTabSz="914400">
              <a:buFont typeface="Arial"/>
              <a:buChar char="•"/>
              <a:defRPr/>
            </a:pPr>
            <a:r>
              <a:rPr lang="en-US" sz="800" kern="0" dirty="0" smtClean="0">
                <a:solidFill>
                  <a:srgbClr val="1E1E1E"/>
                </a:solidFill>
                <a:latin typeface="Calibri"/>
              </a:rPr>
              <a:t>Performance Boosts via YARN</a:t>
            </a:r>
          </a:p>
        </p:txBody>
      </p:sp>
      <p:sp>
        <p:nvSpPr>
          <p:cNvPr id="68" name="Rectangle 67"/>
          <p:cNvSpPr/>
          <p:nvPr/>
        </p:nvSpPr>
        <p:spPr>
          <a:xfrm rot="407366">
            <a:off x="8944331" y="2681247"/>
            <a:ext cx="2211097" cy="318542"/>
          </a:xfrm>
          <a:prstGeom prst="rect">
            <a:avLst/>
          </a:prstGeom>
          <a:solidFill>
            <a:schemeClr val="bg2"/>
          </a:solid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rgbClr val="1E1E1E"/>
                </a:solidFill>
                <a:latin typeface="Arial"/>
              </a:rPr>
              <a:t>Delivered </a:t>
            </a:r>
            <a:endParaRPr lang="en-US" sz="1000" b="1" dirty="0" smtClean="0">
              <a:solidFill>
                <a:srgbClr val="1E1E1E"/>
              </a:solidFill>
              <a:latin typeface="Arial"/>
            </a:endParaRPr>
          </a:p>
        </p:txBody>
      </p:sp>
      <p:sp>
        <p:nvSpPr>
          <p:cNvPr id="69" name="Rounded Rectangle 68"/>
          <p:cNvSpPr/>
          <p:nvPr/>
        </p:nvSpPr>
        <p:spPr>
          <a:xfrm>
            <a:off x="9126413" y="3405709"/>
            <a:ext cx="1852502" cy="813666"/>
          </a:xfrm>
          <a:prstGeom prst="roundRect">
            <a:avLst>
              <a:gd name="adj" fmla="val 4504"/>
            </a:avLst>
          </a:prstGeom>
          <a:solidFill>
            <a:schemeClr val="accent1">
              <a:lumMod val="60000"/>
              <a:lumOff val="40000"/>
            </a:schemeClr>
          </a:solidFill>
          <a:ln w="3175" cap="flat" cmpd="sng" algn="ctr">
            <a:solidFill>
              <a:srgbClr val="565656"/>
            </a:solidFill>
            <a:prstDash val="solid"/>
          </a:ln>
          <a:effectLst/>
        </p:spPr>
        <p:txBody>
          <a:bodyPr rtlCol="0" anchor="t"/>
          <a:lstStyle/>
          <a:p>
            <a:pPr marL="55563" defTabSz="914400">
              <a:defRPr/>
            </a:pPr>
            <a:endParaRPr lang="en-US" sz="400" b="1" kern="0" dirty="0" smtClean="0">
              <a:solidFill>
                <a:srgbClr val="1E1E1E"/>
              </a:solidFill>
              <a:latin typeface="Calibri"/>
            </a:endParaRPr>
          </a:p>
          <a:p>
            <a:pPr marL="55563" defTabSz="914400">
              <a:defRPr/>
            </a:pPr>
            <a:r>
              <a:rPr lang="en-US" sz="1000" b="1" kern="0" dirty="0" smtClean="0">
                <a:solidFill>
                  <a:srgbClr val="1E1E1E"/>
                </a:solidFill>
                <a:latin typeface="Calibri"/>
              </a:rPr>
              <a:t>Stinger </a:t>
            </a:r>
            <a:r>
              <a:rPr lang="en-US" sz="1000" b="1" kern="0" dirty="0">
                <a:solidFill>
                  <a:srgbClr val="1E1E1E"/>
                </a:solidFill>
                <a:latin typeface="Calibri"/>
              </a:rPr>
              <a:t>Phase </a:t>
            </a:r>
            <a:r>
              <a:rPr lang="en-US" sz="1000" b="1" kern="0" dirty="0" smtClean="0">
                <a:solidFill>
                  <a:srgbClr val="1E1E1E"/>
                </a:solidFill>
                <a:latin typeface="Calibri"/>
              </a:rPr>
              <a:t>3</a:t>
            </a:r>
            <a:endParaRPr lang="en-US" sz="1000" kern="0" dirty="0">
              <a:solidFill>
                <a:srgbClr val="1E1E1E"/>
              </a:solidFill>
              <a:latin typeface="Calibri"/>
            </a:endParaRPr>
          </a:p>
          <a:p>
            <a:pPr marL="287338" indent="-112713" defTabSz="914400">
              <a:buFont typeface="Arial"/>
              <a:buChar char="•"/>
              <a:defRPr/>
            </a:pPr>
            <a:r>
              <a:rPr lang="en-US" sz="800" kern="0" dirty="0">
                <a:solidFill>
                  <a:srgbClr val="1E1E1E"/>
                </a:solidFill>
                <a:latin typeface="Calibri"/>
              </a:rPr>
              <a:t>Hive on Apache Tez</a:t>
            </a:r>
          </a:p>
          <a:p>
            <a:pPr marL="287338" indent="-112713" defTabSz="914400">
              <a:buFont typeface="Arial"/>
              <a:buChar char="•"/>
              <a:defRPr/>
            </a:pPr>
            <a:r>
              <a:rPr lang="en-US" sz="800" kern="0" dirty="0">
                <a:solidFill>
                  <a:srgbClr val="1E1E1E"/>
                </a:solidFill>
                <a:latin typeface="Calibri"/>
              </a:rPr>
              <a:t>Query Service </a:t>
            </a:r>
            <a:r>
              <a:rPr lang="en-US" sz="400" kern="0" dirty="0">
                <a:solidFill>
                  <a:srgbClr val="1E1E1E"/>
                </a:solidFill>
                <a:latin typeface="Calibri"/>
              </a:rPr>
              <a:t>(always on)</a:t>
            </a:r>
            <a:endParaRPr lang="en-US" sz="800" kern="0" dirty="0">
              <a:solidFill>
                <a:srgbClr val="1E1E1E"/>
              </a:solidFill>
              <a:latin typeface="Calibri"/>
            </a:endParaRPr>
          </a:p>
          <a:p>
            <a:pPr marL="287338" indent="-112713" defTabSz="914400">
              <a:buFont typeface="Arial"/>
              <a:buChar char="•"/>
              <a:defRPr/>
            </a:pPr>
            <a:r>
              <a:rPr lang="en-US" sz="800" kern="0" dirty="0" smtClean="0">
                <a:solidFill>
                  <a:srgbClr val="1E1E1E"/>
                </a:solidFill>
                <a:latin typeface="Calibri"/>
              </a:rPr>
              <a:t>Buffer Cache</a:t>
            </a:r>
            <a:endParaRPr lang="en-US" sz="800" kern="0" dirty="0">
              <a:solidFill>
                <a:srgbClr val="1E1E1E"/>
              </a:solidFill>
              <a:latin typeface="Calibri"/>
            </a:endParaRPr>
          </a:p>
          <a:p>
            <a:pPr marL="287338" indent="-112713" defTabSz="914400">
              <a:buFont typeface="Arial"/>
              <a:buChar char="•"/>
              <a:defRPr/>
            </a:pPr>
            <a:r>
              <a:rPr lang="en-US" sz="800" kern="0" dirty="0" smtClean="0">
                <a:solidFill>
                  <a:srgbClr val="1E1E1E"/>
                </a:solidFill>
                <a:latin typeface="Calibri"/>
              </a:rPr>
              <a:t>Cost Based Optimizer (</a:t>
            </a:r>
            <a:r>
              <a:rPr lang="en-US" sz="800" kern="0" dirty="0" err="1" smtClean="0">
                <a:solidFill>
                  <a:srgbClr val="1E1E1E"/>
                </a:solidFill>
                <a:latin typeface="Calibri"/>
              </a:rPr>
              <a:t>Optiq</a:t>
            </a:r>
            <a:r>
              <a:rPr lang="en-US" sz="800" kern="0" dirty="0" smtClean="0">
                <a:solidFill>
                  <a:srgbClr val="1E1E1E"/>
                </a:solidFill>
                <a:latin typeface="Calibri"/>
              </a:rPr>
              <a:t>)</a:t>
            </a:r>
            <a:endParaRPr lang="en-US" sz="800" kern="0" dirty="0">
              <a:solidFill>
                <a:srgbClr val="1E1E1E"/>
              </a:solidFill>
              <a:latin typeface="Calibri"/>
            </a:endParaRPr>
          </a:p>
          <a:p>
            <a:pPr marL="55563" defTabSz="914400">
              <a:defRPr/>
            </a:pPr>
            <a:endParaRPr lang="en-US" sz="1000" kern="0" dirty="0">
              <a:solidFill>
                <a:srgbClr val="1E1E1E"/>
              </a:solidFill>
              <a:latin typeface="Calibri"/>
            </a:endParaRPr>
          </a:p>
        </p:txBody>
      </p:sp>
      <p:sp>
        <p:nvSpPr>
          <p:cNvPr id="70" name="Rectangle 69"/>
          <p:cNvSpPr/>
          <p:nvPr/>
        </p:nvSpPr>
        <p:spPr>
          <a:xfrm>
            <a:off x="8241789" y="5187084"/>
            <a:ext cx="1477013" cy="646331"/>
          </a:xfrm>
          <a:prstGeom prst="rect">
            <a:avLst/>
          </a:prstGeom>
        </p:spPr>
        <p:txBody>
          <a:bodyPr wrap="square">
            <a:spAutoFit/>
          </a:bodyPr>
          <a:lstStyle/>
          <a:p>
            <a:pPr algn="ctr">
              <a:spcBef>
                <a:spcPts val="432"/>
              </a:spcBef>
              <a:tabLst>
                <a:tab pos="569913" algn="l"/>
              </a:tabLst>
            </a:pPr>
            <a:r>
              <a:rPr lang="en-US" sz="3600" b="1" dirty="0" smtClean="0">
                <a:solidFill>
                  <a:srgbClr val="20BD0E"/>
                </a:solidFill>
                <a:latin typeface="Arial"/>
              </a:rPr>
              <a:t>13</a:t>
            </a:r>
            <a:endParaRPr lang="en-US" sz="3600" b="1" dirty="0">
              <a:solidFill>
                <a:srgbClr val="20BD0E"/>
              </a:solidFill>
              <a:latin typeface="Arial"/>
            </a:endParaRPr>
          </a:p>
        </p:txBody>
      </p:sp>
      <p:sp>
        <p:nvSpPr>
          <p:cNvPr id="71" name="Rectangle 70"/>
          <p:cNvSpPr/>
          <p:nvPr/>
        </p:nvSpPr>
        <p:spPr>
          <a:xfrm>
            <a:off x="8303703" y="5723937"/>
            <a:ext cx="1353184" cy="261610"/>
          </a:xfrm>
          <a:prstGeom prst="rect">
            <a:avLst/>
          </a:prstGeom>
        </p:spPr>
        <p:txBody>
          <a:bodyPr wrap="square">
            <a:spAutoFit/>
          </a:bodyPr>
          <a:lstStyle/>
          <a:p>
            <a:pPr algn="ctr"/>
            <a:r>
              <a:rPr lang="en-US" sz="1100" b="1" dirty="0" smtClean="0">
                <a:solidFill>
                  <a:prstClr val="black"/>
                </a:solidFill>
                <a:latin typeface="Arial"/>
              </a:rPr>
              <a:t>Months</a:t>
            </a:r>
          </a:p>
        </p:txBody>
      </p:sp>
      <p:sp>
        <p:nvSpPr>
          <p:cNvPr id="72" name="Rounded Rectangle 71"/>
          <p:cNvSpPr/>
          <p:nvPr/>
        </p:nvSpPr>
        <p:spPr>
          <a:xfrm>
            <a:off x="10179444" y="215081"/>
            <a:ext cx="1825625" cy="971060"/>
          </a:xfrm>
          <a:prstGeom prst="roundRect">
            <a:avLst>
              <a:gd name="adj" fmla="val 1973"/>
            </a:avLst>
          </a:prstGeom>
          <a:solidFill>
            <a:schemeClr val="bg1">
              <a:lumMod val="10000"/>
              <a:lumOff val="90000"/>
            </a:schemeClr>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1000" b="1" dirty="0">
              <a:solidFill>
                <a:prstClr val="black">
                  <a:lumMod val="65000"/>
                  <a:lumOff val="35000"/>
                </a:prstClr>
              </a:solidFill>
              <a:latin typeface="Calibri"/>
              <a:cs typeface="Calibri"/>
            </a:endParaRPr>
          </a:p>
        </p:txBody>
      </p:sp>
      <p:sp>
        <p:nvSpPr>
          <p:cNvPr id="73" name="Rounded Rectangle 72"/>
          <p:cNvSpPr>
            <a:spLocks/>
          </p:cNvSpPr>
          <p:nvPr/>
        </p:nvSpPr>
        <p:spPr>
          <a:xfrm rot="16200000">
            <a:off x="10036826" y="639167"/>
            <a:ext cx="685795" cy="300172"/>
          </a:xfrm>
          <a:prstGeom prst="roundRect">
            <a:avLst>
              <a:gd name="adj" fmla="val 5758"/>
            </a:avLst>
          </a:prstGeom>
          <a:solidFill>
            <a:srgbClr val="E8E8E8"/>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1E1E1E">
                    <a:lumMod val="25000"/>
                    <a:lumOff val="75000"/>
                  </a:srgbClr>
                </a:solidFill>
                <a:latin typeface="Arial"/>
                <a:cs typeface="Arial"/>
              </a:rPr>
              <a:t>Governance </a:t>
            </a:r>
            <a:br>
              <a:rPr lang="en-US" sz="700" b="1" dirty="0">
                <a:solidFill>
                  <a:srgbClr val="1E1E1E">
                    <a:lumMod val="25000"/>
                    <a:lumOff val="75000"/>
                  </a:srgbClr>
                </a:solidFill>
                <a:latin typeface="Arial"/>
                <a:cs typeface="Arial"/>
              </a:rPr>
            </a:br>
            <a:r>
              <a:rPr lang="en-US" sz="700" b="1" dirty="0">
                <a:solidFill>
                  <a:srgbClr val="1E1E1E">
                    <a:lumMod val="25000"/>
                    <a:lumOff val="75000"/>
                  </a:srgbClr>
                </a:solidFill>
                <a:latin typeface="Arial"/>
                <a:cs typeface="Arial"/>
              </a:rPr>
              <a:t>&amp; Integration</a:t>
            </a:r>
          </a:p>
        </p:txBody>
      </p:sp>
      <p:sp>
        <p:nvSpPr>
          <p:cNvPr id="74" name="Rounded Rectangle 73"/>
          <p:cNvSpPr>
            <a:spLocks/>
          </p:cNvSpPr>
          <p:nvPr/>
        </p:nvSpPr>
        <p:spPr>
          <a:xfrm rot="16200000">
            <a:off x="11105794" y="639167"/>
            <a:ext cx="685798" cy="300174"/>
          </a:xfrm>
          <a:prstGeom prst="roundRect">
            <a:avLst>
              <a:gd name="adj" fmla="val 5758"/>
            </a:avLst>
          </a:prstGeom>
          <a:solidFill>
            <a:srgbClr val="E8E8E8"/>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C7C7C7"/>
                </a:solidFill>
                <a:latin typeface="Arial"/>
                <a:cs typeface="Arial"/>
              </a:rPr>
              <a:t>Security</a:t>
            </a:r>
          </a:p>
        </p:txBody>
      </p:sp>
      <p:sp>
        <p:nvSpPr>
          <p:cNvPr id="75" name="Rounded Rectangle 74"/>
          <p:cNvSpPr>
            <a:spLocks/>
          </p:cNvSpPr>
          <p:nvPr/>
        </p:nvSpPr>
        <p:spPr>
          <a:xfrm rot="16200000">
            <a:off x="11452872" y="639169"/>
            <a:ext cx="685802" cy="300174"/>
          </a:xfrm>
          <a:prstGeom prst="roundRect">
            <a:avLst>
              <a:gd name="adj" fmla="val 5758"/>
            </a:avLst>
          </a:prstGeom>
          <a:solidFill>
            <a:srgbClr val="E8E8E8"/>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C7C7C7"/>
                </a:solidFill>
                <a:latin typeface="Arial"/>
                <a:cs typeface="Arial"/>
              </a:rPr>
              <a:t>Operations</a:t>
            </a:r>
          </a:p>
        </p:txBody>
      </p:sp>
      <p:sp>
        <p:nvSpPr>
          <p:cNvPr id="76" name="Rounded Rectangle 75"/>
          <p:cNvSpPr>
            <a:spLocks/>
          </p:cNvSpPr>
          <p:nvPr/>
        </p:nvSpPr>
        <p:spPr>
          <a:xfrm>
            <a:off x="10576715" y="446355"/>
            <a:ext cx="674986" cy="323343"/>
          </a:xfrm>
          <a:prstGeom prst="roundRect">
            <a:avLst>
              <a:gd name="adj" fmla="val 5758"/>
            </a:avLst>
          </a:prstGeom>
          <a:solidFill>
            <a:schemeClr val="accent1">
              <a:lumMod val="40000"/>
              <a:lumOff val="60000"/>
            </a:schemeClr>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1E1E1E">
                    <a:lumMod val="75000"/>
                    <a:lumOff val="25000"/>
                  </a:srgbClr>
                </a:solidFill>
                <a:latin typeface="Arial"/>
                <a:cs typeface="Arial"/>
              </a:rPr>
              <a:t>Data Access</a:t>
            </a:r>
          </a:p>
        </p:txBody>
      </p:sp>
      <p:sp>
        <p:nvSpPr>
          <p:cNvPr id="77" name="Rounded Rectangle 76"/>
          <p:cNvSpPr>
            <a:spLocks/>
          </p:cNvSpPr>
          <p:nvPr/>
        </p:nvSpPr>
        <p:spPr>
          <a:xfrm>
            <a:off x="10576715" y="804627"/>
            <a:ext cx="674985" cy="327530"/>
          </a:xfrm>
          <a:prstGeom prst="roundRect">
            <a:avLst>
              <a:gd name="adj" fmla="val 5758"/>
            </a:avLst>
          </a:prstGeom>
          <a:solidFill>
            <a:srgbClr val="E8E8E8"/>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700" b="1" dirty="0">
                <a:solidFill>
                  <a:srgbClr val="C7C7C7"/>
                </a:solidFill>
                <a:latin typeface="Arial"/>
                <a:cs typeface="Arial"/>
              </a:rPr>
              <a:t>Data Management</a:t>
            </a:r>
          </a:p>
        </p:txBody>
      </p:sp>
      <p:sp>
        <p:nvSpPr>
          <p:cNvPr id="78" name="Rounded Rectangle 77"/>
          <p:cNvSpPr/>
          <p:nvPr/>
        </p:nvSpPr>
        <p:spPr>
          <a:xfrm>
            <a:off x="10179444" y="185689"/>
            <a:ext cx="1825625" cy="203850"/>
          </a:xfrm>
          <a:prstGeom prst="roundRect">
            <a:avLst>
              <a:gd name="adj" fmla="val 13552"/>
            </a:avLst>
          </a:prstGeom>
          <a:solidFill>
            <a:schemeClr val="accent1"/>
          </a:solidFill>
          <a:ln w="3175" cmpd="sng">
            <a:solidFill>
              <a:schemeClr val="bg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514350"/>
            <a:r>
              <a:rPr lang="en-US" sz="1000" b="1" dirty="0">
                <a:solidFill>
                  <a:srgbClr val="FFFFFF"/>
                </a:solidFill>
                <a:latin typeface="Calibri"/>
                <a:cs typeface="Calibri"/>
              </a:rPr>
              <a:t>HDP 2.1</a:t>
            </a:r>
          </a:p>
        </p:txBody>
      </p:sp>
      <p:pic>
        <p:nvPicPr>
          <p:cNvPr id="79" name="Picture 78" descr="Hor_RGBLogo ALL whit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9637" y="215080"/>
            <a:ext cx="386521" cy="146096"/>
          </a:xfrm>
          <a:prstGeom prst="rect">
            <a:avLst/>
          </a:prstGeom>
          <a:ln>
            <a:noFill/>
          </a:ln>
        </p:spPr>
      </p:pic>
      <p:sp>
        <p:nvSpPr>
          <p:cNvPr id="4" name="TextBox 3"/>
          <p:cNvSpPr txBox="1"/>
          <p:nvPr/>
        </p:nvSpPr>
        <p:spPr>
          <a:xfrm>
            <a:off x="7479789" y="3078571"/>
            <a:ext cx="914400" cy="317500"/>
          </a:xfrm>
          <a:prstGeom prst="rect">
            <a:avLst/>
          </a:prstGeom>
        </p:spPr>
        <p:txBody>
          <a:bodyPr vert="horz" wrap="none" lIns="91440" tIns="91440" rIns="91440" bIns="91440" rtlCol="0">
            <a:noAutofit/>
          </a:bodyPr>
          <a:lstStyle/>
          <a:p>
            <a:r>
              <a:rPr lang="en-US" sz="1100" b="1" dirty="0" smtClean="0">
                <a:solidFill>
                  <a:srgbClr val="E17000"/>
                </a:solidFill>
                <a:latin typeface="Calibri"/>
                <a:cs typeface="Calibri"/>
              </a:rPr>
              <a:t>ORC File</a:t>
            </a:r>
            <a:endParaRPr lang="en-US" sz="1100" b="1" dirty="0">
              <a:solidFill>
                <a:srgbClr val="E17000"/>
              </a:solidFill>
              <a:latin typeface="Calibri"/>
              <a:cs typeface="Calibri"/>
            </a:endParaRPr>
          </a:p>
        </p:txBody>
      </p:sp>
      <p:sp>
        <p:nvSpPr>
          <p:cNvPr id="81" name="TextBox 80"/>
          <p:cNvSpPr txBox="1"/>
          <p:nvPr/>
        </p:nvSpPr>
        <p:spPr>
          <a:xfrm>
            <a:off x="7517351" y="1436903"/>
            <a:ext cx="914400" cy="317500"/>
          </a:xfrm>
          <a:prstGeom prst="rect">
            <a:avLst/>
          </a:prstGeom>
        </p:spPr>
        <p:txBody>
          <a:bodyPr vert="horz" wrap="none" lIns="91440" tIns="91440" rIns="91440" bIns="91440" rtlCol="0">
            <a:noAutofit/>
          </a:bodyPr>
          <a:lstStyle/>
          <a:p>
            <a:r>
              <a:rPr lang="en-US" sz="1100" b="1" dirty="0" smtClean="0">
                <a:solidFill>
                  <a:srgbClr val="E17000"/>
                </a:solidFill>
                <a:latin typeface="Calibri"/>
                <a:cs typeface="Calibri"/>
              </a:rPr>
              <a:t>Window</a:t>
            </a:r>
          </a:p>
          <a:p>
            <a:r>
              <a:rPr lang="en-US" sz="1100" b="1" dirty="0" smtClean="0">
                <a:solidFill>
                  <a:srgbClr val="E17000"/>
                </a:solidFill>
                <a:latin typeface="Calibri"/>
                <a:cs typeface="Calibri"/>
              </a:rPr>
              <a:t>Functions</a:t>
            </a:r>
            <a:endParaRPr lang="en-US" sz="1100" b="1" dirty="0">
              <a:solidFill>
                <a:srgbClr val="E17000"/>
              </a:solidFill>
              <a:latin typeface="Calibri"/>
              <a:cs typeface="Calibri"/>
            </a:endParaRPr>
          </a:p>
        </p:txBody>
      </p:sp>
    </p:spTree>
    <p:extLst>
      <p:ext uri="{BB962C8B-B14F-4D97-AF65-F5344CB8AC3E}">
        <p14:creationId xmlns:p14="http://schemas.microsoft.com/office/powerpoint/2010/main" val="11561911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 </a:t>
            </a:r>
            <a:r>
              <a:rPr lang="en-US" dirty="0" smtClean="0"/>
              <a:t>Single tool for all SQL use cases</a:t>
            </a:r>
            <a:endParaRPr lang="en-US" dirty="0"/>
          </a:p>
        </p:txBody>
      </p:sp>
      <p:pic>
        <p:nvPicPr>
          <p:cNvPr id="4" name="Picture 3" descr="yarn_res_mngr.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025940" y="3421570"/>
            <a:ext cx="534150" cy="534147"/>
          </a:xfrm>
          <a:prstGeom prst="rect">
            <a:avLst/>
          </a:prstGeom>
        </p:spPr>
      </p:pic>
      <p:pic>
        <p:nvPicPr>
          <p:cNvPr id="5" name="Picture 4" descr="name_node_instances.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25940" y="4317595"/>
            <a:ext cx="480178" cy="480178"/>
          </a:xfrm>
          <a:prstGeom prst="rect">
            <a:avLst/>
          </a:prstGeom>
        </p:spPr>
      </p:pic>
      <p:pic>
        <p:nvPicPr>
          <p:cNvPr id="6" name="Picture 5" descr="zookeeper_hbase_hive_metastore_registry_DB_task_TT_JTT_mgmt1.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601888" y="2036745"/>
            <a:ext cx="469234" cy="469234"/>
          </a:xfrm>
          <a:prstGeom prst="rect">
            <a:avLst/>
          </a:prstGeom>
        </p:spPr>
      </p:pic>
      <p:pic>
        <p:nvPicPr>
          <p:cNvPr id="7" name="Picture 6" descr="server_data_rack_existing.png"/>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987852" y="1394778"/>
            <a:ext cx="476867" cy="476867"/>
          </a:xfrm>
          <a:prstGeom prst="rect">
            <a:avLst/>
          </a:prstGeom>
        </p:spPr>
      </p:pic>
      <p:pic>
        <p:nvPicPr>
          <p:cNvPr id="8" name="Picture 7" descr="network_switch.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096419" y="5697098"/>
            <a:ext cx="469007" cy="469007"/>
          </a:xfrm>
          <a:prstGeom prst="rect">
            <a:avLst/>
          </a:prstGeom>
        </p:spPr>
      </p:pic>
      <p:pic>
        <p:nvPicPr>
          <p:cNvPr id="9" name="Picture 8" descr="ip_load_balancer.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621475" y="5032276"/>
            <a:ext cx="476483" cy="476483"/>
          </a:xfrm>
          <a:prstGeom prst="rect">
            <a:avLst/>
          </a:prstGeom>
        </p:spPr>
      </p:pic>
      <p:pic>
        <p:nvPicPr>
          <p:cNvPr id="10" name="Picture 9" descr="hdfs_storage.png"/>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rot="16200000">
            <a:off x="8907057" y="2609305"/>
            <a:ext cx="489403" cy="707127"/>
          </a:xfrm>
          <a:prstGeom prst="rect">
            <a:avLst/>
          </a:prstGeom>
        </p:spPr>
      </p:pic>
      <p:sp>
        <p:nvSpPr>
          <p:cNvPr id="11" name="Rectangle 10"/>
          <p:cNvSpPr/>
          <p:nvPr/>
        </p:nvSpPr>
        <p:spPr>
          <a:xfrm>
            <a:off x="8417090" y="1430856"/>
            <a:ext cx="2133600" cy="307777"/>
          </a:xfrm>
          <a:prstGeom prst="rect">
            <a:avLst/>
          </a:prstGeom>
        </p:spPr>
        <p:txBody>
          <a:bodyPr wrap="square">
            <a:spAutoFit/>
          </a:bodyPr>
          <a:lstStyle/>
          <a:p>
            <a:r>
              <a:rPr lang="en-US" sz="1400" dirty="0">
                <a:solidFill>
                  <a:srgbClr val="1E1E1E">
                    <a:lumMod val="75000"/>
                    <a:lumOff val="25000"/>
                  </a:srgbClr>
                </a:solidFill>
                <a:latin typeface="Calibri"/>
                <a:cs typeface="Calibri"/>
              </a:rPr>
              <a:t>OLTP, ERP</a:t>
            </a:r>
            <a:r>
              <a:rPr lang="en-US" sz="1400" dirty="0" smtClean="0">
                <a:solidFill>
                  <a:srgbClr val="1E1E1E">
                    <a:lumMod val="75000"/>
                    <a:lumOff val="25000"/>
                  </a:srgbClr>
                </a:solidFill>
                <a:latin typeface="Calibri"/>
                <a:cs typeface="Calibri"/>
              </a:rPr>
              <a:t>, CRM </a:t>
            </a:r>
            <a:r>
              <a:rPr lang="en-US" sz="1400" dirty="0">
                <a:solidFill>
                  <a:srgbClr val="1E1E1E">
                    <a:lumMod val="75000"/>
                    <a:lumOff val="25000"/>
                  </a:srgbClr>
                </a:solidFill>
                <a:latin typeface="Calibri"/>
                <a:cs typeface="Calibri"/>
              </a:rPr>
              <a:t>Systems</a:t>
            </a:r>
          </a:p>
        </p:txBody>
      </p:sp>
      <p:sp>
        <p:nvSpPr>
          <p:cNvPr id="12" name="Rectangle 11"/>
          <p:cNvSpPr/>
          <p:nvPr/>
        </p:nvSpPr>
        <p:spPr>
          <a:xfrm>
            <a:off x="8990938" y="2120906"/>
            <a:ext cx="2872692"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Unstructured documents, emails</a:t>
            </a:r>
            <a:endParaRPr lang="en-US" sz="1400" dirty="0">
              <a:solidFill>
                <a:srgbClr val="1E1E1E">
                  <a:lumMod val="75000"/>
                  <a:lumOff val="25000"/>
                </a:srgbClr>
              </a:solidFill>
              <a:latin typeface="Calibri"/>
              <a:cs typeface="Calibri"/>
            </a:endParaRPr>
          </a:p>
        </p:txBody>
      </p:sp>
      <p:sp>
        <p:nvSpPr>
          <p:cNvPr id="13" name="Rectangle 12"/>
          <p:cNvSpPr/>
          <p:nvPr/>
        </p:nvSpPr>
        <p:spPr>
          <a:xfrm>
            <a:off x="8563788" y="5750521"/>
            <a:ext cx="2528860"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Clickstream</a:t>
            </a:r>
            <a:endParaRPr lang="en-US" sz="1400" dirty="0">
              <a:solidFill>
                <a:srgbClr val="1E1E1E">
                  <a:lumMod val="75000"/>
                  <a:lumOff val="25000"/>
                </a:srgbClr>
              </a:solidFill>
              <a:latin typeface="Calibri"/>
              <a:cs typeface="Calibri"/>
            </a:endParaRPr>
          </a:p>
        </p:txBody>
      </p:sp>
      <p:sp>
        <p:nvSpPr>
          <p:cNvPr id="14" name="Rectangle 13"/>
          <p:cNvSpPr/>
          <p:nvPr/>
        </p:nvSpPr>
        <p:spPr>
          <a:xfrm>
            <a:off x="9313858" y="2830231"/>
            <a:ext cx="2528860"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Server logs</a:t>
            </a:r>
            <a:endParaRPr lang="en-US" sz="1400" dirty="0">
              <a:solidFill>
                <a:srgbClr val="1E1E1E">
                  <a:lumMod val="75000"/>
                  <a:lumOff val="25000"/>
                </a:srgbClr>
              </a:solidFill>
              <a:latin typeface="Calibri"/>
              <a:cs typeface="Calibri"/>
            </a:endParaRPr>
          </a:p>
        </p:txBody>
      </p:sp>
      <p:sp>
        <p:nvSpPr>
          <p:cNvPr id="15" name="Rectangle 14"/>
          <p:cNvSpPr/>
          <p:nvPr/>
        </p:nvSpPr>
        <p:spPr>
          <a:xfrm>
            <a:off x="9560090" y="3527612"/>
            <a:ext cx="1904106" cy="307777"/>
          </a:xfrm>
          <a:prstGeom prst="rect">
            <a:avLst/>
          </a:prstGeom>
        </p:spPr>
        <p:txBody>
          <a:bodyPr wrap="square">
            <a:spAutoFit/>
          </a:bodyPr>
          <a:lstStyle/>
          <a:p>
            <a:r>
              <a:rPr lang="en-US" sz="1400" dirty="0" smtClean="0">
                <a:solidFill>
                  <a:srgbClr val="1E1E1E">
                    <a:lumMod val="75000"/>
                    <a:lumOff val="25000"/>
                  </a:srgbClr>
                </a:solidFill>
                <a:latin typeface="Calibri"/>
                <a:cs typeface="Calibri"/>
              </a:rPr>
              <a:t>Sentiment, Web Data</a:t>
            </a:r>
            <a:endParaRPr lang="en-US" sz="1400" dirty="0">
              <a:solidFill>
                <a:srgbClr val="1E1E1E">
                  <a:lumMod val="75000"/>
                  <a:lumOff val="25000"/>
                </a:srgbClr>
              </a:solidFill>
              <a:latin typeface="Calibri"/>
              <a:cs typeface="Calibri"/>
            </a:endParaRPr>
          </a:p>
        </p:txBody>
      </p:sp>
      <p:sp>
        <p:nvSpPr>
          <p:cNvPr id="16" name="Rectangle 15"/>
          <p:cNvSpPr/>
          <p:nvPr/>
        </p:nvSpPr>
        <p:spPr>
          <a:xfrm>
            <a:off x="9506118" y="4367651"/>
            <a:ext cx="1958078" cy="307777"/>
          </a:xfrm>
          <a:prstGeom prst="rect">
            <a:avLst/>
          </a:prstGeom>
        </p:spPr>
        <p:txBody>
          <a:bodyPr wrap="square">
            <a:spAutoFit/>
          </a:bodyPr>
          <a:lstStyle/>
          <a:p>
            <a:r>
              <a:rPr lang="en-US" sz="1400" dirty="0">
                <a:solidFill>
                  <a:srgbClr val="1E1E1E">
                    <a:lumMod val="75000"/>
                    <a:lumOff val="25000"/>
                  </a:srgbClr>
                </a:solidFill>
                <a:latin typeface="Calibri"/>
                <a:cs typeface="Calibri"/>
              </a:rPr>
              <a:t>Sensor. Machine Data</a:t>
            </a:r>
          </a:p>
        </p:txBody>
      </p:sp>
      <p:sp>
        <p:nvSpPr>
          <p:cNvPr id="17" name="Rectangle 16"/>
          <p:cNvSpPr/>
          <p:nvPr/>
        </p:nvSpPr>
        <p:spPr>
          <a:xfrm>
            <a:off x="9124322" y="5079326"/>
            <a:ext cx="2078908" cy="307777"/>
          </a:xfrm>
          <a:prstGeom prst="rect">
            <a:avLst/>
          </a:prstGeom>
        </p:spPr>
        <p:txBody>
          <a:bodyPr wrap="square">
            <a:spAutoFit/>
          </a:bodyPr>
          <a:lstStyle/>
          <a:p>
            <a:r>
              <a:rPr lang="en-US" sz="1400" dirty="0" err="1" smtClean="0">
                <a:solidFill>
                  <a:srgbClr val="1E1E1E">
                    <a:lumMod val="75000"/>
                    <a:lumOff val="25000"/>
                  </a:srgbClr>
                </a:solidFill>
                <a:latin typeface="Calibri"/>
                <a:cs typeface="Calibri"/>
              </a:rPr>
              <a:t>Geolocation</a:t>
            </a:r>
            <a:endParaRPr lang="en-US" sz="1400" dirty="0">
              <a:solidFill>
                <a:srgbClr val="1E1E1E">
                  <a:lumMod val="75000"/>
                  <a:lumOff val="25000"/>
                </a:srgbClr>
              </a:solidFill>
              <a:latin typeface="Calibri"/>
              <a:cs typeface="Calibri"/>
            </a:endParaRPr>
          </a:p>
        </p:txBody>
      </p:sp>
      <p:sp>
        <p:nvSpPr>
          <p:cNvPr id="18" name="Rounded Rectangle 17"/>
          <p:cNvSpPr/>
          <p:nvPr/>
        </p:nvSpPr>
        <p:spPr>
          <a:xfrm>
            <a:off x="609441" y="1402823"/>
            <a:ext cx="1942149" cy="2231331"/>
          </a:xfrm>
          <a:prstGeom prst="roundRect">
            <a:avLst/>
          </a:prstGeom>
          <a:solidFill>
            <a:srgbClr val="FFFFFF"/>
          </a:solidFill>
          <a:ln>
            <a:solidFill>
              <a:srgbClr val="44697D"/>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rgbClr val="44697D"/>
                </a:solidFill>
              </a:rPr>
              <a:t>Interactive </a:t>
            </a:r>
          </a:p>
          <a:p>
            <a:pPr algn="l"/>
            <a:r>
              <a:rPr lang="en-US" sz="1600" b="1" dirty="0" smtClean="0">
                <a:solidFill>
                  <a:srgbClr val="44697D"/>
                </a:solidFill>
              </a:rPr>
              <a:t>Analytics</a:t>
            </a:r>
          </a:p>
        </p:txBody>
      </p:sp>
      <p:sp>
        <p:nvSpPr>
          <p:cNvPr id="19" name="Rounded Rectangle 18"/>
          <p:cNvSpPr/>
          <p:nvPr/>
        </p:nvSpPr>
        <p:spPr>
          <a:xfrm>
            <a:off x="2643213" y="1387018"/>
            <a:ext cx="2045632" cy="2231034"/>
          </a:xfrm>
          <a:prstGeom prst="roundRect">
            <a:avLst/>
          </a:prstGeom>
          <a:solidFill>
            <a:srgbClr val="FFFFFF"/>
          </a:solidFill>
          <a:ln>
            <a:solidFill>
              <a:srgbClr val="44697D"/>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rgbClr val="44697D"/>
                </a:solidFill>
              </a:rPr>
              <a:t>Batch Reports /</a:t>
            </a:r>
          </a:p>
          <a:p>
            <a:pPr algn="l"/>
            <a:r>
              <a:rPr lang="en-US" sz="1600" b="1" dirty="0" smtClean="0">
                <a:solidFill>
                  <a:srgbClr val="44697D"/>
                </a:solidFill>
              </a:rPr>
              <a:t>Deep Analytics </a:t>
            </a:r>
          </a:p>
        </p:txBody>
      </p:sp>
      <p:pic>
        <p:nvPicPr>
          <p:cNvPr id="20" name="Picture 19" descr="Screen Shot 2014-06-19 at 12.13.38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441" y="4369397"/>
            <a:ext cx="5929367" cy="1529978"/>
          </a:xfrm>
          <a:prstGeom prst="rect">
            <a:avLst/>
          </a:prstGeom>
        </p:spPr>
      </p:pic>
      <p:pic>
        <p:nvPicPr>
          <p:cNvPr id="21" name="Picture 4" descr="https://drupal.org/files/project-images/Tableau_Software_Logo_Small.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404" y="3165145"/>
            <a:ext cx="1371600" cy="268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evbdn.eventbrite.com/s3-s3/eventlogos/61134553/logomicrostrategy.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404" y="2554239"/>
            <a:ext cx="1371600" cy="2238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www.intelliteach.com/wp-content/uploads/2013/08/SAP_BO_08_CG10_R_tm_p.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066" y="2778069"/>
            <a:ext cx="1371600" cy="3044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13"/>
          <a:stretch>
            <a:fillRect/>
          </a:stretch>
        </p:blipFill>
        <p:spPr>
          <a:xfrm>
            <a:off x="2957460" y="2515764"/>
            <a:ext cx="1387432" cy="1040574"/>
          </a:xfrm>
          <a:prstGeom prst="rect">
            <a:avLst/>
          </a:prstGeom>
        </p:spPr>
      </p:pic>
      <p:sp>
        <p:nvSpPr>
          <p:cNvPr id="25" name="Rounded Rectangle 24"/>
          <p:cNvSpPr/>
          <p:nvPr/>
        </p:nvSpPr>
        <p:spPr>
          <a:xfrm>
            <a:off x="609441" y="3717178"/>
            <a:ext cx="5929367" cy="564810"/>
          </a:xfrm>
          <a:prstGeom prst="roundRect">
            <a:avLst/>
          </a:prstGeom>
          <a:solidFill>
            <a:schemeClr val="accent3"/>
          </a:solidFill>
          <a:ln/>
          <a:effectLst/>
        </p:spPr>
        <p:style>
          <a:lnRef idx="1">
            <a:schemeClr val="accent3"/>
          </a:lnRef>
          <a:fillRef idx="3">
            <a:schemeClr val="accent3"/>
          </a:fillRef>
          <a:effectRef idx="2">
            <a:schemeClr val="accent3"/>
          </a:effectRef>
          <a:fontRef idx="minor">
            <a:schemeClr val="lt1"/>
          </a:fontRef>
        </p:style>
        <p:txBody>
          <a:bodyPr tIns="91440" bIns="91440" rtlCol="0" anchor="t" anchorCtr="0"/>
          <a:lstStyle/>
          <a:p>
            <a:pPr algn="ctr"/>
            <a:r>
              <a:rPr lang="en-US" sz="2400" b="1" dirty="0" smtClean="0">
                <a:solidFill>
                  <a:schemeClr val="bg1"/>
                </a:solidFill>
              </a:rPr>
              <a:t>Hive - SQL</a:t>
            </a:r>
          </a:p>
        </p:txBody>
      </p:sp>
      <p:sp>
        <p:nvSpPr>
          <p:cNvPr id="26" name="Rounded Rectangle 25"/>
          <p:cNvSpPr/>
          <p:nvPr/>
        </p:nvSpPr>
        <p:spPr>
          <a:xfrm>
            <a:off x="4788542" y="1387018"/>
            <a:ext cx="1683083" cy="2218101"/>
          </a:xfrm>
          <a:prstGeom prst="roundRect">
            <a:avLst/>
          </a:prstGeom>
          <a:solidFill>
            <a:srgbClr val="FFFFFF"/>
          </a:solidFill>
          <a:ln>
            <a:solidFill>
              <a:srgbClr val="44697D"/>
            </a:solidFill>
          </a:ln>
          <a:effectLst/>
        </p:spPr>
        <p:style>
          <a:lnRef idx="1">
            <a:schemeClr val="accent1"/>
          </a:lnRef>
          <a:fillRef idx="3">
            <a:schemeClr val="accent1"/>
          </a:fillRef>
          <a:effectRef idx="2">
            <a:schemeClr val="accent1"/>
          </a:effectRef>
          <a:fontRef idx="minor">
            <a:schemeClr val="lt1"/>
          </a:fontRef>
        </p:style>
        <p:txBody>
          <a:bodyPr tIns="91440" bIns="91440" rtlCol="0" anchor="t" anchorCtr="0"/>
          <a:lstStyle/>
          <a:p>
            <a:pPr algn="l"/>
            <a:r>
              <a:rPr lang="en-US" sz="1600" b="1" dirty="0" smtClean="0">
                <a:solidFill>
                  <a:srgbClr val="44697D"/>
                </a:solidFill>
              </a:rPr>
              <a:t>ETL / ELT</a:t>
            </a:r>
          </a:p>
        </p:txBody>
      </p:sp>
      <p:pic>
        <p:nvPicPr>
          <p:cNvPr id="27" name="Picture 26" descr="BU005259.png"/>
          <p:cNvPicPr>
            <a:picLocks noChangeAspect="1"/>
          </p:cNvPicPr>
          <p:nvPr/>
        </p:nvPicPr>
        <p:blipFill>
          <a:blip r:embed="rId14">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007302" y="2536043"/>
            <a:ext cx="1009092" cy="901679"/>
          </a:xfrm>
          <a:prstGeom prst="rect">
            <a:avLst/>
          </a:prstGeom>
        </p:spPr>
      </p:pic>
      <p:sp>
        <p:nvSpPr>
          <p:cNvPr id="28" name="Down Arrow 27"/>
          <p:cNvSpPr/>
          <p:nvPr/>
        </p:nvSpPr>
        <p:spPr>
          <a:xfrm rot="5400000">
            <a:off x="7306080" y="3530853"/>
            <a:ext cx="708922" cy="892407"/>
          </a:xfrm>
          <a:prstGeom prst="downArrow">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800" dirty="0">
              <a:solidFill>
                <a:srgbClr val="1E1E1E"/>
              </a:solidFill>
              <a:latin typeface="Arial"/>
            </a:endParaRPr>
          </a:p>
        </p:txBody>
      </p:sp>
      <p:pic>
        <p:nvPicPr>
          <p:cNvPr id="29" name="Picture 6" descr="https://evbdn.eventbrite.com/s3-s3/eventlogos/61134553/logomicrostrategy.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7460" y="3262595"/>
            <a:ext cx="1159459" cy="18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165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cutover to cost-based optimization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3562639"/>
              </p:ext>
            </p:extLst>
          </p:nvPr>
        </p:nvGraphicFramePr>
        <p:xfrm>
          <a:off x="1088113" y="1016000"/>
          <a:ext cx="9941922" cy="3787501"/>
        </p:xfrm>
        <a:graphic>
          <a:graphicData uri="http://schemas.openxmlformats.org/drawingml/2006/table">
            <a:tbl>
              <a:tblPr firstRow="1" bandRow="1">
                <a:tableStyleId>{5C22544A-7EE6-4342-B048-85BDC9FD1C3A}</a:tableStyleId>
              </a:tblPr>
              <a:tblGrid>
                <a:gridCol w="3537971"/>
                <a:gridCol w="2013708"/>
                <a:gridCol w="4390243"/>
              </a:tblGrid>
              <a:tr h="399142">
                <a:tc>
                  <a:txBody>
                    <a:bodyPr/>
                    <a:lstStyle/>
                    <a:p>
                      <a:r>
                        <a:rPr lang="en-US" dirty="0" smtClean="0"/>
                        <a:t>Release</a:t>
                      </a:r>
                      <a:endParaRPr lang="en-US" dirty="0"/>
                    </a:p>
                  </a:txBody>
                  <a:tcPr/>
                </a:tc>
                <a:tc>
                  <a:txBody>
                    <a:bodyPr/>
                    <a:lstStyle/>
                    <a:p>
                      <a:r>
                        <a:rPr lang="en-US" dirty="0" smtClean="0"/>
                        <a:t>Date</a:t>
                      </a:r>
                      <a:endParaRPr lang="en-US" dirty="0"/>
                    </a:p>
                  </a:txBody>
                  <a:tcPr/>
                </a:tc>
                <a:tc>
                  <a:txBody>
                    <a:bodyPr/>
                    <a:lstStyle/>
                    <a:p>
                      <a:r>
                        <a:rPr lang="en-US" dirty="0" smtClean="0"/>
                        <a:t>Remarks</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Apache Hive 0.12</a:t>
                      </a:r>
                    </a:p>
                  </a:txBody>
                  <a:tcPr/>
                </a:tc>
                <a:tc>
                  <a:txBody>
                    <a:bodyPr/>
                    <a:lstStyle/>
                    <a:p>
                      <a:r>
                        <a:rPr lang="en-US" dirty="0" smtClean="0"/>
                        <a:t>October 2013</a:t>
                      </a:r>
                      <a:endParaRPr lang="en-US" dirty="0"/>
                    </a:p>
                  </a:txBody>
                  <a:tcPr/>
                </a:tc>
                <a:tc>
                  <a:txBody>
                    <a:bodyPr/>
                    <a:lstStyle/>
                    <a:p>
                      <a:pPr marL="285750" indent="-285750">
                        <a:buFont typeface="Arial"/>
                        <a:buChar char="•"/>
                      </a:pPr>
                      <a:r>
                        <a:rPr lang="en-US" dirty="0" smtClean="0"/>
                        <a:t>Rule-based Optimizations</a:t>
                      </a:r>
                    </a:p>
                    <a:p>
                      <a:pPr marL="285750" indent="-285750">
                        <a:buFont typeface="Arial"/>
                        <a:buChar char="•"/>
                      </a:pPr>
                      <a:r>
                        <a:rPr lang="en-US" dirty="0" smtClean="0"/>
                        <a:t>No join reordering</a:t>
                      </a:r>
                    </a:p>
                    <a:p>
                      <a:pPr marL="285750" indent="-285750">
                        <a:buFont typeface="Arial"/>
                        <a:buChar char="•"/>
                      </a:pPr>
                      <a:r>
                        <a:rPr lang="en-US" dirty="0" smtClean="0"/>
                        <a:t>Main optimizations: predicate push-down &amp; partition pruning</a:t>
                      </a:r>
                    </a:p>
                    <a:p>
                      <a:pPr marL="285750" indent="-285750">
                        <a:buFont typeface="Arial"/>
                        <a:buChar char="•"/>
                      </a:pPr>
                      <a:r>
                        <a:rPr lang="en-US" dirty="0" smtClean="0"/>
                        <a:t>Semantic info and operator tree tightly coupled</a:t>
                      </a:r>
                    </a:p>
                  </a:txBody>
                  <a:tcPr/>
                </a:tc>
              </a:tr>
              <a:tr h="370840">
                <a:tc>
                  <a:txBody>
                    <a:bodyPr/>
                    <a:lstStyle/>
                    <a:p>
                      <a:r>
                        <a:rPr lang="en-US" dirty="0" smtClean="0"/>
                        <a:t>Apache Hive 0.13</a:t>
                      </a:r>
                    </a:p>
                    <a:p>
                      <a:endParaRPr lang="en-US" dirty="0" smtClean="0"/>
                    </a:p>
                  </a:txBody>
                  <a:tcPr/>
                </a:tc>
                <a:tc>
                  <a:txBody>
                    <a:bodyPr/>
                    <a:lstStyle/>
                    <a:p>
                      <a:r>
                        <a:rPr lang="en-US" dirty="0" smtClean="0"/>
                        <a:t>April 2014</a:t>
                      </a:r>
                      <a:endParaRPr lang="en-US" dirty="0"/>
                    </a:p>
                  </a:txBody>
                  <a:tcPr/>
                </a:tc>
                <a:tc>
                  <a:txBody>
                    <a:bodyPr/>
                    <a:lstStyle/>
                    <a:p>
                      <a:r>
                        <a:rPr lang="en-US" dirty="0" smtClean="0"/>
                        <a:t>“Old-style” JOIN &amp; push-down conditions:</a:t>
                      </a:r>
                      <a:br>
                        <a:rPr lang="en-US" dirty="0" smtClean="0"/>
                      </a:br>
                      <a:r>
                        <a:rPr lang="en-US" dirty="0" smtClean="0"/>
                        <a:t> </a:t>
                      </a:r>
                      <a:r>
                        <a:rPr lang="en-US" i="1" dirty="0" smtClean="0"/>
                        <a:t>… FROM t1, t2 WHERE …</a:t>
                      </a:r>
                    </a:p>
                  </a:txBody>
                  <a:tcPr/>
                </a:tc>
              </a:tr>
              <a:tr h="370840">
                <a:tc>
                  <a:txBody>
                    <a:bodyPr/>
                    <a:lstStyle/>
                    <a:p>
                      <a:r>
                        <a:rPr lang="en-US" dirty="0" smtClean="0"/>
                        <a:t>HDP 2.1</a:t>
                      </a:r>
                      <a:endParaRPr lang="en-US" dirty="0"/>
                    </a:p>
                  </a:txBody>
                  <a:tcPr/>
                </a:tc>
                <a:tc>
                  <a:txBody>
                    <a:bodyPr/>
                    <a:lstStyle/>
                    <a:p>
                      <a:r>
                        <a:rPr lang="en-US" dirty="0" smtClean="0"/>
                        <a:t>April 2014</a:t>
                      </a:r>
                      <a:endParaRPr lang="en-US" dirty="0"/>
                    </a:p>
                  </a:txBody>
                  <a:tcPr/>
                </a:tc>
                <a:tc>
                  <a:txBody>
                    <a:bodyPr/>
                    <a:lstStyle/>
                    <a:p>
                      <a:r>
                        <a:rPr lang="en-US" dirty="0" smtClean="0"/>
                        <a:t>Cost-based ordering</a:t>
                      </a:r>
                      <a:r>
                        <a:rPr lang="en-US" baseline="0" dirty="0" smtClean="0"/>
                        <a:t> of joins</a:t>
                      </a:r>
                      <a:endParaRPr lang="en-US" dirty="0"/>
                    </a:p>
                  </a:txBody>
                  <a:tcPr/>
                </a:tc>
              </a:tr>
              <a:tr h="370840">
                <a:tc>
                  <a:txBody>
                    <a:bodyPr/>
                    <a:lstStyle/>
                    <a:p>
                      <a:r>
                        <a:rPr lang="en-US" dirty="0" smtClean="0"/>
                        <a:t>Apache Hive 0.14</a:t>
                      </a:r>
                      <a:endParaRPr lang="en-US" dirty="0"/>
                    </a:p>
                  </a:txBody>
                  <a:tcPr/>
                </a:tc>
                <a:tc>
                  <a:txBody>
                    <a:bodyPr/>
                    <a:lstStyle/>
                    <a:p>
                      <a:r>
                        <a:rPr lang="en-US" dirty="0" smtClean="0"/>
                        <a:t>soon</a:t>
                      </a:r>
                      <a:endParaRPr lang="en-US" dirty="0"/>
                    </a:p>
                  </a:txBody>
                  <a:tcPr/>
                </a:tc>
                <a:tc>
                  <a:txBody>
                    <a:bodyPr/>
                    <a:lstStyle/>
                    <a:p>
                      <a:r>
                        <a:rPr lang="en-US" dirty="0" smtClean="0"/>
                        <a:t>Bushy joins,</a:t>
                      </a:r>
                      <a:r>
                        <a:rPr lang="en-US" baseline="0" dirty="0" smtClean="0"/>
                        <a:t> large joins, better operator coverage, better statistics, …</a:t>
                      </a:r>
                      <a:endParaRPr lang="en-US" dirty="0"/>
                    </a:p>
                  </a:txBody>
                  <a:tcPr/>
                </a:tc>
              </a:tr>
            </a:tbl>
          </a:graphicData>
        </a:graphic>
      </p:graphicFrame>
    </p:spTree>
    <p:extLst>
      <p:ext uri="{BB962C8B-B14F-4D97-AF65-F5344CB8AC3E}">
        <p14:creationId xmlns:p14="http://schemas.microsoft.com/office/powerpoint/2010/main" val="20143407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14163" y="2130430"/>
            <a:ext cx="4285606" cy="1470025"/>
          </a:xfrm>
        </p:spPr>
        <p:txBody>
          <a:bodyPr/>
          <a:lstStyle/>
          <a:p>
            <a:pPr algn="r"/>
            <a:r>
              <a:rPr lang="en-US" dirty="0" smtClean="0"/>
              <a:t>Apache </a:t>
            </a:r>
            <a:r>
              <a:rPr lang="en-US" dirty="0" err="1" smtClean="0"/>
              <a:t>Optiq</a:t>
            </a:r>
            <a:r>
              <a:rPr lang="en-US" dirty="0" smtClean="0"/>
              <a:t/>
            </a:r>
            <a:br>
              <a:rPr lang="en-US" dirty="0" smtClean="0"/>
            </a:br>
            <a:r>
              <a:rPr lang="en-US" dirty="0" smtClean="0"/>
              <a:t>(incubating)</a:t>
            </a:r>
            <a:endParaRPr lang="en-US" dirty="0"/>
          </a:p>
        </p:txBody>
      </p:sp>
      <p:sp>
        <p:nvSpPr>
          <p:cNvPr id="7" name="Subtitle 6"/>
          <p:cNvSpPr>
            <a:spLocks noGrp="1"/>
          </p:cNvSpPr>
          <p:nvPr>
            <p:ph type="subTitle"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5333603" y="1391001"/>
            <a:ext cx="3688998" cy="3688998"/>
          </a:xfrm>
          <a:prstGeom prst="rect">
            <a:avLst/>
          </a:prstGeom>
        </p:spPr>
      </p:pic>
    </p:spTree>
    <p:extLst>
      <p:ext uri="{BB962C8B-B14F-4D97-AF65-F5344CB8AC3E}">
        <p14:creationId xmlns:p14="http://schemas.microsoft.com/office/powerpoint/2010/main" val="14883890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Apache </a:t>
            </a:r>
            <a:r>
              <a:rPr lang="en-US" dirty="0" err="1" smtClean="0"/>
              <a:t>Optiq</a:t>
            </a:r>
            <a:endParaRPr lang="en-US" dirty="0"/>
          </a:p>
        </p:txBody>
      </p:sp>
      <p:sp>
        <p:nvSpPr>
          <p:cNvPr id="5" name="Text Placeholder 4"/>
          <p:cNvSpPr>
            <a:spLocks noGrp="1"/>
          </p:cNvSpPr>
          <p:nvPr>
            <p:ph type="body" sz="quarter" idx="11"/>
          </p:nvPr>
        </p:nvSpPr>
        <p:spPr/>
        <p:txBody>
          <a:bodyPr/>
          <a:lstStyle/>
          <a:p>
            <a:r>
              <a:rPr lang="en-US" dirty="0" smtClean="0"/>
              <a:t>Apache incubator project since May, 2014</a:t>
            </a:r>
          </a:p>
          <a:p>
            <a:r>
              <a:rPr lang="en-US" dirty="0" smtClean="0"/>
              <a:t>Query planning framework</a:t>
            </a:r>
          </a:p>
          <a:p>
            <a:pPr marL="342900" lvl="1" indent="-342900">
              <a:buFont typeface="Arial"/>
              <a:buChar char="•"/>
            </a:pPr>
            <a:r>
              <a:rPr lang="en-US" dirty="0" smtClean="0"/>
              <a:t>Relational algebra, rewrite rules, cost model</a:t>
            </a:r>
          </a:p>
          <a:p>
            <a:pPr marL="342900" lvl="1" indent="-342900">
              <a:buFont typeface="Arial"/>
              <a:buChar char="•"/>
            </a:pPr>
            <a:r>
              <a:rPr lang="en-US" dirty="0" smtClean="0"/>
              <a:t>Extensible</a:t>
            </a:r>
          </a:p>
          <a:p>
            <a:pPr marL="342900" lvl="1" indent="-342900">
              <a:buFont typeface="Arial"/>
              <a:buChar char="•"/>
            </a:pPr>
            <a:r>
              <a:rPr lang="en-US" dirty="0" smtClean="0"/>
              <a:t>Usable standalone (JDBC) or embedded</a:t>
            </a:r>
          </a:p>
          <a:p>
            <a:r>
              <a:rPr lang="en-US" dirty="0" smtClean="0"/>
              <a:t>Adoption</a:t>
            </a:r>
          </a:p>
          <a:p>
            <a:pPr marL="342900" lvl="1" indent="-342900">
              <a:buFont typeface="Arial"/>
              <a:buChar char="•"/>
            </a:pPr>
            <a:r>
              <a:rPr lang="en-US" dirty="0" smtClean="0"/>
              <a:t>Lingual – SQL interface to Cascading</a:t>
            </a:r>
          </a:p>
          <a:p>
            <a:pPr marL="342900" lvl="1" indent="-342900">
              <a:buFont typeface="Arial"/>
              <a:buChar char="•"/>
            </a:pPr>
            <a:r>
              <a:rPr lang="en-US" dirty="0" smtClean="0"/>
              <a:t>Apache Drill</a:t>
            </a:r>
          </a:p>
          <a:p>
            <a:pPr marL="342900" lvl="1" indent="-342900">
              <a:buFont typeface="Arial"/>
              <a:buChar char="•"/>
            </a:pPr>
            <a:r>
              <a:rPr lang="en-US" dirty="0" smtClean="0"/>
              <a:t>Apache Hive</a:t>
            </a:r>
          </a:p>
          <a:p>
            <a:r>
              <a:rPr lang="en-US" dirty="0" smtClean="0"/>
              <a:t>Adapters: </a:t>
            </a:r>
            <a:r>
              <a:rPr lang="en-US" dirty="0" err="1" smtClean="0"/>
              <a:t>Splunk</a:t>
            </a:r>
            <a:r>
              <a:rPr lang="en-US" dirty="0" smtClean="0"/>
              <a:t>, Spark, </a:t>
            </a:r>
            <a:r>
              <a:rPr lang="en-US" dirty="0" err="1" smtClean="0"/>
              <a:t>MongoDB</a:t>
            </a:r>
            <a:r>
              <a:rPr lang="en-US" dirty="0" smtClean="0"/>
              <a:t>, JDBC, CSV, JSON, Web tables, In-memory data</a:t>
            </a:r>
          </a:p>
          <a:p>
            <a:pPr marL="342900" indent="-342900">
              <a:buFont typeface="Arial"/>
              <a:buChar char="•"/>
            </a:pPr>
            <a:endParaRPr lang="en-US" dirty="0" smtClean="0"/>
          </a:p>
          <a:p>
            <a:endParaRPr lang="en-US" dirty="0"/>
          </a:p>
        </p:txBody>
      </p:sp>
    </p:spTree>
    <p:extLst>
      <p:ext uri="{BB962C8B-B14F-4D97-AF65-F5344CB8AC3E}">
        <p14:creationId xmlns:p14="http://schemas.microsoft.com/office/powerpoint/2010/main" val="18509335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Conventional DB architecture</a:t>
            </a:r>
            <a:endParaRPr lang="en-US" dirty="0"/>
          </a:p>
        </p:txBody>
      </p:sp>
      <p:sp>
        <p:nvSpPr>
          <p:cNvPr id="5" name="Text Placeholder 4"/>
          <p:cNvSpPr>
            <a:spLocks noGrp="1"/>
          </p:cNvSpPr>
          <p:nvPr>
            <p:ph type="body" sz="quarter" idx="11"/>
          </p:nvPr>
        </p:nvSpPr>
        <p:spPr/>
        <p:txBody>
          <a:bodyPr/>
          <a:lstStyle/>
          <a:p>
            <a:endParaRPr lang="en-US"/>
          </a:p>
        </p:txBody>
      </p:sp>
      <p:pic>
        <p:nvPicPr>
          <p:cNvPr id="7" name="Picture 6" descr="Screen Shot 2014-06-04 at 10.11.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887" y="1106435"/>
            <a:ext cx="7755386" cy="4740586"/>
          </a:xfrm>
          <a:prstGeom prst="rect">
            <a:avLst/>
          </a:prstGeom>
        </p:spPr>
      </p:pic>
    </p:spTree>
    <p:extLst>
      <p:ext uri="{BB962C8B-B14F-4D97-AF65-F5344CB8AC3E}">
        <p14:creationId xmlns:p14="http://schemas.microsoft.com/office/powerpoint/2010/main" val="3676068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Hortonworks_PPT_5temp">
  <a:themeElements>
    <a:clrScheme name="Hortonworks New">
      <a:dk1>
        <a:sysClr val="windowText" lastClr="000000"/>
      </a:dk1>
      <a:lt1>
        <a:srgbClr val="1E1E1E"/>
      </a:lt1>
      <a:dk2>
        <a:srgbClr val="FFFFFF"/>
      </a:dk2>
      <a:lt2>
        <a:srgbClr val="FFFFFF"/>
      </a:lt2>
      <a:accent1>
        <a:srgbClr val="69BE28"/>
      </a:accent1>
      <a:accent2>
        <a:srgbClr val="3DB5E6"/>
      </a:accent2>
      <a:accent3>
        <a:srgbClr val="44697D"/>
      </a:accent3>
      <a:accent4>
        <a:srgbClr val="818A8F"/>
      </a:accent4>
      <a:accent5>
        <a:srgbClr val="E17000"/>
      </a:accent5>
      <a:accent6>
        <a:srgbClr val="F6A800"/>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tIns="91440" bIns="91440" rtlCol="0" anchor="t" anchorCtr="0"/>
      <a:lstStyle>
        <a:defPPr algn="l">
          <a:defRPr dirty="0" smtClean="0">
            <a:solidFill>
              <a:schemeClr val="bg2"/>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4"/>
          </a:solidFill>
        </a:ln>
        <a:effectLst/>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91440" rIns="91440" bIns="91440" rtlCol="0">
        <a:no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HortonworksIntro.Spring2014.v03.pptx</Template>
  <TotalTime>8093</TotalTime>
  <Words>2447</Words>
  <Application>Microsoft Macintosh PowerPoint</Application>
  <PresentationFormat>Custom</PresentationFormat>
  <Paragraphs>577</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Hortonworks_PPT_5temp</vt:lpstr>
      <vt:lpstr>Cost-based query optimization in Apache Hive 0.14</vt:lpstr>
      <vt:lpstr>About me</vt:lpstr>
      <vt:lpstr>Hadoop - A New Data Architecture for New Data</vt:lpstr>
      <vt:lpstr>Interactive SQL-IN-Hadoop Delivered</vt:lpstr>
      <vt:lpstr>Hive – Single tool for all SQL use cases</vt:lpstr>
      <vt:lpstr>Incremental cutover to cost-based optimization</vt:lpstr>
      <vt:lpstr>Apache Optiq (incubating)</vt:lpstr>
      <vt:lpstr>Apache Optiq</vt:lpstr>
      <vt:lpstr>Conventional DB architecture</vt:lpstr>
      <vt:lpstr>Optiq architecture</vt:lpstr>
      <vt:lpstr>Expression tree </vt:lpstr>
      <vt:lpstr>Expression tree (optimized)</vt:lpstr>
      <vt:lpstr>Optiq – APIs and SPIs</vt:lpstr>
      <vt:lpstr>Under development in Optiq - materialized views</vt:lpstr>
      <vt:lpstr>Now… back to Hive</vt:lpstr>
      <vt:lpstr>CBO in Hive</vt:lpstr>
      <vt:lpstr>Query preparation – Hive 0.13</vt:lpstr>
      <vt:lpstr>Query preparation – full CBO</vt:lpstr>
      <vt:lpstr>Query preparation – Hive 0.14</vt:lpstr>
      <vt:lpstr>Query Execution – The basics</vt:lpstr>
      <vt:lpstr>Optiq Planner Process</vt:lpstr>
      <vt:lpstr>Star schema</vt:lpstr>
      <vt:lpstr>Query combining two stars</vt:lpstr>
      <vt:lpstr>Left-deep tree</vt:lpstr>
      <vt:lpstr>Bushy tree</vt:lpstr>
      <vt:lpstr>Two approaches to join optimization</vt:lpstr>
      <vt:lpstr>Statistics</vt:lpstr>
      <vt:lpstr>Stored statistics – recent improvements</vt:lpstr>
      <vt:lpstr>Dynamic partition pruning</vt:lpstr>
      <vt:lpstr>Summary</vt:lpstr>
      <vt:lpstr>Show me the numbers…</vt:lpstr>
      <vt:lpstr>TPC-DS (30TB) Q17</vt:lpstr>
      <vt:lpstr>TPC-DS (200G) queries</vt:lpstr>
      <vt:lpstr>Stinger.next</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and the Data Lake</dc:title>
  <dc:creator>Ari Zilka</dc:creator>
  <cp:lastModifiedBy>Julian Hyde</cp:lastModifiedBy>
  <cp:revision>215</cp:revision>
  <dcterms:created xsi:type="dcterms:W3CDTF">2014-04-03T19:42:37Z</dcterms:created>
  <dcterms:modified xsi:type="dcterms:W3CDTF">2014-09-26T17:18:27Z</dcterms:modified>
</cp:coreProperties>
</file>