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300" r:id="rId4"/>
    <p:sldId id="276" r:id="rId5"/>
    <p:sldId id="277" r:id="rId6"/>
    <p:sldId id="283" r:id="rId7"/>
    <p:sldId id="284" r:id="rId8"/>
    <p:sldId id="285" r:id="rId9"/>
    <p:sldId id="286" r:id="rId10"/>
    <p:sldId id="287" r:id="rId11"/>
    <p:sldId id="297" r:id="rId12"/>
    <p:sldId id="306" r:id="rId13"/>
    <p:sldId id="303" r:id="rId14"/>
    <p:sldId id="304" r:id="rId15"/>
    <p:sldId id="305" r:id="rId16"/>
    <p:sldId id="288" r:id="rId17"/>
    <p:sldId id="289" r:id="rId18"/>
    <p:sldId id="298" r:id="rId19"/>
    <p:sldId id="299" r:id="rId20"/>
    <p:sldId id="301" r:id="rId21"/>
    <p:sldId id="296" r:id="rId22"/>
    <p:sldId id="307" r:id="rId23"/>
    <p:sldId id="308" r:id="rId24"/>
    <p:sldId id="309" r:id="rId25"/>
    <p:sldId id="313" r:id="rId26"/>
    <p:sldId id="311" r:id="rId27"/>
    <p:sldId id="312" r:id="rId28"/>
    <p:sldId id="302" r:id="rId29"/>
    <p:sldId id="274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6DBF0-96B2-AC47-869C-BB30F3B0BF5E}">
          <p14:sldIdLst>
            <p14:sldId id="256"/>
            <p14:sldId id="282"/>
            <p14:sldId id="300"/>
            <p14:sldId id="276"/>
            <p14:sldId id="277"/>
            <p14:sldId id="283"/>
            <p14:sldId id="284"/>
            <p14:sldId id="285"/>
            <p14:sldId id="286"/>
            <p14:sldId id="287"/>
            <p14:sldId id="297"/>
            <p14:sldId id="306"/>
            <p14:sldId id="303"/>
            <p14:sldId id="304"/>
            <p14:sldId id="305"/>
            <p14:sldId id="288"/>
            <p14:sldId id="289"/>
            <p14:sldId id="298"/>
            <p14:sldId id="299"/>
            <p14:sldId id="301"/>
            <p14:sldId id="296"/>
            <p14:sldId id="307"/>
            <p14:sldId id="308"/>
            <p14:sldId id="309"/>
            <p14:sldId id="313"/>
            <p14:sldId id="311"/>
            <p14:sldId id="312"/>
            <p14:sldId id="302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928" y="-66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D2D97-C243-FE41-A005-C208BED072E7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267C-F585-A641-A2F2-5501115A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Hive CBO didn’t quite make it into Apache Hive 0.13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talk: What is CBO?</a:t>
            </a:r>
            <a:r>
              <a:rPr lang="en-US" baseline="0" dirty="0" smtClean="0"/>
              <a:t> Why are we putting it in Hive? How did we do it? When is it released? And what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 Converters convert a Hive Op. Graph to an </a:t>
            </a:r>
            <a:r>
              <a:rPr lang="en-US" dirty="0" err="1" smtClean="0"/>
              <a:t>Optiq</a:t>
            </a:r>
            <a:r>
              <a:rPr lang="en-US" dirty="0" smtClean="0"/>
              <a:t> representation. In </a:t>
            </a:r>
            <a:r>
              <a:rPr lang="en-US" dirty="0" err="1" smtClean="0"/>
              <a:t>Optiq</a:t>
            </a:r>
            <a:r>
              <a:rPr lang="en-US" dirty="0" smtClean="0"/>
              <a:t> we have </a:t>
            </a:r>
            <a:r>
              <a:rPr lang="en-US" dirty="0" err="1" smtClean="0"/>
              <a:t>RelNodes</a:t>
            </a:r>
            <a:r>
              <a:rPr lang="en-US" dirty="0" smtClean="0"/>
              <a:t> and </a:t>
            </a:r>
            <a:r>
              <a:rPr lang="en-US" dirty="0" err="1" smtClean="0"/>
              <a:t>RexNodes</a:t>
            </a:r>
            <a:r>
              <a:rPr lang="en-US" dirty="0" smtClean="0"/>
              <a:t> in place of Operators and </a:t>
            </a:r>
            <a:r>
              <a:rPr lang="en-US" dirty="0" err="1" smtClean="0"/>
              <a:t>ExprNodes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conversion creates a ‘Logical’ plan. </a:t>
            </a:r>
            <a:r>
              <a:rPr lang="en-US" dirty="0" err="1" smtClean="0"/>
              <a:t>RedSinks</a:t>
            </a:r>
            <a:r>
              <a:rPr lang="en-US" dirty="0" smtClean="0"/>
              <a:t> are dropped; Physical traits like Partitioning/</a:t>
            </a:r>
            <a:r>
              <a:rPr lang="en-US" dirty="0" err="1" smtClean="0"/>
              <a:t>Bucketness</a:t>
            </a:r>
            <a:r>
              <a:rPr lang="en-US" dirty="0" smtClean="0"/>
              <a:t> is lost.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The Plan Graph is the central data structure of the Planner. There is a Node for each Node in the input Plan. A Node represents a Set of equivalent Sub Graphs(Plans). Each Set is further divided into Subsets based on traits: traits capture physical</a:t>
            </a:r>
            <a:r>
              <a:rPr lang="en-US" baseline="0" dirty="0" smtClean="0"/>
              <a:t> attributes like </a:t>
            </a:r>
            <a:r>
              <a:rPr lang="en-US" baseline="0" dirty="0" err="1" smtClean="0"/>
              <a:t>sortedness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bucketness</a:t>
            </a:r>
            <a:endParaRPr lang="en-US" baseline="0" dirty="0" smtClean="0"/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Rules comprise of a Match Graph Template and an </a:t>
            </a:r>
            <a:r>
              <a:rPr lang="en-US" baseline="0" dirty="0" err="1" smtClean="0"/>
              <a:t>onMatch</a:t>
            </a:r>
            <a:r>
              <a:rPr lang="en-US" baseline="0" dirty="0" smtClean="0"/>
              <a:t> action. Action generates a ‘better’ equivalent Plan. So Rule match actions populates Plan Graph Sets.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Metadata Providers provide all Metadata information to the Planner: Schema, but also Cost Formulas like Selectivity and NDV calculations.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err="1" smtClean="0"/>
              <a:t>RelNodes</a:t>
            </a:r>
            <a:r>
              <a:rPr lang="en-US" baseline="0" dirty="0" smtClean="0"/>
              <a:t> have Cost. The Cost model encapsulates Cost calculations.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Rule Match Queue is a Queue of Rule Matches. Planner runs until the Queue is empty for a fixed number of iterations. The application of a </a:t>
            </a:r>
            <a:r>
              <a:rPr lang="en-US" baseline="0" dirty="0" err="1" smtClean="0"/>
              <a:t>RuleMatch</a:t>
            </a:r>
            <a:r>
              <a:rPr lang="en-US" baseline="0" dirty="0" smtClean="0"/>
              <a:t> adds to the Plan Graph and also adds new Rule Matches to the Queue. </a:t>
            </a:r>
            <a:r>
              <a:rPr lang="en-US" baseline="0" dirty="0" err="1" smtClean="0"/>
              <a:t>RuleMatches</a:t>
            </a:r>
            <a:r>
              <a:rPr lang="en-US" baseline="0" dirty="0" smtClean="0"/>
              <a:t> are ordered based on importance: which is based on </a:t>
            </a:r>
            <a:r>
              <a:rPr lang="en-US" baseline="0" dirty="0" err="1" smtClean="0"/>
              <a:t>RelNode</a:t>
            </a:r>
            <a:r>
              <a:rPr lang="en-US" baseline="0" dirty="0" smtClean="0"/>
              <a:t> cost and distance of Node in Plan from Root.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A380-21FD-A84F-8CA7-3A2756712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87968" y="6545264"/>
            <a:ext cx="8166089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1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5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12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8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302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6" y="6476473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2014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Cost-based query optimization in Apache Hive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Hyde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058184" y="4056302"/>
            <a:ext cx="4521200" cy="469900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Julian Hyde</a:t>
            </a:r>
          </a:p>
          <a:p>
            <a:pPr marL="0" indent="0" algn="r">
              <a:buNone/>
            </a:pPr>
            <a:r>
              <a:rPr lang="en-US" dirty="0" smtClean="0"/>
              <a:t>June 4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1" y="4056302"/>
            <a:ext cx="6946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Optiq</a:t>
            </a:r>
            <a:r>
              <a:rPr lang="en-US" dirty="0" smtClean="0"/>
              <a:t> – APIs and SPIs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55245"/>
              </p:ext>
            </p:extLst>
          </p:nvPr>
        </p:nvGraphicFramePr>
        <p:xfrm>
          <a:off x="4952630" y="4625703"/>
          <a:ext cx="3243724" cy="219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724"/>
              </a:tblGrid>
              <a:tr h="452843">
                <a:tc>
                  <a:txBody>
                    <a:bodyPr/>
                    <a:lstStyle/>
                    <a:p>
                      <a:r>
                        <a:rPr lang="en-US" dirty="0" smtClean="0"/>
                        <a:t>Cost,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5676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RelOptCost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RelOptCostFactory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RelMetadataProvider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RelMdColumnUniquensss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RelMdDistinctRowCount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RelMdSelectivity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27653"/>
              </p:ext>
            </p:extLst>
          </p:nvPr>
        </p:nvGraphicFramePr>
        <p:xfrm>
          <a:off x="8642247" y="1074780"/>
          <a:ext cx="2322490" cy="128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90"/>
              </a:tblGrid>
              <a:tr h="365757">
                <a:tc>
                  <a:txBody>
                    <a:bodyPr/>
                    <a:lstStyle/>
                    <a:p>
                      <a:r>
                        <a:rPr lang="en-US" dirty="0" smtClean="0"/>
                        <a:t>SQL parser</a:t>
                      </a:r>
                      <a:endParaRPr lang="en-US" dirty="0"/>
                    </a:p>
                  </a:txBody>
                  <a:tcPr/>
                </a:tc>
              </a:tr>
              <a:tr h="5676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SqlParser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SqlValidator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86605"/>
              </p:ext>
            </p:extLst>
          </p:nvPr>
        </p:nvGraphicFramePr>
        <p:xfrm>
          <a:off x="4952631" y="1111066"/>
          <a:ext cx="324372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723"/>
              </a:tblGrid>
              <a:tr h="325483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 rules</a:t>
                      </a:r>
                      <a:endParaRPr lang="en-US" dirty="0"/>
                    </a:p>
                  </a:txBody>
                  <a:tcPr/>
                </a:tc>
              </a:tr>
              <a:tr h="22783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RelOptRule</a:t>
                      </a:r>
                      <a:endParaRPr lang="en-US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MergeFilterRule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PushAggregateThroughUnionRule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RemoveCorrelationForScalarProjectRule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100+ more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Unification (materialized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view)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trimming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01974"/>
              </p:ext>
            </p:extLst>
          </p:nvPr>
        </p:nvGraphicFramePr>
        <p:xfrm>
          <a:off x="609441" y="1106435"/>
          <a:ext cx="40785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555"/>
              </a:tblGrid>
              <a:tr h="243555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algebra</a:t>
                      </a:r>
                      <a:endParaRPr lang="en-US" dirty="0"/>
                    </a:p>
                  </a:txBody>
                  <a:tcPr/>
                </a:tc>
              </a:tr>
              <a:tr h="5676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RelNode</a:t>
                      </a:r>
                      <a:r>
                        <a:rPr lang="en-US" dirty="0" smtClean="0"/>
                        <a:t> (operator)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TableScan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Filter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Project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Union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Aggregate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…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err="1" smtClean="0"/>
                        <a:t>RelDataType</a:t>
                      </a:r>
                      <a:r>
                        <a:rPr lang="en-US" dirty="0" smtClean="0"/>
                        <a:t> (type)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err="1" smtClean="0"/>
                        <a:t>RexNode</a:t>
                      </a:r>
                      <a:r>
                        <a:rPr lang="en-US" dirty="0" smtClean="0"/>
                        <a:t> (expression)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err="1" smtClean="0"/>
                        <a:t>RelTrait</a:t>
                      </a:r>
                      <a:r>
                        <a:rPr lang="en-US" dirty="0" smtClean="0"/>
                        <a:t> (physical property)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RelConvention</a:t>
                      </a:r>
                      <a:r>
                        <a:rPr lang="en-US" baseline="0" dirty="0" smtClean="0"/>
                        <a:t> (calling-convention)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err="1" smtClean="0"/>
                        <a:t>RelCollation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sortedness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TBD (</a:t>
                      </a:r>
                      <a:r>
                        <a:rPr lang="en-US" baseline="0" dirty="0" err="1" smtClean="0"/>
                        <a:t>bucketedness</a:t>
                      </a:r>
                      <a:r>
                        <a:rPr lang="en-US" baseline="0" dirty="0" smtClean="0"/>
                        <a:t>/distribution)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9403"/>
              </p:ext>
            </p:extLst>
          </p:nvPr>
        </p:nvGraphicFramePr>
        <p:xfrm>
          <a:off x="8642247" y="4831804"/>
          <a:ext cx="2322490" cy="45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90"/>
              </a:tblGrid>
              <a:tr h="452843">
                <a:tc>
                  <a:txBody>
                    <a:bodyPr/>
                    <a:lstStyle/>
                    <a:p>
                      <a:r>
                        <a:rPr lang="en-US" dirty="0" smtClean="0"/>
                        <a:t>JDBC driver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98580"/>
              </p:ext>
            </p:extLst>
          </p:nvPr>
        </p:nvGraphicFramePr>
        <p:xfrm>
          <a:off x="8642247" y="2577737"/>
          <a:ext cx="3243724" cy="19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724"/>
              </a:tblGrid>
              <a:tr h="452843"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</a:tr>
              <a:tr h="567652"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</a:p>
                    <a:p>
                      <a:r>
                        <a:rPr lang="en-US" dirty="0" smtClean="0"/>
                        <a:t>Table</a:t>
                      </a:r>
                    </a:p>
                    <a:p>
                      <a:r>
                        <a:rPr lang="en-US" dirty="0" smtClean="0"/>
                        <a:t>Function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TableFunction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TableMacro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Now… back to Hive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43" y="2444833"/>
            <a:ext cx="3688998" cy="3688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700" y="2130430"/>
            <a:ext cx="2158902" cy="21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 in </a:t>
            </a:r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cost-based optimization?</a:t>
            </a:r>
          </a:p>
          <a:p>
            <a:pPr lvl="1"/>
            <a:r>
              <a:rPr lang="en-US" dirty="0" smtClean="0"/>
              <a:t>Ease </a:t>
            </a:r>
            <a:r>
              <a:rPr lang="en-US" dirty="0" smtClean="0"/>
              <a:t>of Use – Join </a:t>
            </a:r>
            <a:r>
              <a:rPr lang="en-US" dirty="0" smtClean="0"/>
              <a:t>Reordering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dirty="0" smtClean="0"/>
              <a:t>Chaining</a:t>
            </a:r>
            <a:endParaRPr lang="en-US" dirty="0" smtClean="0"/>
          </a:p>
          <a:p>
            <a:pPr lvl="1"/>
            <a:r>
              <a:rPr lang="en-US" dirty="0" smtClean="0"/>
              <a:t>Ad hoc queries involving multiple </a:t>
            </a:r>
            <a:r>
              <a:rPr lang="en-US" dirty="0" smtClean="0"/>
              <a:t>views</a:t>
            </a:r>
            <a:endParaRPr lang="en-US" dirty="0"/>
          </a:p>
          <a:p>
            <a:pPr lvl="1"/>
            <a:r>
              <a:rPr lang="en-US" dirty="0" smtClean="0"/>
              <a:t>Enables BI Tools </a:t>
            </a:r>
            <a:r>
              <a:rPr lang="en-US" dirty="0" smtClean="0"/>
              <a:t>as front ends </a:t>
            </a:r>
            <a:r>
              <a:rPr lang="en-US" dirty="0" smtClean="0"/>
              <a:t>to </a:t>
            </a:r>
            <a:r>
              <a:rPr lang="en-US" dirty="0" smtClean="0"/>
              <a:t>Hive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version</a:t>
            </a:r>
          </a:p>
          <a:p>
            <a:pPr lvl="1"/>
            <a:r>
              <a:rPr lang="en-US" dirty="0" smtClean="0"/>
              <a:t>Modest goal</a:t>
            </a:r>
          </a:p>
          <a:p>
            <a:pPr lvl="1"/>
            <a:r>
              <a:rPr lang="en-US" dirty="0" smtClean="0"/>
              <a:t>Concrete results</a:t>
            </a:r>
          </a:p>
          <a:p>
            <a:pPr lvl="1"/>
            <a:r>
              <a:rPr lang="en-US" dirty="0" smtClean="0"/>
              <a:t>Join re-ordering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465888"/>
            <a:ext cx="28432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8486" y="6202947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preparation – Hive 0.13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98218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SQL parser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0866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Semantic analyzer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37938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Logical Optimizer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21295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Physical Optimizer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539804" y="3057071"/>
            <a:ext cx="751062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032452" y="3046185"/>
            <a:ext cx="805486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7579524" y="3046185"/>
            <a:ext cx="841771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2793779" y="4281713"/>
            <a:ext cx="2104417" cy="1360715"/>
          </a:xfrm>
          <a:prstGeom prst="wedgeEllipseCallout">
            <a:avLst>
              <a:gd name="adj1" fmla="val -50351"/>
              <a:gd name="adj2" fmla="val -138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Abstract Syntax Tree (AST)</a:t>
            </a:r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-18149" y="3046185"/>
            <a:ext cx="816367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17692" y="4281714"/>
            <a:ext cx="2049991" cy="997857"/>
          </a:xfrm>
          <a:prstGeom prst="wedgeEllipseCallout">
            <a:avLst>
              <a:gd name="adj1" fmla="val -40385"/>
              <a:gd name="adj2" fmla="val -169627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Hive SQL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5315438" y="1034117"/>
            <a:ext cx="2031872" cy="997857"/>
          </a:xfrm>
          <a:prstGeom prst="wedgeEllipseCallout">
            <a:avLst>
              <a:gd name="adj1" fmla="val -51213"/>
              <a:gd name="adj2" fmla="val 144918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Annotated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AST</a:t>
            </a:r>
          </a:p>
        </p:txBody>
      </p:sp>
      <p:sp>
        <p:nvSpPr>
          <p:cNvPr id="35" name="Oval Callout 34"/>
          <p:cNvSpPr/>
          <p:nvPr/>
        </p:nvSpPr>
        <p:spPr>
          <a:xfrm>
            <a:off x="7953225" y="4245428"/>
            <a:ext cx="1407793" cy="997857"/>
          </a:xfrm>
          <a:prstGeom prst="wedgeEllipseCallout">
            <a:avLst>
              <a:gd name="adj1" fmla="val -51213"/>
              <a:gd name="adj2" fmla="val -162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004722" y="2463798"/>
            <a:ext cx="859823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400" dirty="0" err="1" smtClean="0">
                <a:solidFill>
                  <a:schemeClr val="bg2"/>
                </a:solidFill>
              </a:rPr>
              <a:t>Tez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/>
          <p:cNvCxnSpPr>
            <a:stCxn id="9" idx="3"/>
            <a:endCxn id="36" idx="1"/>
          </p:cNvCxnSpPr>
          <p:nvPr/>
        </p:nvCxnSpPr>
        <p:spPr>
          <a:xfrm>
            <a:off x="10162881" y="3046185"/>
            <a:ext cx="841841" cy="725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>
            <a:off x="10536653" y="4252684"/>
            <a:ext cx="1473025" cy="997857"/>
          </a:xfrm>
          <a:prstGeom prst="wedgeEllipseCallout">
            <a:avLst>
              <a:gd name="adj1" fmla="val -51213"/>
              <a:gd name="adj2" fmla="val -162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Tuned Plan</a:t>
            </a:r>
          </a:p>
        </p:txBody>
      </p:sp>
    </p:spTree>
    <p:extLst>
      <p:ext uri="{BB962C8B-B14F-4D97-AF65-F5344CB8AC3E}">
        <p14:creationId xmlns:p14="http://schemas.microsoft.com/office/powerpoint/2010/main" val="16973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preparation – full CBO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98218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SQL parser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0866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Semantic analyzer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37938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Translate to algebra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21295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Physical Optimizer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539804" y="3057071"/>
            <a:ext cx="751062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032452" y="3046185"/>
            <a:ext cx="805486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5" idx="1"/>
          </p:cNvCxnSpPr>
          <p:nvPr/>
        </p:nvCxnSpPr>
        <p:spPr>
          <a:xfrm>
            <a:off x="6708731" y="3635827"/>
            <a:ext cx="537466" cy="841363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2793779" y="4281713"/>
            <a:ext cx="2104417" cy="1360715"/>
          </a:xfrm>
          <a:prstGeom prst="wedgeEllipseCallout">
            <a:avLst>
              <a:gd name="adj1" fmla="val -50351"/>
              <a:gd name="adj2" fmla="val -138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Abstract Syntax Tree (AST)</a:t>
            </a:r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-18149" y="3046185"/>
            <a:ext cx="816367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17692" y="4281714"/>
            <a:ext cx="2049991" cy="997857"/>
          </a:xfrm>
          <a:prstGeom prst="wedgeEllipseCallout">
            <a:avLst>
              <a:gd name="adj1" fmla="val -40385"/>
              <a:gd name="adj2" fmla="val -169627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Hive SQL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004722" y="2463798"/>
            <a:ext cx="859823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400" dirty="0" err="1" smtClean="0">
                <a:solidFill>
                  <a:schemeClr val="bg2"/>
                </a:solidFill>
              </a:rPr>
              <a:t>Tez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/>
          <p:cNvCxnSpPr>
            <a:stCxn id="9" idx="3"/>
            <a:endCxn id="36" idx="1"/>
          </p:cNvCxnSpPr>
          <p:nvPr/>
        </p:nvCxnSpPr>
        <p:spPr>
          <a:xfrm>
            <a:off x="10162881" y="3046185"/>
            <a:ext cx="841841" cy="725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>
            <a:off x="10536653" y="4252684"/>
            <a:ext cx="1473025" cy="997857"/>
          </a:xfrm>
          <a:prstGeom prst="wedgeEllipseCallout">
            <a:avLst>
              <a:gd name="adj1" fmla="val -51213"/>
              <a:gd name="adj2" fmla="val -162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Tuned Plan</a:t>
            </a:r>
          </a:p>
        </p:txBody>
      </p:sp>
      <p:sp>
        <p:nvSpPr>
          <p:cNvPr id="5" name="Oval 4"/>
          <p:cNvSpPr/>
          <p:nvPr/>
        </p:nvSpPr>
        <p:spPr>
          <a:xfrm>
            <a:off x="6930042" y="4263570"/>
            <a:ext cx="2158839" cy="14586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err="1" smtClean="0">
                <a:solidFill>
                  <a:schemeClr val="bg2"/>
                </a:solidFill>
              </a:rPr>
              <a:t>Optiq</a:t>
            </a:r>
            <a:r>
              <a:rPr lang="en-US" sz="2400" dirty="0" smtClean="0">
                <a:solidFill>
                  <a:schemeClr val="bg2"/>
                </a:solidFill>
              </a:rPr>
              <a:t> optimizer</a:t>
            </a:r>
          </a:p>
        </p:txBody>
      </p:sp>
      <p:cxnSp>
        <p:nvCxnSpPr>
          <p:cNvPr id="18" name="Curved Connector 17"/>
          <p:cNvCxnSpPr>
            <a:stCxn id="5" idx="6"/>
            <a:endCxn id="5" idx="4"/>
          </p:cNvCxnSpPr>
          <p:nvPr/>
        </p:nvCxnSpPr>
        <p:spPr>
          <a:xfrm flipH="1">
            <a:off x="8009462" y="4992913"/>
            <a:ext cx="1079419" cy="729343"/>
          </a:xfrm>
          <a:prstGeom prst="curvedConnector4">
            <a:avLst>
              <a:gd name="adj1" fmla="val -21178"/>
              <a:gd name="adj2" fmla="val 131343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Callout 31"/>
          <p:cNvSpPr/>
          <p:nvPr/>
        </p:nvSpPr>
        <p:spPr>
          <a:xfrm>
            <a:off x="5152182" y="5030551"/>
            <a:ext cx="1759726" cy="884024"/>
          </a:xfrm>
          <a:prstGeom prst="wedgeEllipseCallout">
            <a:avLst>
              <a:gd name="adj1" fmla="val 50373"/>
              <a:gd name="adj2" fmla="val -15413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RelNode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5" idx="7"/>
            <a:endCxn id="9" idx="2"/>
          </p:cNvCxnSpPr>
          <p:nvPr/>
        </p:nvCxnSpPr>
        <p:spPr>
          <a:xfrm flipV="1">
            <a:off x="8772726" y="3635827"/>
            <a:ext cx="519362" cy="841363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5315438" y="1034117"/>
            <a:ext cx="2031872" cy="997857"/>
          </a:xfrm>
          <a:prstGeom prst="wedgeEllipseCallout">
            <a:avLst>
              <a:gd name="adj1" fmla="val -51213"/>
              <a:gd name="adj2" fmla="val 144918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Annotated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8954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preparation – initial CBO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98218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SQL parser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0866" y="2467428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Semantic analyzer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37938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Logical Optimizer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21295" y="2456542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Physical Optimizer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539804" y="3057071"/>
            <a:ext cx="751062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032452" y="3046185"/>
            <a:ext cx="805486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7579524" y="3046185"/>
            <a:ext cx="841771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-18149" y="3046185"/>
            <a:ext cx="816367" cy="108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17692" y="4281714"/>
            <a:ext cx="2049991" cy="997857"/>
          </a:xfrm>
          <a:prstGeom prst="wedgeEllipseCallout">
            <a:avLst>
              <a:gd name="adj1" fmla="val -40385"/>
              <a:gd name="adj2" fmla="val -169627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Hive SQL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798218" y="5672326"/>
            <a:ext cx="3363433" cy="878121"/>
          </a:xfrm>
          <a:prstGeom prst="wedgeEllipseCallout">
            <a:avLst>
              <a:gd name="adj1" fmla="val 34922"/>
              <a:gd name="adj2" fmla="val -64918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AST with optimized join-ordering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004722" y="2463798"/>
            <a:ext cx="859823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400" dirty="0" err="1" smtClean="0">
                <a:solidFill>
                  <a:schemeClr val="bg2"/>
                </a:solidFill>
              </a:rPr>
              <a:t>Tez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/>
          <p:cNvCxnSpPr>
            <a:stCxn id="9" idx="3"/>
            <a:endCxn id="36" idx="1"/>
          </p:cNvCxnSpPr>
          <p:nvPr/>
        </p:nvCxnSpPr>
        <p:spPr>
          <a:xfrm>
            <a:off x="10162881" y="3046185"/>
            <a:ext cx="841841" cy="725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>
            <a:off x="10536653" y="4252684"/>
            <a:ext cx="1473025" cy="997857"/>
          </a:xfrm>
          <a:prstGeom prst="wedgeEllipseCallout">
            <a:avLst>
              <a:gd name="adj1" fmla="val -51213"/>
              <a:gd name="adj2" fmla="val -162355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Tuned Plan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57394" y="3980554"/>
            <a:ext cx="1741586" cy="11792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Translate to algebra</a:t>
            </a:r>
          </a:p>
        </p:txBody>
      </p:sp>
      <p:cxnSp>
        <p:nvCxnSpPr>
          <p:cNvPr id="20" name="Straight Arrow Connector 19"/>
          <p:cNvCxnSpPr>
            <a:stCxn id="7" idx="2"/>
            <a:endCxn id="19" idx="1"/>
          </p:cNvCxnSpPr>
          <p:nvPr/>
        </p:nvCxnSpPr>
        <p:spPr>
          <a:xfrm>
            <a:off x="4161659" y="3646713"/>
            <a:ext cx="1095735" cy="923484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3" idx="1"/>
          </p:cNvCxnSpPr>
          <p:nvPr/>
        </p:nvCxnSpPr>
        <p:spPr>
          <a:xfrm>
            <a:off x="6128187" y="5159839"/>
            <a:ext cx="1009158" cy="333359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190" y="5279578"/>
            <a:ext cx="2158839" cy="14586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2400" dirty="0" err="1" smtClean="0">
                <a:solidFill>
                  <a:schemeClr val="bg2"/>
                </a:solidFill>
              </a:rPr>
              <a:t>Optiq</a:t>
            </a:r>
            <a:r>
              <a:rPr lang="en-US" sz="2400" dirty="0" smtClean="0">
                <a:solidFill>
                  <a:schemeClr val="bg2"/>
                </a:solidFill>
              </a:rPr>
              <a:t> optimizer</a:t>
            </a:r>
          </a:p>
        </p:txBody>
      </p:sp>
      <p:cxnSp>
        <p:nvCxnSpPr>
          <p:cNvPr id="24" name="Curved Connector 23"/>
          <p:cNvCxnSpPr>
            <a:stCxn id="23" idx="7"/>
            <a:endCxn id="23" idx="5"/>
          </p:cNvCxnSpPr>
          <p:nvPr/>
        </p:nvCxnSpPr>
        <p:spPr>
          <a:xfrm rot="16200000" flipH="1">
            <a:off x="8148151" y="6008921"/>
            <a:ext cx="1031446" cy="12700"/>
          </a:xfrm>
          <a:prstGeom prst="curvedConnector5">
            <a:avLst>
              <a:gd name="adj1" fmla="val -22163"/>
              <a:gd name="adj2" fmla="val 8738457"/>
              <a:gd name="adj3" fmla="val 122163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2"/>
            <a:endCxn id="7" idx="1"/>
          </p:cNvCxnSpPr>
          <p:nvPr/>
        </p:nvCxnSpPr>
        <p:spPr>
          <a:xfrm rot="10800000">
            <a:off x="3290866" y="3057071"/>
            <a:ext cx="3530324" cy="2951850"/>
          </a:xfrm>
          <a:prstGeom prst="curvedConnector3">
            <a:avLst>
              <a:gd name="adj1" fmla="val 122919"/>
            </a:avLst>
          </a:prstGeom>
          <a:ln w="508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</a:t>
            </a:r>
            <a:r>
              <a:rPr lang="en-US" dirty="0" smtClean="0"/>
              <a:t>– The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8486" y="6202947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22" y="1219200"/>
            <a:ext cx="4367662" cy="271091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SELECT R1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.x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2400" dirty="0" smtClean="0"/>
              <a:t>FROM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R1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2400" dirty="0"/>
              <a:t> </a:t>
            </a:r>
            <a:r>
              <a:rPr lang="en-US" sz="2400" dirty="0" smtClean="0"/>
              <a:t> JOIN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R2 ON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R1.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x = R2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JOIN R3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on R1.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x = R3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.x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AND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R2.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x = R3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x</a:t>
            </a:r>
            <a:b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WHERE R1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.z &gt; 10;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039233" y="874010"/>
            <a:ext cx="2026696" cy="3568195"/>
            <a:chOff x="3784089" y="2286000"/>
            <a:chExt cx="1131649" cy="2655811"/>
          </a:xfrm>
        </p:grpSpPr>
        <p:sp>
          <p:nvSpPr>
            <p:cNvPr id="6" name="Rectangle 5"/>
            <p:cNvSpPr/>
            <p:nvPr/>
          </p:nvSpPr>
          <p:spPr>
            <a:xfrm>
              <a:off x="3810000" y="2286000"/>
              <a:ext cx="609600" cy="435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p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2895600"/>
              <a:ext cx="241289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429000"/>
              <a:ext cx="224842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Symbol" charset="2"/>
                  <a:cs typeface="Symbol" charset="2"/>
                </a:rPr>
                <a:t>⋈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0698" y="3962400"/>
              <a:ext cx="224842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Symbol" charset="2"/>
                  <a:cs typeface="Symbol" charset="2"/>
                </a:rPr>
                <a:t>⋈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84089" y="4506562"/>
              <a:ext cx="370515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R1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69023" y="4495800"/>
              <a:ext cx="370515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R2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45223" y="3657600"/>
              <a:ext cx="370515" cy="435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R3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962400" y="2678628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2400" y="325421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2400" y="373380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62400" y="426720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72865" y="3753776"/>
              <a:ext cx="370535" cy="133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3563" y="4276414"/>
              <a:ext cx="379837" cy="187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56" idx="3"/>
            <a:endCxn id="58" idx="1"/>
          </p:cNvCxnSpPr>
          <p:nvPr/>
        </p:nvCxnSpPr>
        <p:spPr>
          <a:xfrm>
            <a:off x="4744951" y="5590082"/>
            <a:ext cx="1723108" cy="47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90163" y="4876800"/>
            <a:ext cx="10800316" cy="1523716"/>
            <a:chOff x="217679" y="4876800"/>
            <a:chExt cx="8102347" cy="1523716"/>
          </a:xfrm>
        </p:grpSpPr>
        <p:sp>
          <p:nvSpPr>
            <p:cNvPr id="52" name="Rectangle 51"/>
            <p:cNvSpPr/>
            <p:nvPr/>
          </p:nvSpPr>
          <p:spPr>
            <a:xfrm>
              <a:off x="217679" y="4876800"/>
              <a:ext cx="1143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TS </a:t>
              </a:r>
              <a:r>
                <a:rPr lang="en-US" sz="2800" dirty="0" smtClean="0">
                  <a:latin typeface="Times New Roman"/>
                  <a:cs typeface="Times New Roman"/>
                </a:rPr>
                <a:t>[R1]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8601" y="5638800"/>
              <a:ext cx="11429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TS</a:t>
              </a:r>
              <a:r>
                <a:rPr lang="en-US" sz="2800" dirty="0">
                  <a:latin typeface="Times New Roman"/>
                  <a:cs typeface="Times New Roman"/>
                </a:rPr>
                <a:t> </a:t>
              </a:r>
              <a:r>
                <a:rPr lang="en-US" sz="2800" dirty="0" smtClean="0">
                  <a:latin typeface="Times New Roman"/>
                  <a:cs typeface="Times New Roman"/>
                </a:rPr>
                <a:t>[R2]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4000" y="4911684"/>
              <a:ext cx="990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RS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4000" y="5638800"/>
              <a:ext cx="990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RS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69040" y="5113028"/>
              <a:ext cx="9906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Shuffle Join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53874" y="5877296"/>
              <a:ext cx="1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TS</a:t>
              </a:r>
              <a:r>
                <a:rPr lang="en-US" sz="2800" dirty="0">
                  <a:latin typeface="Times New Roman"/>
                  <a:cs typeface="Times New Roman"/>
                </a:rPr>
                <a:t> </a:t>
              </a:r>
              <a:r>
                <a:rPr lang="en-US" sz="2800" dirty="0" smtClean="0">
                  <a:latin typeface="Times New Roman"/>
                  <a:cs typeface="Times New Roman"/>
                </a:rPr>
                <a:t>[R3]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52308" y="5160076"/>
              <a:ext cx="9906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Map Join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43700" y="5213886"/>
              <a:ext cx="838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Filter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81826" y="5203990"/>
              <a:ext cx="838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FS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186048" y="5105400"/>
              <a:ext cx="381000" cy="6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97676" y="5861061"/>
              <a:ext cx="381000" cy="6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6" idx="1"/>
            </p:cNvCxnSpPr>
            <p:nvPr/>
          </p:nvCxnSpPr>
          <p:spPr>
            <a:xfrm>
              <a:off x="2057400" y="5192563"/>
              <a:ext cx="511640" cy="3975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6" idx="1"/>
            </p:cNvCxnSpPr>
            <p:nvPr/>
          </p:nvCxnSpPr>
          <p:spPr>
            <a:xfrm flipV="1">
              <a:off x="2057400" y="5590082"/>
              <a:ext cx="511640" cy="270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38800" y="5475638"/>
              <a:ext cx="381000" cy="6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010400" y="5442486"/>
              <a:ext cx="381000" cy="6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58" idx="1"/>
            </p:cNvCxnSpPr>
            <p:nvPr/>
          </p:nvCxnSpPr>
          <p:spPr>
            <a:xfrm flipV="1">
              <a:off x="4267200" y="5637130"/>
              <a:ext cx="585108" cy="458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5996679" y="6704643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1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Optimization – Rule Based vs. Cost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8486" y="6202947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9436" y="1676399"/>
            <a:ext cx="2131807" cy="3793325"/>
            <a:chOff x="3784089" y="2286000"/>
            <a:chExt cx="1182736" cy="2805338"/>
          </a:xfrm>
        </p:grpSpPr>
        <p:sp>
          <p:nvSpPr>
            <p:cNvPr id="6" name="Rectangle 5"/>
            <p:cNvSpPr/>
            <p:nvPr/>
          </p:nvSpPr>
          <p:spPr>
            <a:xfrm>
              <a:off x="3810000" y="2286000"/>
              <a:ext cx="609600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p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2895600"/>
              <a:ext cx="32418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429000"/>
              <a:ext cx="30208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Symbol" charset="2"/>
                  <a:cs typeface="Symbol" charset="2"/>
                </a:rPr>
                <a:t>⋈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0698" y="3962400"/>
              <a:ext cx="30208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Symbol" charset="2"/>
                  <a:cs typeface="Symbol" charset="2"/>
                </a:rPr>
                <a:t>⋈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84089" y="4506562"/>
              <a:ext cx="49780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R1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69023" y="4495800"/>
              <a:ext cx="49780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R2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573" y="3657600"/>
              <a:ext cx="49780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R3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962400" y="2678628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2400" y="325421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2400" y="373380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62400" y="426720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72865" y="3753776"/>
              <a:ext cx="370535" cy="133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3563" y="4276414"/>
              <a:ext cx="379837" cy="187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453490" y="1697923"/>
            <a:ext cx="2051452" cy="3752933"/>
            <a:chOff x="2945889" y="1676400"/>
            <a:chExt cx="1138156" cy="2775466"/>
          </a:xfrm>
        </p:grpSpPr>
        <p:sp>
          <p:nvSpPr>
            <p:cNvPr id="39" name="Rectangle 38"/>
            <p:cNvSpPr/>
            <p:nvPr/>
          </p:nvSpPr>
          <p:spPr>
            <a:xfrm>
              <a:off x="2971800" y="1676400"/>
              <a:ext cx="609600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p 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124200" y="2069028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945889" y="2286000"/>
              <a:ext cx="1138156" cy="2165866"/>
              <a:chOff x="2945889" y="2819400"/>
              <a:chExt cx="1138156" cy="216586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71800" y="3810000"/>
                <a:ext cx="32418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ymbol" charset="2"/>
                    <a:cs typeface="Symbol" charset="2"/>
                  </a:rPr>
                  <a:t>s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71800" y="28194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62498" y="33528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45889" y="440049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R1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80498" y="38862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R2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586243" y="30480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R3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3124200" y="4147086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24200" y="31242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124200" y="36576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34665" y="3144176"/>
                <a:ext cx="370535" cy="1332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125363" y="3666814"/>
                <a:ext cx="379837" cy="187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6263015" y="1699655"/>
            <a:ext cx="2142162" cy="3752933"/>
            <a:chOff x="2945889" y="1676400"/>
            <a:chExt cx="1188481" cy="2775466"/>
          </a:xfrm>
        </p:grpSpPr>
        <p:sp>
          <p:nvSpPr>
            <p:cNvPr id="92" name="Rectangle 91"/>
            <p:cNvSpPr/>
            <p:nvPr/>
          </p:nvSpPr>
          <p:spPr>
            <a:xfrm>
              <a:off x="2971800" y="1676400"/>
              <a:ext cx="609600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p 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124200" y="2069028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2945889" y="2286000"/>
              <a:ext cx="1188481" cy="2165866"/>
              <a:chOff x="2945889" y="2819400"/>
              <a:chExt cx="1188481" cy="216586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971800" y="3810000"/>
                <a:ext cx="32418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ymbol" charset="2"/>
                    <a:cs typeface="Symbol" charset="2"/>
                  </a:rPr>
                  <a:t>s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971800" y="28194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962498" y="33528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45889" y="440049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R1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30823" y="38862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R3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636568" y="30480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R2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3124200" y="4147086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124200" y="31242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124200" y="36576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134665" y="3144176"/>
                <a:ext cx="370535" cy="1332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25363" y="3666814"/>
                <a:ext cx="379837" cy="187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9310221" y="1676399"/>
            <a:ext cx="2131807" cy="3752933"/>
            <a:chOff x="2945889" y="1676400"/>
            <a:chExt cx="1182736" cy="2775466"/>
          </a:xfrm>
        </p:grpSpPr>
        <p:sp>
          <p:nvSpPr>
            <p:cNvPr id="107" name="Rectangle 106"/>
            <p:cNvSpPr/>
            <p:nvPr/>
          </p:nvSpPr>
          <p:spPr>
            <a:xfrm>
              <a:off x="2971800" y="1676400"/>
              <a:ext cx="609600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p 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124200" y="2069028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945889" y="2286000"/>
              <a:ext cx="1182736" cy="2165866"/>
              <a:chOff x="2945889" y="2819400"/>
              <a:chExt cx="1182736" cy="2165866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971800" y="3810000"/>
                <a:ext cx="32418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ymbol" charset="2"/>
                    <a:cs typeface="Symbol" charset="2"/>
                  </a:rPr>
                  <a:t>s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971800" y="28194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962498" y="3352800"/>
                <a:ext cx="30208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Symbol" charset="2"/>
                    <a:cs typeface="Symbol" charset="2"/>
                  </a:rPr>
                  <a:t>⋈ 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945889" y="440049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R2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630823" y="38862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R3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616438" y="3048000"/>
                <a:ext cx="497802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Times New Roman"/>
                    <a:cs typeface="Times New Roman"/>
                  </a:rPr>
                  <a:t>R1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124200" y="4147086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124200" y="31242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124200" y="3657600"/>
                <a:ext cx="0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134665" y="3144176"/>
                <a:ext cx="370535" cy="1332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25363" y="3666814"/>
                <a:ext cx="379837" cy="187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23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CBO into Hive Planning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5393102" y="1216639"/>
            <a:ext cx="1218883" cy="612648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5562040" y="1212219"/>
            <a:ext cx="923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</a:t>
            </a:r>
            <a:r>
              <a:rPr lang="en-US" sz="1400" dirty="0" err="1" smtClean="0"/>
              <a:t>bo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nabled?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6611984" y="1515041"/>
            <a:ext cx="1297281" cy="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93456" y="1228983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48763" y="2111879"/>
            <a:ext cx="1914874" cy="553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Plan w/o multi-way </a:t>
            </a:r>
            <a:r>
              <a:rPr lang="en-US" sz="1400" dirty="0" smtClean="0"/>
              <a:t>joins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6002544" y="1829287"/>
            <a:ext cx="3656" cy="28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5411605" y="2888798"/>
            <a:ext cx="1218883" cy="612648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317726" y="2817868"/>
            <a:ext cx="1421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Can</a:t>
            </a:r>
            <a:br>
              <a:rPr lang="en-US" sz="1400" dirty="0" smtClean="0"/>
            </a:br>
            <a:r>
              <a:rPr lang="en-US" sz="1400" dirty="0" err="1" smtClean="0"/>
              <a:t>cbo</a:t>
            </a:r>
            <a:r>
              <a:rPr lang="en-US" sz="1400" dirty="0" smtClean="0"/>
              <a:t> handle</a:t>
            </a:r>
          </a:p>
          <a:p>
            <a:pPr algn="ctr"/>
            <a:r>
              <a:rPr lang="en-US" sz="1400" dirty="0" smtClean="0"/>
              <a:t>plan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6630487" y="3187200"/>
            <a:ext cx="1297281" cy="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1959" y="290114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5" idx="2"/>
            <a:endCxn id="22" idx="0"/>
          </p:cNvCxnSpPr>
          <p:nvPr/>
        </p:nvCxnSpPr>
        <p:spPr>
          <a:xfrm flipH="1">
            <a:off x="6020135" y="3501446"/>
            <a:ext cx="912" cy="296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0"/>
          </p:cNvCxnSpPr>
          <p:nvPr/>
        </p:nvCxnSpPr>
        <p:spPr>
          <a:xfrm>
            <a:off x="6006200" y="2665877"/>
            <a:ext cx="14847" cy="222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35676" y="3797645"/>
            <a:ext cx="2168917" cy="8894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/>
              <a:t>Predicate Pushdown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Part. Pruning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Column Pruning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Stats </a:t>
            </a:r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74823" y="3471494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 CBO Optimizer</a:t>
            </a:r>
            <a:endParaRPr lang="en-US" sz="1400" dirty="0"/>
          </a:p>
        </p:txBody>
      </p:sp>
      <p:sp>
        <p:nvSpPr>
          <p:cNvPr id="25" name="Decision 24"/>
          <p:cNvSpPr/>
          <p:nvPr/>
        </p:nvSpPr>
        <p:spPr>
          <a:xfrm>
            <a:off x="5414655" y="4882516"/>
            <a:ext cx="1218883" cy="69604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04019" y="4973107"/>
            <a:ext cx="119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 stats available?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633538" y="5230536"/>
            <a:ext cx="1275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88367" y="4699478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6020135" y="4687134"/>
            <a:ext cx="3962" cy="195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38527" y="5651024"/>
            <a:ext cx="2029922" cy="7496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Optiq</a:t>
            </a:r>
            <a:r>
              <a:rPr lang="en-US" sz="1400" dirty="0" smtClean="0"/>
              <a:t>-based</a:t>
            </a:r>
            <a:br>
              <a:rPr lang="en-US" sz="1400" dirty="0" smtClean="0"/>
            </a:br>
            <a:r>
              <a:rPr lang="en-US" sz="1400" dirty="0" smtClean="0"/>
              <a:t>Planner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5" idx="2"/>
          </p:cNvCxnSpPr>
          <p:nvPr/>
        </p:nvCxnSpPr>
        <p:spPr>
          <a:xfrm>
            <a:off x="6024097" y="5578556"/>
            <a:ext cx="0" cy="285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24097" y="5864075"/>
            <a:ext cx="1614430" cy="10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75357" y="5368055"/>
            <a:ext cx="95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Hive Plan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2" idx="1"/>
            <a:endCxn id="43" idx="3"/>
          </p:cNvCxnSpPr>
          <p:nvPr/>
        </p:nvCxnSpPr>
        <p:spPr>
          <a:xfrm flipH="1">
            <a:off x="5457497" y="6025840"/>
            <a:ext cx="2181030" cy="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02544" y="6182479"/>
            <a:ext cx="135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Revised AST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208270" y="5675832"/>
            <a:ext cx="2249227" cy="7692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Regular Planning route on </a:t>
            </a:r>
            <a:r>
              <a:rPr lang="en-US" sz="1400" b="1" dirty="0"/>
              <a:t>new AST </a:t>
            </a:r>
            <a:r>
              <a:rPr lang="en-US" sz="1400" dirty="0"/>
              <a:t>with CBO turned off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5" name="Left Brace 44"/>
          <p:cNvSpPr/>
          <p:nvPr/>
        </p:nvSpPr>
        <p:spPr>
          <a:xfrm>
            <a:off x="8891677" y="1417926"/>
            <a:ext cx="192414" cy="37265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/>
          <p:cNvSpPr/>
          <p:nvPr/>
        </p:nvSpPr>
        <p:spPr>
          <a:xfrm>
            <a:off x="9212361" y="2546724"/>
            <a:ext cx="2075068" cy="7851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Fallback to Regular planning: as though </a:t>
            </a:r>
            <a:r>
              <a:rPr lang="en-US" sz="1400" dirty="0" err="1"/>
              <a:t>cbo</a:t>
            </a:r>
            <a:r>
              <a:rPr lang="en-US" sz="1400" dirty="0"/>
              <a:t> is disabled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8" name="Right Brace 47"/>
          <p:cNvSpPr/>
          <p:nvPr/>
        </p:nvSpPr>
        <p:spPr>
          <a:xfrm>
            <a:off x="5152425" y="2737922"/>
            <a:ext cx="20721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3070027" y="2863510"/>
            <a:ext cx="164699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&lt; 10 total Join Ops</a:t>
            </a:r>
          </a:p>
          <a:p>
            <a:pPr marL="171450" indent="-171450">
              <a:buFontTx/>
              <a:buChar char="-"/>
            </a:pPr>
            <a:r>
              <a:rPr lang="en-US" sz="1400" dirty="0" smtClean="0"/>
              <a:t>No Outer Joins</a:t>
            </a:r>
          </a:p>
          <a:p>
            <a:pPr marL="171450" indent="-171450">
              <a:buFontTx/>
              <a:buChar char="-"/>
            </a:pPr>
            <a:r>
              <a:rPr lang="en-US" sz="1400" dirty="0" smtClean="0"/>
              <a:t>No Windowing, Lateral Views, Script Op.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900999" y="1450588"/>
            <a:ext cx="1822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Series of gating factors to get a CBO Plan.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3569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Optiq</a:t>
            </a:r>
            <a:r>
              <a:rPr lang="en-US" dirty="0"/>
              <a:t> </a:t>
            </a:r>
            <a:r>
              <a:rPr lang="en-US" dirty="0" smtClean="0"/>
              <a:t>Planner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881" y="2068538"/>
            <a:ext cx="67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Hive Plan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>
            <a:off x="133882" y="2729738"/>
            <a:ext cx="475559" cy="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40888" y="2058695"/>
            <a:ext cx="8387823" cy="38558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305937" y="172444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Planner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94370" y="2227972"/>
            <a:ext cx="94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RelNode</a:t>
            </a:r>
            <a:r>
              <a:rPr lang="en-US" sz="1400" dirty="0" smtClean="0"/>
              <a:t> Graph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09441" y="2460296"/>
            <a:ext cx="1948511" cy="547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RelNode</a:t>
            </a:r>
            <a:r>
              <a:rPr lang="en-US" sz="1400" dirty="0"/>
              <a:t> Converter</a:t>
            </a:r>
          </a:p>
          <a:p>
            <a:r>
              <a:rPr lang="en-US" sz="1400" dirty="0" err="1"/>
              <a:t>RexNode</a:t>
            </a:r>
            <a:r>
              <a:rPr lang="en-US" sz="1400" dirty="0"/>
              <a:t> </a:t>
            </a:r>
            <a:r>
              <a:rPr lang="en-US" sz="1400" dirty="0" smtClean="0"/>
              <a:t>Converter</a:t>
            </a:r>
            <a:endParaRPr lang="en-US" sz="1400" dirty="0"/>
          </a:p>
        </p:txBody>
      </p:sp>
      <p:sp>
        <p:nvSpPr>
          <p:cNvPr id="14" name="Oval Callout 13"/>
          <p:cNvSpPr/>
          <p:nvPr/>
        </p:nvSpPr>
        <p:spPr>
          <a:xfrm>
            <a:off x="326547" y="961572"/>
            <a:ext cx="2910144" cy="1140226"/>
          </a:xfrm>
          <a:prstGeom prst="wedgeEllipseCallout">
            <a:avLst>
              <a:gd name="adj1" fmla="val -11592"/>
              <a:gd name="adj2" fmla="val 7269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Hive Op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err="1"/>
              <a:t>RelNode</a:t>
            </a:r>
            <a:endParaRPr lang="en-US" sz="1400" dirty="0"/>
          </a:p>
          <a:p>
            <a:r>
              <a:rPr lang="en-US" sz="1400" dirty="0"/>
              <a:t>Hive </a:t>
            </a:r>
            <a:r>
              <a:rPr lang="en-US" sz="1400" dirty="0" err="1" smtClean="0"/>
              <a:t>Expr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err="1" smtClean="0"/>
              <a:t>RexNode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2557952" y="2729738"/>
            <a:ext cx="678739" cy="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40697" y="3295194"/>
            <a:ext cx="1979398" cy="158970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Node for each node in Input Plan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Each node is a Set of alternate Sub Plans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Set further divided into Subsets: based on traits like </a:t>
            </a:r>
            <a:r>
              <a:rPr lang="en-US" sz="1200" dirty="0" err="1" smtClean="0"/>
              <a:t>sortedness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27237" y="3035637"/>
            <a:ext cx="134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Plan Graph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578067" y="3298592"/>
            <a:ext cx="2213762" cy="1228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Rule: </a:t>
            </a:r>
            <a:r>
              <a:rPr lang="en-US" sz="1200" dirty="0"/>
              <a:t>specifies a Operator s</a:t>
            </a:r>
            <a:r>
              <a:rPr lang="en-US" sz="1200" dirty="0" smtClean="0"/>
              <a:t>ub-graph </a:t>
            </a:r>
            <a:r>
              <a:rPr lang="en-US" sz="1200" dirty="0"/>
              <a:t>to match and logic to generate </a:t>
            </a:r>
            <a:r>
              <a:rPr lang="en-US" sz="1200" dirty="0" smtClean="0"/>
              <a:t>equivalent </a:t>
            </a:r>
            <a:r>
              <a:rPr lang="en-US" sz="1200" dirty="0"/>
              <a:t>‘better’ </a:t>
            </a:r>
            <a:r>
              <a:rPr lang="en-US" sz="1200" dirty="0" smtClean="0"/>
              <a:t>sub-graph</a:t>
            </a:r>
            <a:r>
              <a:rPr lang="en-US" sz="12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We only have Join Reordering Rules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8204" y="3007628"/>
            <a:ext cx="873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2. Rules</a:t>
            </a:r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3578067" y="4869062"/>
            <a:ext cx="2213762" cy="7848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RelNodes</a:t>
            </a:r>
            <a:r>
              <a:rPr lang="en-US" sz="1200" dirty="0" smtClean="0"/>
              <a:t> </a:t>
            </a:r>
            <a:r>
              <a:rPr lang="en-US" sz="1200" dirty="0"/>
              <a:t>have Cost (&amp; </a:t>
            </a:r>
            <a:r>
              <a:rPr lang="en-US" sz="1200" dirty="0" smtClean="0"/>
              <a:t>Cumulative </a:t>
            </a:r>
            <a:r>
              <a:rPr lang="en-US" sz="1200" dirty="0"/>
              <a:t>Cost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We </a:t>
            </a:r>
            <a:r>
              <a:rPr lang="en-US" sz="1200" b="1" dirty="0"/>
              <a:t>only use Cardinality for Cost.</a:t>
            </a:r>
          </a:p>
          <a:p>
            <a:pPr algn="ctr"/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389" y="4577124"/>
            <a:ext cx="13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3. Cost Model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8689669" y="3295195"/>
            <a:ext cx="2375757" cy="21583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r>
              <a:rPr lang="en-US" sz="1400" dirty="0"/>
              <a:t>Used to Plugin Schema, Cost Formulas: Selectivity, NDV calculations etc.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We only added Selectivity and NDV formulas; Schema is only available at the Node </a:t>
            </a:r>
            <a:r>
              <a:rPr lang="en-US" sz="1400" b="1" dirty="0" smtClean="0"/>
              <a:t>level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53761" y="3035638"/>
            <a:ext cx="2040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  <a:r>
              <a:rPr lang="en-US" sz="1400" b="1" dirty="0" smtClean="0"/>
              <a:t>. Metadata Providers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4067377" y="2392039"/>
            <a:ext cx="4892864" cy="6155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Rule Match </a:t>
            </a:r>
            <a:r>
              <a:rPr lang="en-US" sz="1400" b="1" dirty="0" smtClean="0"/>
              <a:t>Queue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49352" y="1129300"/>
            <a:ext cx="2948963" cy="1600438"/>
          </a:xfrm>
          <a:prstGeom prst="rect">
            <a:avLst/>
          </a:prstGeom>
          <a:solidFill>
            <a:schemeClr val="bg2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Add Rule matches to Queue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Apply Rule match transformations to Plan Graph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Iterate for fixed iterations or until Cost doesn’t change.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Match importance based on Cost of </a:t>
            </a:r>
            <a:r>
              <a:rPr lang="en-US" sz="1400" dirty="0" err="1" smtClean="0"/>
              <a:t>RelNode</a:t>
            </a:r>
            <a:r>
              <a:rPr lang="en-US" sz="1400" dirty="0" smtClean="0"/>
              <a:t> and height. </a:t>
            </a:r>
            <a:endParaRPr lang="en-US" sz="1400" dirty="0"/>
          </a:p>
        </p:txBody>
      </p:sp>
      <p:sp>
        <p:nvSpPr>
          <p:cNvPr id="34" name="Curved Down Arrow 33"/>
          <p:cNvSpPr/>
          <p:nvPr/>
        </p:nvSpPr>
        <p:spPr>
          <a:xfrm>
            <a:off x="7920815" y="2101797"/>
            <a:ext cx="708869" cy="269806"/>
          </a:xfrm>
          <a:prstGeom prst="curvedDownArrow">
            <a:avLst>
              <a:gd name="adj1" fmla="val 12013"/>
              <a:gd name="adj2" fmla="val 38363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9471" y="4610059"/>
            <a:ext cx="942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Best</a:t>
            </a:r>
          </a:p>
          <a:p>
            <a:r>
              <a:rPr lang="en-US" sz="1400" dirty="0" err="1" smtClean="0"/>
              <a:t>RelNode</a:t>
            </a:r>
            <a:r>
              <a:rPr lang="en-US" sz="1400" dirty="0" smtClean="0"/>
              <a:t> Graph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endCxn id="39" idx="3"/>
          </p:cNvCxnSpPr>
          <p:nvPr/>
        </p:nvCxnSpPr>
        <p:spPr>
          <a:xfrm flipH="1">
            <a:off x="2439506" y="5497631"/>
            <a:ext cx="790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07050" y="5297900"/>
            <a:ext cx="1532456" cy="3994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AST </a:t>
            </a:r>
            <a:r>
              <a:rPr lang="en-US" sz="1400" dirty="0" smtClean="0"/>
              <a:t>Converter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105" y="4893616"/>
            <a:ext cx="8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Revised AST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>
            <a:off x="279018" y="5497631"/>
            <a:ext cx="62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-31656" y="3320800"/>
            <a:ext cx="2743482" cy="1588442"/>
          </a:xfrm>
          <a:prstGeom prst="wedgeEllipseCallout">
            <a:avLst>
              <a:gd name="adj1" fmla="val 61159"/>
              <a:gd name="adj2" fmla="val -6960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Logical Plan</a:t>
            </a:r>
          </a:p>
          <a:p>
            <a:r>
              <a:rPr lang="en-US" sz="1400" b="1" dirty="0"/>
              <a:t>Physical traits: Table Part./Buckets; </a:t>
            </a:r>
            <a:r>
              <a:rPr lang="en-US" sz="1400" b="1" dirty="0" err="1"/>
              <a:t>RedSink</a:t>
            </a:r>
            <a:r>
              <a:rPr lang="en-US" sz="1400" b="1" dirty="0"/>
              <a:t> Ops </a:t>
            </a:r>
            <a:r>
              <a:rPr lang="en-US" sz="1400" b="1" dirty="0" smtClean="0"/>
              <a:t>removed</a:t>
            </a:r>
            <a:endParaRPr lang="en-US" sz="1400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4170982" y="2436643"/>
            <a:ext cx="689579" cy="542435"/>
            <a:chOff x="6458376" y="274638"/>
            <a:chExt cx="1415037" cy="1113087"/>
          </a:xfrm>
          <a:solidFill>
            <a:schemeClr val="accent5"/>
          </a:solidFill>
        </p:grpSpPr>
        <p:sp>
          <p:nvSpPr>
            <p:cNvPr id="54" name="Oval 53"/>
            <p:cNvSpPr/>
            <p:nvPr/>
          </p:nvSpPr>
          <p:spPr>
            <a:xfrm>
              <a:off x="6930055" y="274638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458376" y="893460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401734" y="916046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55" idx="7"/>
              <a:endCxn id="54" idx="3"/>
            </p:cNvCxnSpPr>
            <p:nvPr/>
          </p:nvCxnSpPr>
          <p:spPr>
            <a:xfrm flipV="1">
              <a:off x="6860979" y="677241"/>
              <a:ext cx="138152" cy="285295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1"/>
              <a:endCxn id="54" idx="5"/>
            </p:cNvCxnSpPr>
            <p:nvPr/>
          </p:nvCxnSpPr>
          <p:spPr>
            <a:xfrm flipH="1" flipV="1">
              <a:off x="7332658" y="677241"/>
              <a:ext cx="138152" cy="307881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576025" y="2425636"/>
            <a:ext cx="689579" cy="542435"/>
            <a:chOff x="6458376" y="274638"/>
            <a:chExt cx="1415037" cy="1113087"/>
          </a:xfrm>
          <a:solidFill>
            <a:schemeClr val="accent5"/>
          </a:solidFill>
        </p:grpSpPr>
        <p:sp>
          <p:nvSpPr>
            <p:cNvPr id="66" name="Oval 65"/>
            <p:cNvSpPr/>
            <p:nvPr/>
          </p:nvSpPr>
          <p:spPr>
            <a:xfrm>
              <a:off x="6930055" y="274638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458376" y="893460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401734" y="916046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7" idx="7"/>
              <a:endCxn id="66" idx="3"/>
            </p:cNvCxnSpPr>
            <p:nvPr/>
          </p:nvCxnSpPr>
          <p:spPr>
            <a:xfrm flipV="1">
              <a:off x="6860979" y="677241"/>
              <a:ext cx="138152" cy="285295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8" idx="1"/>
              <a:endCxn id="66" idx="5"/>
            </p:cNvCxnSpPr>
            <p:nvPr/>
          </p:nvCxnSpPr>
          <p:spPr>
            <a:xfrm flipH="1" flipV="1">
              <a:off x="7332658" y="677241"/>
              <a:ext cx="138152" cy="307881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33129" y="2441810"/>
            <a:ext cx="457754" cy="529153"/>
            <a:chOff x="6458376" y="274638"/>
            <a:chExt cx="943358" cy="1090501"/>
          </a:xfrm>
          <a:solidFill>
            <a:schemeClr val="accent5"/>
          </a:solidFill>
        </p:grpSpPr>
        <p:sp>
          <p:nvSpPr>
            <p:cNvPr id="77" name="Oval 76"/>
            <p:cNvSpPr/>
            <p:nvPr/>
          </p:nvSpPr>
          <p:spPr>
            <a:xfrm>
              <a:off x="6930055" y="274638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458376" y="893460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8" idx="7"/>
              <a:endCxn id="77" idx="3"/>
            </p:cNvCxnSpPr>
            <p:nvPr/>
          </p:nvCxnSpPr>
          <p:spPr>
            <a:xfrm flipV="1">
              <a:off x="6860979" y="677241"/>
              <a:ext cx="138152" cy="285295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8424884" y="2460296"/>
            <a:ext cx="457754" cy="529153"/>
            <a:chOff x="6458376" y="274638"/>
            <a:chExt cx="943358" cy="1090501"/>
          </a:xfrm>
          <a:solidFill>
            <a:schemeClr val="accent5"/>
          </a:solidFill>
        </p:grpSpPr>
        <p:sp>
          <p:nvSpPr>
            <p:cNvPr id="81" name="Oval 80"/>
            <p:cNvSpPr/>
            <p:nvPr/>
          </p:nvSpPr>
          <p:spPr>
            <a:xfrm>
              <a:off x="6930055" y="274638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458376" y="893460"/>
              <a:ext cx="471679" cy="47167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7"/>
              <a:endCxn id="81" idx="3"/>
            </p:cNvCxnSpPr>
            <p:nvPr/>
          </p:nvCxnSpPr>
          <p:spPr>
            <a:xfrm flipV="1">
              <a:off x="6860979" y="677241"/>
              <a:ext cx="138152" cy="285295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35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Julian Hyde</a:t>
            </a:r>
          </a:p>
          <a:p>
            <a:r>
              <a:rPr lang="en-US" dirty="0" smtClean="0"/>
              <a:t>Architect at Hortonworks</a:t>
            </a:r>
          </a:p>
          <a:p>
            <a:r>
              <a:rPr lang="en-US" dirty="0" smtClean="0"/>
              <a:t>Open source: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Founder &amp; lead, Apache </a:t>
            </a:r>
            <a:r>
              <a:rPr lang="en-US" dirty="0" err="1" smtClean="0"/>
              <a:t>Optiq</a:t>
            </a:r>
            <a:r>
              <a:rPr lang="en-US" dirty="0" smtClean="0"/>
              <a:t> (query optimization framework)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Founder &amp; lead, </a:t>
            </a:r>
            <a:r>
              <a:rPr lang="en-US" dirty="0" err="1" smtClean="0"/>
              <a:t>Pentaho</a:t>
            </a:r>
            <a:r>
              <a:rPr lang="en-US" dirty="0" smtClean="0"/>
              <a:t> Mondrian (analysis engine)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Committer, Apache Drill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Contributor, Apache Hive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Contributor, Cascading Lingual (SQL interface to Cascading)</a:t>
            </a:r>
          </a:p>
          <a:p>
            <a:r>
              <a:rPr lang="en-US" dirty="0" smtClean="0"/>
              <a:t>Past: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SQLstream</a:t>
            </a:r>
            <a:r>
              <a:rPr lang="en-US" dirty="0" smtClean="0"/>
              <a:t> (streaming SQL)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Broadbase</a:t>
            </a:r>
            <a:r>
              <a:rPr lang="en-US" dirty="0" smtClean="0"/>
              <a:t> (data warehouse)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Oracle (SQL kernel development)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Reordering Rules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19" y="1385933"/>
            <a:ext cx="370024" cy="173488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971314" y="1559422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388" y="17259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>
            <a:off x="1248831" y="1559422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2784" y="17259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66358" y="14289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71" y="1364845"/>
            <a:ext cx="370024" cy="17348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2784065" y="1538333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24139" y="17048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2"/>
          </p:cNvCxnSpPr>
          <p:nvPr/>
        </p:nvCxnSpPr>
        <p:spPr>
          <a:xfrm>
            <a:off x="3061582" y="1538333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36" y="17048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1131" y="1078157"/>
            <a:ext cx="214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Swap Join Rule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78" y="3363462"/>
            <a:ext cx="370024" cy="173488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1041573" y="3536951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647" y="37034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4" name="Straight Connector 23"/>
          <p:cNvCxnSpPr>
            <a:stCxn id="21" idx="2"/>
          </p:cNvCxnSpPr>
          <p:nvPr/>
        </p:nvCxnSpPr>
        <p:spPr>
          <a:xfrm>
            <a:off x="1319090" y="3536951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03043" y="37034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6617" y="34065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1391" y="2590706"/>
            <a:ext cx="364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Push Join Through Join Rule</a:t>
            </a:r>
            <a:endParaRPr lang="en-US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42" y="3030094"/>
            <a:ext cx="370024" cy="173488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>
            <a:off x="1350588" y="3196913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28105" y="3196913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72004" y="33990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7" y="3388017"/>
            <a:ext cx="370024" cy="173488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2668612" y="3561506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08686" y="372805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Connector 39"/>
          <p:cNvCxnSpPr>
            <a:stCxn id="37" idx="2"/>
          </p:cNvCxnSpPr>
          <p:nvPr/>
        </p:nvCxnSpPr>
        <p:spPr>
          <a:xfrm>
            <a:off x="2946129" y="3561506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0082" y="3728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881" y="3054649"/>
            <a:ext cx="370024" cy="17348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2977627" y="3221469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55144" y="3221469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043" y="342362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96" y="4421262"/>
            <a:ext cx="370024" cy="173488"/>
          </a:xfrm>
          <a:prstGeom prst="rect">
            <a:avLst/>
          </a:prstGeom>
        </p:spPr>
      </p:pic>
      <p:cxnSp>
        <p:nvCxnSpPr>
          <p:cNvPr id="56" name="Straight Connector 55"/>
          <p:cNvCxnSpPr>
            <a:stCxn id="55" idx="2"/>
          </p:cNvCxnSpPr>
          <p:nvPr/>
        </p:nvCxnSpPr>
        <p:spPr>
          <a:xfrm flipH="1">
            <a:off x="2585491" y="4594751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25564" y="4761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58" name="Straight Connector 57"/>
          <p:cNvCxnSpPr>
            <a:stCxn id="55" idx="2"/>
          </p:cNvCxnSpPr>
          <p:nvPr/>
        </p:nvCxnSpPr>
        <p:spPr>
          <a:xfrm>
            <a:off x="2863008" y="4594751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6961" y="47612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60" y="4087894"/>
            <a:ext cx="370024" cy="173488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 flipH="1">
            <a:off x="2894506" y="4254714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172023" y="4254714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15922" y="44568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89911" y="44510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73" y="5116907"/>
            <a:ext cx="384144" cy="20824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95817" y="4683008"/>
            <a:ext cx="14912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ut is really:</a:t>
            </a:r>
          </a:p>
          <a:p>
            <a:endParaRPr lang="en-US" i="1" dirty="0"/>
          </a:p>
          <a:p>
            <a:r>
              <a:rPr lang="en-US" dirty="0" err="1" smtClean="0"/>
              <a:t>Optiq</a:t>
            </a:r>
            <a:r>
              <a:rPr lang="en-US" dirty="0" smtClean="0"/>
              <a:t> </a:t>
            </a:r>
            <a:r>
              <a:rPr lang="en-US" dirty="0" smtClean="0"/>
              <a:t>schema</a:t>
            </a:r>
            <a:r>
              <a:rPr lang="en-US" dirty="0" smtClean="0"/>
              <a:t> i</a:t>
            </a:r>
            <a:r>
              <a:rPr lang="en-US" dirty="0" smtClean="0"/>
              <a:t>s </a:t>
            </a:r>
            <a:r>
              <a:rPr lang="en-US" dirty="0" smtClean="0"/>
              <a:t>p</a:t>
            </a:r>
            <a:r>
              <a:rPr lang="en-US" dirty="0" smtClean="0"/>
              <a:t>osition</a:t>
            </a:r>
            <a:r>
              <a:rPr lang="en-US" dirty="0" smtClean="0"/>
              <a:t> </a:t>
            </a:r>
            <a:r>
              <a:rPr lang="en-US" dirty="0" smtClean="0"/>
              <a:t>based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17" y="5841612"/>
            <a:ext cx="370024" cy="173488"/>
          </a:xfrm>
          <a:prstGeom prst="rect">
            <a:avLst/>
          </a:prstGeom>
        </p:spPr>
      </p:pic>
      <p:cxnSp>
        <p:nvCxnSpPr>
          <p:cNvPr id="68" name="Straight Connector 67"/>
          <p:cNvCxnSpPr>
            <a:stCxn id="67" idx="2"/>
          </p:cNvCxnSpPr>
          <p:nvPr/>
        </p:nvCxnSpPr>
        <p:spPr>
          <a:xfrm flipH="1">
            <a:off x="1832312" y="6015101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2"/>
          </p:cNvCxnSpPr>
          <p:nvPr/>
        </p:nvCxnSpPr>
        <p:spPr>
          <a:xfrm>
            <a:off x="2109829" y="6015101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82" y="5508244"/>
            <a:ext cx="370024" cy="173488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>
            <a:off x="2141328" y="5675064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418845" y="5675064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2743" y="587721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418845" y="5307046"/>
            <a:ext cx="0" cy="205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10154" y="1078157"/>
            <a:ext cx="16761" cy="510349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17947" y="618164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51531" y="6208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90594" y="1078157"/>
            <a:ext cx="73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So </a:t>
            </a:r>
            <a:endParaRPr lang="en-US" b="1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96" y="1915013"/>
            <a:ext cx="370024" cy="173488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81" idx="2"/>
          </p:cNvCxnSpPr>
          <p:nvPr/>
        </p:nvCxnSpPr>
        <p:spPr>
          <a:xfrm flipH="1">
            <a:off x="5670191" y="2088502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10266" y="22550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4" name="Straight Connector 83"/>
          <p:cNvCxnSpPr>
            <a:stCxn id="81" idx="2"/>
          </p:cNvCxnSpPr>
          <p:nvPr/>
        </p:nvCxnSpPr>
        <p:spPr>
          <a:xfrm>
            <a:off x="5947708" y="2088502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31661" y="22550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61" y="1581645"/>
            <a:ext cx="370024" cy="173488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 flipH="1">
            <a:off x="5979207" y="1748465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56724" y="1748465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00622" y="1950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66" y="1256195"/>
            <a:ext cx="370024" cy="173488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 flipH="1">
            <a:off x="6282911" y="1423015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60428" y="1423015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58548" y="163971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247641" y="13321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7" y="1872763"/>
            <a:ext cx="370024" cy="173488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97" idx="2"/>
          </p:cNvCxnSpPr>
          <p:nvPr/>
        </p:nvCxnSpPr>
        <p:spPr>
          <a:xfrm flipH="1">
            <a:off x="7965652" y="2046252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05726" y="221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0" name="Straight Connector 99"/>
          <p:cNvCxnSpPr>
            <a:stCxn id="97" idx="2"/>
          </p:cNvCxnSpPr>
          <p:nvPr/>
        </p:nvCxnSpPr>
        <p:spPr>
          <a:xfrm>
            <a:off x="8243169" y="2046252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327122" y="221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21" y="1539395"/>
            <a:ext cx="370024" cy="173488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 flipH="1">
            <a:off x="8274667" y="1706215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552184" y="1706215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696084" y="19083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26" y="1213945"/>
            <a:ext cx="370024" cy="173488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H="1">
            <a:off x="8578372" y="1380764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855889" y="1380764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054008" y="15974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95057" y="2702338"/>
            <a:ext cx="335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Pull Up Project above Join </a:t>
            </a:r>
            <a:endParaRPr lang="en-US" b="1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09" y="3550333"/>
            <a:ext cx="384144" cy="20824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53" y="4275038"/>
            <a:ext cx="370024" cy="173488"/>
          </a:xfrm>
          <a:prstGeom prst="rect">
            <a:avLst/>
          </a:prstGeom>
        </p:spPr>
      </p:pic>
      <p:cxnSp>
        <p:nvCxnSpPr>
          <p:cNvPr id="113" name="Straight Connector 112"/>
          <p:cNvCxnSpPr>
            <a:stCxn id="112" idx="2"/>
          </p:cNvCxnSpPr>
          <p:nvPr/>
        </p:nvCxnSpPr>
        <p:spPr>
          <a:xfrm flipH="1">
            <a:off x="5553248" y="4448527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2"/>
          </p:cNvCxnSpPr>
          <p:nvPr/>
        </p:nvCxnSpPr>
        <p:spPr>
          <a:xfrm>
            <a:off x="5830765" y="4448527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18" y="3941670"/>
            <a:ext cx="370024" cy="173488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H="1">
            <a:off x="5862264" y="4108490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139781" y="4108490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283679" y="431064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6139781" y="3740472"/>
            <a:ext cx="0" cy="205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38883" y="46150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972467" y="4642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8" y="3181670"/>
            <a:ext cx="370024" cy="173488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 flipH="1">
            <a:off x="6217904" y="3348489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495421" y="3348489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93541" y="356519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476" y="4201973"/>
            <a:ext cx="370024" cy="173488"/>
          </a:xfrm>
          <a:prstGeom prst="rect">
            <a:avLst/>
          </a:prstGeom>
        </p:spPr>
      </p:pic>
      <p:cxnSp>
        <p:nvCxnSpPr>
          <p:cNvPr id="128" name="Straight Connector 127"/>
          <p:cNvCxnSpPr>
            <a:stCxn id="127" idx="2"/>
          </p:cNvCxnSpPr>
          <p:nvPr/>
        </p:nvCxnSpPr>
        <p:spPr>
          <a:xfrm flipH="1">
            <a:off x="8031970" y="4375462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872045" y="454201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30" name="Straight Connector 129"/>
          <p:cNvCxnSpPr>
            <a:stCxn id="127" idx="2"/>
          </p:cNvCxnSpPr>
          <p:nvPr/>
        </p:nvCxnSpPr>
        <p:spPr>
          <a:xfrm>
            <a:off x="8309487" y="4375462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393440" y="45420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240" y="3868605"/>
            <a:ext cx="370024" cy="173488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 flipH="1">
            <a:off x="8340986" y="4035425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618503" y="4035425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762402" y="423757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45" y="3543155"/>
            <a:ext cx="370024" cy="173488"/>
          </a:xfrm>
          <a:prstGeom prst="rect">
            <a:avLst/>
          </a:prstGeom>
        </p:spPr>
      </p:pic>
      <p:cxnSp>
        <p:nvCxnSpPr>
          <p:cNvPr id="137" name="Straight Connector 136"/>
          <p:cNvCxnSpPr/>
          <p:nvPr/>
        </p:nvCxnSpPr>
        <p:spPr>
          <a:xfrm flipH="1">
            <a:off x="8644691" y="3709975"/>
            <a:ext cx="27751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922208" y="3709975"/>
            <a:ext cx="249767" cy="16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120328" y="39266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36" y="3159049"/>
            <a:ext cx="384144" cy="208243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8922208" y="3349187"/>
            <a:ext cx="0" cy="205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405720" y="35584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9846688" y="3318453"/>
            <a:ext cx="217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Added </a:t>
            </a:r>
            <a:r>
              <a:rPr lang="en-US" b="1" i="1" dirty="0" smtClean="0"/>
              <a:t>bonus</a:t>
            </a:r>
          </a:p>
          <a:p>
            <a:r>
              <a:rPr lang="en-US" i="1" dirty="0" smtClean="0"/>
              <a:t>Join </a:t>
            </a:r>
            <a:r>
              <a:rPr lang="en-US" i="1" dirty="0" smtClean="0"/>
              <a:t>permutations across </a:t>
            </a:r>
            <a:r>
              <a:rPr lang="en-US" i="1" dirty="0"/>
              <a:t>s</a:t>
            </a:r>
            <a:r>
              <a:rPr lang="en-US" i="1" dirty="0" smtClean="0"/>
              <a:t>ub-query </a:t>
            </a:r>
            <a:r>
              <a:rPr lang="en-US" i="1" dirty="0" smtClean="0"/>
              <a:t>blocks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2474" y="5171261"/>
            <a:ext cx="209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Merge Projects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679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-171450"/>
            <a:r>
              <a:rPr lang="en-US" dirty="0" smtClean="0"/>
              <a:t>Join re-ordering</a:t>
            </a:r>
          </a:p>
          <a:p>
            <a:pPr lvl="1" indent="-171450"/>
            <a:r>
              <a:rPr lang="en-US" dirty="0"/>
              <a:t>Join </a:t>
            </a:r>
            <a:r>
              <a:rPr lang="en-US" dirty="0" smtClean="0"/>
              <a:t>cardinality </a:t>
            </a:r>
            <a:r>
              <a:rPr lang="en-US" dirty="0"/>
              <a:t>is used for cost</a:t>
            </a:r>
          </a:p>
          <a:p>
            <a:pPr lvl="1" indent="-171450"/>
            <a:r>
              <a:rPr lang="en-US" dirty="0"/>
              <a:t>All other operators are assumed to have tiny cost</a:t>
            </a:r>
          </a:p>
          <a:p>
            <a:pPr lvl="1" indent="-171450"/>
            <a:r>
              <a:rPr lang="en-US" dirty="0"/>
              <a:t>Cardinality of filter, join, group-by is based on selectivity</a:t>
            </a:r>
          </a:p>
          <a:p>
            <a:pPr lvl="1" indent="-171450"/>
            <a:r>
              <a:rPr lang="en-US" dirty="0"/>
              <a:t>Selectivity is computed based on number-of-distinct-values (NDV)</a:t>
            </a:r>
          </a:p>
          <a:p>
            <a:pPr lvl="1" indent="-171450"/>
            <a:r>
              <a:rPr lang="en-US" dirty="0"/>
              <a:t>Table Stats and Column stats are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limitations</a:t>
            </a:r>
          </a:p>
          <a:p>
            <a:pPr lvl="1"/>
            <a:r>
              <a:rPr lang="en-US" dirty="0"/>
              <a:t>Only supports: filter, inner join, group-by, project, order-by, limit</a:t>
            </a:r>
          </a:p>
          <a:p>
            <a:pPr lvl="1"/>
            <a:r>
              <a:rPr lang="en-US" dirty="0"/>
              <a:t>Not all UDFs</a:t>
            </a:r>
          </a:p>
          <a:p>
            <a:pPr lvl="1"/>
            <a:r>
              <a:rPr lang="en-US" dirty="0"/>
              <a:t>Does not attempt all join permutations (e.g. bushy trees; 10-way joins or more)</a:t>
            </a:r>
          </a:p>
          <a:p>
            <a:pPr lvl="1"/>
            <a:r>
              <a:rPr lang="en-US" dirty="0"/>
              <a:t>May not work well for Bucket, SMB &amp; Skew </a:t>
            </a:r>
            <a:r>
              <a:rPr lang="en-US" dirty="0" smtClean="0"/>
              <a:t>Joins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465888"/>
            <a:ext cx="2843212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Joins Store Sales, and Store Returns fact tables.</a:t>
            </a:r>
          </a:p>
          <a:p>
            <a:pPr lvl="1"/>
            <a:r>
              <a:rPr lang="en-US" sz="1600" dirty="0"/>
              <a:t>Each of the fact tables are independently restricted by date.</a:t>
            </a:r>
          </a:p>
          <a:p>
            <a:pPr lvl="1"/>
            <a:r>
              <a:rPr lang="en-US" sz="1600" dirty="0"/>
              <a:t>Analysis at Store grain, so this dimension also joined in.</a:t>
            </a:r>
          </a:p>
          <a:p>
            <a:pPr lvl="1"/>
            <a:r>
              <a:rPr lang="en-US" sz="1600" dirty="0"/>
              <a:t>As specified Query starts by joining the 2 Fact tables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609441" y="3102428"/>
            <a:ext cx="8832163" cy="3247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600" dirty="0" smtClean="0"/>
              <a:t>select  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s_store_name</a:t>
            </a:r>
            <a:r>
              <a:rPr lang="en-US" sz="1600" dirty="0" smtClean="0"/>
              <a:t> , .. 	</a:t>
            </a:r>
            <a:r>
              <a:rPr lang="en-US" sz="1600" i="1" dirty="0" smtClean="0"/>
              <a:t>other store details</a:t>
            </a:r>
          </a:p>
          <a:p>
            <a:r>
              <a:rPr lang="en-US" sz="1600" dirty="0" smtClean="0"/>
              <a:t>  ,sum(case when (</a:t>
            </a:r>
            <a:r>
              <a:rPr lang="en-US" sz="1600" dirty="0" err="1" smtClean="0"/>
              <a:t>sr_returned_date_sk</a:t>
            </a:r>
            <a:r>
              <a:rPr lang="en-US" sz="1600" dirty="0" smtClean="0"/>
              <a:t> - </a:t>
            </a:r>
            <a:r>
              <a:rPr lang="en-US" sz="1600" dirty="0" err="1" smtClean="0"/>
              <a:t>ss_sold_date_sk</a:t>
            </a:r>
            <a:r>
              <a:rPr lang="en-US" sz="1600" dirty="0" smtClean="0"/>
              <a:t> &lt;= 30 ) then 1 else 0 end)  as `30 days`, … </a:t>
            </a:r>
          </a:p>
          <a:p>
            <a:r>
              <a:rPr lang="en-US" sz="1600" dirty="0" smtClean="0"/>
              <a:t>from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store_sales</a:t>
            </a:r>
            <a:r>
              <a:rPr lang="en-US" sz="1600" dirty="0" smtClean="0"/>
              <a:t> </a:t>
            </a:r>
            <a:r>
              <a:rPr lang="en-US" sz="1600" dirty="0" err="1" smtClean="0"/>
              <a:t>ss,store_returns</a:t>
            </a:r>
            <a:r>
              <a:rPr lang="en-US" sz="1600" dirty="0" smtClean="0"/>
              <a:t> </a:t>
            </a:r>
            <a:r>
              <a:rPr lang="en-US" sz="1600" dirty="0" err="1" smtClean="0"/>
              <a:t>sr,store</a:t>
            </a:r>
            <a:r>
              <a:rPr lang="en-US" sz="1600" dirty="0" smtClean="0"/>
              <a:t> s ,</a:t>
            </a:r>
            <a:r>
              <a:rPr lang="en-US" sz="1600" dirty="0" err="1" smtClean="0"/>
              <a:t>date_dim</a:t>
            </a:r>
            <a:r>
              <a:rPr lang="en-US" sz="1600" dirty="0" smtClean="0"/>
              <a:t> d1 ,</a:t>
            </a:r>
            <a:r>
              <a:rPr lang="en-US" sz="1600" dirty="0" err="1" smtClean="0"/>
              <a:t>date_dim</a:t>
            </a:r>
            <a:r>
              <a:rPr lang="en-US" sz="1600" dirty="0" smtClean="0"/>
              <a:t> d2</a:t>
            </a:r>
          </a:p>
          <a:p>
            <a:r>
              <a:rPr lang="en-US" sz="1600" dirty="0" smtClean="0"/>
              <a:t>where</a:t>
            </a:r>
          </a:p>
          <a:p>
            <a:r>
              <a:rPr lang="en-US" sz="1600" dirty="0" smtClean="0"/>
              <a:t>    d2.d_year = 2000 and d2.d_moy  = 9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ss.ss_ticket_number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sr.sr_ticket_number</a:t>
            </a:r>
            <a:r>
              <a:rPr lang="en-US" sz="1600" dirty="0" smtClean="0"/>
              <a:t> and </a:t>
            </a:r>
            <a:r>
              <a:rPr lang="en-US" sz="1600" dirty="0" err="1" smtClean="0"/>
              <a:t>ss.ss_item_sk</a:t>
            </a:r>
            <a:r>
              <a:rPr lang="en-US" sz="1600" dirty="0" smtClean="0"/>
              <a:t> = </a:t>
            </a:r>
            <a:r>
              <a:rPr lang="en-US" sz="1600" dirty="0" err="1" smtClean="0"/>
              <a:t>sr.sr_item_sk</a:t>
            </a:r>
            <a:endParaRPr lang="en-US" sz="1600" dirty="0" smtClean="0"/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ss.ss_sold_date_sk</a:t>
            </a:r>
            <a:r>
              <a:rPr lang="en-US" sz="1600" dirty="0" smtClean="0"/>
              <a:t>   = d1.d_date_sk and </a:t>
            </a:r>
            <a:r>
              <a:rPr lang="en-US" sz="1600" dirty="0" err="1" smtClean="0"/>
              <a:t>sr.sr_returned_date_sk</a:t>
            </a:r>
            <a:r>
              <a:rPr lang="en-US" sz="1600" dirty="0" smtClean="0"/>
              <a:t>   = d2.d_date_sk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ss.ss_customer_sk</a:t>
            </a:r>
            <a:r>
              <a:rPr lang="en-US" sz="1600" dirty="0" smtClean="0"/>
              <a:t> = </a:t>
            </a:r>
            <a:r>
              <a:rPr lang="en-US" sz="1600" dirty="0" err="1" smtClean="0"/>
              <a:t>sr.sr_customer_sk</a:t>
            </a:r>
            <a:r>
              <a:rPr lang="en-US" sz="1600" dirty="0" smtClean="0"/>
              <a:t> and </a:t>
            </a:r>
            <a:r>
              <a:rPr lang="en-US" sz="1600" dirty="0" err="1" smtClean="0"/>
              <a:t>ss.ss_store_sk</a:t>
            </a:r>
            <a:r>
              <a:rPr lang="en-US" sz="1600" dirty="0" smtClean="0"/>
              <a:t> = </a:t>
            </a:r>
            <a:r>
              <a:rPr lang="en-US" sz="1600" dirty="0" err="1" smtClean="0"/>
              <a:t>s.s_store_sk</a:t>
            </a:r>
            <a:endParaRPr lang="en-US" sz="1600" dirty="0" smtClean="0"/>
          </a:p>
          <a:p>
            <a:r>
              <a:rPr lang="en-US" sz="1600" dirty="0" smtClean="0"/>
              <a:t>group by </a:t>
            </a:r>
            <a:r>
              <a:rPr lang="en-US" sz="1600" i="1" dirty="0" smtClean="0"/>
              <a:t>store details</a:t>
            </a:r>
            <a:endParaRPr lang="en-US" sz="1600" dirty="0" smtClean="0"/>
          </a:p>
          <a:p>
            <a:r>
              <a:rPr lang="en-US" sz="1600" dirty="0" smtClean="0"/>
              <a:t>order by </a:t>
            </a:r>
            <a:r>
              <a:rPr lang="en-US" sz="1600" i="1" dirty="0" smtClean="0"/>
              <a:t>store details </a:t>
            </a:r>
            <a:r>
              <a:rPr lang="en-US" sz="1600" dirty="0" smtClean="0"/>
              <a:t>limit 100;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92131" y="538912"/>
            <a:ext cx="2192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Join Graph</a:t>
            </a:r>
            <a:endParaRPr lang="en-US" sz="3200" dirty="0"/>
          </a:p>
        </p:txBody>
      </p:sp>
      <p:pic>
        <p:nvPicPr>
          <p:cNvPr id="17" name="Picture 16" descr="join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87" y="1123688"/>
            <a:ext cx="487553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join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9" y="2202468"/>
            <a:ext cx="2977568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63199" y="2202469"/>
            <a:ext cx="1450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Specified </a:t>
            </a:r>
          </a:p>
          <a:p>
            <a:r>
              <a:rPr lang="en-US" sz="2400" dirty="0" smtClean="0"/>
              <a:t>Join Tree</a:t>
            </a:r>
            <a:endParaRPr lang="en-US" sz="2400" dirty="0"/>
          </a:p>
        </p:txBody>
      </p:sp>
      <p:pic>
        <p:nvPicPr>
          <p:cNvPr id="8" name="Picture 7" descr="nonCB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42" y="1748125"/>
            <a:ext cx="6980991" cy="1824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373188" y="1748126"/>
            <a:ext cx="292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 CBO Plan</a:t>
            </a:r>
            <a:endParaRPr lang="en-US" sz="2400" dirty="0"/>
          </a:p>
        </p:txBody>
      </p:sp>
      <p:pic>
        <p:nvPicPr>
          <p:cNvPr id="10" name="Picture 9" descr="CB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39" y="4061671"/>
            <a:ext cx="7284404" cy="2208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469490" y="4061672"/>
            <a:ext cx="200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CBO Plan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5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62332"/>
              </p:ext>
            </p:extLst>
          </p:nvPr>
        </p:nvGraphicFramePr>
        <p:xfrm>
          <a:off x="924506" y="1959157"/>
          <a:ext cx="3454515" cy="9683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1505"/>
                <a:gridCol w="1151505"/>
                <a:gridCol w="1151505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1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2</a:t>
                      </a:r>
                      <a:endParaRPr lang="en-US" sz="1400" dirty="0"/>
                    </a:p>
                  </a:txBody>
                  <a:tcPr marL="121888" marR="121888"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 CBO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53.1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53.4</a:t>
                      </a:r>
                      <a:endParaRPr lang="en-US" sz="1400" dirty="0"/>
                    </a:p>
                  </a:txBody>
                  <a:tcPr marL="121888" marR="121888"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CBO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22.5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21.9</a:t>
                      </a:r>
                      <a:endParaRPr lang="en-US" sz="1400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3978" y="1421549"/>
            <a:ext cx="68554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1 year test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 &gt; 10 </a:t>
            </a:r>
            <a:r>
              <a:rPr lang="en-US" sz="1400" dirty="0" err="1" smtClean="0"/>
              <a:t>mins</a:t>
            </a:r>
            <a:r>
              <a:rPr lang="en-US" sz="1400" dirty="0" smtClean="0"/>
              <a:t> for Non CBO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CBO time was about the same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Fact tables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partitioned by Day,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bucketed by Item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Bucketing off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Bucketing should help CBO plan.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SR table much smaller. Better chance of Bucket Join in place of Shuffle Join.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56260"/>
              </p:ext>
            </p:extLst>
          </p:nvPr>
        </p:nvGraphicFramePr>
        <p:xfrm>
          <a:off x="957069" y="3946815"/>
          <a:ext cx="8426399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95052"/>
                <a:gridCol w="3831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 Ordering</a:t>
                      </a:r>
                      <a:endParaRPr lang="en-US" sz="16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Estimate</a:t>
                      </a:r>
                      <a:endParaRPr lang="en-US" sz="16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['d2', [[['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'd1'],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515074768.659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['d1', [[['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'd2']]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448155.355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'd2']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9938.93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156727295.634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['d1',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123675664.449</a:t>
                      </a:r>
                      <a:endParaRPr lang="en-US" sz="1200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5524" y="1558886"/>
            <a:ext cx="3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Facts restricted to 3 months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7070" y="3513699"/>
            <a:ext cx="45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Orderings considered by Planner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4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5467964" cy="4954588"/>
          </a:xfrm>
        </p:spPr>
        <p:txBody>
          <a:bodyPr/>
          <a:lstStyle/>
          <a:p>
            <a:pPr lvl="1"/>
            <a:r>
              <a:rPr lang="en-US" dirty="0"/>
              <a:t>Joins Store Sales, Store Returns and Catalog Sales fact tables.</a:t>
            </a:r>
          </a:p>
          <a:p>
            <a:pPr lvl="1"/>
            <a:r>
              <a:rPr lang="en-US" dirty="0"/>
              <a:t>Each of the fact tables are independently restricted by time.</a:t>
            </a:r>
          </a:p>
          <a:p>
            <a:pPr lvl="1"/>
            <a:r>
              <a:rPr lang="en-US" dirty="0"/>
              <a:t>Analysis at Item and Store grain, so these dimensions are also joined in.</a:t>
            </a:r>
          </a:p>
          <a:p>
            <a:pPr lvl="1"/>
            <a:r>
              <a:rPr lang="en-US" dirty="0"/>
              <a:t>As specified Query starts by joining the 3 Fact tables.</a:t>
            </a:r>
          </a:p>
          <a:p>
            <a:endParaRPr lang="en-US" dirty="0"/>
          </a:p>
        </p:txBody>
      </p:sp>
      <p:pic>
        <p:nvPicPr>
          <p:cNvPr id="4" name="Picture 3" descr="join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36" y="4397323"/>
            <a:ext cx="8899776" cy="166370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6258820" y="326570"/>
            <a:ext cx="5649378" cy="3247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600" b="1" dirty="0"/>
              <a:t>select  </a:t>
            </a:r>
            <a:r>
              <a:rPr lang="en-US" sz="1600" b="1" dirty="0" err="1"/>
              <a:t>i_item_id</a:t>
            </a:r>
            <a:endParaRPr lang="en-US" sz="1600" b="1" dirty="0"/>
          </a:p>
          <a:p>
            <a:r>
              <a:rPr lang="en-US" sz="1600" b="1" dirty="0"/>
              <a:t>       ,</a:t>
            </a:r>
            <a:r>
              <a:rPr lang="en-US" sz="1600" b="1" dirty="0" err="1"/>
              <a:t>i_item_desc</a:t>
            </a:r>
            <a:endParaRPr lang="en-US" sz="1600" b="1" dirty="0"/>
          </a:p>
          <a:p>
            <a:r>
              <a:rPr lang="en-US" sz="1600" b="1" dirty="0"/>
              <a:t>       ,</a:t>
            </a:r>
            <a:r>
              <a:rPr lang="en-US" sz="1600" b="1" dirty="0" err="1"/>
              <a:t>s_state</a:t>
            </a:r>
            <a:endParaRPr lang="en-US" sz="1600" b="1" dirty="0"/>
          </a:p>
          <a:p>
            <a:r>
              <a:rPr lang="en-US" sz="1600" b="1" dirty="0"/>
              <a:t>       ,count(</a:t>
            </a:r>
            <a:r>
              <a:rPr lang="en-US" sz="1600" b="1" dirty="0" err="1"/>
              <a:t>ss_quantity</a:t>
            </a:r>
            <a:r>
              <a:rPr lang="en-US" sz="1600" b="1" dirty="0"/>
              <a:t>) as </a:t>
            </a:r>
            <a:r>
              <a:rPr lang="en-US" sz="1600" b="1" dirty="0" err="1"/>
              <a:t>store_sales_quantitycount</a:t>
            </a:r>
            <a:endParaRPr lang="en-US" sz="1600" b="1" dirty="0"/>
          </a:p>
          <a:p>
            <a:r>
              <a:rPr lang="en-US" sz="1600" b="1" dirty="0"/>
              <a:t>       ,….</a:t>
            </a:r>
          </a:p>
          <a:p>
            <a:r>
              <a:rPr lang="en-US" sz="1600" b="1" dirty="0" smtClean="0"/>
              <a:t>from </a:t>
            </a:r>
            <a:r>
              <a:rPr lang="en-US" sz="1600" b="1" dirty="0" err="1"/>
              <a:t>store_sales</a:t>
            </a:r>
            <a:r>
              <a:rPr lang="en-US" sz="1600" b="1" dirty="0"/>
              <a:t> </a:t>
            </a:r>
            <a:r>
              <a:rPr lang="en-US" sz="1600" b="1" dirty="0" err="1"/>
              <a:t>ss</a:t>
            </a:r>
            <a:r>
              <a:rPr lang="en-US" sz="1600" b="1" dirty="0"/>
              <a:t> ,</a:t>
            </a:r>
            <a:r>
              <a:rPr lang="en-US" sz="1600" b="1" dirty="0" err="1"/>
              <a:t>store_returns</a:t>
            </a:r>
            <a:r>
              <a:rPr lang="en-US" sz="1600" b="1" dirty="0"/>
              <a:t> </a:t>
            </a:r>
            <a:r>
              <a:rPr lang="en-US" sz="1600" b="1" dirty="0" err="1"/>
              <a:t>sr</a:t>
            </a:r>
            <a:r>
              <a:rPr lang="en-US" sz="1600" b="1" dirty="0"/>
              <a:t>, </a:t>
            </a:r>
            <a:r>
              <a:rPr lang="en-US" sz="1600" b="1" dirty="0" err="1"/>
              <a:t>catalog_sales</a:t>
            </a:r>
            <a:r>
              <a:rPr lang="en-US" sz="1600" b="1" dirty="0"/>
              <a:t> </a:t>
            </a:r>
            <a:r>
              <a:rPr lang="en-US" sz="1600" b="1" dirty="0" err="1"/>
              <a:t>cs</a:t>
            </a:r>
            <a:r>
              <a:rPr lang="en-US" sz="1600" b="1" dirty="0" smtClean="0"/>
              <a:t>,</a:t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r>
              <a:rPr lang="en-US" sz="1600" b="1" dirty="0" err="1" smtClean="0"/>
              <a:t>date_dim</a:t>
            </a:r>
            <a:r>
              <a:rPr lang="en-US" sz="1600" b="1" dirty="0" smtClean="0"/>
              <a:t> </a:t>
            </a:r>
            <a:r>
              <a:rPr lang="en-US" sz="1600" b="1" dirty="0"/>
              <a:t>d1</a:t>
            </a:r>
            <a:r>
              <a:rPr lang="en-US" sz="1600" b="1" dirty="0" smtClean="0"/>
              <a:t>, </a:t>
            </a:r>
            <a:r>
              <a:rPr lang="en-US" sz="1600" b="1" dirty="0" err="1"/>
              <a:t>date_dim</a:t>
            </a:r>
            <a:r>
              <a:rPr lang="en-US" sz="1600" b="1" dirty="0"/>
              <a:t> d2, </a:t>
            </a:r>
            <a:r>
              <a:rPr lang="en-US" sz="1600" b="1" dirty="0" err="1"/>
              <a:t>date_dim</a:t>
            </a:r>
            <a:r>
              <a:rPr lang="en-US" sz="1600" b="1" dirty="0"/>
              <a:t> d3, store s, item </a:t>
            </a:r>
            <a:r>
              <a:rPr lang="en-US" sz="1600" b="1" dirty="0" smtClean="0"/>
              <a:t>I</a:t>
            </a:r>
            <a:endParaRPr lang="en-US" sz="1600" b="1" dirty="0"/>
          </a:p>
          <a:p>
            <a:r>
              <a:rPr lang="en-US" sz="1600" b="1" dirty="0" smtClean="0"/>
              <a:t>where </a:t>
            </a:r>
            <a:r>
              <a:rPr lang="en-US" sz="1600" b="1" dirty="0"/>
              <a:t>d1.d_quarter_name = '2000Q1</a:t>
            </a:r>
            <a:r>
              <a:rPr lang="en-US" sz="1600" b="1" dirty="0" smtClean="0"/>
              <a:t>’</a:t>
            </a:r>
            <a:br>
              <a:rPr lang="en-US" sz="1600" b="1" dirty="0" smtClean="0"/>
            </a:br>
            <a:r>
              <a:rPr lang="en-US" sz="1600" b="1" dirty="0" smtClean="0"/>
              <a:t> and </a:t>
            </a:r>
            <a:r>
              <a:rPr lang="en-US" sz="1600" b="1" dirty="0"/>
              <a:t>d1.d_date_sk = </a:t>
            </a:r>
            <a:r>
              <a:rPr lang="en-US" sz="1600" b="1" dirty="0" err="1" smtClean="0"/>
              <a:t>ss.ss_sold_date_sk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r>
              <a:rPr lang="en-US" sz="1600" b="1" dirty="0"/>
              <a:t>and </a:t>
            </a:r>
            <a:r>
              <a:rPr lang="en-US" sz="1600" b="1" dirty="0" err="1"/>
              <a:t>i.i_item_sk</a:t>
            </a:r>
            <a:r>
              <a:rPr lang="en-US" sz="1600" b="1" dirty="0"/>
              <a:t> = </a:t>
            </a:r>
            <a:r>
              <a:rPr lang="en-US" sz="1600" b="1" dirty="0" err="1" smtClean="0"/>
              <a:t>ss.ss_item_sk</a:t>
            </a:r>
            <a:r>
              <a:rPr lang="en-US" sz="1600" b="1" dirty="0" smtClean="0"/>
              <a:t> and …</a:t>
            </a:r>
            <a:br>
              <a:rPr lang="en-US" sz="1600" b="1" dirty="0" smtClean="0"/>
            </a:br>
            <a:r>
              <a:rPr lang="en-US" sz="1600" b="1" dirty="0" smtClean="0"/>
              <a:t>group </a:t>
            </a:r>
            <a:r>
              <a:rPr lang="en-US" sz="1600" b="1" dirty="0"/>
              <a:t>by </a:t>
            </a:r>
            <a:r>
              <a:rPr lang="en-US" sz="1600" b="1" dirty="0" err="1"/>
              <a:t>i_item_id</a:t>
            </a:r>
            <a:r>
              <a:rPr lang="en-US" sz="1600" b="1" dirty="0"/>
              <a:t> ,</a:t>
            </a:r>
            <a:r>
              <a:rPr lang="en-US" sz="1600" b="1" dirty="0" err="1"/>
              <a:t>i_item_desc</a:t>
            </a:r>
            <a:r>
              <a:rPr lang="en-US" sz="1600" b="1" dirty="0"/>
              <a:t>, ,</a:t>
            </a:r>
            <a:r>
              <a:rPr lang="en-US" sz="1600" b="1" dirty="0" err="1"/>
              <a:t>s_state</a:t>
            </a:r>
            <a:endParaRPr lang="en-US" sz="1600" b="1" dirty="0"/>
          </a:p>
          <a:p>
            <a:r>
              <a:rPr lang="en-US" sz="1600" b="1" dirty="0" smtClean="0"/>
              <a:t>order </a:t>
            </a:r>
            <a:r>
              <a:rPr lang="en-US" sz="1600" b="1" dirty="0"/>
              <a:t>by </a:t>
            </a:r>
            <a:r>
              <a:rPr lang="en-US" sz="1600" b="1" dirty="0" err="1"/>
              <a:t>i_item_id</a:t>
            </a:r>
            <a:r>
              <a:rPr lang="en-US" sz="1600" b="1" dirty="0"/>
              <a:t> ,</a:t>
            </a:r>
            <a:r>
              <a:rPr lang="en-US" sz="1600" b="1" dirty="0" err="1"/>
              <a:t>i_item_desc</a:t>
            </a:r>
            <a:r>
              <a:rPr lang="en-US" sz="1600" b="1" dirty="0"/>
              <a:t>, </a:t>
            </a:r>
            <a:r>
              <a:rPr lang="en-US" sz="1600" b="1" dirty="0" err="1"/>
              <a:t>s_state</a:t>
            </a:r>
            <a:endParaRPr lang="en-US" sz="1600" b="1" dirty="0"/>
          </a:p>
          <a:p>
            <a:r>
              <a:rPr lang="en-US" sz="1600" b="1" dirty="0"/>
              <a:t>limit 100;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20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B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55" y="4073766"/>
            <a:ext cx="7554767" cy="250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NonCB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55" y="1404438"/>
            <a:ext cx="7554767" cy="249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join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" y="1392343"/>
            <a:ext cx="3643748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2301" y="1417639"/>
            <a:ext cx="1450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Specified </a:t>
            </a:r>
          </a:p>
          <a:p>
            <a:r>
              <a:rPr lang="en-US" sz="2400" dirty="0" smtClean="0"/>
              <a:t>Join Tree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73188" y="1392344"/>
            <a:ext cx="292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 CBO Plan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41969" y="4073766"/>
            <a:ext cx="200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CBO Plan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7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99699"/>
              </p:ext>
            </p:extLst>
          </p:nvPr>
        </p:nvGraphicFramePr>
        <p:xfrm>
          <a:off x="924506" y="1959157"/>
          <a:ext cx="3454515" cy="9683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1505"/>
                <a:gridCol w="1151505"/>
                <a:gridCol w="1151505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1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2</a:t>
                      </a:r>
                      <a:endParaRPr lang="en-US" sz="1400" dirty="0"/>
                    </a:p>
                  </a:txBody>
                  <a:tcPr marL="121888" marR="121888"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 CBO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100.71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127.53</a:t>
                      </a:r>
                      <a:endParaRPr lang="en-US" sz="1400" dirty="0"/>
                    </a:p>
                  </a:txBody>
                  <a:tcPr marL="121888" marR="121888"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CBO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50.9</a:t>
                      </a:r>
                      <a:endParaRPr lang="en-US" sz="14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44.52</a:t>
                      </a:r>
                      <a:endParaRPr lang="en-US" sz="1400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3978" y="1421549"/>
            <a:ext cx="68554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1 year test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 &gt; 10 </a:t>
            </a:r>
            <a:r>
              <a:rPr lang="en-US" sz="1400" dirty="0" err="1" smtClean="0"/>
              <a:t>mins</a:t>
            </a:r>
            <a:r>
              <a:rPr lang="en-US" sz="1400" dirty="0" smtClean="0"/>
              <a:t> for Non CBO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CBO time was about the same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Fact tables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partitioned by Day,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bucketed by Item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Bucketing off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Bucketing should help CBO plan.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SR table much smaller. Better chance of Bucket Join in place of Shuffle Join.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29311"/>
              </p:ext>
            </p:extLst>
          </p:nvPr>
        </p:nvGraphicFramePr>
        <p:xfrm>
          <a:off x="957070" y="4055670"/>
          <a:ext cx="10425616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410656"/>
                <a:gridCol w="3014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 Ordering</a:t>
                      </a:r>
                      <a:endParaRPr lang="en-US" sz="16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Estimate</a:t>
                      </a:r>
                      <a:endParaRPr lang="en-US" sz="16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['item', [[[[[['d2',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catalog_sales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'd1'], 'd3'], 'store']]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3547898.061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'd2’]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19224.71</a:t>
                      </a:r>
                      <a:endParaRPr lang="en-US" sz="1200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23057497.991</a:t>
                      </a:r>
                      <a:endParaRPr lang="en-US" sz="1200" dirty="0" smtClean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['d1',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12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26142.943</a:t>
                      </a:r>
                      <a:endParaRPr lang="en-US" sz="1200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5524" y="1558886"/>
            <a:ext cx="3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Facts restricted to 3 months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7070" y="3622554"/>
            <a:ext cx="45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Orderings considered by Planner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5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smtClean="0"/>
              <a:t>Outer </a:t>
            </a:r>
            <a:r>
              <a:rPr lang="en-US" dirty="0"/>
              <a:t>joins</a:t>
            </a:r>
          </a:p>
          <a:p>
            <a:pPr lvl="1"/>
            <a:r>
              <a:rPr lang="en-US" dirty="0" smtClean="0"/>
              <a:t>Scale to larger numbers of joins</a:t>
            </a:r>
          </a:p>
          <a:p>
            <a:pPr lvl="1"/>
            <a:r>
              <a:rPr lang="en-US" dirty="0" smtClean="0"/>
              <a:t>Support all expressions (UDFs)</a:t>
            </a:r>
          </a:p>
          <a:p>
            <a:pPr lvl="1"/>
            <a:r>
              <a:rPr lang="en-US" dirty="0" smtClean="0"/>
              <a:t>Join algorithm selection</a:t>
            </a:r>
          </a:p>
          <a:p>
            <a:pPr lvl="1"/>
            <a:r>
              <a:rPr lang="en-US" dirty="0" err="1" smtClean="0"/>
              <a:t>Sortedness</a:t>
            </a:r>
            <a:r>
              <a:rPr lang="en-US" dirty="0" smtClean="0"/>
              <a:t> &amp; distribution as a trait</a:t>
            </a:r>
          </a:p>
          <a:p>
            <a:pPr lvl="1"/>
            <a:r>
              <a:rPr lang="en-US" dirty="0" smtClean="0"/>
              <a:t>Trait propagation</a:t>
            </a:r>
          </a:p>
          <a:p>
            <a:pPr lvl="1"/>
            <a:r>
              <a:rPr lang="en-US" dirty="0" smtClean="0"/>
              <a:t>Better cost model</a:t>
            </a:r>
          </a:p>
          <a:p>
            <a:pPr lvl="1"/>
            <a:r>
              <a:rPr lang="en-US" dirty="0" smtClean="0"/>
              <a:t>More statistics</a:t>
            </a:r>
          </a:p>
          <a:p>
            <a:pPr lvl="1"/>
            <a:r>
              <a:rPr lang="en-US" dirty="0" smtClean="0"/>
              <a:t>Move all pre-planning and logical planning to </a:t>
            </a:r>
            <a:r>
              <a:rPr lang="en-US" dirty="0" err="1" smtClean="0"/>
              <a:t>Optiq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Optiq</a:t>
            </a:r>
            <a:r>
              <a:rPr lang="en-US" dirty="0" smtClean="0"/>
              <a:t> costs/statistics to help physical planning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/>
              <a:t>reduction &amp; tree pruning</a:t>
            </a:r>
          </a:p>
          <a:p>
            <a:pPr lvl="1"/>
            <a:r>
              <a:rPr lang="en-US" dirty="0" smtClean="0"/>
              <a:t>Rewrite query to use 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1921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953" b="-1953"/>
          <a:stretch/>
        </p:blipFill>
        <p:spPr>
          <a:xfrm>
            <a:off x="5318125" y="1399032"/>
            <a:ext cx="6870700" cy="4495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441" y="1515802"/>
            <a:ext cx="7213079" cy="4563533"/>
          </a:xfrm>
        </p:spPr>
        <p:txBody>
          <a:bodyPr anchor="b" anchorCtr="0"/>
          <a:lstStyle/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julianhyde</a:t>
            </a:r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hive.apache.org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err="1">
                <a:solidFill>
                  <a:schemeClr val="bg1"/>
                </a:solidFill>
              </a:rPr>
              <a:t>incubator.apache.org</a:t>
            </a:r>
            <a:r>
              <a:rPr lang="en-US" dirty="0">
                <a:solidFill>
                  <a:schemeClr val="bg1"/>
                </a:solidFill>
              </a:rPr>
              <a:t>/projects/</a:t>
            </a:r>
            <a:r>
              <a:rPr lang="en-US" dirty="0" err="1" smtClean="0">
                <a:solidFill>
                  <a:schemeClr val="bg1"/>
                </a:solidFill>
              </a:rPr>
              <a:t>optiq.html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 anchor="b" anchorCtr="0"/>
          <a:lstStyle/>
          <a:p>
            <a:pPr lvl="1"/>
            <a:r>
              <a:rPr lang="en-US" sz="2800" dirty="0"/>
              <a:t>(Thanks to</a:t>
            </a:r>
            <a:br>
              <a:rPr lang="en-US" sz="2800" dirty="0"/>
            </a:br>
            <a:r>
              <a:rPr lang="en-US" sz="2800" dirty="0"/>
              <a:t>John </a:t>
            </a:r>
            <a:r>
              <a:rPr lang="en-US" sz="2800" dirty="0" err="1"/>
              <a:t>Pullokkaran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Harish </a:t>
            </a:r>
            <a:r>
              <a:rPr lang="en-US" sz="2800" dirty="0" err="1"/>
              <a:t>Butani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for presentation content</a:t>
            </a:r>
            <a:br>
              <a:rPr lang="en-US" sz="2800" dirty="0"/>
            </a:br>
            <a:r>
              <a:rPr lang="en-US" sz="2800" dirty="0"/>
              <a:t>and actually doing the work.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5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original “SQL on 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Undergoing extensive renovation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Tez</a:t>
            </a:r>
            <a:r>
              <a:rPr lang="en-US" dirty="0" smtClean="0"/>
              <a:t> execution engine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YARN execution environment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Vectorized</a:t>
            </a:r>
            <a:r>
              <a:rPr lang="en-US" dirty="0" smtClean="0"/>
              <a:t> data representation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Column-oriented data storage (ORC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ACID</a:t>
            </a:r>
            <a:r>
              <a:rPr lang="en-US" dirty="0"/>
              <a:t> </a:t>
            </a:r>
            <a:r>
              <a:rPr lang="en-US" dirty="0" smtClean="0"/>
              <a:t>transactions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SQL standards compliance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SQL authorization model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solidFill>
                  <a:srgbClr val="69BE28"/>
                </a:solidFill>
              </a:rPr>
              <a:t>Cost</a:t>
            </a:r>
            <a:r>
              <a:rPr lang="en-US" b="1" dirty="0">
                <a:solidFill>
                  <a:srgbClr val="69BE28"/>
                </a:solidFill>
              </a:rPr>
              <a:t>-based </a:t>
            </a:r>
            <a:r>
              <a:rPr lang="en-US" b="1" dirty="0" smtClean="0">
                <a:solidFill>
                  <a:srgbClr val="69BE28"/>
                </a:solidFill>
              </a:rPr>
              <a:t>query optimization (CBO</a:t>
            </a:r>
            <a:r>
              <a:rPr lang="en-US" b="1" dirty="0" smtClean="0">
                <a:solidFill>
                  <a:srgbClr val="69BE28"/>
                </a:solidFill>
              </a:rPr>
              <a:t>)</a:t>
            </a:r>
            <a:endParaRPr lang="en-US" b="1" dirty="0">
              <a:solidFill>
                <a:srgbClr val="69BE28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696434" y="4557057"/>
            <a:ext cx="4598509" cy="1147271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What? Why? How? When?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73" y="199572"/>
            <a:ext cx="3810000" cy="38100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022980" y="2286001"/>
            <a:ext cx="290264" cy="1723572"/>
          </a:xfrm>
          <a:prstGeom prst="rightBrac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6514" y="284117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“Stinger</a:t>
            </a:r>
          </a:p>
          <a:p>
            <a:r>
              <a:rPr lang="en-US" dirty="0" smtClean="0"/>
              <a:t>Initiative”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cutover to cost-based optimization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06333"/>
              </p:ext>
            </p:extLst>
          </p:nvPr>
        </p:nvGraphicFramePr>
        <p:xfrm>
          <a:off x="1088113" y="1016000"/>
          <a:ext cx="9941922" cy="570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971"/>
                <a:gridCol w="2013708"/>
                <a:gridCol w="4390243"/>
              </a:tblGrid>
              <a:tr h="399142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 Hive 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Rule-based Optimizations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 join reordering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Main optimizations: predicate push-down &amp; partition pruning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Semantic info and operator tree tightly 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Hive 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</a:t>
                      </a:r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“Old-style” JOIN &amp; push-down conditions: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… FROM t1, t2 WHERE …</a:t>
                      </a:r>
                    </a:p>
                    <a:p>
                      <a:endParaRPr lang="en-US" i="1" dirty="0" smtClean="0"/>
                    </a:p>
                    <a:p>
                      <a:r>
                        <a:rPr lang="en-US" i="0" dirty="0" smtClean="0"/>
                        <a:t>CBO just missed the deadline </a:t>
                      </a:r>
                      <a:r>
                        <a:rPr lang="en-US" i="0" dirty="0" smtClean="0">
                          <a:sym typeface="Wingdings"/>
                        </a:rPr>
                        <a:t>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HDP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</a:t>
                      </a:r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Cost-based ordering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/>
                        <a:t>joins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HIVE-6439 “Introduce CBO step in Semantic Analyzer”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HIVE-5775 “Introduce Cost Based Optimizer in</a:t>
                      </a:r>
                      <a:r>
                        <a:rPr lang="en-US" baseline="0" dirty="0" smtClean="0"/>
                        <a:t> Hive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Hive 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CBO patches</a:t>
                      </a:r>
                    </a:p>
                    <a:p>
                      <a:r>
                        <a:rPr lang="en-US" dirty="0" smtClean="0"/>
                        <a:t>More rework of internals</a:t>
                      </a:r>
                    </a:p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cost-based features…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4285606" cy="1470025"/>
          </a:xfrm>
        </p:spPr>
        <p:txBody>
          <a:bodyPr/>
          <a:lstStyle/>
          <a:p>
            <a:pPr algn="r"/>
            <a:r>
              <a:rPr lang="en-US" dirty="0" smtClean="0"/>
              <a:t>Apache </a:t>
            </a:r>
            <a:r>
              <a:rPr lang="en-US" dirty="0" err="1" smtClean="0"/>
              <a:t>Optiq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(incubating)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03" y="1391001"/>
            <a:ext cx="3688998" cy="36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Optiq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Apache incubator project since May, 2014</a:t>
            </a:r>
          </a:p>
          <a:p>
            <a:r>
              <a:rPr lang="en-US" dirty="0" smtClean="0"/>
              <a:t>Query planning framework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Usable standalone (JDBC) or embedded</a:t>
            </a:r>
          </a:p>
          <a:p>
            <a:r>
              <a:rPr lang="en-US" dirty="0" smtClean="0"/>
              <a:t>Adoption</a:t>
            </a:r>
          </a:p>
          <a:p>
            <a:pPr lvl="1"/>
            <a:r>
              <a:rPr lang="en-US" dirty="0" smtClean="0"/>
              <a:t>Lingual – SQL interface to Cascading</a:t>
            </a:r>
          </a:p>
          <a:p>
            <a:pPr lvl="1"/>
            <a:r>
              <a:rPr lang="en-US" dirty="0" smtClean="0"/>
              <a:t>Apache Drill</a:t>
            </a:r>
          </a:p>
          <a:p>
            <a:pPr lvl="1"/>
            <a:r>
              <a:rPr lang="en-US" dirty="0" smtClean="0"/>
              <a:t>Apache Hive</a:t>
            </a:r>
          </a:p>
          <a:p>
            <a:r>
              <a:rPr lang="en-US" dirty="0" smtClean="0"/>
              <a:t>Adapters: </a:t>
            </a:r>
            <a:r>
              <a:rPr lang="en-US" dirty="0" err="1" smtClean="0"/>
              <a:t>Splunk</a:t>
            </a:r>
            <a:r>
              <a:rPr lang="en-US" dirty="0" smtClean="0"/>
              <a:t>, Spark, </a:t>
            </a:r>
            <a:r>
              <a:rPr lang="en-US" dirty="0" err="1" smtClean="0"/>
              <a:t>MongoDB</a:t>
            </a:r>
            <a:r>
              <a:rPr lang="en-US" dirty="0" smtClean="0"/>
              <a:t>, JDBC, CSV, Web tables, In-memory data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DB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6-04 at 10.11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87" y="1106435"/>
            <a:ext cx="7755386" cy="47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Optiq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6-04 at 10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2" y="1106435"/>
            <a:ext cx="8490131" cy="502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HortonworksIntro.Spring2014.v03.pptx</Template>
  <TotalTime>4799</TotalTime>
  <Words>1957</Words>
  <Application>Microsoft Macintosh PowerPoint</Application>
  <PresentationFormat>Custom</PresentationFormat>
  <Paragraphs>465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Hortonworks_PPT_5temp</vt:lpstr>
      <vt:lpstr>Cost-based query optimization in Apache Hive</vt:lpstr>
      <vt:lpstr>About me</vt:lpstr>
      <vt:lpstr>PowerPoint Presentation</vt:lpstr>
      <vt:lpstr>Apache Hive</vt:lpstr>
      <vt:lpstr>Incremental cutover to cost-based optimization</vt:lpstr>
      <vt:lpstr>Apache Optiq (incubating)</vt:lpstr>
      <vt:lpstr>Apache Optiq</vt:lpstr>
      <vt:lpstr>Conventional DB architecture</vt:lpstr>
      <vt:lpstr>Optiq architecture</vt:lpstr>
      <vt:lpstr>Optiq – APIs and SPIs</vt:lpstr>
      <vt:lpstr>Now… back to Hive</vt:lpstr>
      <vt:lpstr>CBO in Hive</vt:lpstr>
      <vt:lpstr>Query preparation – Hive 0.13</vt:lpstr>
      <vt:lpstr>Query preparation – full CBO</vt:lpstr>
      <vt:lpstr>Query preparation – initial CBO</vt:lpstr>
      <vt:lpstr>Query Execution – The basics</vt:lpstr>
      <vt:lpstr>Query Optimization – Rule Based vs. Cost Based</vt:lpstr>
      <vt:lpstr>Introduction of CBO into Hive Planning</vt:lpstr>
      <vt:lpstr>Optiq Planner Process</vt:lpstr>
      <vt:lpstr>Join Reordering Rules</vt:lpstr>
      <vt:lpstr>Summary</vt:lpstr>
      <vt:lpstr>TPC-DS Query 50</vt:lpstr>
      <vt:lpstr>TPC-DS Query 50</vt:lpstr>
      <vt:lpstr>TPC-DS Query 50</vt:lpstr>
      <vt:lpstr>TPC-DS Query 17</vt:lpstr>
      <vt:lpstr>TPC-DS Query 17</vt:lpstr>
      <vt:lpstr>TPC-DS Query 17</vt:lpstr>
      <vt:lpstr>Next?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and the Data Lake</dc:title>
  <dc:creator>Ari Zilka</dc:creator>
  <cp:lastModifiedBy>Julian Hyde</cp:lastModifiedBy>
  <cp:revision>174</cp:revision>
  <dcterms:created xsi:type="dcterms:W3CDTF">2014-04-03T19:42:37Z</dcterms:created>
  <dcterms:modified xsi:type="dcterms:W3CDTF">2014-06-04T22:34:11Z</dcterms:modified>
</cp:coreProperties>
</file>