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6" r:id="rId5"/>
    <p:sldId id="261" r:id="rId6"/>
    <p:sldId id="264" r:id="rId7"/>
    <p:sldId id="265" r:id="rId8"/>
    <p:sldId id="262" r:id="rId9"/>
    <p:sldId id="263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F6DBF0-96B2-AC47-869C-BB30F3B0BF5E}">
          <p14:sldIdLst>
            <p14:sldId id="256"/>
            <p14:sldId id="259"/>
            <p14:sldId id="260"/>
            <p14:sldId id="266"/>
            <p14:sldId id="261"/>
            <p14:sldId id="264"/>
            <p14:sldId id="265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04" d="100"/>
          <a:sy n="204" d="100"/>
        </p:scale>
        <p:origin x="-712" y="-41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D2D97-C243-FE41-A005-C208BED072E7}" type="datetimeFigureOut">
              <a:rPr lang="en-US" smtClean="0"/>
              <a:t>5/23/14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267C-F585-A641-A2F2-5501115A2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5342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FBCA2BC-3AF1-7644-B396-A273EDA4BA14}" type="datetimeFigureOut">
              <a:rPr lang="en-US" smtClean="0"/>
              <a:t>5/23/14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B16F8A2F-5DEF-4E41-860D-653CC2DC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8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5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12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8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4" y="6090525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302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or_RGBLogo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spc="-70" dirty="0" smtClean="0">
                <a:solidFill>
                  <a:schemeClr val="accent4"/>
                </a:solidFill>
                <a:latin typeface="+mn-lt"/>
              </a:rPr>
              <a:t>Page </a:t>
            </a:r>
            <a:fld id="{9484F7A5-6A8F-8446-A111-2677E1911D97}" type="slidenum">
              <a:rPr lang="en-US" sz="900" b="1" spc="-70" smtClean="0">
                <a:solidFill>
                  <a:schemeClr val="accent4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00" b="1" spc="-70" dirty="0" smtClean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686" y="6476473"/>
            <a:ext cx="2655787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 dirty="0" smtClean="0">
                <a:solidFill>
                  <a:schemeClr val="accent4"/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2014</a:t>
            </a:r>
            <a:endParaRPr lang="en-US" sz="900" dirty="0">
              <a:solidFill>
                <a:schemeClr val="accent4"/>
              </a:solidFill>
              <a:latin typeface="+mn-lt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8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Discardable</a:t>
            </a:r>
            <a:r>
              <a:rPr lang="en-US" dirty="0" smtClean="0"/>
              <a:t>, In-Memory Materialized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2014-05-23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Hyde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brings a lot of CPU, disk, IO</a:t>
            </a:r>
          </a:p>
          <a:p>
            <a:pPr lvl="1"/>
            <a:r>
              <a:rPr lang="en-US" dirty="0" smtClean="0"/>
              <a:t>Yarn, </a:t>
            </a:r>
            <a:r>
              <a:rPr lang="en-US" dirty="0" err="1" smtClean="0"/>
              <a:t>Tez</a:t>
            </a:r>
            <a:r>
              <a:rPr lang="en-US" dirty="0" smtClean="0"/>
              <a:t>, </a:t>
            </a:r>
            <a:r>
              <a:rPr lang="en-US" dirty="0" err="1" smtClean="0"/>
              <a:t>Vectorization</a:t>
            </a:r>
            <a:r>
              <a:rPr lang="en-US" dirty="0" smtClean="0"/>
              <a:t> are making </a:t>
            </a:r>
            <a:r>
              <a:rPr lang="en-US" dirty="0" err="1" smtClean="0"/>
              <a:t>Hadoop</a:t>
            </a:r>
            <a:r>
              <a:rPr lang="en-US" dirty="0" smtClean="0"/>
              <a:t> faster</a:t>
            </a:r>
          </a:p>
          <a:p>
            <a:pPr lvl="1"/>
            <a:r>
              <a:rPr lang="en-US" dirty="0" smtClean="0"/>
              <a:t>How to use that brute force is left to the application</a:t>
            </a:r>
          </a:p>
          <a:p>
            <a:r>
              <a:rPr lang="en-US" dirty="0" smtClean="0"/>
              <a:t>Business Intelligence</a:t>
            </a:r>
          </a:p>
          <a:p>
            <a:pPr lvl="1"/>
            <a:r>
              <a:rPr lang="en-US" dirty="0" smtClean="0"/>
              <a:t>Best practice is to pull data out of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2"/>
            <a:r>
              <a:rPr lang="en-US" dirty="0" smtClean="0"/>
              <a:t>Populate EDW e.g. Teradata</a:t>
            </a:r>
          </a:p>
          <a:p>
            <a:pPr lvl="2"/>
            <a:r>
              <a:rPr lang="en-US" dirty="0" smtClean="0"/>
              <a:t>In-memory analytics, e.g. </a:t>
            </a:r>
            <a:r>
              <a:rPr lang="en-US" dirty="0" err="1" smtClean="0"/>
              <a:t>Platfora</a:t>
            </a:r>
            <a:endParaRPr lang="en-US" dirty="0" smtClean="0"/>
          </a:p>
          <a:p>
            <a:pPr lvl="2"/>
            <a:r>
              <a:rPr lang="en-US" dirty="0" smtClean="0"/>
              <a:t>Custom analytics, e.g. Lambda architecture</a:t>
            </a:r>
            <a:endParaRPr lang="en-US" dirty="0"/>
          </a:p>
          <a:p>
            <a:r>
              <a:rPr lang="en-US" dirty="0" smtClean="0"/>
              <a:t>Ineffective use of memory</a:t>
            </a:r>
          </a:p>
          <a:p>
            <a:r>
              <a:rPr lang="en-US" dirty="0" smtClean="0"/>
              <a:t>Opportunity to make </a:t>
            </a:r>
            <a:r>
              <a:rPr lang="en-US" dirty="0" err="1" smtClean="0"/>
              <a:t>Hadoop</a:t>
            </a:r>
            <a:r>
              <a:rPr lang="en-US" dirty="0" smtClean="0"/>
              <a:t> smarter</a:t>
            </a:r>
          </a:p>
        </p:txBody>
      </p:sp>
    </p:spTree>
    <p:extLst>
      <p:ext uri="{BB962C8B-B14F-4D97-AF65-F5344CB8AC3E}">
        <p14:creationId xmlns:p14="http://schemas.microsoft.com/office/powerpoint/2010/main" val="34821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</a:t>
            </a:r>
            <a:r>
              <a:rPr lang="en-US" dirty="0" smtClean="0"/>
              <a:t>views - Classic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005153" cy="4954588"/>
          </a:xfrm>
        </p:spPr>
        <p:txBody>
          <a:bodyPr/>
          <a:lstStyle/>
          <a:p>
            <a:r>
              <a:rPr lang="en-US" dirty="0" smtClean="0"/>
              <a:t>Classic materialized view (Oracle, DB2, Teradata, </a:t>
            </a:r>
            <a:r>
              <a:rPr lang="en-US" dirty="0" err="1" smtClean="0"/>
              <a:t>MSSql</a:t>
            </a:r>
            <a:r>
              <a:rPr lang="en-US" dirty="0" smtClean="0"/>
              <a:t>)</a:t>
            </a:r>
            <a:endParaRPr lang="en-US" dirty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A table defined using a SQL query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Designed by DBA</a:t>
            </a:r>
            <a:endParaRPr lang="en-US" b="1" dirty="0" smtClean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Storage same as a regular table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On disk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Can define indexes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DB populates the table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Queries are rewritten to use the table**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DB updates the table to reflect changes to source data (usually deferred)*</a:t>
            </a:r>
          </a:p>
          <a:p>
            <a:pPr lvl="1"/>
            <a:r>
              <a:rPr lang="en-US" dirty="0" smtClean="0"/>
              <a:t>*Magic required</a:t>
            </a:r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lvl="1"/>
            <a:endParaRPr lang="en-US" b="1" dirty="0">
              <a:latin typeface="Courier"/>
              <a:cs typeface="Courier"/>
            </a:endParaRPr>
          </a:p>
          <a:p>
            <a:pPr marL="4572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02927" y="4444819"/>
            <a:ext cx="6439157" cy="1470467"/>
          </a:xfrm>
          <a:prstGeom prst="rect">
            <a:avLst/>
          </a:prstGeom>
          <a:solidFill>
            <a:srgbClr val="E1F5D1"/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smtClean="0">
                <a:latin typeface="Courier"/>
                <a:cs typeface="Courier"/>
              </a:rPr>
              <a:t>AVG(</a:t>
            </a:r>
            <a:r>
              <a:rPr lang="en-US" sz="2000" dirty="0" err="1">
                <a:latin typeface="Courier"/>
                <a:cs typeface="Courier"/>
              </a:rPr>
              <a:t>s.units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s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TimeDim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GROUP </a:t>
            </a:r>
            <a:r>
              <a:rPr lang="en-US" sz="2000" dirty="0">
                <a:latin typeface="Courier"/>
                <a:cs typeface="Courier"/>
              </a:rPr>
              <a:t>BY </a:t>
            </a:r>
            <a:r>
              <a:rPr lang="en-US" sz="2000" dirty="0" err="1" smtClean="0">
                <a:latin typeface="Courier"/>
                <a:cs typeface="Courier"/>
              </a:rPr>
              <a:t>t.year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02929" y="886963"/>
            <a:ext cx="6439156" cy="3000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>
                <a:latin typeface="Courier"/>
                <a:cs typeface="Courier"/>
              </a:rPr>
              <a:t>CREATE MATERIALIZED VIEW </a:t>
            </a:r>
            <a:r>
              <a:rPr lang="en-US" sz="2000" dirty="0" err="1" smtClean="0">
                <a:latin typeface="Courier"/>
                <a:cs typeface="Courier"/>
              </a:rPr>
              <a:t>SalesMonthZip</a:t>
            </a:r>
            <a:r>
              <a:rPr lang="en-US" sz="2000" dirty="0" smtClean="0">
                <a:latin typeface="Courier"/>
                <a:cs typeface="Courier"/>
              </a:rPr>
              <a:t> AS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t.month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c.state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c.zipcode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COUNT</a:t>
            </a:r>
            <a:r>
              <a:rPr lang="en-US" sz="2000" dirty="0">
                <a:latin typeface="Courier"/>
                <a:cs typeface="Courier"/>
              </a:rPr>
              <a:t>(*), SUM(</a:t>
            </a:r>
            <a:r>
              <a:rPr lang="en-US" sz="2000" dirty="0" err="1">
                <a:latin typeface="Courier"/>
                <a:cs typeface="Courier"/>
              </a:rPr>
              <a:t>s.units</a:t>
            </a:r>
            <a:r>
              <a:rPr lang="en-US" sz="2000" dirty="0">
                <a:latin typeface="Courier"/>
                <a:cs typeface="Courier"/>
              </a:rPr>
              <a:t>), SUM(</a:t>
            </a:r>
            <a:r>
              <a:rPr lang="en-US" sz="2000" dirty="0" err="1">
                <a:latin typeface="Courier"/>
                <a:cs typeface="Courier"/>
              </a:rPr>
              <a:t>s.price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s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TimeDim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JOIN </a:t>
            </a:r>
            <a:r>
              <a:rPr lang="en-US" sz="2000" dirty="0" err="1" smtClean="0">
                <a:latin typeface="Courier"/>
                <a:cs typeface="Courier"/>
              </a:rPr>
              <a:t>CustomerDim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AS c USING (</a:t>
            </a:r>
            <a:r>
              <a:rPr lang="en-US" sz="2000" dirty="0" err="1">
                <a:latin typeface="Courier"/>
                <a:cs typeface="Courier"/>
              </a:rPr>
              <a:t>customerId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GROUP BY </a:t>
            </a:r>
            <a:r>
              <a:rPr lang="en-US" sz="2000" dirty="0" err="1">
                <a:latin typeface="Courier"/>
                <a:cs typeface="Courier"/>
              </a:rPr>
              <a:t>t.year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t.month</a:t>
            </a:r>
            <a:r>
              <a:rPr lang="en-US" sz="2000" dirty="0">
                <a:latin typeface="Courier"/>
                <a:cs typeface="Courier"/>
              </a:rPr>
              <a:t>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c.state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c.zipcode</a:t>
            </a:r>
            <a:r>
              <a:rPr lang="en-US" sz="2000" dirty="0">
                <a:latin typeface="Courier"/>
                <a:cs typeface="Courier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0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in-memory materialized queries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25875" y="1178943"/>
            <a:ext cx="10527186" cy="4179676"/>
            <a:chOff x="1225875" y="1178943"/>
            <a:chExt cx="10527186" cy="4179676"/>
          </a:xfrm>
        </p:grpSpPr>
        <p:sp>
          <p:nvSpPr>
            <p:cNvPr id="13" name="Rectangle 12"/>
            <p:cNvSpPr/>
            <p:nvPr/>
          </p:nvSpPr>
          <p:spPr>
            <a:xfrm>
              <a:off x="1225875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08019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48971" y="2438706"/>
              <a:ext cx="2491403" cy="28638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661869" y="4720841"/>
              <a:ext cx="3293949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42325" y="4720841"/>
              <a:ext cx="4585074" cy="311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4594" y="2731904"/>
              <a:ext cx="802098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3861" y="2717033"/>
              <a:ext cx="614510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baseline="300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6798" y="2728345"/>
              <a:ext cx="733317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480549" y="2728345"/>
              <a:ext cx="475269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072159" y="3040262"/>
              <a:ext cx="2155240" cy="1680579"/>
            </a:xfrm>
            <a:prstGeom prst="trapezoid">
              <a:avLst>
                <a:gd name="adj" fmla="val 43230"/>
              </a:avLst>
            </a:prstGeom>
            <a:solidFill>
              <a:srgbClr val="CDD0D2">
                <a:alpha val="29000"/>
              </a:srgb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03925" y="3038475"/>
              <a:ext cx="2054225" cy="1682750"/>
            </a:xfrm>
            <a:custGeom>
              <a:avLst/>
              <a:gdLst>
                <a:gd name="connsiteX0" fmla="*/ 0 w 2054225"/>
                <a:gd name="connsiteY0" fmla="*/ 6350 h 1682750"/>
                <a:gd name="connsiteX1" fmla="*/ 663575 w 2054225"/>
                <a:gd name="connsiteY1" fmla="*/ 1679575 h 1682750"/>
                <a:gd name="connsiteX2" fmla="*/ 2054225 w 2054225"/>
                <a:gd name="connsiteY2" fmla="*/ 1682750 h 1682750"/>
                <a:gd name="connsiteX3" fmla="*/ 800100 w 2054225"/>
                <a:gd name="connsiteY3" fmla="*/ 0 h 1682750"/>
                <a:gd name="connsiteX4" fmla="*/ 0 w 2054225"/>
                <a:gd name="connsiteY4" fmla="*/ 63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5" h="1682750">
                  <a:moveTo>
                    <a:pt x="0" y="6350"/>
                  </a:moveTo>
                  <a:lnTo>
                    <a:pt x="663575" y="1679575"/>
                  </a:lnTo>
                  <a:lnTo>
                    <a:pt x="2054225" y="1682750"/>
                  </a:lnTo>
                  <a:lnTo>
                    <a:pt x="80010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924925" y="3035300"/>
              <a:ext cx="1028700" cy="1692275"/>
            </a:xfrm>
            <a:custGeom>
              <a:avLst/>
              <a:gdLst>
                <a:gd name="connsiteX0" fmla="*/ 558800 w 1028700"/>
                <a:gd name="connsiteY0" fmla="*/ 0 h 1692275"/>
                <a:gd name="connsiteX1" fmla="*/ 0 w 1028700"/>
                <a:gd name="connsiteY1" fmla="*/ 1682750 h 1692275"/>
                <a:gd name="connsiteX2" fmla="*/ 1022350 w 1028700"/>
                <a:gd name="connsiteY2" fmla="*/ 1692275 h 1692275"/>
                <a:gd name="connsiteX3" fmla="*/ 1028700 w 1028700"/>
                <a:gd name="connsiteY3" fmla="*/ 3175 h 1692275"/>
                <a:gd name="connsiteX4" fmla="*/ 558800 w 1028700"/>
                <a:gd name="connsiteY4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692275">
                  <a:moveTo>
                    <a:pt x="558800" y="0"/>
                  </a:moveTo>
                  <a:lnTo>
                    <a:pt x="0" y="1682750"/>
                  </a:lnTo>
                  <a:lnTo>
                    <a:pt x="1022350" y="1692275"/>
                  </a:lnTo>
                  <a:cubicBezTo>
                    <a:pt x="1024467" y="1129242"/>
                    <a:pt x="1026583" y="566208"/>
                    <a:pt x="1028700" y="3175"/>
                  </a:cubicBezTo>
                  <a:lnTo>
                    <a:pt x="55880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50224" y="2728345"/>
              <a:ext cx="682626" cy="311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10450" y="3028950"/>
              <a:ext cx="1517650" cy="1685925"/>
            </a:xfrm>
            <a:custGeom>
              <a:avLst/>
              <a:gdLst>
                <a:gd name="connsiteX0" fmla="*/ 736600 w 1517650"/>
                <a:gd name="connsiteY0" fmla="*/ 6350 h 1685925"/>
                <a:gd name="connsiteX1" fmla="*/ 0 w 1517650"/>
                <a:gd name="connsiteY1" fmla="*/ 1685925 h 1685925"/>
                <a:gd name="connsiteX2" fmla="*/ 1517650 w 1517650"/>
                <a:gd name="connsiteY2" fmla="*/ 1685925 h 1685925"/>
                <a:gd name="connsiteX3" fmla="*/ 1419225 w 1517650"/>
                <a:gd name="connsiteY3" fmla="*/ 0 h 1685925"/>
                <a:gd name="connsiteX4" fmla="*/ 736600 w 1517650"/>
                <a:gd name="connsiteY4" fmla="*/ 635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650" h="1685925">
                  <a:moveTo>
                    <a:pt x="736600" y="6350"/>
                  </a:moveTo>
                  <a:lnTo>
                    <a:pt x="0" y="1685925"/>
                  </a:lnTo>
                  <a:lnTo>
                    <a:pt x="1517650" y="1685925"/>
                  </a:lnTo>
                  <a:lnTo>
                    <a:pt x="1419225" y="0"/>
                  </a:lnTo>
                  <a:lnTo>
                    <a:pt x="73660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431925" y="3025775"/>
              <a:ext cx="1193800" cy="1698625"/>
            </a:xfrm>
            <a:custGeom>
              <a:avLst/>
              <a:gdLst>
                <a:gd name="connsiteX0" fmla="*/ 0 w 1193800"/>
                <a:gd name="connsiteY0" fmla="*/ 0 h 1698625"/>
                <a:gd name="connsiteX1" fmla="*/ 212725 w 1193800"/>
                <a:gd name="connsiteY1" fmla="*/ 1698625 h 1698625"/>
                <a:gd name="connsiteX2" fmla="*/ 1193800 w 1193800"/>
                <a:gd name="connsiteY2" fmla="*/ 1698625 h 1698625"/>
                <a:gd name="connsiteX3" fmla="*/ 615950 w 1193800"/>
                <a:gd name="connsiteY3" fmla="*/ 0 h 1698625"/>
                <a:gd name="connsiteX4" fmla="*/ 0 w 1193800"/>
                <a:gd name="connsiteY4" fmla="*/ 0 h 169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800" h="1698625">
                  <a:moveTo>
                    <a:pt x="0" y="0"/>
                  </a:moveTo>
                  <a:lnTo>
                    <a:pt x="212725" y="1698625"/>
                  </a:lnTo>
                  <a:lnTo>
                    <a:pt x="1193800" y="1698625"/>
                  </a:lnTo>
                  <a:lnTo>
                    <a:pt x="61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808335" y="1178943"/>
              <a:ext cx="497907" cy="49841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428130" y="1672566"/>
              <a:ext cx="1629410" cy="1044755"/>
            </a:xfrm>
            <a:custGeom>
              <a:avLst/>
              <a:gdLst>
                <a:gd name="connsiteX0" fmla="*/ 0 w 1629410"/>
                <a:gd name="connsiteY0" fmla="*/ 1039962 h 1044755"/>
                <a:gd name="connsiteX1" fmla="*/ 1629410 w 1629410"/>
                <a:gd name="connsiteY1" fmla="*/ 0 h 1044755"/>
                <a:gd name="connsiteX2" fmla="*/ 613425 w 1629410"/>
                <a:gd name="connsiteY2" fmla="*/ 1044755 h 1044755"/>
                <a:gd name="connsiteX3" fmla="*/ 0 w 1629410"/>
                <a:gd name="connsiteY3" fmla="*/ 1039962 h 104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410" h="1044755">
                  <a:moveTo>
                    <a:pt x="0" y="1039962"/>
                  </a:moveTo>
                  <a:lnTo>
                    <a:pt x="1629410" y="0"/>
                  </a:lnTo>
                  <a:lnTo>
                    <a:pt x="613425" y="1044755"/>
                  </a:lnTo>
                  <a:lnTo>
                    <a:pt x="0" y="10399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31018" y="1677358"/>
              <a:ext cx="1428130" cy="3043208"/>
            </a:xfrm>
            <a:custGeom>
              <a:avLst/>
              <a:gdLst>
                <a:gd name="connsiteX0" fmla="*/ 0 w 1428130"/>
                <a:gd name="connsiteY0" fmla="*/ 3038416 h 3043208"/>
                <a:gd name="connsiteX1" fmla="*/ 416937 w 1428130"/>
                <a:gd name="connsiteY1" fmla="*/ 0 h 3043208"/>
                <a:gd name="connsiteX2" fmla="*/ 1428130 w 1428130"/>
                <a:gd name="connsiteY2" fmla="*/ 3043208 h 3043208"/>
                <a:gd name="connsiteX3" fmla="*/ 0 w 1428130"/>
                <a:gd name="connsiteY3" fmla="*/ 3038416 h 304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130" h="3043208">
                  <a:moveTo>
                    <a:pt x="0" y="3038416"/>
                  </a:moveTo>
                  <a:lnTo>
                    <a:pt x="416937" y="0"/>
                  </a:lnTo>
                  <a:lnTo>
                    <a:pt x="1428130" y="3043208"/>
                  </a:lnTo>
                  <a:lnTo>
                    <a:pt x="0" y="30384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57540" y="1682151"/>
              <a:ext cx="2448907" cy="1049547"/>
            </a:xfrm>
            <a:custGeom>
              <a:avLst/>
              <a:gdLst>
                <a:gd name="connsiteX0" fmla="*/ 1720465 w 2448907"/>
                <a:gd name="connsiteY0" fmla="*/ 1049547 h 1049547"/>
                <a:gd name="connsiteX1" fmla="*/ 0 w 2448907"/>
                <a:gd name="connsiteY1" fmla="*/ 0 h 1049547"/>
                <a:gd name="connsiteX2" fmla="*/ 2448907 w 2448907"/>
                <a:gd name="connsiteY2" fmla="*/ 1049547 h 1049547"/>
                <a:gd name="connsiteX3" fmla="*/ 1720465 w 2448907"/>
                <a:gd name="connsiteY3" fmla="*/ 1049547 h 104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07" h="1049547">
                  <a:moveTo>
                    <a:pt x="1720465" y="1049547"/>
                  </a:moveTo>
                  <a:lnTo>
                    <a:pt x="0" y="0"/>
                  </a:lnTo>
                  <a:lnTo>
                    <a:pt x="2448907" y="1049547"/>
                  </a:lnTo>
                  <a:lnTo>
                    <a:pt x="1720465" y="10495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78111" y="1178943"/>
              <a:ext cx="4524009" cy="445698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Query: SELECT x, SUM(y) FROM t GROUP BY x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20376" y="2568575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In-memory</a:t>
              </a:r>
              <a:br>
                <a:rPr lang="en-US" dirty="0" smtClean="0"/>
              </a:br>
              <a:r>
                <a:rPr lang="en-US" dirty="0" smtClean="0"/>
                <a:t>materialized</a:t>
              </a:r>
            </a:p>
            <a:p>
              <a:r>
                <a:rPr lang="en-US" dirty="0" smtClean="0"/>
                <a:t>queries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38661" y="4444219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r>
                <a:rPr lang="en-US" dirty="0" smtClean="0"/>
                <a:t>Tables</a:t>
              </a:r>
              <a:br>
                <a:rPr lang="en-US" dirty="0" smtClean="0"/>
              </a:br>
              <a:r>
                <a:rPr lang="en-US" dirty="0" smtClean="0"/>
                <a:t>on disk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</a:t>
            </a:r>
            <a:r>
              <a:rPr lang="en-US" dirty="0" smtClean="0"/>
              <a:t>views - DIMMQ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DIMMQs - </a:t>
            </a:r>
            <a:r>
              <a:rPr lang="en-US" dirty="0" err="1" smtClean="0"/>
              <a:t>Discardable</a:t>
            </a:r>
            <a:r>
              <a:rPr lang="en-US" dirty="0" smtClean="0"/>
              <a:t>, In-memory Materialized Queries</a:t>
            </a:r>
          </a:p>
          <a:p>
            <a:r>
              <a:rPr lang="en-US" dirty="0" smtClean="0"/>
              <a:t>Differences with classic materialized views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May be in-memory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HDFS may discard – based on DDM (Distributed </a:t>
            </a:r>
            <a:r>
              <a:rPr lang="en-US" dirty="0" err="1" smtClean="0"/>
              <a:t>Discardable</a:t>
            </a:r>
            <a:r>
              <a:rPr lang="en-US" dirty="0" smtClean="0"/>
              <a:t> Memory)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Lifecycle support: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Assume table is populated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Don’t populate &amp; maintain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User can flag as valid, invalid, or change definition (e.g. date range)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HDFS may discard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/>
              <a:t>More design options: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DBA specifies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Retain query results (or partial results)</a:t>
            </a:r>
          </a:p>
          <a:p>
            <a:pPr marL="623888" lvl="2" indent="-457200">
              <a:buFont typeface="+mj-lt"/>
              <a:buAutoNum type="arabicPeriod"/>
            </a:pPr>
            <a:r>
              <a:rPr lang="en-US" dirty="0" smtClean="0"/>
              <a:t>An agent builds MVs based on query traffic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90g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66" y="238843"/>
            <a:ext cx="7546149" cy="6336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69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This is not just about SQL standards compliance!</a:t>
            </a:r>
          </a:p>
          <a:p>
            <a:pPr lvl="1"/>
            <a:r>
              <a:rPr lang="en-US" dirty="0" smtClean="0"/>
              <a:t>Materialized views are supposed to be transparent in creation, maintenance and use.</a:t>
            </a:r>
          </a:p>
          <a:p>
            <a:pPr lvl="1"/>
            <a:r>
              <a:rPr lang="en-US" dirty="0" smtClean="0"/>
              <a:t>If not one DBA ever types “CREATE MATERIALIZED VIEW”, we have succeeded</a:t>
            </a:r>
          </a:p>
          <a:p>
            <a:pPr lvl="1"/>
            <a:endParaRPr lang="en-US" dirty="0"/>
          </a:p>
          <a:p>
            <a:r>
              <a:rPr lang="en-US" dirty="0" smtClean="0"/>
              <a:t>Data independence</a:t>
            </a:r>
          </a:p>
          <a:p>
            <a:pPr lvl="1"/>
            <a:r>
              <a:rPr lang="en-US" dirty="0" smtClean="0"/>
              <a:t>Ability to move data around and not tell your application</a:t>
            </a:r>
          </a:p>
          <a:p>
            <a:pPr lvl="1"/>
            <a:r>
              <a:rPr lang="en-US" dirty="0"/>
              <a:t>Replicas</a:t>
            </a:r>
          </a:p>
          <a:p>
            <a:pPr lvl="1"/>
            <a:r>
              <a:rPr lang="en-US" dirty="0" smtClean="0"/>
              <a:t>Redundant copies</a:t>
            </a:r>
          </a:p>
          <a:p>
            <a:pPr lvl="1"/>
            <a:r>
              <a:rPr lang="en-US" dirty="0" smtClean="0"/>
              <a:t>Moving between disk and memory</a:t>
            </a:r>
          </a:p>
          <a:p>
            <a:pPr lvl="1"/>
            <a:r>
              <a:rPr lang="en-US" dirty="0" smtClean="0"/>
              <a:t>Sort order, projections (</a:t>
            </a:r>
            <a:r>
              <a:rPr lang="en-US" dirty="0" err="1"/>
              <a:t>à</a:t>
            </a:r>
            <a:r>
              <a:rPr lang="en-US" dirty="0"/>
              <a:t> la</a:t>
            </a:r>
            <a:r>
              <a:rPr lang="en-US" dirty="0" smtClean="0"/>
              <a:t> </a:t>
            </a:r>
            <a:r>
              <a:rPr lang="en-US" dirty="0" err="1" smtClean="0"/>
              <a:t>Vertica</a:t>
            </a:r>
            <a:r>
              <a:rPr lang="en-US" dirty="0" smtClean="0"/>
              <a:t>), </a:t>
            </a:r>
            <a:r>
              <a:rPr lang="en-US" dirty="0"/>
              <a:t>aggregates (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Microstrategy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Indexes, and other weird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equilibrium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2" y="1106435"/>
            <a:ext cx="5541390" cy="4954588"/>
          </a:xfrm>
        </p:spPr>
        <p:txBody>
          <a:bodyPr/>
          <a:lstStyle/>
          <a:p>
            <a:r>
              <a:rPr lang="en-US" dirty="0" smtClean="0"/>
              <a:t>Ongoing activities:</a:t>
            </a:r>
          </a:p>
          <a:p>
            <a:pPr lvl="2"/>
            <a:r>
              <a:rPr lang="en-US" dirty="0" smtClean="0"/>
              <a:t>Agent suggests new MVs</a:t>
            </a:r>
          </a:p>
          <a:p>
            <a:pPr lvl="2"/>
            <a:r>
              <a:rPr lang="en-US" dirty="0" smtClean="0"/>
              <a:t>MVs are built in background</a:t>
            </a:r>
          </a:p>
          <a:p>
            <a:pPr lvl="2"/>
            <a:r>
              <a:rPr lang="en-US" dirty="0" smtClean="0"/>
              <a:t>Ongoing query activity uses MVs</a:t>
            </a:r>
          </a:p>
          <a:p>
            <a:pPr lvl="2"/>
            <a:r>
              <a:rPr lang="en-US" dirty="0" smtClean="0"/>
              <a:t>User marks MVs as invalid due to source data changes</a:t>
            </a:r>
          </a:p>
          <a:p>
            <a:pPr lvl="2"/>
            <a:r>
              <a:rPr lang="en-US" dirty="0" smtClean="0"/>
              <a:t>HDFS throws out MVs that are not pulling their weight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Rinse and repeat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moves data around to adapt to changing usage patterns.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14382" y="2820083"/>
            <a:ext cx="6270279" cy="3143801"/>
            <a:chOff x="6372452" y="3150027"/>
            <a:chExt cx="4881867" cy="2447677"/>
          </a:xfrm>
        </p:grpSpPr>
        <p:sp>
          <p:nvSpPr>
            <p:cNvPr id="5" name="Rectangle 4"/>
            <p:cNvSpPr/>
            <p:nvPr/>
          </p:nvSpPr>
          <p:spPr>
            <a:xfrm>
              <a:off x="6372452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28474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87680" y="4073637"/>
              <a:ext cx="1325845" cy="15240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65313" y="5288116"/>
              <a:ext cx="1752934" cy="1659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94073" y="5288116"/>
              <a:ext cx="2440029" cy="1659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15533" y="4229668"/>
              <a:ext cx="426851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83135" y="4221754"/>
              <a:ext cx="327022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baseline="30000" dirty="0" smtClean="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62139" y="4227774"/>
              <a:ext cx="390248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65324" y="4227774"/>
              <a:ext cx="252923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4" name="Trapezoid 13"/>
            <p:cNvSpPr/>
            <p:nvPr/>
          </p:nvSpPr>
          <p:spPr>
            <a:xfrm>
              <a:off x="7887153" y="4393766"/>
              <a:ext cx="1146949" cy="894350"/>
            </a:xfrm>
            <a:prstGeom prst="trapezoid">
              <a:avLst>
                <a:gd name="adj" fmla="val 43230"/>
              </a:avLst>
            </a:prstGeom>
            <a:solidFill>
              <a:srgbClr val="CDD0D2">
                <a:alpha val="29000"/>
              </a:srgbClr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915177" y="4392815"/>
              <a:ext cx="1093193" cy="895505"/>
            </a:xfrm>
            <a:custGeom>
              <a:avLst/>
              <a:gdLst>
                <a:gd name="connsiteX0" fmla="*/ 0 w 2054225"/>
                <a:gd name="connsiteY0" fmla="*/ 6350 h 1682750"/>
                <a:gd name="connsiteX1" fmla="*/ 663575 w 2054225"/>
                <a:gd name="connsiteY1" fmla="*/ 1679575 h 1682750"/>
                <a:gd name="connsiteX2" fmla="*/ 2054225 w 2054225"/>
                <a:gd name="connsiteY2" fmla="*/ 1682750 h 1682750"/>
                <a:gd name="connsiteX3" fmla="*/ 800100 w 2054225"/>
                <a:gd name="connsiteY3" fmla="*/ 0 h 1682750"/>
                <a:gd name="connsiteX4" fmla="*/ 0 w 2054225"/>
                <a:gd name="connsiteY4" fmla="*/ 6350 h 168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5" h="1682750">
                  <a:moveTo>
                    <a:pt x="0" y="6350"/>
                  </a:moveTo>
                  <a:lnTo>
                    <a:pt x="663575" y="1679575"/>
                  </a:lnTo>
                  <a:lnTo>
                    <a:pt x="2054225" y="1682750"/>
                  </a:lnTo>
                  <a:lnTo>
                    <a:pt x="800100" y="0"/>
                  </a:lnTo>
                  <a:lnTo>
                    <a:pt x="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469639" y="4391125"/>
              <a:ext cx="547441" cy="900574"/>
            </a:xfrm>
            <a:custGeom>
              <a:avLst/>
              <a:gdLst>
                <a:gd name="connsiteX0" fmla="*/ 558800 w 1028700"/>
                <a:gd name="connsiteY0" fmla="*/ 0 h 1692275"/>
                <a:gd name="connsiteX1" fmla="*/ 0 w 1028700"/>
                <a:gd name="connsiteY1" fmla="*/ 1682750 h 1692275"/>
                <a:gd name="connsiteX2" fmla="*/ 1022350 w 1028700"/>
                <a:gd name="connsiteY2" fmla="*/ 1692275 h 1692275"/>
                <a:gd name="connsiteX3" fmla="*/ 1028700 w 1028700"/>
                <a:gd name="connsiteY3" fmla="*/ 3175 h 1692275"/>
                <a:gd name="connsiteX4" fmla="*/ 558800 w 1028700"/>
                <a:gd name="connsiteY4" fmla="*/ 0 h 169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692275">
                  <a:moveTo>
                    <a:pt x="558800" y="0"/>
                  </a:moveTo>
                  <a:lnTo>
                    <a:pt x="0" y="1682750"/>
                  </a:lnTo>
                  <a:lnTo>
                    <a:pt x="1022350" y="1692275"/>
                  </a:lnTo>
                  <a:cubicBezTo>
                    <a:pt x="1024467" y="1129242"/>
                    <a:pt x="1026583" y="566208"/>
                    <a:pt x="1028700" y="3175"/>
                  </a:cubicBezTo>
                  <a:lnTo>
                    <a:pt x="55880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57368" y="4227774"/>
              <a:ext cx="363272" cy="165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9663684" y="4387746"/>
              <a:ext cx="807645" cy="897195"/>
            </a:xfrm>
            <a:custGeom>
              <a:avLst/>
              <a:gdLst>
                <a:gd name="connsiteX0" fmla="*/ 736600 w 1517650"/>
                <a:gd name="connsiteY0" fmla="*/ 6350 h 1685925"/>
                <a:gd name="connsiteX1" fmla="*/ 0 w 1517650"/>
                <a:gd name="connsiteY1" fmla="*/ 1685925 h 1685925"/>
                <a:gd name="connsiteX2" fmla="*/ 1517650 w 1517650"/>
                <a:gd name="connsiteY2" fmla="*/ 1685925 h 1685925"/>
                <a:gd name="connsiteX3" fmla="*/ 1419225 w 1517650"/>
                <a:gd name="connsiteY3" fmla="*/ 0 h 1685925"/>
                <a:gd name="connsiteX4" fmla="*/ 736600 w 1517650"/>
                <a:gd name="connsiteY4" fmla="*/ 635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650" h="1685925">
                  <a:moveTo>
                    <a:pt x="736600" y="6350"/>
                  </a:moveTo>
                  <a:lnTo>
                    <a:pt x="0" y="1685925"/>
                  </a:lnTo>
                  <a:lnTo>
                    <a:pt x="1517650" y="1685925"/>
                  </a:lnTo>
                  <a:lnTo>
                    <a:pt x="1419225" y="0"/>
                  </a:lnTo>
                  <a:lnTo>
                    <a:pt x="736600" y="635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82105" y="4386057"/>
              <a:ext cx="635302" cy="903954"/>
            </a:xfrm>
            <a:custGeom>
              <a:avLst/>
              <a:gdLst>
                <a:gd name="connsiteX0" fmla="*/ 0 w 1193800"/>
                <a:gd name="connsiteY0" fmla="*/ 0 h 1698625"/>
                <a:gd name="connsiteX1" fmla="*/ 212725 w 1193800"/>
                <a:gd name="connsiteY1" fmla="*/ 1698625 h 1698625"/>
                <a:gd name="connsiteX2" fmla="*/ 1193800 w 1193800"/>
                <a:gd name="connsiteY2" fmla="*/ 1698625 h 1698625"/>
                <a:gd name="connsiteX3" fmla="*/ 615950 w 1193800"/>
                <a:gd name="connsiteY3" fmla="*/ 0 h 1698625"/>
                <a:gd name="connsiteX4" fmla="*/ 0 w 1193800"/>
                <a:gd name="connsiteY4" fmla="*/ 0 h 169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3800" h="1698625">
                  <a:moveTo>
                    <a:pt x="0" y="0"/>
                  </a:moveTo>
                  <a:lnTo>
                    <a:pt x="212725" y="1698625"/>
                  </a:lnTo>
                  <a:lnTo>
                    <a:pt x="1193800" y="1698625"/>
                  </a:lnTo>
                  <a:lnTo>
                    <a:pt x="6159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0D2">
                <a:alpha val="29000"/>
              </a:srgb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14586" y="3403232"/>
              <a:ext cx="264970" cy="26524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480086" y="3665922"/>
              <a:ext cx="867120" cy="555985"/>
            </a:xfrm>
            <a:custGeom>
              <a:avLst/>
              <a:gdLst>
                <a:gd name="connsiteX0" fmla="*/ 0 w 1629410"/>
                <a:gd name="connsiteY0" fmla="*/ 1039962 h 1044755"/>
                <a:gd name="connsiteX1" fmla="*/ 1629410 w 1629410"/>
                <a:gd name="connsiteY1" fmla="*/ 0 h 1044755"/>
                <a:gd name="connsiteX2" fmla="*/ 613425 w 1629410"/>
                <a:gd name="connsiteY2" fmla="*/ 1044755 h 1044755"/>
                <a:gd name="connsiteX3" fmla="*/ 0 w 1629410"/>
                <a:gd name="connsiteY3" fmla="*/ 1039962 h 1044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9410" h="1044755">
                  <a:moveTo>
                    <a:pt x="0" y="1039962"/>
                  </a:moveTo>
                  <a:lnTo>
                    <a:pt x="1629410" y="0"/>
                  </a:lnTo>
                  <a:lnTo>
                    <a:pt x="613425" y="1044755"/>
                  </a:lnTo>
                  <a:lnTo>
                    <a:pt x="0" y="103996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120224" y="3668472"/>
              <a:ext cx="760005" cy="1619497"/>
            </a:xfrm>
            <a:custGeom>
              <a:avLst/>
              <a:gdLst>
                <a:gd name="connsiteX0" fmla="*/ 0 w 1428130"/>
                <a:gd name="connsiteY0" fmla="*/ 3038416 h 3043208"/>
                <a:gd name="connsiteX1" fmla="*/ 416937 w 1428130"/>
                <a:gd name="connsiteY1" fmla="*/ 0 h 3043208"/>
                <a:gd name="connsiteX2" fmla="*/ 1428130 w 1428130"/>
                <a:gd name="connsiteY2" fmla="*/ 3043208 h 3043208"/>
                <a:gd name="connsiteX3" fmla="*/ 0 w 1428130"/>
                <a:gd name="connsiteY3" fmla="*/ 3038416 h 304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130" h="3043208">
                  <a:moveTo>
                    <a:pt x="0" y="3038416"/>
                  </a:moveTo>
                  <a:lnTo>
                    <a:pt x="416937" y="0"/>
                  </a:lnTo>
                  <a:lnTo>
                    <a:pt x="1428130" y="3043208"/>
                  </a:lnTo>
                  <a:lnTo>
                    <a:pt x="0" y="303841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347205" y="3671023"/>
              <a:ext cx="1303230" cy="558535"/>
            </a:xfrm>
            <a:custGeom>
              <a:avLst/>
              <a:gdLst>
                <a:gd name="connsiteX0" fmla="*/ 1720465 w 2448907"/>
                <a:gd name="connsiteY0" fmla="*/ 1049547 h 1049547"/>
                <a:gd name="connsiteX1" fmla="*/ 0 w 2448907"/>
                <a:gd name="connsiteY1" fmla="*/ 0 h 1049547"/>
                <a:gd name="connsiteX2" fmla="*/ 2448907 w 2448907"/>
                <a:gd name="connsiteY2" fmla="*/ 1049547 h 1049547"/>
                <a:gd name="connsiteX3" fmla="*/ 1720465 w 2448907"/>
                <a:gd name="connsiteY3" fmla="*/ 1049547 h 104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07" h="1049547">
                  <a:moveTo>
                    <a:pt x="1720465" y="1049547"/>
                  </a:moveTo>
                  <a:lnTo>
                    <a:pt x="0" y="0"/>
                  </a:lnTo>
                  <a:lnTo>
                    <a:pt x="2448907" y="1049547"/>
                  </a:lnTo>
                  <a:lnTo>
                    <a:pt x="1720465" y="104954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2000"/>
              </a:schemeClr>
            </a:solidFill>
            <a:ln>
              <a:solidFill>
                <a:srgbClr val="818A8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l"/>
              <a:endParaRPr 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7551" y="3150027"/>
              <a:ext cx="914400" cy="914400"/>
            </a:xfrm>
            <a:prstGeom prst="rect">
              <a:avLst/>
            </a:prstGeom>
          </p:spPr>
          <p:txBody>
            <a:bodyPr vert="horz" wrap="none" lIns="91440" tIns="91440" rIns="91440" bIns="91440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48128" y="-105831"/>
            <a:ext cx="914400" cy="914400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8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441" y="1106435"/>
            <a:ext cx="5573397" cy="4954588"/>
          </a:xfrm>
        </p:spPr>
        <p:txBody>
          <a:bodyPr/>
          <a:lstStyle/>
          <a:p>
            <a:r>
              <a:rPr lang="en-US" dirty="0" smtClean="0"/>
              <a:t>Space of possible materialized views</a:t>
            </a:r>
          </a:p>
          <a:p>
            <a:pPr lvl="1"/>
            <a:r>
              <a:rPr lang="en-US" dirty="0" smtClean="0"/>
              <a:t>A star schema, with mandatory many-to-one relationships</a:t>
            </a:r>
          </a:p>
          <a:p>
            <a:r>
              <a:rPr lang="en-US" dirty="0" smtClean="0"/>
              <a:t>Each view is a projected, filtered aggregation</a:t>
            </a:r>
          </a:p>
          <a:p>
            <a:pPr lvl="2"/>
            <a:r>
              <a:rPr lang="en-US" dirty="0" smtClean="0"/>
              <a:t>Sales by </a:t>
            </a:r>
            <a:r>
              <a:rPr lang="en-US" dirty="0" err="1" smtClean="0"/>
              <a:t>zipcode</a:t>
            </a:r>
            <a:r>
              <a:rPr lang="en-US" dirty="0" smtClean="0"/>
              <a:t> and quarter in 2013</a:t>
            </a:r>
          </a:p>
          <a:p>
            <a:pPr lvl="2"/>
            <a:r>
              <a:rPr lang="en-US" dirty="0" smtClean="0"/>
              <a:t>Sales by state in Q1, 2012</a:t>
            </a:r>
          </a:p>
          <a:p>
            <a:r>
              <a:rPr lang="en-US" dirty="0" smtClean="0"/>
              <a:t>Lattice gathers stats</a:t>
            </a:r>
          </a:p>
          <a:p>
            <a:pPr lvl="2"/>
            <a:r>
              <a:rPr lang="en-US" dirty="0" smtClean="0"/>
              <a:t>“I used MV </a:t>
            </a:r>
            <a:r>
              <a:rPr lang="en-US" i="1" dirty="0" smtClean="0"/>
              <a:t>m</a:t>
            </a:r>
            <a:r>
              <a:rPr lang="en-US" dirty="0" smtClean="0"/>
              <a:t> to answer query </a:t>
            </a:r>
            <a:r>
              <a:rPr lang="en-US" i="1" dirty="0" smtClean="0"/>
              <a:t>q</a:t>
            </a:r>
            <a:r>
              <a:rPr lang="en-US" dirty="0" smtClean="0"/>
              <a:t> and avoided fetching </a:t>
            </a:r>
            <a:r>
              <a:rPr lang="en-US" i="1" dirty="0" smtClean="0"/>
              <a:t>r</a:t>
            </a:r>
            <a:r>
              <a:rPr lang="en-US" dirty="0" smtClean="0"/>
              <a:t> rows”</a:t>
            </a:r>
          </a:p>
          <a:p>
            <a:pPr lvl="2"/>
            <a:r>
              <a:rPr lang="en-US" dirty="0" smtClean="0"/>
              <a:t>Cost of MV = construction effort + memory * time</a:t>
            </a:r>
          </a:p>
          <a:p>
            <a:pPr lvl="2"/>
            <a:r>
              <a:rPr lang="en-US" dirty="0" smtClean="0"/>
              <a:t>Utility of MV = query processing effort saved</a:t>
            </a:r>
          </a:p>
          <a:p>
            <a:r>
              <a:rPr lang="en-US" dirty="0" smtClean="0"/>
              <a:t>Recommends &amp; builds optimal MVs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052" y="2491368"/>
            <a:ext cx="6378697" cy="1938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F81BD"/>
            </a:solidFill>
          </a:ln>
          <a:effectLst/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CREATE LATTICE </a:t>
            </a:r>
            <a:r>
              <a:rPr lang="en-US" sz="2000" dirty="0" err="1" smtClean="0">
                <a:latin typeface="Courier"/>
                <a:cs typeface="Courier"/>
              </a:rPr>
              <a:t>SalesStar</a:t>
            </a:r>
            <a:r>
              <a:rPr lang="en-US" sz="2000" dirty="0" smtClean="0">
                <a:latin typeface="Courier"/>
                <a:cs typeface="Courier"/>
              </a:rPr>
              <a:t> AS</a:t>
            </a:r>
          </a:p>
          <a:p>
            <a:r>
              <a:rPr lang="en-US" sz="2000" dirty="0" smtClean="0">
                <a:latin typeface="Courier"/>
                <a:cs typeface="Courier"/>
              </a:rPr>
              <a:t>SELECT *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FROM </a:t>
            </a:r>
            <a:r>
              <a:rPr lang="en-US" sz="2000" dirty="0" err="1" smtClean="0">
                <a:latin typeface="Courier"/>
                <a:cs typeface="Courier"/>
              </a:rPr>
              <a:t>SalesFact</a:t>
            </a:r>
            <a:r>
              <a:rPr lang="en-US" sz="2000" dirty="0" smtClean="0">
                <a:latin typeface="Courier"/>
                <a:cs typeface="Courier"/>
              </a:rPr>
              <a:t> AS s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JOIN </a:t>
            </a:r>
            <a:r>
              <a:rPr lang="en-US" sz="2000" dirty="0" err="1">
                <a:latin typeface="Courier"/>
                <a:cs typeface="Courier"/>
              </a:rPr>
              <a:t>TimeDim</a:t>
            </a:r>
            <a:r>
              <a:rPr lang="en-US" sz="2000" dirty="0">
                <a:latin typeface="Courier"/>
                <a:cs typeface="Courier"/>
              </a:rPr>
              <a:t> AS t USING (</a:t>
            </a:r>
            <a:r>
              <a:rPr lang="en-US" sz="2000" dirty="0" err="1">
                <a:latin typeface="Courier"/>
                <a:cs typeface="Courier"/>
              </a:rPr>
              <a:t>timeId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>
                <a:latin typeface="Courier"/>
                <a:cs typeface="Courier"/>
              </a:rPr>
              <a:t>JOIN </a:t>
            </a:r>
            <a:r>
              <a:rPr lang="en-US" sz="2000" dirty="0" err="1">
                <a:latin typeface="Courier"/>
                <a:cs typeface="Courier"/>
              </a:rPr>
              <a:t>CustomerDim</a:t>
            </a:r>
            <a:r>
              <a:rPr lang="en-US" sz="2000" dirty="0">
                <a:latin typeface="Courier"/>
                <a:cs typeface="Courier"/>
              </a:rPr>
              <a:t> AS c USING (</a:t>
            </a:r>
            <a:r>
              <a:rPr lang="en-US" sz="2000" dirty="0" err="1">
                <a:latin typeface="Courier"/>
                <a:cs typeface="Courier"/>
              </a:rPr>
              <a:t>customerId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HortonworksIntro.Spring2014.v03.pptx</Template>
  <TotalTime>1724</TotalTime>
  <Words>562</Words>
  <Application>Microsoft Macintosh PowerPoint</Application>
  <PresentationFormat>Custom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Hortonworks_PPT_5temp</vt:lpstr>
      <vt:lpstr>Discardable, In-Memory Materialized Queries</vt:lpstr>
      <vt:lpstr>Hadoop today</vt:lpstr>
      <vt:lpstr>Materialized views - Classic</vt:lpstr>
      <vt:lpstr>Tables and in-memory materialized queries</vt:lpstr>
      <vt:lpstr>Materialized views - DIMMQ</vt:lpstr>
      <vt:lpstr>PowerPoint Presentation</vt:lpstr>
      <vt:lpstr>Data independence</vt:lpstr>
      <vt:lpstr>Dynamic equilibrium</vt:lpstr>
      <vt:lpstr>Lattice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and the Data Lake</dc:title>
  <dc:creator>Ari Zilka</dc:creator>
  <cp:lastModifiedBy>Julian Hyde</cp:lastModifiedBy>
  <cp:revision>88</cp:revision>
  <dcterms:created xsi:type="dcterms:W3CDTF">2014-04-03T19:42:37Z</dcterms:created>
  <dcterms:modified xsi:type="dcterms:W3CDTF">2014-05-23T17:00:13Z</dcterms:modified>
</cp:coreProperties>
</file>