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53" r:id="rId3"/>
    <p:sldId id="492" r:id="rId4"/>
    <p:sldId id="493" r:id="rId5"/>
    <p:sldId id="484" r:id="rId6"/>
    <p:sldId id="485" r:id="rId7"/>
    <p:sldId id="486" r:id="rId8"/>
    <p:sldId id="491" r:id="rId9"/>
    <p:sldId id="478" r:id="rId10"/>
    <p:sldId id="475" r:id="rId11"/>
    <p:sldId id="488" r:id="rId12"/>
    <p:sldId id="489" r:id="rId13"/>
    <p:sldId id="4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7" autoAdjust="0"/>
    <p:restoredTop sz="95028" autoAdjust="0"/>
  </p:normalViewPr>
  <p:slideViewPr>
    <p:cSldViewPr snapToGrid="0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63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77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79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82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94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A27CE-0FB0-449F-A633-0263AB9BF648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911225" y="742950"/>
            <a:ext cx="4959350" cy="3719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4875" y="4711700"/>
            <a:ext cx="4970463" cy="4464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0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k@ccs.ne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014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CD0000"/>
                </a:solidFill>
                <a:ea typeface="ＭＳ Ｐゴシック" panose="020B0600070205080204" pitchFamily="34" charset="-128"/>
              </a:rPr>
            </a:br>
            <a:r>
              <a:rPr lang="en-US" dirty="0">
                <a:solidFill>
                  <a:srgbClr val="CD0000"/>
                </a:solidFill>
              </a:rPr>
              <a:t>Sampling Data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for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2615"/>
            <a:ext cx="9360310" cy="3056456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hlinkClick r:id="rId2"/>
              </a:rPr>
              <a:t>nik@ccs.neu.edu</a:t>
            </a:r>
            <a:endParaRPr lang="en-US" sz="3200" dirty="0"/>
          </a:p>
          <a:p>
            <a:r>
              <a:rPr lang="en-US" sz="2800" dirty="0" err="1"/>
              <a:t>Chernoff</a:t>
            </a:r>
            <a:r>
              <a:rPr lang="en-US" sz="2800" dirty="0"/>
              <a:t> bounds</a:t>
            </a:r>
          </a:p>
          <a:p>
            <a:r>
              <a:rPr lang="en-US" sz="2800" dirty="0"/>
              <a:t>Sampling Theorem</a:t>
            </a:r>
          </a:p>
          <a:p>
            <a:r>
              <a:rPr lang="en-US" sz="2800" dirty="0"/>
              <a:t>Linearity of Expectation</a:t>
            </a:r>
          </a:p>
          <a:p>
            <a:r>
              <a:rPr lang="en-US" sz="2800" dirty="0"/>
              <a:t>Union bound</a:t>
            </a:r>
          </a:p>
          <a:p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</a:rPr>
              <a:t>Coin Flips</a:t>
            </a:r>
          </a:p>
        </p:txBody>
      </p:sp>
      <p:pic>
        <p:nvPicPr>
          <p:cNvPr id="5" name="Picture 4" descr=" n \geq \frac{1}{(p -\frac{1}{2})^2} \ln \frac{1}{\sqrt{\varepsilon}}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8" y="1879147"/>
            <a:ext cx="4391978" cy="163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79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5190" y="122236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</a:rPr>
              <a:t>Linearity of Expectation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9" y="2574456"/>
            <a:ext cx="10515600" cy="4351338"/>
          </a:xfrm>
        </p:spPr>
        <p:txBody>
          <a:bodyPr/>
          <a:lstStyle/>
          <a:p>
            <a:r>
              <a:rPr lang="en-US" altLang="en-US" dirty="0"/>
              <a:t>Expectation.  </a:t>
            </a:r>
            <a:r>
              <a:rPr lang="en-US" altLang="en-US" dirty="0">
                <a:solidFill>
                  <a:schemeClr val="tx1"/>
                </a:solidFill>
              </a:rPr>
              <a:t>Given a discrete random variables X, its expectation E[X] is defined by: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Waiting for a first success.  </a:t>
            </a:r>
            <a:r>
              <a:rPr lang="en-US" altLang="en-US" dirty="0">
                <a:solidFill>
                  <a:schemeClr val="tx1"/>
                </a:solidFill>
              </a:rPr>
              <a:t>Coin is heads with probability p and tails with probability 1-p.  How many independent flips X until first heads?</a:t>
            </a:r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44185"/>
              </p:ext>
            </p:extLst>
          </p:nvPr>
        </p:nvGraphicFramePr>
        <p:xfrm>
          <a:off x="4305299" y="1454150"/>
          <a:ext cx="3334365" cy="973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4" imgW="2044700" imgH="596900" progId="Equation.3">
                  <p:embed/>
                </p:oleObj>
              </mc:Choice>
              <mc:Fallback>
                <p:oleObj name="Equation" r:id="rId4" imgW="2044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299" y="1454150"/>
                        <a:ext cx="3334365" cy="973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51812"/>
              </p:ext>
            </p:extLst>
          </p:nvPr>
        </p:nvGraphicFramePr>
        <p:xfrm>
          <a:off x="450055" y="3490831"/>
          <a:ext cx="11291889" cy="87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6" imgW="7747000" imgH="596900" progId="Equation.3">
                  <p:embed/>
                </p:oleObj>
              </mc:Choice>
              <mc:Fallback>
                <p:oleObj name="Equation" r:id="rId6" imgW="7747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5" y="3490831"/>
                        <a:ext cx="11291889" cy="870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2" name="Line 6"/>
          <p:cNvSpPr>
            <a:spLocks noChangeShapeType="1"/>
          </p:cNvSpPr>
          <p:nvPr/>
        </p:nvSpPr>
        <p:spPr bwMode="auto">
          <a:xfrm flipV="1">
            <a:off x="5638800" y="4079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5175251" y="4314826"/>
            <a:ext cx="63773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j-1 tails</a:t>
            </a:r>
          </a:p>
        </p:txBody>
      </p:sp>
      <p:sp>
        <p:nvSpPr>
          <p:cNvPr id="649224" name="Line 8"/>
          <p:cNvSpPr>
            <a:spLocks noChangeShapeType="1"/>
          </p:cNvSpPr>
          <p:nvPr/>
        </p:nvSpPr>
        <p:spPr bwMode="auto">
          <a:xfrm flipV="1">
            <a:off x="6191250" y="4079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9225" name="Rectangle 9"/>
          <p:cNvSpPr>
            <a:spLocks noChangeArrowheads="1"/>
          </p:cNvSpPr>
          <p:nvPr/>
        </p:nvSpPr>
        <p:spPr bwMode="auto">
          <a:xfrm>
            <a:off x="6034089" y="4314826"/>
            <a:ext cx="61074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1 head</a:t>
            </a:r>
          </a:p>
        </p:txBody>
      </p:sp>
    </p:spTree>
    <p:extLst>
      <p:ext uri="{BB962C8B-B14F-4D97-AF65-F5344CB8AC3E}">
        <p14:creationId xmlns:p14="http://schemas.microsoft.com/office/powerpoint/2010/main" val="132596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</a:rPr>
              <a:t>Expectation:  Two Properties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735" y="418068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/>
              <a:t>Linearity of expectation.  </a:t>
            </a:r>
            <a:r>
              <a:rPr lang="en-US" altLang="en-US" dirty="0">
                <a:solidFill>
                  <a:schemeClr val="tx1"/>
                </a:solidFill>
              </a:rPr>
              <a:t>Given two random variables X and Y defined over the same probability space, E[X + Y] = E[X] + E[Y].</a:t>
            </a:r>
            <a:endParaRPr lang="en-US" altLang="en-US" dirty="0"/>
          </a:p>
          <a:p>
            <a:r>
              <a:rPr lang="en-US" altLang="en-US" dirty="0">
                <a:solidFill>
                  <a:schemeClr val="accent1"/>
                </a:solidFill>
              </a:rPr>
              <a:t>Decouples</a:t>
            </a:r>
            <a:r>
              <a:rPr lang="en-US" altLang="en-US" dirty="0">
                <a:solidFill>
                  <a:schemeClr val="tx1"/>
                </a:solidFill>
              </a:rPr>
              <a:t> a complex calculation into simpler pieces. </a:t>
            </a:r>
          </a:p>
        </p:txBody>
      </p:sp>
      <p:graphicFrame>
        <p:nvGraphicFramePr>
          <p:cNvPr id="812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89383"/>
              </p:ext>
            </p:extLst>
          </p:nvPr>
        </p:nvGraphicFramePr>
        <p:xfrm>
          <a:off x="941347" y="2086678"/>
          <a:ext cx="10087988" cy="114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4" imgW="5270500" imgH="596900" progId="Equation.3">
                  <p:embed/>
                </p:oleObj>
              </mc:Choice>
              <mc:Fallback>
                <p:oleObj name="Equation" r:id="rId4" imgW="52705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47" y="2086678"/>
                        <a:ext cx="10087988" cy="1142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3" name="Rectangle 11"/>
          <p:cNvSpPr>
            <a:spLocks noChangeArrowheads="1"/>
          </p:cNvSpPr>
          <p:nvPr/>
        </p:nvSpPr>
        <p:spPr bwMode="auto">
          <a:xfrm>
            <a:off x="7487932" y="4151500"/>
            <a:ext cx="33963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dirty="0"/>
              <a:t>not necessarily independent</a:t>
            </a: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auto">
          <a:xfrm>
            <a:off x="9186121" y="4521474"/>
            <a:ext cx="12223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12046" name="Line 14"/>
          <p:cNvSpPr>
            <a:spLocks noChangeShapeType="1"/>
          </p:cNvSpPr>
          <p:nvPr/>
        </p:nvSpPr>
        <p:spPr bwMode="auto">
          <a:xfrm flipH="1">
            <a:off x="8503317" y="4528072"/>
            <a:ext cx="12223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7635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>
                <a:solidFill>
                  <a:srgbClr val="CD0000"/>
                </a:solidFill>
              </a:rPr>
              <a:t>Union bound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077200" cy="48609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Let      denote that the observation vector    is closer to the symbol vector      than     , when     is transmitted.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                         depends only on      and      .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Applying Union bounds yields</a:t>
            </a:r>
            <a:r>
              <a:rPr lang="en-GB" altLang="en-US"/>
              <a:t> </a:t>
            </a: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8137526" y="2895601"/>
          <a:ext cx="3159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4" r:id="rId4" imgW="126720" imgH="126720" progId="">
                  <p:embed/>
                </p:oleObj>
              </mc:Choice>
              <mc:Fallback>
                <p:oleObj r:id="rId4" imgW="126720" imgH="126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526" y="2895601"/>
                        <a:ext cx="315913" cy="315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467601" y="3144838"/>
          <a:ext cx="3603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5" r:id="rId6" imgW="139680" imgH="228600" progId="">
                  <p:embed/>
                </p:oleObj>
              </mc:Choice>
              <mc:Fallback>
                <p:oleObj r:id="rId6" imgW="1396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3144838"/>
                        <a:ext cx="360363" cy="588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953000" y="3124201"/>
          <a:ext cx="4254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r:id="rId8" imgW="164880" imgH="228600" progId="">
                  <p:embed/>
                </p:oleObj>
              </mc:Choice>
              <mc:Fallback>
                <p:oleObj r:id="rId8" imgW="1648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1"/>
                        <a:ext cx="425450" cy="588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183438" y="3581401"/>
          <a:ext cx="3603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" r:id="rId10" imgW="139680" imgH="228600" progId="">
                  <p:embed/>
                </p:oleObj>
              </mc:Choice>
              <mc:Fallback>
                <p:oleObj r:id="rId10" imgW="1396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38" y="3581401"/>
                        <a:ext cx="360362" cy="588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179054"/>
              </p:ext>
            </p:extLst>
          </p:nvPr>
        </p:nvGraphicFramePr>
        <p:xfrm>
          <a:off x="2728042" y="2767807"/>
          <a:ext cx="53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8" r:id="rId11" imgW="215640" imgH="228600" progId="">
                  <p:embed/>
                </p:oleObj>
              </mc:Choice>
              <mc:Fallback>
                <p:oleObj r:id="rId11" imgW="2156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042" y="2767807"/>
                        <a:ext cx="539750" cy="571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1214284" y="1116012"/>
            <a:ext cx="9230032" cy="1524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ts val="600"/>
              </a:spcBef>
              <a:buClr>
                <a:srgbClr val="FF63B1"/>
              </a:buClr>
              <a:buSzPct val="75000"/>
            </a:pPr>
            <a:r>
              <a:rPr lang="en-GB" altLang="en-US" sz="2800">
                <a:solidFill>
                  <a:srgbClr val="0066FF"/>
                </a:solidFill>
                <a:latin typeface="Tahoma" panose="020B0604030504040204" pitchFamily="34" charset="0"/>
              </a:rPr>
              <a:t>Union bound</a:t>
            </a:r>
            <a:r>
              <a:rPr lang="en-GB" altLang="en-US">
                <a:solidFill>
                  <a:srgbClr val="0066FF"/>
                </a:solidFill>
                <a:latin typeface="Tahoma" panose="020B0604030504040204" pitchFamily="34" charset="0"/>
              </a:rPr>
              <a:t> </a:t>
            </a:r>
          </a:p>
          <a:p>
            <a:pPr algn="ctr">
              <a:spcBef>
                <a:spcPts val="600"/>
              </a:spcBef>
              <a:buClr>
                <a:srgbClr val="FF63B1"/>
              </a:buClr>
              <a:buSzPct val="75000"/>
            </a:pPr>
            <a:r>
              <a:rPr lang="en-GB" altLang="en-US">
                <a:latin typeface="Tahoma" panose="020B0604030504040204" pitchFamily="34" charset="0"/>
              </a:rPr>
              <a:t>The probability of a finite union of events is upper bounded </a:t>
            </a:r>
          </a:p>
          <a:p>
            <a:pPr algn="ctr">
              <a:spcBef>
                <a:spcPts val="600"/>
              </a:spcBef>
              <a:buClr>
                <a:srgbClr val="FF63B1"/>
              </a:buClr>
              <a:buSzPct val="75000"/>
            </a:pPr>
            <a:r>
              <a:rPr lang="en-GB" altLang="en-US">
                <a:latin typeface="Tahoma" panose="020B0604030504040204" pitchFamily="34" charset="0"/>
              </a:rPr>
              <a:t>by the sum of the probabilities of the individual events.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362200" y="3660776"/>
          <a:ext cx="22939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" r:id="rId13" imgW="1155600" imgH="228600" progId="">
                  <p:embed/>
                </p:oleObj>
              </mc:Choice>
              <mc:Fallback>
                <p:oleObj r:id="rId13" imgW="11556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60776"/>
                        <a:ext cx="2293938" cy="454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6172201" y="3124201"/>
          <a:ext cx="3603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0" r:id="rId15" imgW="139680" imgH="228600" progId="">
                  <p:embed/>
                </p:oleObj>
              </mc:Choice>
              <mc:Fallback>
                <p:oleObj r:id="rId15" imgW="1396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3124201"/>
                        <a:ext cx="360363" cy="588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8261350" y="3581401"/>
          <a:ext cx="4254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r:id="rId16" imgW="164880" imgH="228600" progId="">
                  <p:embed/>
                </p:oleObj>
              </mc:Choice>
              <mc:Fallback>
                <p:oleObj r:id="rId16" imgW="1648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3581401"/>
                        <a:ext cx="425450" cy="588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362201" y="4673600"/>
          <a:ext cx="28606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2" r:id="rId17" imgW="1307880" imgH="545760" progId="">
                  <p:embed/>
                </p:oleObj>
              </mc:Choice>
              <mc:Fallback>
                <p:oleObj r:id="rId17" imgW="1307880" imgH="54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673600"/>
                        <a:ext cx="2860675" cy="119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6400800" y="4673600"/>
          <a:ext cx="37480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3" r:id="rId19" imgW="1714320" imgH="545760" progId="">
                  <p:embed/>
                </p:oleObj>
              </mc:Choice>
              <mc:Fallback>
                <p:oleObj r:id="rId19" imgW="1714320" imgH="54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73600"/>
                        <a:ext cx="3748088" cy="119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286000" y="4572000"/>
            <a:ext cx="3048000" cy="1219200"/>
          </a:xfrm>
          <a:prstGeom prst="rect">
            <a:avLst/>
          </a:prstGeom>
          <a:noFill/>
          <a:ln w="3816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248400" y="4572000"/>
            <a:ext cx="3886200" cy="1219200"/>
          </a:xfrm>
          <a:prstGeom prst="rect">
            <a:avLst/>
          </a:prstGeom>
          <a:noFill/>
          <a:ln w="3816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AutoShape 16"/>
          <p:cNvSpPr>
            <a:spLocks noChangeArrowheads="1"/>
          </p:cNvSpPr>
          <p:nvPr/>
        </p:nvSpPr>
        <p:spPr bwMode="auto">
          <a:xfrm>
            <a:off x="5486400" y="5029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0000"/>
          </a:solidFill>
          <a:ln w="126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8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18" y="1208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971010"/>
          </a:xfrm>
        </p:spPr>
        <p:txBody>
          <a:bodyPr>
            <a:noAutofit/>
          </a:bodyPr>
          <a:lstStyle/>
          <a:p>
            <a:pPr>
              <a:lnSpc>
                <a:spcPct val="155000"/>
              </a:lnSpc>
            </a:pPr>
            <a:r>
              <a:rPr lang="en-US" dirty="0" err="1">
                <a:latin typeface="+mj-lt"/>
              </a:rPr>
              <a:t>Chernoff</a:t>
            </a:r>
            <a:r>
              <a:rPr lang="en-US" dirty="0">
                <a:latin typeface="+mj-lt"/>
              </a:rPr>
              <a:t> bounds</a:t>
            </a:r>
          </a:p>
          <a:p>
            <a:pPr>
              <a:lnSpc>
                <a:spcPct val="155000"/>
              </a:lnSpc>
            </a:pPr>
            <a:r>
              <a:rPr lang="en-US" dirty="0">
                <a:latin typeface="+mj-lt"/>
              </a:rPr>
              <a:t>Sampling Theorem</a:t>
            </a:r>
          </a:p>
          <a:p>
            <a:pPr>
              <a:lnSpc>
                <a:spcPct val="155000"/>
              </a:lnSpc>
            </a:pPr>
            <a:r>
              <a:rPr lang="en-US" dirty="0">
                <a:latin typeface="+mj-lt"/>
              </a:rPr>
              <a:t>Linearity of Expectation</a:t>
            </a:r>
          </a:p>
          <a:p>
            <a:pPr>
              <a:lnSpc>
                <a:spcPct val="155000"/>
              </a:lnSpc>
            </a:pPr>
            <a:r>
              <a:rPr lang="en-US" dirty="0">
                <a:latin typeface="+mj-lt"/>
              </a:rPr>
              <a:t>Union bound</a:t>
            </a:r>
          </a:p>
          <a:p>
            <a:pPr>
              <a:lnSpc>
                <a:spcPct val="155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5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Basic Probability: Large Deviations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53650" cy="4525963"/>
          </a:xfrm>
        </p:spPr>
        <p:txBody>
          <a:bodyPr>
            <a:normAutofit/>
          </a:bodyPr>
          <a:lstStyle/>
          <a:p>
            <a:r>
              <a:rPr lang="en-US" dirty="0" err="1"/>
              <a:t>Chebyshev</a:t>
            </a:r>
            <a:r>
              <a:rPr lang="en-US" dirty="0"/>
              <a:t> inequality: For any random variable </a:t>
            </a:r>
            <a:r>
              <a:rPr lang="en-US" i="1" dirty="0"/>
              <a:t>X</a:t>
            </a:r>
            <a:r>
              <a:rPr lang="en-US" dirty="0"/>
              <a:t> with mean μ and standard deviation </a:t>
            </a:r>
            <a:r>
              <a:rPr lang="en-US" dirty="0" err="1"/>
              <a:t>σ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Applies to any random variable</a:t>
            </a:r>
          </a:p>
          <a:p>
            <a:r>
              <a:rPr lang="en-US" dirty="0"/>
              <a:t>Can be used to effectively bound large deviation for sum of pairwise independent random variables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720024" y="2688420"/>
          <a:ext cx="3352605" cy="111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1219200" imgH="406400" progId="Equation.3">
                  <p:embed/>
                </p:oleObj>
              </mc:Choice>
              <mc:Fallback>
                <p:oleObj name="Equation" r:id="rId3" imgW="1219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0024" y="2688420"/>
                        <a:ext cx="3352605" cy="1117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91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D0000"/>
                </a:solidFill>
              </a:rPr>
              <a:t>Basic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32" y="1600201"/>
            <a:ext cx="8357569" cy="4525963"/>
          </a:xfrm>
        </p:spPr>
        <p:txBody>
          <a:bodyPr>
            <a:normAutofit/>
          </a:bodyPr>
          <a:lstStyle/>
          <a:p>
            <a:r>
              <a:rPr lang="en-US" dirty="0"/>
              <a:t>Linearity of expectation: For any random variables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we have</a:t>
            </a:r>
          </a:p>
          <a:p>
            <a:pPr lvl="1"/>
            <a:r>
              <a:rPr lang="en-US" dirty="0"/>
              <a:t>E[</a:t>
            </a:r>
            <a:r>
              <a:rPr lang="en-US" dirty="0" err="1"/>
              <a:t>Σ</a:t>
            </a:r>
            <a:r>
              <a:rPr lang="en-US" baseline="-25000" dirty="0" err="1"/>
              <a:t>i</a:t>
            </a:r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] = </a:t>
            </a:r>
            <a:r>
              <a:rPr lang="en-US" dirty="0" err="1"/>
              <a:t>Σ</a:t>
            </a:r>
            <a:r>
              <a:rPr lang="en-US" baseline="-25000" dirty="0" err="1"/>
              <a:t>i</a:t>
            </a:r>
            <a:r>
              <a:rPr lang="en-US" dirty="0"/>
              <a:t> E[X</a:t>
            </a:r>
            <a:r>
              <a:rPr lang="en-US" baseline="-25000" dirty="0"/>
              <a:t>i]</a:t>
            </a:r>
            <a:endParaRPr lang="en-US" dirty="0"/>
          </a:p>
          <a:p>
            <a:r>
              <a:rPr lang="en-US" dirty="0"/>
              <a:t>Markov’s inequality: For any random variable X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[X ≥ c] ≤ E[X]/c</a:t>
            </a:r>
          </a:p>
          <a:p>
            <a:r>
              <a:rPr lang="en-US" dirty="0"/>
              <a:t>Union bound: For any sequence of events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…, E</a:t>
            </a:r>
            <a:r>
              <a:rPr lang="en-US" baseline="-25000" dirty="0"/>
              <a:t>n</a:t>
            </a:r>
            <a:r>
              <a:rPr lang="en-US" dirty="0"/>
              <a:t>, we have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] ≤ </a:t>
            </a:r>
            <a:r>
              <a:rPr lang="en-US" dirty="0" err="1"/>
              <a:t>Σ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05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CD0000"/>
                </a:solidFill>
              </a:rPr>
              <a:t>Chernoff</a:t>
            </a:r>
            <a:r>
              <a:rPr lang="en-US" altLang="en-US" dirty="0">
                <a:solidFill>
                  <a:srgbClr val="CD0000"/>
                </a:solidFill>
              </a:rPr>
              <a:t> Bounds (above mean)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745" y="1515505"/>
            <a:ext cx="10960510" cy="4825898"/>
          </a:xfrm>
        </p:spPr>
        <p:txBody>
          <a:bodyPr>
            <a:normAutofit/>
          </a:bodyPr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Suppose X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…, </a:t>
            </a:r>
            <a:r>
              <a:rPr lang="en-US" altLang="en-US" dirty="0" err="1">
                <a:solidFill>
                  <a:schemeClr val="tx1"/>
                </a:solidFill>
              </a:rPr>
              <a:t>X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are independent 0-1 random variables. Let X = X</a:t>
            </a:r>
            <a:r>
              <a:rPr lang="en-US" altLang="en-US" baseline="-25000" dirty="0">
                <a:solidFill>
                  <a:schemeClr val="tx1"/>
                </a:solidFill>
              </a:rPr>
              <a:t>1 </a:t>
            </a:r>
            <a:r>
              <a:rPr lang="en-US" altLang="en-US" dirty="0">
                <a:solidFill>
                  <a:schemeClr val="tx1"/>
                </a:solidFill>
              </a:rPr>
              <a:t>+ … + </a:t>
            </a:r>
            <a:r>
              <a:rPr lang="en-US" altLang="en-US" dirty="0" err="1">
                <a:solidFill>
                  <a:schemeClr val="tx1"/>
                </a:solidFill>
              </a:rPr>
              <a:t>X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. Then for any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  E[X] and for any  &gt; 0, we have</a:t>
            </a:r>
          </a:p>
          <a:p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or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12322"/>
              </p:ext>
            </p:extLst>
          </p:nvPr>
        </p:nvGraphicFramePr>
        <p:xfrm>
          <a:off x="2146119" y="2663877"/>
          <a:ext cx="5144044" cy="126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4" imgW="3047760" imgH="749160" progId="Equation.3">
                  <p:embed/>
                </p:oleObj>
              </mc:Choice>
              <mc:Fallback>
                <p:oleObj name="Equation" r:id="rId4" imgW="304776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119" y="2663877"/>
                        <a:ext cx="5144044" cy="126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61" name="Line 5"/>
          <p:cNvSpPr>
            <a:spLocks noChangeShapeType="1"/>
          </p:cNvSpPr>
          <p:nvPr/>
        </p:nvSpPr>
        <p:spPr bwMode="auto">
          <a:xfrm flipV="1">
            <a:off x="7334794" y="21640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7334794" y="2135715"/>
            <a:ext cx="28000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sum of independent 0-1 random variables</a:t>
            </a:r>
            <a:br>
              <a:rPr lang="en-US" altLang="en-US" sz="1200" dirty="0"/>
            </a:br>
            <a:r>
              <a:rPr lang="en-US" altLang="en-US" sz="1200" dirty="0"/>
              <a:t>is tightly centered on the mean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126571"/>
              </p:ext>
            </p:extLst>
          </p:nvPr>
        </p:nvGraphicFramePr>
        <p:xfrm>
          <a:off x="2119313" y="4706938"/>
          <a:ext cx="486251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6" imgW="1981080" imgH="507960" progId="Equation.3">
                  <p:embed/>
                </p:oleObj>
              </mc:Choice>
              <mc:Fallback>
                <p:oleObj name="Equation" r:id="rId6" imgW="19810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313" y="4706938"/>
                        <a:ext cx="4862512" cy="124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79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CD0000"/>
                </a:solidFill>
              </a:rPr>
              <a:t>Chernoff</a:t>
            </a:r>
            <a:r>
              <a:rPr lang="en-US" altLang="en-US" dirty="0">
                <a:solidFill>
                  <a:srgbClr val="CD0000"/>
                </a:solidFill>
              </a:rPr>
              <a:t> Bounds (above mean)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</a:t>
            </a:r>
            <a:r>
              <a:rPr lang="en-US" altLang="en-US" dirty="0" err="1">
                <a:solidFill>
                  <a:schemeClr val="hlink"/>
                </a:solidFill>
              </a:rPr>
              <a:t>cont</a:t>
            </a:r>
            <a:r>
              <a:rPr lang="en-US" altLang="en-US" dirty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p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Pr</a:t>
            </a:r>
            <a:r>
              <a:rPr lang="en-US" altLang="en-US" dirty="0">
                <a:sym typeface="Symbol" panose="05050102010706020507" pitchFamily="18" charset="2"/>
              </a:rPr>
              <a:t>[X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 1]. Then,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Combining everything: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Finally, choose t = ln(1 + ).   </a:t>
            </a:r>
            <a:r>
              <a:rPr lang="en-US" altLang="en-US" dirty="0">
                <a:ea typeface="Lucida Grande" pitchFamily="92" charset="0"/>
                <a:cs typeface="Lucida Grande" pitchFamily="92" charset="0"/>
              </a:rPr>
              <a:t>▪</a:t>
            </a:r>
          </a:p>
        </p:txBody>
      </p:sp>
      <p:graphicFrame>
        <p:nvGraphicFramePr>
          <p:cNvPr id="660487" name="Object 7"/>
          <p:cNvGraphicFramePr>
            <a:graphicFrameLocks noChangeAspect="1"/>
          </p:cNvGraphicFramePr>
          <p:nvPr/>
        </p:nvGraphicFramePr>
        <p:xfrm>
          <a:off x="2393950" y="3841750"/>
          <a:ext cx="745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4" imgW="7454900" imgH="355600" progId="Equation.3">
                  <p:embed/>
                </p:oleObj>
              </mc:Choice>
              <mc:Fallback>
                <p:oleObj name="Equation" r:id="rId4" imgW="7454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841750"/>
                        <a:ext cx="7454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2" name="Object 12"/>
          <p:cNvGraphicFramePr>
            <a:graphicFrameLocks noChangeAspect="1"/>
          </p:cNvGraphicFramePr>
          <p:nvPr/>
        </p:nvGraphicFramePr>
        <p:xfrm>
          <a:off x="3276600" y="1828800"/>
          <a:ext cx="513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6" imgW="5130720" imgH="406080" progId="Equation.3">
                  <p:embed/>
                </p:oleObj>
              </mc:Choice>
              <mc:Fallback>
                <p:oleObj name="Equation" r:id="rId6" imgW="5130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513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93" name="Line 13"/>
          <p:cNvSpPr>
            <a:spLocks noChangeShapeType="1"/>
          </p:cNvSpPr>
          <p:nvPr/>
        </p:nvSpPr>
        <p:spPr bwMode="auto">
          <a:xfrm flipV="1">
            <a:off x="7505700" y="2238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60494" name="Text Box 14"/>
          <p:cNvSpPr txBox="1">
            <a:spLocks noChangeArrowheads="1"/>
          </p:cNvSpPr>
          <p:nvPr/>
        </p:nvSpPr>
        <p:spPr bwMode="auto">
          <a:xfrm>
            <a:off x="6810375" y="2466976"/>
            <a:ext cx="21336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for any </a:t>
            </a:r>
            <a:r>
              <a:rPr lang="en-US" altLang="en-US" sz="1200">
                <a:sym typeface="Symbol" panose="05050102010706020507" pitchFamily="18" charset="2"/>
              </a:rPr>
              <a:t>  0,</a:t>
            </a:r>
            <a:r>
              <a:rPr lang="en-US" altLang="en-US" sz="1200"/>
              <a:t> 1+</a:t>
            </a:r>
            <a:r>
              <a:rPr lang="en-US" altLang="en-US" sz="1200">
                <a:sym typeface="Symbol" panose="05050102010706020507" pitchFamily="18" charset="2"/>
              </a:rPr>
              <a:t>  e</a:t>
            </a:r>
            <a:r>
              <a:rPr lang="en-US" altLang="en-US" sz="1200" baseline="30000">
                <a:sym typeface="Symbol" panose="05050102010706020507" pitchFamily="18" charset="2"/>
              </a:rPr>
              <a:t> </a:t>
            </a:r>
          </a:p>
        </p:txBody>
      </p:sp>
      <p:sp>
        <p:nvSpPr>
          <p:cNvPr id="660497" name="Line 17"/>
          <p:cNvSpPr>
            <a:spLocks noChangeShapeType="1"/>
          </p:cNvSpPr>
          <p:nvPr/>
        </p:nvSpPr>
        <p:spPr bwMode="auto">
          <a:xfrm flipV="1">
            <a:off x="41529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60498" name="Text Box 18"/>
          <p:cNvSpPr txBox="1">
            <a:spLocks noChangeArrowheads="1"/>
          </p:cNvSpPr>
          <p:nvPr/>
        </p:nvSpPr>
        <p:spPr bwMode="auto">
          <a:xfrm>
            <a:off x="3575050" y="4514851"/>
            <a:ext cx="104394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previous slide</a:t>
            </a:r>
            <a:endParaRPr lang="en-US" altLang="en-US" sz="1200" baseline="30000">
              <a:sym typeface="Symbol" panose="05050102010706020507" pitchFamily="18" charset="2"/>
            </a:endParaRPr>
          </a:p>
        </p:txBody>
      </p:sp>
      <p:sp>
        <p:nvSpPr>
          <p:cNvPr id="660499" name="Line 19"/>
          <p:cNvSpPr>
            <a:spLocks noChangeShapeType="1"/>
          </p:cNvSpPr>
          <p:nvPr/>
        </p:nvSpPr>
        <p:spPr bwMode="auto">
          <a:xfrm flipV="1">
            <a:off x="6230938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60500" name="Text Box 20"/>
          <p:cNvSpPr txBox="1">
            <a:spLocks noChangeArrowheads="1"/>
          </p:cNvSpPr>
          <p:nvPr/>
        </p:nvSpPr>
        <p:spPr bwMode="auto">
          <a:xfrm>
            <a:off x="5583238" y="4514851"/>
            <a:ext cx="121770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inequality above</a:t>
            </a:r>
            <a:endParaRPr lang="en-US" altLang="en-US" sz="1200" baseline="30000">
              <a:sym typeface="Symbol" panose="05050102010706020507" pitchFamily="18" charset="2"/>
            </a:endParaRPr>
          </a:p>
        </p:txBody>
      </p:sp>
      <p:sp>
        <p:nvSpPr>
          <p:cNvPr id="660501" name="Line 21"/>
          <p:cNvSpPr>
            <a:spLocks noChangeShapeType="1"/>
          </p:cNvSpPr>
          <p:nvPr/>
        </p:nvSpPr>
        <p:spPr bwMode="auto">
          <a:xfrm flipV="1">
            <a:off x="8258175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60502" name="Text Box 22"/>
          <p:cNvSpPr txBox="1">
            <a:spLocks noChangeArrowheads="1"/>
          </p:cNvSpPr>
          <p:nvPr/>
        </p:nvSpPr>
        <p:spPr bwMode="auto">
          <a:xfrm>
            <a:off x="7705725" y="4514851"/>
            <a:ext cx="120385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ym typeface="Symbol" panose="05050102010706020507" pitchFamily="18" charset="2"/>
              </a:rPr>
              <a:t></a:t>
            </a:r>
            <a:r>
              <a:rPr lang="en-US" altLang="en-US" sz="1200" baseline="-25000">
                <a:sym typeface="Symbol" panose="05050102010706020507" pitchFamily="18" charset="2"/>
              </a:rPr>
              <a:t>i</a:t>
            </a:r>
            <a:r>
              <a:rPr lang="en-US" altLang="en-US" sz="1200">
                <a:sym typeface="Symbol" panose="05050102010706020507" pitchFamily="18" charset="2"/>
              </a:rPr>
              <a:t> p</a:t>
            </a:r>
            <a:r>
              <a:rPr lang="en-US" altLang="en-US" sz="1200" baseline="-25000">
                <a:sym typeface="Symbol" panose="05050102010706020507" pitchFamily="18" charset="2"/>
              </a:rPr>
              <a:t>i</a:t>
            </a:r>
            <a:r>
              <a:rPr lang="en-US" altLang="en-US" sz="1200">
                <a:sym typeface="Symbol" panose="05050102010706020507" pitchFamily="18" charset="2"/>
              </a:rPr>
              <a:t> = E[X]     </a:t>
            </a:r>
            <a:endParaRPr lang="en-US" altLang="en-US" sz="1200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121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CD0000"/>
                </a:solidFill>
              </a:rPr>
              <a:t>Chernoff</a:t>
            </a:r>
            <a:r>
              <a:rPr lang="en-US" altLang="en-US" dirty="0">
                <a:solidFill>
                  <a:srgbClr val="CD0000"/>
                </a:solidFill>
              </a:rPr>
              <a:t> Bounds (below mean)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Suppose X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…, </a:t>
            </a:r>
            <a:r>
              <a:rPr lang="en-US" altLang="en-US" dirty="0" err="1">
                <a:solidFill>
                  <a:schemeClr val="tx1"/>
                </a:solidFill>
              </a:rPr>
              <a:t>X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are independent 0-1 random variables. Let X = X</a:t>
            </a:r>
            <a:r>
              <a:rPr lang="en-US" altLang="en-US" baseline="-25000" dirty="0">
                <a:solidFill>
                  <a:schemeClr val="tx1"/>
                </a:solidFill>
              </a:rPr>
              <a:t>1 </a:t>
            </a:r>
            <a:r>
              <a:rPr lang="en-US" altLang="en-US" dirty="0">
                <a:solidFill>
                  <a:schemeClr val="tx1"/>
                </a:solidFill>
              </a:rPr>
              <a:t>+ … + </a:t>
            </a:r>
            <a:r>
              <a:rPr lang="en-US" altLang="en-US" dirty="0" err="1">
                <a:solidFill>
                  <a:schemeClr val="tx1"/>
                </a:solidFill>
              </a:rPr>
              <a:t>X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. Then for any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  E[X] and for any 0 &lt;  &lt; 1, we have</a:t>
            </a:r>
          </a:p>
          <a:p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or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or</a:t>
            </a:r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583265"/>
              </p:ext>
            </p:extLst>
          </p:nvPr>
        </p:nvGraphicFramePr>
        <p:xfrm>
          <a:off x="3938588" y="3128963"/>
          <a:ext cx="46847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4" imgW="1739880" imgH="253800" progId="Equation.3">
                  <p:embed/>
                </p:oleObj>
              </mc:Choice>
              <mc:Fallback>
                <p:oleObj name="Equation" r:id="rId4" imgW="1739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3128963"/>
                        <a:ext cx="46847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54549"/>
              </p:ext>
            </p:extLst>
          </p:nvPr>
        </p:nvGraphicFramePr>
        <p:xfrm>
          <a:off x="3818164" y="5420846"/>
          <a:ext cx="4158644" cy="75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6" imgW="1536700" imgH="279400" progId="Equation.3">
                  <p:embed/>
                </p:oleObj>
              </mc:Choice>
              <mc:Fallback>
                <p:oleObj name="Equation" r:id="rId6" imgW="1536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8164" y="5420846"/>
                        <a:ext cx="4158644" cy="756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24169"/>
              </p:ext>
            </p:extLst>
          </p:nvPr>
        </p:nvGraphicFramePr>
        <p:xfrm>
          <a:off x="3753644" y="4274904"/>
          <a:ext cx="46847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8" imgW="1739880" imgH="253800" progId="Equation.3">
                  <p:embed/>
                </p:oleObj>
              </mc:Choice>
              <mc:Fallback>
                <p:oleObj name="Equation" r:id="rId8" imgW="1739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644" y="4274904"/>
                        <a:ext cx="46847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68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D0000"/>
                </a:solidFill>
              </a:rPr>
              <a:t>Chernoff</a:t>
            </a:r>
            <a:r>
              <a:rPr lang="en-US" dirty="0">
                <a:solidFill>
                  <a:srgbClr val="CD0000"/>
                </a:solidFill>
              </a:rPr>
              <a:t> Bound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be n independent random variables in {0,1}</a:t>
            </a:r>
          </a:p>
          <a:p>
            <a:r>
              <a:rPr lang="en-US" dirty="0"/>
              <a:t>For any nonnegative </a:t>
            </a:r>
            <a:r>
              <a:rPr lang="en-US" i="1" dirty="0" err="1"/>
              <a:t>δ</a:t>
            </a:r>
            <a:r>
              <a:rPr lang="en-US" dirty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any </a:t>
            </a:r>
            <a:r>
              <a:rPr lang="en-US" dirty="0" err="1"/>
              <a:t>δ</a:t>
            </a:r>
            <a:r>
              <a:rPr lang="en-US" dirty="0"/>
              <a:t> in [0,1]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030780" y="3175000"/>
          <a:ext cx="4519411" cy="12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3" imgW="1841500" imgH="508000" progId="Equation.3">
                  <p:embed/>
                </p:oleObj>
              </mc:Choice>
              <mc:Fallback>
                <p:oleObj name="Equation" r:id="rId3" imgW="1841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0780" y="3175000"/>
                        <a:ext cx="4519411" cy="124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98858" y="5233608"/>
          <a:ext cx="4158644" cy="75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5" imgW="1536700" imgH="279400" progId="Equation.3">
                  <p:embed/>
                </p:oleObj>
              </mc:Choice>
              <mc:Fallback>
                <p:oleObj name="Equation" r:id="rId5" imgW="1536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8858" y="5233608"/>
                        <a:ext cx="4158644" cy="756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57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697" y="-1182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D0000"/>
                </a:solidFill>
              </a:rPr>
              <a:t>Sampling Theorem</a:t>
            </a:r>
            <a:endParaRPr lang="en-US" altLang="en-US" dirty="0">
              <a:solidFill>
                <a:srgbClr val="CD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64" y="1043349"/>
            <a:ext cx="6359435" cy="56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504</Words>
  <Application>Microsoft Macintosh PowerPoint</Application>
  <PresentationFormat>Widescreen</PresentationFormat>
  <Paragraphs>93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Lucida Grande</vt:lpstr>
      <vt:lpstr>Lucida Sans Unicode</vt:lpstr>
      <vt:lpstr>Symbol</vt:lpstr>
      <vt:lpstr>Tahoma</vt:lpstr>
      <vt:lpstr>Office Theme</vt:lpstr>
      <vt:lpstr>Equation</vt:lpstr>
      <vt:lpstr> Sampling Data for Machine Learning</vt:lpstr>
      <vt:lpstr>Topics</vt:lpstr>
      <vt:lpstr>Basic Probability: Large Deviations</vt:lpstr>
      <vt:lpstr>Basic Probability</vt:lpstr>
      <vt:lpstr>Chernoff Bounds (above mean)</vt:lpstr>
      <vt:lpstr>Chernoff Bounds (above mean)</vt:lpstr>
      <vt:lpstr>Chernoff Bounds (below mean)</vt:lpstr>
      <vt:lpstr>Chernoff Bound </vt:lpstr>
      <vt:lpstr>Sampling Theorem</vt:lpstr>
      <vt:lpstr>Coin Flips</vt:lpstr>
      <vt:lpstr>Linearity of Expectation</vt:lpstr>
      <vt:lpstr>Expectation:  Two Properties</vt:lpstr>
      <vt:lpstr>Union bound</vt:lpstr>
    </vt:vector>
  </TitlesOfParts>
  <Company>CCIS - Northeastern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231</cp:revision>
  <dcterms:created xsi:type="dcterms:W3CDTF">2013-09-03T20:38:17Z</dcterms:created>
  <dcterms:modified xsi:type="dcterms:W3CDTF">2018-10-17T04:33:51Z</dcterms:modified>
</cp:coreProperties>
</file>