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75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249"/>
  </p:normalViewPr>
  <p:slideViewPr>
    <p:cSldViewPr snapToGrid="0" snapToObjects="1">
      <p:cViewPr varScale="1">
        <p:scale>
          <a:sx n="90" d="100"/>
          <a:sy n="90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F429-A744-4045-B9D1-1A1ECE68916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C480E-7E56-7243-B2FD-D5B18B7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abstract structures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C480E-7E56-7243-B2FD-D5B18B7E1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atlassian.com/bitbucket/create-a-pull-request-to-merge-your-change-774243413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7826-8F45-CC43-BD04-CDC580685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F085D-D881-1440-B9DA-ABB98C650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class &amp; Regex validation</a:t>
            </a:r>
          </a:p>
        </p:txBody>
      </p:sp>
    </p:spTree>
    <p:extLst>
      <p:ext uri="{BB962C8B-B14F-4D97-AF65-F5344CB8AC3E}">
        <p14:creationId xmlns:p14="http://schemas.microsoft.com/office/powerpoint/2010/main" val="354164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D305-D4EF-8F41-983D-C69A2608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95" y="283256"/>
            <a:ext cx="8825658" cy="1005481"/>
          </a:xfrm>
        </p:spPr>
        <p:txBody>
          <a:bodyPr/>
          <a:lstStyle/>
          <a:p>
            <a:r>
              <a:rPr lang="en-US" sz="6000" dirty="0"/>
              <a:t>Homework 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C72F8-66DC-4348-B1DD-B2D15371B4ED}"/>
              </a:ext>
            </a:extLst>
          </p:cNvPr>
          <p:cNvSpPr txBox="1"/>
          <p:nvPr/>
        </p:nvSpPr>
        <p:spPr>
          <a:xfrm>
            <a:off x="5358282" y="6174634"/>
            <a:ext cx="631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Due Date: </a:t>
            </a:r>
            <a:r>
              <a:rPr lang="en-US" sz="2000" dirty="0"/>
              <a:t>Sat, Oct 12</a:t>
            </a:r>
            <a:r>
              <a:rPr lang="en-US" sz="2000" baseline="30000" dirty="0"/>
              <a:t>th</a:t>
            </a:r>
            <a:r>
              <a:rPr lang="en-US" sz="2000" dirty="0"/>
              <a:t>, 11:59pm on </a:t>
            </a:r>
            <a:r>
              <a:rPr lang="en-US" sz="2000" dirty="0" err="1"/>
              <a:t>BitBucket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C2766-1630-5B4D-95D9-CD6B7E80B008}"/>
              </a:ext>
            </a:extLst>
          </p:cNvPr>
          <p:cNvSpPr txBox="1"/>
          <p:nvPr/>
        </p:nvSpPr>
        <p:spPr>
          <a:xfrm>
            <a:off x="1373505" y="1362080"/>
            <a:ext cx="9624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requirements:</a:t>
            </a:r>
          </a:p>
          <a:p>
            <a:pPr marL="457200" indent="-457200">
              <a:buAutoNum type="arabicPeriod"/>
            </a:pPr>
            <a:r>
              <a:rPr lang="en-US" sz="2400" dirty="0"/>
              <a:t>No direct commits on </a:t>
            </a:r>
            <a:r>
              <a:rPr lang="en-US" sz="2400" b="1" dirty="0"/>
              <a:t>master branch</a:t>
            </a:r>
            <a:r>
              <a:rPr lang="en-US" sz="2400" dirty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Commit on a new branch</a:t>
            </a:r>
          </a:p>
          <a:p>
            <a:pPr marL="457200" indent="-457200">
              <a:buAutoNum type="arabicPeriod"/>
            </a:pPr>
            <a:r>
              <a:rPr lang="en-US" sz="2400" dirty="0"/>
              <a:t>Create pull request and merge into master branch.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Multiple small commits.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869B13A-A1BF-1C4C-BDEB-96AF241BE289}"/>
              </a:ext>
            </a:extLst>
          </p:cNvPr>
          <p:cNvSpPr/>
          <p:nvPr/>
        </p:nvSpPr>
        <p:spPr>
          <a:xfrm>
            <a:off x="1087755" y="1506562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9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2F68-D440-C54A-9009-3483FBA8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Supplier &amp; Customer App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18984-0BD1-C943-A1C3-85674412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2660" r="2671" b="3"/>
          <a:stretch/>
        </p:blipFill>
        <p:spPr>
          <a:xfrm>
            <a:off x="279402" y="640080"/>
            <a:ext cx="4873650" cy="38866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4B5CB2-5EF6-B248-8186-2484404BC6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61" r="2670" b="3"/>
          <a:stretch/>
        </p:blipFill>
        <p:spPr>
          <a:xfrm>
            <a:off x="5299050" y="640080"/>
            <a:ext cx="4873650" cy="38866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E66B9-D46C-B149-95AB-F5BEBF15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1" y="2711450"/>
            <a:ext cx="1092200" cy="14351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D7E6FF-0CE8-E64B-A0AE-E6A5139C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10" y="266700"/>
            <a:ext cx="3460400" cy="24447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F5FB6-A995-8744-ACE5-A767BF06E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10" y="2927974"/>
            <a:ext cx="2240150" cy="209484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83E76-7C7D-E749-ADF2-604E0F755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477" y="4325704"/>
            <a:ext cx="2240149" cy="2266047"/>
          </a:xfrm>
          <a:prstGeom prst="rect">
            <a:avLst/>
          </a:prstGeom>
        </p:spPr>
      </p:pic>
      <p:pic>
        <p:nvPicPr>
          <p:cNvPr id="13" name="Picture 12" descr="A picture containing bird, knife&#10;&#10;Description automatically generated">
            <a:extLst>
              <a:ext uri="{FF2B5EF4-FFF2-40B4-BE49-F238E27FC236}">
                <a16:creationId xmlns:a16="http://schemas.microsoft.com/office/drawing/2014/main" id="{1CB40266-FD9A-0844-BA74-7278EFD2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843" y="1489075"/>
            <a:ext cx="3257287" cy="143889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43D77F-474D-1E45-8517-696C7F1777C3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895351" y="1489075"/>
            <a:ext cx="2364859" cy="1222375"/>
          </a:xfrm>
          <a:prstGeom prst="straightConnector1">
            <a:avLst/>
          </a:prstGeom>
          <a:ln w="53975" cap="rnd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E077B-5E81-2D46-8B98-AA5A5C67B3C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1451" y="3429000"/>
            <a:ext cx="1818759" cy="546396"/>
          </a:xfrm>
          <a:prstGeom prst="straightConnector1">
            <a:avLst/>
          </a:prstGeom>
          <a:ln w="53975" cap="rnd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CECF21-D3D2-FD47-BD69-9B9F5B305C4C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>
            <a:off x="895351" y="4146550"/>
            <a:ext cx="5536126" cy="1312178"/>
          </a:xfrm>
          <a:prstGeom prst="straightConnector1">
            <a:avLst/>
          </a:prstGeom>
          <a:ln w="53975" cap="rnd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863079-FFF1-2C48-872C-8A67DC7E6BD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720610" y="1489075"/>
            <a:ext cx="1360233" cy="719450"/>
          </a:xfrm>
          <a:prstGeom prst="straightConnector1">
            <a:avLst/>
          </a:prstGeom>
          <a:ln w="53975" cap="rnd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7495AC-F6E6-6E46-B140-3867FA12B8E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00360" y="2208525"/>
            <a:ext cx="2580483" cy="1766871"/>
          </a:xfrm>
          <a:prstGeom prst="straightConnector1">
            <a:avLst/>
          </a:prstGeom>
          <a:ln w="53975" cap="rnd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388D5B-5451-2549-86CE-48D0D21ED62A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flipV="1">
            <a:off x="7551552" y="2208525"/>
            <a:ext cx="529291" cy="2117179"/>
          </a:xfrm>
          <a:prstGeom prst="straightConnector1">
            <a:avLst/>
          </a:prstGeom>
          <a:ln w="53975" cap="rnd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1DF6C3-89CE-E846-9F21-837D7FEB8934}"/>
              </a:ext>
            </a:extLst>
          </p:cNvPr>
          <p:cNvSpPr txBox="1"/>
          <p:nvPr/>
        </p:nvSpPr>
        <p:spPr>
          <a:xfrm>
            <a:off x="3754494" y="11216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AdminMainScreen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DD456-D28C-7A40-9E1B-871AE2ED9ACC}"/>
              </a:ext>
            </a:extLst>
          </p:cNvPr>
          <p:cNvSpPr txBox="1"/>
          <p:nvPr/>
        </p:nvSpPr>
        <p:spPr>
          <a:xfrm>
            <a:off x="3572269" y="4161801"/>
            <a:ext cx="177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LoginScreen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9A8FA-C2C5-3F46-A5FD-14507556A051}"/>
              </a:ext>
            </a:extLst>
          </p:cNvPr>
          <p:cNvSpPr txBox="1"/>
          <p:nvPr/>
        </p:nvSpPr>
        <p:spPr>
          <a:xfrm>
            <a:off x="9417151" y="1915596"/>
            <a:ext cx="212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SuccessScreen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11168F-C4C8-6D44-9B0E-0D75C5D44A2C}"/>
              </a:ext>
            </a:extLst>
          </p:cNvPr>
          <p:cNvSpPr txBox="1"/>
          <p:nvPr/>
        </p:nvSpPr>
        <p:spPr>
          <a:xfrm>
            <a:off x="6662721" y="5723434"/>
            <a:ext cx="177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LoginScreen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F570-1911-194E-97C0-ECFC6400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and Methods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C85677-160F-FE40-88DF-0DFEFEAA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8111" y="1403761"/>
            <a:ext cx="5979109" cy="50158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E92BF-52E2-5541-BE46-BA866D31B592}"/>
              </a:ext>
            </a:extLst>
          </p:cNvPr>
          <p:cNvSpPr txBox="1"/>
          <p:nvPr/>
        </p:nvSpPr>
        <p:spPr>
          <a:xfrm>
            <a:off x="1466821" y="2065619"/>
            <a:ext cx="301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Class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560E2-A3F0-ED46-83C1-35B5A926D9C9}"/>
              </a:ext>
            </a:extLst>
          </p:cNvPr>
          <p:cNvSpPr txBox="1"/>
          <p:nvPr/>
        </p:nvSpPr>
        <p:spPr>
          <a:xfrm>
            <a:off x="338119" y="4476832"/>
            <a:ext cx="126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4799C-7055-AB48-80E1-73FED57B608D}"/>
              </a:ext>
            </a:extLst>
          </p:cNvPr>
          <p:cNvSpPr txBox="1"/>
          <p:nvPr/>
        </p:nvSpPr>
        <p:spPr>
          <a:xfrm>
            <a:off x="4136760" y="4498665"/>
            <a:ext cx="162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BD8A4-04BE-F642-BFA1-4C68219A20E5}"/>
              </a:ext>
            </a:extLst>
          </p:cNvPr>
          <p:cNvSpPr txBox="1"/>
          <p:nvPr/>
        </p:nvSpPr>
        <p:spPr>
          <a:xfrm>
            <a:off x="2233888" y="4498665"/>
            <a:ext cx="142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EE712-9326-7C45-B85D-8C7171906A3F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71858" y="2527284"/>
            <a:ext cx="2002293" cy="194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8B39AE-F7D8-3B44-9306-51A9503BC95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2948133" y="2527284"/>
            <a:ext cx="26018" cy="197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C17C27-7FC2-2840-808A-2274737DA4A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974151" y="2527284"/>
            <a:ext cx="1976275" cy="197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B46774-7A4B-3D43-88D8-8361AA8D7B7A}"/>
              </a:ext>
            </a:extLst>
          </p:cNvPr>
          <p:cNvSpPr txBox="1"/>
          <p:nvPr/>
        </p:nvSpPr>
        <p:spPr>
          <a:xfrm rot="2662066">
            <a:off x="3772360" y="3431518"/>
            <a:ext cx="149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extends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3D1283-4B6A-4743-874D-E62B91EB59B9}"/>
              </a:ext>
            </a:extLst>
          </p:cNvPr>
          <p:cNvSpPr/>
          <p:nvPr/>
        </p:nvSpPr>
        <p:spPr>
          <a:xfrm>
            <a:off x="7329489" y="2296452"/>
            <a:ext cx="1243012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608A7D-32FD-A944-AF73-7BC3810B4EC8}"/>
              </a:ext>
            </a:extLst>
          </p:cNvPr>
          <p:cNvSpPr/>
          <p:nvPr/>
        </p:nvSpPr>
        <p:spPr>
          <a:xfrm>
            <a:off x="6000975" y="1719806"/>
            <a:ext cx="1243012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D669C-FD92-8C4F-BF01-64104243D84E}"/>
              </a:ext>
            </a:extLst>
          </p:cNvPr>
          <p:cNvSpPr/>
          <p:nvPr/>
        </p:nvSpPr>
        <p:spPr>
          <a:xfrm>
            <a:off x="8276660" y="3426349"/>
            <a:ext cx="1053078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6F5D-E59E-CC4E-BEF7-0012DF21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and </a:t>
            </a:r>
            <a:r>
              <a:rPr lang="en-US" dirty="0" err="1"/>
              <a:t>Downcasting</a:t>
            </a:r>
            <a:endParaRPr lang="en-US" dirty="0"/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C4FAB7F0-B667-CC42-8521-4C8DF12C2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3427" y="1741213"/>
            <a:ext cx="5732462" cy="1630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61D27-3EB4-BD46-8B2F-92F37137D67A}"/>
              </a:ext>
            </a:extLst>
          </p:cNvPr>
          <p:cNvSpPr txBox="1"/>
          <p:nvPr/>
        </p:nvSpPr>
        <p:spPr>
          <a:xfrm>
            <a:off x="800894" y="1956369"/>
            <a:ext cx="485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Upcasting </a:t>
            </a:r>
            <a:r>
              <a:rPr lang="en-US" sz="2400" dirty="0"/>
              <a:t>is casting a subtype to a supertype, upward to the inheritance tree.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EAF8C-AC54-A44B-A7CD-BD694F4DBF03}"/>
              </a:ext>
            </a:extLst>
          </p:cNvPr>
          <p:cNvSpPr txBox="1"/>
          <p:nvPr/>
        </p:nvSpPr>
        <p:spPr>
          <a:xfrm>
            <a:off x="800894" y="4237607"/>
            <a:ext cx="485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Downcasting</a:t>
            </a:r>
            <a:r>
              <a:rPr lang="en-US" sz="2400" b="1" i="1" dirty="0"/>
              <a:t> </a:t>
            </a:r>
            <a:r>
              <a:rPr lang="en-US" sz="2400" dirty="0"/>
              <a:t>is casting to a subtype, downward to the inheritance tree. </a:t>
            </a:r>
          </a:p>
        </p:txBody>
      </p:sp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F17D2209-D677-A541-9309-7F0C769F7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427" y="4168407"/>
            <a:ext cx="5732462" cy="16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DC06-5A1D-2D42-A214-01A77000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Validation</a:t>
            </a:r>
          </a:p>
        </p:txBody>
      </p:sp>
      <p:pic>
        <p:nvPicPr>
          <p:cNvPr id="5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B0DF3E64-6152-0D4A-91C0-B16E23571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4783264"/>
            <a:ext cx="10924874" cy="1704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617D9-0D0B-B044-8278-3FA58C7CBFFA}"/>
              </a:ext>
            </a:extLst>
          </p:cNvPr>
          <p:cNvSpPr txBox="1"/>
          <p:nvPr/>
        </p:nvSpPr>
        <p:spPr>
          <a:xfrm>
            <a:off x="778633" y="4187478"/>
            <a:ext cx="732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Format: </a:t>
            </a:r>
            <a:r>
              <a:rPr lang="en-US" sz="2400" dirty="0" err="1"/>
              <a:t>xx_xx@xx.xx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4EFE2-EC9A-9645-A37E-1D5F03EC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54142"/>
              </p:ext>
            </p:extLst>
          </p:nvPr>
        </p:nvGraphicFramePr>
        <p:xfrm>
          <a:off x="646111" y="1272956"/>
          <a:ext cx="10591029" cy="2763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8310">
                  <a:extLst>
                    <a:ext uri="{9D8B030D-6E8A-4147-A177-3AD203B41FA5}">
                      <a16:colId xmlns:a16="http://schemas.microsoft.com/office/drawing/2014/main" val="630735598"/>
                    </a:ext>
                  </a:extLst>
                </a:gridCol>
                <a:gridCol w="9422719">
                  <a:extLst>
                    <a:ext uri="{9D8B030D-6E8A-4147-A177-3AD203B41FA5}">
                      <a16:colId xmlns:a16="http://schemas.microsoft.com/office/drawing/2014/main" val="1117928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Start of string or start of line depending on multiline mode. (But when [^inside brackets], it means "not")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string or end of line depending on multiline mode. Many engine-dependent subtleties.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[x-y]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One of the characters in the range from x to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[^x-y]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One of the characters not in the range from x to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or more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2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4361-5AAE-7244-82DB-CFD13178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Multiple 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4EC22-5071-A642-9D88-7A7267739214}"/>
              </a:ext>
            </a:extLst>
          </p:cNvPr>
          <p:cNvSpPr txBox="1"/>
          <p:nvPr/>
        </p:nvSpPr>
        <p:spPr>
          <a:xfrm>
            <a:off x="4988504" y="1631061"/>
            <a:ext cx="4791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new branch named issue1.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1304C-FC72-0F45-A1C3-57CEEEEE8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11" y="1688147"/>
            <a:ext cx="3254349" cy="369489"/>
          </a:xfrm>
          <a:prstGeom prst="rect">
            <a:avLst/>
          </a:prstGeom>
        </p:spPr>
      </p:pic>
      <p:pic>
        <p:nvPicPr>
          <p:cNvPr id="10" name="Picture 9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A6B14427-8065-5D43-A161-62F15673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10" y="2424773"/>
            <a:ext cx="3254349" cy="1304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AFC2C-BA71-C042-AEDC-402A088810BE}"/>
              </a:ext>
            </a:extLst>
          </p:cNvPr>
          <p:cNvSpPr txBox="1"/>
          <p:nvPr/>
        </p:nvSpPr>
        <p:spPr>
          <a:xfrm>
            <a:off x="4988503" y="2809404"/>
            <a:ext cx="5669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 which branch you are currently on </a:t>
            </a:r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74321-4443-F64E-BB6A-E7045C283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10" y="4096396"/>
            <a:ext cx="3886200" cy="72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CE4F74-0C8A-4240-9488-99E32881FE99}"/>
              </a:ext>
            </a:extLst>
          </p:cNvPr>
          <p:cNvSpPr txBox="1"/>
          <p:nvPr/>
        </p:nvSpPr>
        <p:spPr>
          <a:xfrm>
            <a:off x="5226628" y="4245843"/>
            <a:ext cx="56699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branch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93913-2699-F746-850A-7F9083BC887B}"/>
              </a:ext>
            </a:extLst>
          </p:cNvPr>
          <p:cNvSpPr txBox="1"/>
          <p:nvPr/>
        </p:nvSpPr>
        <p:spPr>
          <a:xfrm>
            <a:off x="1216690" y="5768019"/>
            <a:ext cx="1002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https://confluence.atlassian.com/bitbucket/create-a-pull-request-to-merge-your-change-774243413.html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FEDDA-16AB-3C4C-9187-BC95B11B591F}"/>
              </a:ext>
            </a:extLst>
          </p:cNvPr>
          <p:cNvSpPr txBox="1"/>
          <p:nvPr/>
        </p:nvSpPr>
        <p:spPr>
          <a:xfrm>
            <a:off x="1109659" y="5398687"/>
            <a:ext cx="819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Pull Request and merge into master branch after Pushing</a:t>
            </a:r>
          </a:p>
        </p:txBody>
      </p:sp>
    </p:spTree>
    <p:extLst>
      <p:ext uri="{BB962C8B-B14F-4D97-AF65-F5344CB8AC3E}">
        <p14:creationId xmlns:p14="http://schemas.microsoft.com/office/powerpoint/2010/main" val="41050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D305-D4EF-8F41-983D-C69A2608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95" y="283256"/>
            <a:ext cx="8825658" cy="1005481"/>
          </a:xfrm>
        </p:spPr>
        <p:txBody>
          <a:bodyPr/>
          <a:lstStyle/>
          <a:p>
            <a:r>
              <a:rPr lang="en-US" sz="6000" dirty="0"/>
              <a:t>Homework </a:t>
            </a:r>
            <a:r>
              <a:rPr lang="en-US" sz="2400" dirty="0"/>
              <a:t>(continue)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3788-CF3C-6C48-A2A6-096431721FD4}"/>
              </a:ext>
            </a:extLst>
          </p:cNvPr>
          <p:cNvSpPr txBox="1"/>
          <p:nvPr/>
        </p:nvSpPr>
        <p:spPr>
          <a:xfrm>
            <a:off x="1373505" y="3882022"/>
            <a:ext cx="5507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Customize the initialize () method in </a:t>
            </a:r>
            <a:r>
              <a:rPr lang="en-US" sz="2400" dirty="0" err="1"/>
              <a:t>LoginScreen</a:t>
            </a:r>
            <a:r>
              <a:rPr lang="en-US" sz="2400" dirty="0"/>
              <a:t> class so that login screen shows either customer usernames or supplier usernames depends on role of user logging in. (Customer and Supplier should use the same </a:t>
            </a:r>
            <a:r>
              <a:rPr lang="en-US" sz="2400" dirty="0" err="1"/>
              <a:t>loginJPanel</a:t>
            </a:r>
            <a:r>
              <a:rPr lang="en-US" sz="2400" dirty="0"/>
              <a:t> for login)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82A9CD9B-7BE7-004D-8179-E3F8D8C90A85}"/>
              </a:ext>
            </a:extLst>
          </p:cNvPr>
          <p:cNvSpPr/>
          <p:nvPr/>
        </p:nvSpPr>
        <p:spPr>
          <a:xfrm>
            <a:off x="1087755" y="4026504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C2766-1630-5B4D-95D9-CD6B7E80B008}"/>
              </a:ext>
            </a:extLst>
          </p:cNvPr>
          <p:cNvSpPr txBox="1"/>
          <p:nvPr/>
        </p:nvSpPr>
        <p:spPr>
          <a:xfrm>
            <a:off x="1373505" y="1362080"/>
            <a:ext cx="96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 the customer login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869B13A-A1BF-1C4C-BDEB-96AF241BE289}"/>
              </a:ext>
            </a:extLst>
          </p:cNvPr>
          <p:cNvSpPr/>
          <p:nvPr/>
        </p:nvSpPr>
        <p:spPr>
          <a:xfrm>
            <a:off x="1087755" y="1506562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FEE83-2D58-E942-BAF4-67F801585693}"/>
              </a:ext>
            </a:extLst>
          </p:cNvPr>
          <p:cNvSpPr txBox="1"/>
          <p:nvPr/>
        </p:nvSpPr>
        <p:spPr>
          <a:xfrm>
            <a:off x="1373504" y="1977515"/>
            <a:ext cx="96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 the population of customer table</a:t>
            </a:r>
            <a:r>
              <a:rPr lang="zh-CN" altLang="en-US" sz="2400" dirty="0"/>
              <a:t> </a:t>
            </a:r>
            <a:r>
              <a:rPr lang="en-US" altLang="zh-CN" sz="2400" dirty="0"/>
              <a:t>on </a:t>
            </a:r>
            <a:r>
              <a:rPr lang="en-US" altLang="zh-CN" sz="2400" dirty="0" err="1"/>
              <a:t>AdminMainScreen</a:t>
            </a:r>
            <a:endParaRPr lang="en-US" sz="2400" dirty="0"/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4140BBD6-298B-104A-B711-C9BEDEFC82BC}"/>
              </a:ext>
            </a:extLst>
          </p:cNvPr>
          <p:cNvSpPr/>
          <p:nvPr/>
        </p:nvSpPr>
        <p:spPr>
          <a:xfrm>
            <a:off x="1087754" y="2121997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D9F51-DB0D-B24C-80D1-16152F28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90" y="2550108"/>
            <a:ext cx="4953000" cy="11557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B45EC-E515-7040-B730-722CA5C8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015" y="4237493"/>
            <a:ext cx="2346960" cy="224265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5AA98C-FE91-EF49-AD3F-FA99BE17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92" y="4234868"/>
            <a:ext cx="2324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D305-D4EF-8F41-983D-C69A26087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95" y="283256"/>
            <a:ext cx="8825658" cy="1005481"/>
          </a:xfrm>
        </p:spPr>
        <p:txBody>
          <a:bodyPr/>
          <a:lstStyle/>
          <a:p>
            <a:r>
              <a:rPr lang="en-US" sz="6000" dirty="0"/>
              <a:t>Homework </a:t>
            </a:r>
            <a:r>
              <a:rPr lang="en-US" sz="2400" dirty="0"/>
              <a:t>(continue)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C72F8-66DC-4348-B1DD-B2D15371B4ED}"/>
              </a:ext>
            </a:extLst>
          </p:cNvPr>
          <p:cNvSpPr txBox="1"/>
          <p:nvPr/>
        </p:nvSpPr>
        <p:spPr>
          <a:xfrm>
            <a:off x="5358282" y="6174634"/>
            <a:ext cx="631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Due Date: </a:t>
            </a:r>
            <a:r>
              <a:rPr lang="en-US" sz="2000" dirty="0"/>
              <a:t>Sat, Oct 12</a:t>
            </a:r>
            <a:r>
              <a:rPr lang="en-US" sz="2000" baseline="30000" dirty="0"/>
              <a:t>th</a:t>
            </a:r>
            <a:r>
              <a:rPr lang="en-US" sz="2000" dirty="0"/>
              <a:t>, 11:59pm on </a:t>
            </a:r>
            <a:r>
              <a:rPr lang="en-US" sz="2000" dirty="0" err="1"/>
              <a:t>BitBucket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C2766-1630-5B4D-95D9-CD6B7E80B008}"/>
              </a:ext>
            </a:extLst>
          </p:cNvPr>
          <p:cNvSpPr txBox="1"/>
          <p:nvPr/>
        </p:nvSpPr>
        <p:spPr>
          <a:xfrm>
            <a:off x="1373505" y="1362080"/>
            <a:ext cx="9624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regex validation for username and password during both supplier and customer creation by using Pattern and Matcher:</a:t>
            </a:r>
            <a:br>
              <a:rPr lang="en-US" sz="2400" dirty="0"/>
            </a:br>
            <a:r>
              <a:rPr lang="en-US" sz="2400" dirty="0"/>
              <a:t>1. Username should be in the format of xx_xx@xx.xx</a:t>
            </a:r>
            <a:br>
              <a:rPr lang="en-US" sz="2400" dirty="0"/>
            </a:br>
            <a:r>
              <a:rPr lang="en-US" sz="2400" dirty="0"/>
              <a:t>    (</a:t>
            </a:r>
            <a:r>
              <a:rPr lang="en-US" sz="2400" dirty="0" err="1"/>
              <a:t>eg.</a:t>
            </a:r>
            <a:r>
              <a:rPr lang="en-US" sz="2400" dirty="0"/>
              <a:t> a_1@gmail.com, </a:t>
            </a:r>
            <a:r>
              <a:rPr lang="en-US" sz="2400" dirty="0" err="1"/>
              <a:t>aa_aaa@yahoo.com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2. Password should be at least 6 digits and contain at least one upper case letter, one lower case letter, one digit and one special character $, *, # or &amp;.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869B13A-A1BF-1C4C-BDEB-96AF241BE289}"/>
              </a:ext>
            </a:extLst>
          </p:cNvPr>
          <p:cNvSpPr/>
          <p:nvPr/>
        </p:nvSpPr>
        <p:spPr>
          <a:xfrm>
            <a:off x="1087755" y="1506562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E59D4-D20A-B54D-B886-45FD59459169}"/>
              </a:ext>
            </a:extLst>
          </p:cNvPr>
          <p:cNvSpPr txBox="1"/>
          <p:nvPr/>
        </p:nvSpPr>
        <p:spPr>
          <a:xfrm>
            <a:off x="1373505" y="4181659"/>
            <a:ext cx="962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unproper credential red during account creation.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85A5244F-0DF2-024B-BB1E-096A566DC748}"/>
              </a:ext>
            </a:extLst>
          </p:cNvPr>
          <p:cNvSpPr/>
          <p:nvPr/>
        </p:nvSpPr>
        <p:spPr>
          <a:xfrm>
            <a:off x="1087755" y="4326141"/>
            <a:ext cx="218550" cy="20574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60AEE13D-3F6A-2344-96C9-6D18A707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4822820"/>
            <a:ext cx="3949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7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304</Words>
  <Application>Microsoft Macintosh PowerPoint</Application>
  <PresentationFormat>Widescreen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Lab 4</vt:lpstr>
      <vt:lpstr>Supplier &amp; Customer App</vt:lpstr>
      <vt:lpstr>PowerPoint Presentation</vt:lpstr>
      <vt:lpstr>Abstract Class and Methods</vt:lpstr>
      <vt:lpstr>Upcasting and Downcasting</vt:lpstr>
      <vt:lpstr>Regex Validation</vt:lpstr>
      <vt:lpstr>Git – Multiple branches</vt:lpstr>
      <vt:lpstr>Homework (continue)  </vt:lpstr>
      <vt:lpstr>Homework (continue)   </vt:lpstr>
      <vt:lpstr>Homework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he.ra@husky.neu.edu</dc:creator>
  <cp:lastModifiedBy>he.ra@husky.neu.edu</cp:lastModifiedBy>
  <cp:revision>15</cp:revision>
  <dcterms:created xsi:type="dcterms:W3CDTF">2019-10-03T18:28:03Z</dcterms:created>
  <dcterms:modified xsi:type="dcterms:W3CDTF">2019-10-03T22:50:04Z</dcterms:modified>
</cp:coreProperties>
</file>