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9" r:id="rId4"/>
    <p:sldId id="281" r:id="rId5"/>
    <p:sldId id="280" r:id="rId6"/>
    <p:sldId id="257" r:id="rId7"/>
    <p:sldId id="283" r:id="rId8"/>
    <p:sldId id="276"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4"/>
  </p:normalViewPr>
  <p:slideViewPr>
    <p:cSldViewPr snapToGrid="0" snapToObjects="1">
      <p:cViewPr varScale="1">
        <p:scale>
          <a:sx n="90" d="100"/>
          <a:sy n="90" d="100"/>
        </p:scale>
        <p:origin x="232"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8D34-FBB0-4345-A7E4-96C1ED2CB80B}"/>
              </a:ext>
            </a:extLst>
          </p:cNvPr>
          <p:cNvSpPr>
            <a:spLocks noGrp="1"/>
          </p:cNvSpPr>
          <p:nvPr>
            <p:ph type="ctrTitle"/>
          </p:nvPr>
        </p:nvSpPr>
        <p:spPr/>
        <p:txBody>
          <a:bodyPr/>
          <a:lstStyle/>
          <a:p>
            <a:r>
              <a:rPr lang="en-US" dirty="0"/>
              <a:t>Lab 5</a:t>
            </a:r>
          </a:p>
        </p:txBody>
      </p:sp>
      <p:sp>
        <p:nvSpPr>
          <p:cNvPr id="3" name="Subtitle 2">
            <a:extLst>
              <a:ext uri="{FF2B5EF4-FFF2-40B4-BE49-F238E27FC236}">
                <a16:creationId xmlns:a16="http://schemas.microsoft.com/office/drawing/2014/main" id="{AB1D93BE-99D4-8748-8C51-0D10AB1841ED}"/>
              </a:ext>
            </a:extLst>
          </p:cNvPr>
          <p:cNvSpPr>
            <a:spLocks noGrp="1"/>
          </p:cNvSpPr>
          <p:nvPr>
            <p:ph type="subTitle" idx="1"/>
          </p:nvPr>
        </p:nvSpPr>
        <p:spPr/>
        <p:txBody>
          <a:bodyPr/>
          <a:lstStyle/>
          <a:p>
            <a:r>
              <a:rPr lang="en-US" dirty="0"/>
              <a:t>User account &amp; Organizations</a:t>
            </a:r>
          </a:p>
        </p:txBody>
      </p:sp>
    </p:spTree>
    <p:extLst>
      <p:ext uri="{BB962C8B-B14F-4D97-AF65-F5344CB8AC3E}">
        <p14:creationId xmlns:p14="http://schemas.microsoft.com/office/powerpoint/2010/main" val="321870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16C6-04C9-B74D-B6DB-7943DEC22946}"/>
              </a:ext>
            </a:extLst>
          </p:cNvPr>
          <p:cNvSpPr>
            <a:spLocks noGrp="1"/>
          </p:cNvSpPr>
          <p:nvPr>
            <p:ph type="title"/>
          </p:nvPr>
        </p:nvSpPr>
        <p:spPr/>
        <p:txBody>
          <a:bodyPr/>
          <a:lstStyle/>
          <a:p>
            <a:r>
              <a:rPr lang="en-US" dirty="0" err="1"/>
              <a:t>Enum</a:t>
            </a:r>
            <a:endParaRPr lang="en-US" dirty="0"/>
          </a:p>
        </p:txBody>
      </p:sp>
      <p:sp>
        <p:nvSpPr>
          <p:cNvPr id="3" name="Content Placeholder 2">
            <a:extLst>
              <a:ext uri="{FF2B5EF4-FFF2-40B4-BE49-F238E27FC236}">
                <a16:creationId xmlns:a16="http://schemas.microsoft.com/office/drawing/2014/main" id="{E5912250-281C-B043-BE24-15347D6DCAF3}"/>
              </a:ext>
            </a:extLst>
          </p:cNvPr>
          <p:cNvSpPr>
            <a:spLocks noGrp="1"/>
          </p:cNvSpPr>
          <p:nvPr>
            <p:ph idx="1"/>
          </p:nvPr>
        </p:nvSpPr>
        <p:spPr>
          <a:xfrm>
            <a:off x="1104293" y="1331259"/>
            <a:ext cx="8946541" cy="4195481"/>
          </a:xfrm>
        </p:spPr>
        <p:txBody>
          <a:bodyPr/>
          <a:lstStyle/>
          <a:p>
            <a:r>
              <a:rPr lang="en-US" dirty="0"/>
              <a:t>Enumerations serve the purpose of representing a group of named constants in a programming language.</a:t>
            </a:r>
          </a:p>
        </p:txBody>
      </p:sp>
      <p:pic>
        <p:nvPicPr>
          <p:cNvPr id="5" name="Picture 4" descr="A picture containing bird&#10;&#10;Description automatically generated">
            <a:extLst>
              <a:ext uri="{FF2B5EF4-FFF2-40B4-BE49-F238E27FC236}">
                <a16:creationId xmlns:a16="http://schemas.microsoft.com/office/drawing/2014/main" id="{081B10E8-E59C-3B4B-A9A7-1B17713911E2}"/>
              </a:ext>
            </a:extLst>
          </p:cNvPr>
          <p:cNvPicPr>
            <a:picLocks noChangeAspect="1"/>
          </p:cNvPicPr>
          <p:nvPr/>
        </p:nvPicPr>
        <p:blipFill>
          <a:blip r:embed="rId2"/>
          <a:stretch>
            <a:fillRect/>
          </a:stretch>
        </p:blipFill>
        <p:spPr>
          <a:xfrm>
            <a:off x="1218593" y="2392362"/>
            <a:ext cx="5389014" cy="3851275"/>
          </a:xfrm>
          <a:prstGeom prst="rect">
            <a:avLst/>
          </a:prstGeom>
        </p:spPr>
      </p:pic>
      <p:pic>
        <p:nvPicPr>
          <p:cNvPr id="7" name="Picture 6" descr="A close up of a logo&#10;&#10;Description automatically generated">
            <a:extLst>
              <a:ext uri="{FF2B5EF4-FFF2-40B4-BE49-F238E27FC236}">
                <a16:creationId xmlns:a16="http://schemas.microsoft.com/office/drawing/2014/main" id="{0C0CBAC2-FA43-E640-9CE5-8734A76BBEC5}"/>
              </a:ext>
            </a:extLst>
          </p:cNvPr>
          <p:cNvPicPr>
            <a:picLocks noChangeAspect="1"/>
          </p:cNvPicPr>
          <p:nvPr/>
        </p:nvPicPr>
        <p:blipFill>
          <a:blip r:embed="rId3"/>
          <a:stretch>
            <a:fillRect/>
          </a:stretch>
        </p:blipFill>
        <p:spPr>
          <a:xfrm>
            <a:off x="7404100" y="5837237"/>
            <a:ext cx="2984500" cy="406400"/>
          </a:xfrm>
          <a:prstGeom prst="rect">
            <a:avLst/>
          </a:prstGeom>
        </p:spPr>
      </p:pic>
      <p:sp>
        <p:nvSpPr>
          <p:cNvPr id="8" name="TextBox 7">
            <a:extLst>
              <a:ext uri="{FF2B5EF4-FFF2-40B4-BE49-F238E27FC236}">
                <a16:creationId xmlns:a16="http://schemas.microsoft.com/office/drawing/2014/main" id="{E42D5CD2-8555-E64D-86EB-1E3DAA065C98}"/>
              </a:ext>
            </a:extLst>
          </p:cNvPr>
          <p:cNvSpPr txBox="1"/>
          <p:nvPr/>
        </p:nvSpPr>
        <p:spPr>
          <a:xfrm>
            <a:off x="7404100" y="5312657"/>
            <a:ext cx="1045479"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73595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BFC9-5CDA-6747-8F2D-5FABDB2BBA66}"/>
              </a:ext>
            </a:extLst>
          </p:cNvPr>
          <p:cNvSpPr>
            <a:spLocks noGrp="1"/>
          </p:cNvSpPr>
          <p:nvPr>
            <p:ph type="title"/>
          </p:nvPr>
        </p:nvSpPr>
        <p:spPr/>
        <p:txBody>
          <a:bodyPr/>
          <a:lstStyle/>
          <a:p>
            <a:r>
              <a:rPr lang="en-US" dirty="0"/>
              <a:t>Static</a:t>
            </a:r>
          </a:p>
        </p:txBody>
      </p:sp>
      <p:pic>
        <p:nvPicPr>
          <p:cNvPr id="5" name="Content Placeholder 4" descr="A screenshot of a cell phone&#10;&#10;Description automatically generated">
            <a:extLst>
              <a:ext uri="{FF2B5EF4-FFF2-40B4-BE49-F238E27FC236}">
                <a16:creationId xmlns:a16="http://schemas.microsoft.com/office/drawing/2014/main" id="{4F3A292F-AC88-F647-BBF1-087B7A085991}"/>
              </a:ext>
            </a:extLst>
          </p:cNvPr>
          <p:cNvPicPr>
            <a:picLocks noGrp="1" noChangeAspect="1"/>
          </p:cNvPicPr>
          <p:nvPr>
            <p:ph idx="1"/>
          </p:nvPr>
        </p:nvPicPr>
        <p:blipFill>
          <a:blip r:embed="rId2"/>
          <a:stretch>
            <a:fillRect/>
          </a:stretch>
        </p:blipFill>
        <p:spPr>
          <a:xfrm>
            <a:off x="646111" y="1323975"/>
            <a:ext cx="5783264" cy="5280838"/>
          </a:xfrm>
        </p:spPr>
      </p:pic>
      <p:sp>
        <p:nvSpPr>
          <p:cNvPr id="6" name="TextBox 5">
            <a:extLst>
              <a:ext uri="{FF2B5EF4-FFF2-40B4-BE49-F238E27FC236}">
                <a16:creationId xmlns:a16="http://schemas.microsoft.com/office/drawing/2014/main" id="{55309A02-8319-3B47-B354-9090571808E7}"/>
              </a:ext>
            </a:extLst>
          </p:cNvPr>
          <p:cNvSpPr txBox="1"/>
          <p:nvPr/>
        </p:nvSpPr>
        <p:spPr>
          <a:xfrm>
            <a:off x="6900862" y="4820087"/>
            <a:ext cx="1045479" cy="369332"/>
          </a:xfrm>
          <a:prstGeom prst="rect">
            <a:avLst/>
          </a:prstGeom>
          <a:noFill/>
        </p:spPr>
        <p:txBody>
          <a:bodyPr wrap="none" rtlCol="0">
            <a:spAutoFit/>
          </a:bodyPr>
          <a:lstStyle/>
          <a:p>
            <a:r>
              <a:rPr lang="en-US" dirty="0"/>
              <a:t>Output:</a:t>
            </a:r>
          </a:p>
        </p:txBody>
      </p:sp>
      <p:pic>
        <p:nvPicPr>
          <p:cNvPr id="10" name="Picture 9" descr="A screenshot of a cell phone&#10;&#10;Description automatically generated">
            <a:extLst>
              <a:ext uri="{FF2B5EF4-FFF2-40B4-BE49-F238E27FC236}">
                <a16:creationId xmlns:a16="http://schemas.microsoft.com/office/drawing/2014/main" id="{B3A48393-1FDC-A548-8558-46998886DE53}"/>
              </a:ext>
            </a:extLst>
          </p:cNvPr>
          <p:cNvPicPr>
            <a:picLocks noChangeAspect="1"/>
          </p:cNvPicPr>
          <p:nvPr/>
        </p:nvPicPr>
        <p:blipFill>
          <a:blip r:embed="rId3"/>
          <a:stretch>
            <a:fillRect/>
          </a:stretch>
        </p:blipFill>
        <p:spPr>
          <a:xfrm>
            <a:off x="6924066" y="5360213"/>
            <a:ext cx="3517900" cy="1244600"/>
          </a:xfrm>
          <a:prstGeom prst="rect">
            <a:avLst/>
          </a:prstGeom>
        </p:spPr>
      </p:pic>
      <p:sp>
        <p:nvSpPr>
          <p:cNvPr id="12" name="TextBox 11">
            <a:extLst>
              <a:ext uri="{FF2B5EF4-FFF2-40B4-BE49-F238E27FC236}">
                <a16:creationId xmlns:a16="http://schemas.microsoft.com/office/drawing/2014/main" id="{62FEA4BE-77CA-AC43-A60E-61F05954F91D}"/>
              </a:ext>
            </a:extLst>
          </p:cNvPr>
          <p:cNvSpPr txBox="1"/>
          <p:nvPr/>
        </p:nvSpPr>
        <p:spPr>
          <a:xfrm>
            <a:off x="6810558" y="1951672"/>
            <a:ext cx="5033779" cy="1200329"/>
          </a:xfrm>
          <a:prstGeom prst="rect">
            <a:avLst/>
          </a:prstGeom>
          <a:noFill/>
        </p:spPr>
        <p:txBody>
          <a:bodyPr wrap="square" rtlCol="0">
            <a:spAutoFit/>
          </a:bodyPr>
          <a:lstStyle/>
          <a:p>
            <a:r>
              <a:rPr lang="en-US" dirty="0"/>
              <a:t>When a member is declared static, it can be accessed before any objects of its class are created, and without reference to any object. </a:t>
            </a:r>
          </a:p>
        </p:txBody>
      </p:sp>
    </p:spTree>
    <p:extLst>
      <p:ext uri="{BB962C8B-B14F-4D97-AF65-F5344CB8AC3E}">
        <p14:creationId xmlns:p14="http://schemas.microsoft.com/office/powerpoint/2010/main" val="242775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5A273-B779-CA43-B999-062C8C7C3018}"/>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Super</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screenshot of a social media post&#10;&#10;Description automatically generated">
            <a:extLst>
              <a:ext uri="{FF2B5EF4-FFF2-40B4-BE49-F238E27FC236}">
                <a16:creationId xmlns:a16="http://schemas.microsoft.com/office/drawing/2014/main" id="{C5EB1A35-88EF-2E45-A3AC-5C329458481C}"/>
              </a:ext>
            </a:extLst>
          </p:cNvPr>
          <p:cNvPicPr>
            <a:picLocks noChangeAspect="1"/>
          </p:cNvPicPr>
          <p:nvPr/>
        </p:nvPicPr>
        <p:blipFill>
          <a:blip r:embed="rId2"/>
          <a:stretch>
            <a:fillRect/>
          </a:stretch>
        </p:blipFill>
        <p:spPr>
          <a:xfrm>
            <a:off x="6162795" y="647698"/>
            <a:ext cx="5312283" cy="5562601"/>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01E9B5-A2D0-6443-8A49-D461CB68F6B0}"/>
              </a:ext>
            </a:extLst>
          </p:cNvPr>
          <p:cNvSpPr>
            <a:spLocks noGrp="1"/>
          </p:cNvSpPr>
          <p:nvPr>
            <p:ph idx="1"/>
          </p:nvPr>
        </p:nvSpPr>
        <p:spPr>
          <a:xfrm>
            <a:off x="648931" y="1994412"/>
            <a:ext cx="4166509" cy="3785419"/>
          </a:xfrm>
        </p:spPr>
        <p:txBody>
          <a:bodyPr>
            <a:normAutofit/>
          </a:bodyPr>
          <a:lstStyle/>
          <a:p>
            <a:r>
              <a:rPr lang="en-US" dirty="0">
                <a:solidFill>
                  <a:srgbClr val="EBEBEB"/>
                </a:solidFill>
              </a:rPr>
              <a:t>super keyword can be used to access the parent class constructor. One more important thing is that, ‘’super’ can call both parametric as well as non parametric constructors depending upon the situation.</a:t>
            </a:r>
          </a:p>
        </p:txBody>
      </p:sp>
    </p:spTree>
    <p:extLst>
      <p:ext uri="{BB962C8B-B14F-4D97-AF65-F5344CB8AC3E}">
        <p14:creationId xmlns:p14="http://schemas.microsoft.com/office/powerpoint/2010/main" val="209565548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6EAB-5506-D649-95DE-367768D0DBF1}"/>
              </a:ext>
            </a:extLst>
          </p:cNvPr>
          <p:cNvSpPr>
            <a:spLocks noGrp="1"/>
          </p:cNvSpPr>
          <p:nvPr>
            <p:ph type="title"/>
          </p:nvPr>
        </p:nvSpPr>
        <p:spPr>
          <a:xfrm>
            <a:off x="646111" y="452718"/>
            <a:ext cx="10246679" cy="1400530"/>
          </a:xfrm>
        </p:spPr>
        <p:txBody>
          <a:bodyPr/>
          <a:lstStyle/>
          <a:p>
            <a:r>
              <a:rPr lang="en-US" dirty="0"/>
              <a:t>Overriding &amp; Overloading</a:t>
            </a:r>
          </a:p>
        </p:txBody>
      </p:sp>
      <p:sp>
        <p:nvSpPr>
          <p:cNvPr id="3" name="Content Placeholder 2">
            <a:extLst>
              <a:ext uri="{FF2B5EF4-FFF2-40B4-BE49-F238E27FC236}">
                <a16:creationId xmlns:a16="http://schemas.microsoft.com/office/drawing/2014/main" id="{6358CB15-762C-9144-845B-92D68A1C8E61}"/>
              </a:ext>
            </a:extLst>
          </p:cNvPr>
          <p:cNvSpPr>
            <a:spLocks noGrp="1"/>
          </p:cNvSpPr>
          <p:nvPr>
            <p:ph idx="1"/>
          </p:nvPr>
        </p:nvSpPr>
        <p:spPr>
          <a:xfrm>
            <a:off x="440371" y="1690017"/>
            <a:ext cx="3102929" cy="3227859"/>
          </a:xfrm>
        </p:spPr>
        <p:txBody>
          <a:bodyPr>
            <a:normAutofit/>
          </a:bodyPr>
          <a:lstStyle/>
          <a:p>
            <a:r>
              <a:rPr lang="en-US" i="1" dirty="0"/>
              <a:t>Overloading : Overloading</a:t>
            </a:r>
            <a:r>
              <a:rPr lang="en-US" dirty="0"/>
              <a:t> occurs when two or more methods in one class have the same method name but different parameters.</a:t>
            </a:r>
          </a:p>
        </p:txBody>
      </p:sp>
      <p:pic>
        <p:nvPicPr>
          <p:cNvPr id="5" name="Picture 4" descr="A screenshot of a cell phone&#10;&#10;Description automatically generated">
            <a:extLst>
              <a:ext uri="{FF2B5EF4-FFF2-40B4-BE49-F238E27FC236}">
                <a16:creationId xmlns:a16="http://schemas.microsoft.com/office/drawing/2014/main" id="{DE431585-35D7-D841-8259-389E697106D5}"/>
              </a:ext>
            </a:extLst>
          </p:cNvPr>
          <p:cNvPicPr>
            <a:picLocks noChangeAspect="1"/>
          </p:cNvPicPr>
          <p:nvPr/>
        </p:nvPicPr>
        <p:blipFill>
          <a:blip r:embed="rId2"/>
          <a:stretch>
            <a:fillRect/>
          </a:stretch>
        </p:blipFill>
        <p:spPr>
          <a:xfrm>
            <a:off x="3973989" y="1690017"/>
            <a:ext cx="7181691" cy="2990731"/>
          </a:xfrm>
          <a:prstGeom prst="rect">
            <a:avLst/>
          </a:prstGeom>
        </p:spPr>
      </p:pic>
      <p:sp>
        <p:nvSpPr>
          <p:cNvPr id="6" name="Content Placeholder 2">
            <a:extLst>
              <a:ext uri="{FF2B5EF4-FFF2-40B4-BE49-F238E27FC236}">
                <a16:creationId xmlns:a16="http://schemas.microsoft.com/office/drawing/2014/main" id="{EEE1E388-F64C-0043-849B-41A11865CB00}"/>
              </a:ext>
            </a:extLst>
          </p:cNvPr>
          <p:cNvSpPr txBox="1">
            <a:spLocks/>
          </p:cNvSpPr>
          <p:nvPr/>
        </p:nvSpPr>
        <p:spPr>
          <a:xfrm>
            <a:off x="440371" y="4909916"/>
            <a:ext cx="11161079" cy="29907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i="1" dirty="0"/>
              <a:t>Overriding</a:t>
            </a:r>
            <a:r>
              <a:rPr lang="en-US" dirty="0"/>
              <a:t> means having two methods with the same method name and parameters (i.e., </a:t>
            </a:r>
            <a:r>
              <a:rPr lang="en-US" i="1" dirty="0"/>
              <a:t>method signature</a:t>
            </a:r>
            <a:r>
              <a:rPr lang="en-US" dirty="0"/>
              <a:t>). One of the methods is in the parent class and the other is in the child class. Overriding allows a child class to provide a specific implementation of a method that is already provided its parent class.</a:t>
            </a:r>
          </a:p>
        </p:txBody>
      </p:sp>
    </p:spTree>
    <p:extLst>
      <p:ext uri="{BB962C8B-B14F-4D97-AF65-F5344CB8AC3E}">
        <p14:creationId xmlns:p14="http://schemas.microsoft.com/office/powerpoint/2010/main" val="194641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A5AC-4F01-374D-8747-C5DCE7446C19}"/>
              </a:ext>
            </a:extLst>
          </p:cNvPr>
          <p:cNvSpPr>
            <a:spLocks noGrp="1"/>
          </p:cNvSpPr>
          <p:nvPr>
            <p:ph type="title"/>
          </p:nvPr>
        </p:nvSpPr>
        <p:spPr>
          <a:xfrm>
            <a:off x="646111" y="452718"/>
            <a:ext cx="9404723" cy="1400530"/>
          </a:xfrm>
        </p:spPr>
        <p:txBody>
          <a:bodyPr/>
          <a:lstStyle/>
          <a:p>
            <a:r>
              <a:rPr lang="en-US"/>
              <a:t>Architecture</a:t>
            </a:r>
            <a:endParaRPr lang="en-US" dirty="0"/>
          </a:p>
        </p:txBody>
      </p:sp>
      <p:pic>
        <p:nvPicPr>
          <p:cNvPr id="15" name="Content Placeholder 14" descr="A screenshot of a cell phone&#10;&#10;Description automatically generated">
            <a:extLst>
              <a:ext uri="{FF2B5EF4-FFF2-40B4-BE49-F238E27FC236}">
                <a16:creationId xmlns:a16="http://schemas.microsoft.com/office/drawing/2014/main" id="{B0EA097F-936C-8243-A467-B8489338D9EC}"/>
              </a:ext>
            </a:extLst>
          </p:cNvPr>
          <p:cNvPicPr>
            <a:picLocks noGrp="1" noChangeAspect="1"/>
          </p:cNvPicPr>
          <p:nvPr>
            <p:ph idx="1"/>
          </p:nvPr>
        </p:nvPicPr>
        <p:blipFill>
          <a:blip r:embed="rId2"/>
          <a:stretch>
            <a:fillRect/>
          </a:stretch>
        </p:blipFill>
        <p:spPr>
          <a:xfrm>
            <a:off x="646111" y="1524634"/>
            <a:ext cx="10213976" cy="4772886"/>
          </a:xfrm>
        </p:spPr>
      </p:pic>
    </p:spTree>
    <p:extLst>
      <p:ext uri="{BB962C8B-B14F-4D97-AF65-F5344CB8AC3E}">
        <p14:creationId xmlns:p14="http://schemas.microsoft.com/office/powerpoint/2010/main" val="352254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A5AC-4F01-374D-8747-C5DCE7446C19}"/>
              </a:ext>
            </a:extLst>
          </p:cNvPr>
          <p:cNvSpPr>
            <a:spLocks noGrp="1"/>
          </p:cNvSpPr>
          <p:nvPr>
            <p:ph type="title"/>
          </p:nvPr>
        </p:nvSpPr>
        <p:spPr>
          <a:xfrm>
            <a:off x="646111" y="452718"/>
            <a:ext cx="9404723" cy="1400530"/>
          </a:xfrm>
        </p:spPr>
        <p:txBody>
          <a:bodyPr/>
          <a:lstStyle/>
          <a:p>
            <a:r>
              <a:rPr lang="en-US" dirty="0"/>
              <a:t>Create Admin</a:t>
            </a:r>
          </a:p>
        </p:txBody>
      </p:sp>
      <p:pic>
        <p:nvPicPr>
          <p:cNvPr id="6" name="Content Placeholder 5" descr="A screenshot of a cell phone&#10;&#10;Description automatically generated">
            <a:extLst>
              <a:ext uri="{FF2B5EF4-FFF2-40B4-BE49-F238E27FC236}">
                <a16:creationId xmlns:a16="http://schemas.microsoft.com/office/drawing/2014/main" id="{7AC6C955-FD04-3948-9E30-90389B0CDE03}"/>
              </a:ext>
            </a:extLst>
          </p:cNvPr>
          <p:cNvPicPr>
            <a:picLocks noGrp="1" noChangeAspect="1"/>
          </p:cNvPicPr>
          <p:nvPr>
            <p:ph idx="1"/>
          </p:nvPr>
        </p:nvPicPr>
        <p:blipFill>
          <a:blip r:embed="rId2"/>
          <a:stretch>
            <a:fillRect/>
          </a:stretch>
        </p:blipFill>
        <p:spPr>
          <a:xfrm>
            <a:off x="861890" y="1273969"/>
            <a:ext cx="8753598" cy="5364248"/>
          </a:xfrm>
        </p:spPr>
      </p:pic>
    </p:spTree>
    <p:extLst>
      <p:ext uri="{BB962C8B-B14F-4D97-AF65-F5344CB8AC3E}">
        <p14:creationId xmlns:p14="http://schemas.microsoft.com/office/powerpoint/2010/main" val="58963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D305-D4EF-8F41-983D-C69A2608767D}"/>
              </a:ext>
            </a:extLst>
          </p:cNvPr>
          <p:cNvSpPr>
            <a:spLocks noGrp="1"/>
          </p:cNvSpPr>
          <p:nvPr>
            <p:ph type="ctrTitle"/>
          </p:nvPr>
        </p:nvSpPr>
        <p:spPr>
          <a:xfrm>
            <a:off x="331995" y="283256"/>
            <a:ext cx="8825658" cy="1005481"/>
          </a:xfrm>
        </p:spPr>
        <p:txBody>
          <a:bodyPr/>
          <a:lstStyle/>
          <a:p>
            <a:r>
              <a:rPr lang="en-US" sz="6000" dirty="0"/>
              <a:t>Homework </a:t>
            </a:r>
            <a:r>
              <a:rPr lang="en-US" sz="2400" dirty="0"/>
              <a:t>(continue) </a:t>
            </a:r>
          </a:p>
        </p:txBody>
      </p:sp>
      <p:sp>
        <p:nvSpPr>
          <p:cNvPr id="18" name="TextBox 17">
            <a:extLst>
              <a:ext uri="{FF2B5EF4-FFF2-40B4-BE49-F238E27FC236}">
                <a16:creationId xmlns:a16="http://schemas.microsoft.com/office/drawing/2014/main" id="{116C2766-1630-5B4D-95D9-CD6B7E80B008}"/>
              </a:ext>
            </a:extLst>
          </p:cNvPr>
          <p:cNvSpPr txBox="1"/>
          <p:nvPr/>
        </p:nvSpPr>
        <p:spPr>
          <a:xfrm>
            <a:off x="1373505" y="2127890"/>
            <a:ext cx="9624060" cy="1569660"/>
          </a:xfrm>
          <a:prstGeom prst="rect">
            <a:avLst/>
          </a:prstGeom>
          <a:noFill/>
        </p:spPr>
        <p:txBody>
          <a:bodyPr wrap="square" rtlCol="0">
            <a:spAutoFit/>
          </a:bodyPr>
          <a:lstStyle/>
          <a:p>
            <a:r>
              <a:rPr lang="en-US" sz="2400" dirty="0"/>
              <a:t>Create two employees with their accounts in corresponding organization (</a:t>
            </a:r>
            <a:r>
              <a:rPr lang="en-US" sz="2400" dirty="0" err="1"/>
              <a:t>ConfigureABusiness.java</a:t>
            </a:r>
            <a:r>
              <a:rPr lang="en-US" sz="2400" dirty="0"/>
              <a:t>):</a:t>
            </a:r>
          </a:p>
          <a:p>
            <a:r>
              <a:rPr lang="en-US" sz="2400" dirty="0"/>
              <a:t>Lab </a:t>
            </a:r>
            <a:r>
              <a:rPr lang="en-US" sz="2400" dirty="0" err="1"/>
              <a:t>Assitant</a:t>
            </a:r>
            <a:r>
              <a:rPr lang="en-US" sz="2400" dirty="0"/>
              <a:t> -- Name: Ben, Username: lab, password: lab</a:t>
            </a:r>
          </a:p>
          <a:p>
            <a:r>
              <a:rPr lang="en-US" sz="2400" dirty="0"/>
              <a:t>Doctor – Name: Jackie, Username: doctor, password: doctor</a:t>
            </a:r>
          </a:p>
        </p:txBody>
      </p:sp>
      <p:sp>
        <p:nvSpPr>
          <p:cNvPr id="19" name="Chevron 18">
            <a:extLst>
              <a:ext uri="{FF2B5EF4-FFF2-40B4-BE49-F238E27FC236}">
                <a16:creationId xmlns:a16="http://schemas.microsoft.com/office/drawing/2014/main" id="{F869B13A-A1BF-1C4C-BDEB-96AF241BE289}"/>
              </a:ext>
            </a:extLst>
          </p:cNvPr>
          <p:cNvSpPr/>
          <p:nvPr/>
        </p:nvSpPr>
        <p:spPr>
          <a:xfrm>
            <a:off x="1087755" y="2272372"/>
            <a:ext cx="218550" cy="2057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2693AB04-50A9-3B47-8974-EB88574E3752}"/>
              </a:ext>
            </a:extLst>
          </p:cNvPr>
          <p:cNvSpPr txBox="1"/>
          <p:nvPr/>
        </p:nvSpPr>
        <p:spPr>
          <a:xfrm>
            <a:off x="1373505" y="3915375"/>
            <a:ext cx="9624060" cy="461665"/>
          </a:xfrm>
          <a:prstGeom prst="rect">
            <a:avLst/>
          </a:prstGeom>
          <a:noFill/>
        </p:spPr>
        <p:txBody>
          <a:bodyPr wrap="square" rtlCol="0">
            <a:spAutoFit/>
          </a:bodyPr>
          <a:lstStyle/>
          <a:p>
            <a:r>
              <a:rPr lang="en-US" sz="2400" dirty="0"/>
              <a:t>Implement login functionality in </a:t>
            </a:r>
            <a:r>
              <a:rPr lang="en-US" sz="2400" dirty="0" err="1"/>
              <a:t>MainJFrame</a:t>
            </a:r>
            <a:r>
              <a:rPr lang="en-US" sz="2400" dirty="0"/>
              <a:t>. </a:t>
            </a:r>
          </a:p>
        </p:txBody>
      </p:sp>
      <p:sp>
        <p:nvSpPr>
          <p:cNvPr id="7" name="Chevron 6">
            <a:extLst>
              <a:ext uri="{FF2B5EF4-FFF2-40B4-BE49-F238E27FC236}">
                <a16:creationId xmlns:a16="http://schemas.microsoft.com/office/drawing/2014/main" id="{874F2096-70A8-084E-88F0-BC56DF63742C}"/>
              </a:ext>
            </a:extLst>
          </p:cNvPr>
          <p:cNvSpPr/>
          <p:nvPr/>
        </p:nvSpPr>
        <p:spPr>
          <a:xfrm>
            <a:off x="1087755" y="4059857"/>
            <a:ext cx="218550" cy="2057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F0D4D8B8-50B4-6742-8958-40A5B98E07A8}"/>
              </a:ext>
            </a:extLst>
          </p:cNvPr>
          <p:cNvSpPr txBox="1"/>
          <p:nvPr/>
        </p:nvSpPr>
        <p:spPr>
          <a:xfrm>
            <a:off x="1373505" y="4691294"/>
            <a:ext cx="9624060" cy="1569660"/>
          </a:xfrm>
          <a:prstGeom prst="rect">
            <a:avLst/>
          </a:prstGeom>
          <a:noFill/>
        </p:spPr>
        <p:txBody>
          <a:bodyPr wrap="square" rtlCol="0">
            <a:spAutoFit/>
          </a:bodyPr>
          <a:lstStyle/>
          <a:p>
            <a:r>
              <a:rPr lang="en-US" sz="2400" dirty="0"/>
              <a:t>Complete “</a:t>
            </a:r>
            <a:r>
              <a:rPr lang="en-US" sz="2400" dirty="0" err="1"/>
              <a:t>SuccessScreen</a:t>
            </a:r>
            <a:r>
              <a:rPr lang="en-US" sz="2400" dirty="0"/>
              <a:t>” so that a success screen with the user’s role and name will be shown after a successful login. </a:t>
            </a:r>
            <a:br>
              <a:rPr lang="en-US" sz="2400" dirty="0"/>
            </a:br>
            <a:r>
              <a:rPr lang="en-US" sz="2400" dirty="0"/>
              <a:t>For the failed login, there should be a pop-up message box to remind users.</a:t>
            </a:r>
          </a:p>
        </p:txBody>
      </p:sp>
      <p:sp>
        <p:nvSpPr>
          <p:cNvPr id="9" name="Chevron 8">
            <a:extLst>
              <a:ext uri="{FF2B5EF4-FFF2-40B4-BE49-F238E27FC236}">
                <a16:creationId xmlns:a16="http://schemas.microsoft.com/office/drawing/2014/main" id="{946FDC31-EB69-4243-BB30-5A8452FF0AD3}"/>
              </a:ext>
            </a:extLst>
          </p:cNvPr>
          <p:cNvSpPr/>
          <p:nvPr/>
        </p:nvSpPr>
        <p:spPr>
          <a:xfrm>
            <a:off x="1087755" y="4835776"/>
            <a:ext cx="218550" cy="2057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FA76FE3B-D3A4-4845-BC17-20D795F8C238}"/>
              </a:ext>
            </a:extLst>
          </p:cNvPr>
          <p:cNvSpPr txBox="1"/>
          <p:nvPr/>
        </p:nvSpPr>
        <p:spPr>
          <a:xfrm>
            <a:off x="1373505" y="1462390"/>
            <a:ext cx="9624060" cy="461665"/>
          </a:xfrm>
          <a:prstGeom prst="rect">
            <a:avLst/>
          </a:prstGeom>
          <a:noFill/>
        </p:spPr>
        <p:txBody>
          <a:bodyPr wrap="square" rtlCol="0">
            <a:spAutoFit/>
          </a:bodyPr>
          <a:lstStyle/>
          <a:p>
            <a:r>
              <a:rPr lang="en-US" sz="2400" dirty="0"/>
              <a:t>This is an individual assignment</a:t>
            </a:r>
          </a:p>
        </p:txBody>
      </p:sp>
      <p:sp>
        <p:nvSpPr>
          <p:cNvPr id="12" name="Chevron 11">
            <a:extLst>
              <a:ext uri="{FF2B5EF4-FFF2-40B4-BE49-F238E27FC236}">
                <a16:creationId xmlns:a16="http://schemas.microsoft.com/office/drawing/2014/main" id="{E70DD056-A162-B949-BC48-3D7214D89F8F}"/>
              </a:ext>
            </a:extLst>
          </p:cNvPr>
          <p:cNvSpPr/>
          <p:nvPr/>
        </p:nvSpPr>
        <p:spPr>
          <a:xfrm>
            <a:off x="1087755" y="1606872"/>
            <a:ext cx="218550" cy="2057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0729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D305-D4EF-8F41-983D-C69A2608767D}"/>
              </a:ext>
            </a:extLst>
          </p:cNvPr>
          <p:cNvSpPr>
            <a:spLocks noGrp="1"/>
          </p:cNvSpPr>
          <p:nvPr>
            <p:ph type="ctrTitle"/>
          </p:nvPr>
        </p:nvSpPr>
        <p:spPr>
          <a:xfrm>
            <a:off x="331995" y="283256"/>
            <a:ext cx="8825658" cy="1005481"/>
          </a:xfrm>
        </p:spPr>
        <p:txBody>
          <a:bodyPr/>
          <a:lstStyle/>
          <a:p>
            <a:r>
              <a:rPr lang="en-US" sz="6000" dirty="0"/>
              <a:t>Homework </a:t>
            </a:r>
            <a:r>
              <a:rPr lang="en-US" dirty="0"/>
              <a:t> </a:t>
            </a:r>
          </a:p>
        </p:txBody>
      </p:sp>
      <p:sp>
        <p:nvSpPr>
          <p:cNvPr id="11" name="TextBox 10">
            <a:extLst>
              <a:ext uri="{FF2B5EF4-FFF2-40B4-BE49-F238E27FC236}">
                <a16:creationId xmlns:a16="http://schemas.microsoft.com/office/drawing/2014/main" id="{4C4C72F8-66DC-4348-B1DD-B2D15371B4ED}"/>
              </a:ext>
            </a:extLst>
          </p:cNvPr>
          <p:cNvSpPr txBox="1"/>
          <p:nvPr/>
        </p:nvSpPr>
        <p:spPr>
          <a:xfrm>
            <a:off x="5358282" y="6174634"/>
            <a:ext cx="6319941" cy="400110"/>
          </a:xfrm>
          <a:prstGeom prst="rect">
            <a:avLst/>
          </a:prstGeom>
          <a:noFill/>
        </p:spPr>
        <p:txBody>
          <a:bodyPr wrap="square" rtlCol="0">
            <a:spAutoFit/>
          </a:bodyPr>
          <a:lstStyle/>
          <a:p>
            <a:r>
              <a:rPr lang="en-US" sz="2000" b="1" dirty="0"/>
              <a:t>Due Date: </a:t>
            </a:r>
            <a:r>
              <a:rPr lang="en-US" sz="2000" dirty="0"/>
              <a:t>Sat, Oct 19</a:t>
            </a:r>
            <a:r>
              <a:rPr lang="en-US" sz="2000" baseline="30000" dirty="0"/>
              <a:t>th</a:t>
            </a:r>
            <a:r>
              <a:rPr lang="en-US" sz="2000" dirty="0"/>
              <a:t>, 11:59pm on </a:t>
            </a:r>
            <a:r>
              <a:rPr lang="en-US" sz="2000" dirty="0" err="1"/>
              <a:t>BitBucket</a:t>
            </a:r>
            <a:endParaRPr lang="en-US" sz="2000" dirty="0"/>
          </a:p>
        </p:txBody>
      </p:sp>
      <p:sp>
        <p:nvSpPr>
          <p:cNvPr id="18" name="TextBox 17">
            <a:extLst>
              <a:ext uri="{FF2B5EF4-FFF2-40B4-BE49-F238E27FC236}">
                <a16:creationId xmlns:a16="http://schemas.microsoft.com/office/drawing/2014/main" id="{116C2766-1630-5B4D-95D9-CD6B7E80B008}"/>
              </a:ext>
            </a:extLst>
          </p:cNvPr>
          <p:cNvSpPr txBox="1"/>
          <p:nvPr/>
        </p:nvSpPr>
        <p:spPr>
          <a:xfrm>
            <a:off x="1384935" y="3796670"/>
            <a:ext cx="9624060" cy="1938992"/>
          </a:xfrm>
          <a:prstGeom prst="rect">
            <a:avLst/>
          </a:prstGeom>
          <a:noFill/>
        </p:spPr>
        <p:txBody>
          <a:bodyPr wrap="square" rtlCol="0">
            <a:spAutoFit/>
          </a:bodyPr>
          <a:lstStyle/>
          <a:p>
            <a:r>
              <a:rPr lang="en-US" sz="2400" dirty="0"/>
              <a:t>Git requirements:</a:t>
            </a:r>
          </a:p>
          <a:p>
            <a:pPr marL="457200" indent="-457200">
              <a:buAutoNum type="arabicPeriod"/>
            </a:pPr>
            <a:r>
              <a:rPr lang="en-US" sz="2400" dirty="0"/>
              <a:t>No direct commits on </a:t>
            </a:r>
            <a:r>
              <a:rPr lang="en-US" sz="2400" b="1" dirty="0"/>
              <a:t>master branch</a:t>
            </a:r>
            <a:r>
              <a:rPr lang="en-US" sz="2400" dirty="0"/>
              <a:t>.</a:t>
            </a:r>
          </a:p>
          <a:p>
            <a:pPr marL="457200" indent="-457200">
              <a:buAutoNum type="arabicPeriod"/>
            </a:pPr>
            <a:r>
              <a:rPr lang="en-US" sz="2400" dirty="0"/>
              <a:t>Commit on a new branch</a:t>
            </a:r>
          </a:p>
          <a:p>
            <a:pPr marL="457200" indent="-457200">
              <a:buAutoNum type="arabicPeriod"/>
            </a:pPr>
            <a:r>
              <a:rPr lang="en-US" sz="2400" dirty="0"/>
              <a:t>Create pull request and merge into master branch.</a:t>
            </a:r>
          </a:p>
          <a:p>
            <a:pPr marL="457200" indent="-457200">
              <a:buAutoNum type="arabicPeriod"/>
            </a:pPr>
            <a:r>
              <a:rPr lang="en-US" sz="2400" dirty="0"/>
              <a:t>Multiple small commits.</a:t>
            </a:r>
          </a:p>
        </p:txBody>
      </p:sp>
      <p:sp>
        <p:nvSpPr>
          <p:cNvPr id="19" name="Chevron 18">
            <a:extLst>
              <a:ext uri="{FF2B5EF4-FFF2-40B4-BE49-F238E27FC236}">
                <a16:creationId xmlns:a16="http://schemas.microsoft.com/office/drawing/2014/main" id="{F869B13A-A1BF-1C4C-BDEB-96AF241BE289}"/>
              </a:ext>
            </a:extLst>
          </p:cNvPr>
          <p:cNvSpPr/>
          <p:nvPr/>
        </p:nvSpPr>
        <p:spPr>
          <a:xfrm>
            <a:off x="1099185" y="3941152"/>
            <a:ext cx="218550" cy="2057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4" name="Picture 3" descr="A screenshot of a cell phone&#10;&#10;Description automatically generated">
            <a:extLst>
              <a:ext uri="{FF2B5EF4-FFF2-40B4-BE49-F238E27FC236}">
                <a16:creationId xmlns:a16="http://schemas.microsoft.com/office/drawing/2014/main" id="{6B7A2F55-3283-3647-B1D8-46272D384F53}"/>
              </a:ext>
            </a:extLst>
          </p:cNvPr>
          <p:cNvPicPr>
            <a:picLocks noChangeAspect="1"/>
          </p:cNvPicPr>
          <p:nvPr/>
        </p:nvPicPr>
        <p:blipFill rotWithShape="1">
          <a:blip r:embed="rId2"/>
          <a:srcRect t="6524" b="62274"/>
          <a:stretch/>
        </p:blipFill>
        <p:spPr>
          <a:xfrm>
            <a:off x="716565" y="1418706"/>
            <a:ext cx="9283433" cy="1938992"/>
          </a:xfrm>
          <a:prstGeom prst="rect">
            <a:avLst/>
          </a:prstGeom>
        </p:spPr>
      </p:pic>
    </p:spTree>
    <p:extLst>
      <p:ext uri="{BB962C8B-B14F-4D97-AF65-F5344CB8AC3E}">
        <p14:creationId xmlns:p14="http://schemas.microsoft.com/office/powerpoint/2010/main" val="2764036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3303</TotalTime>
  <Words>222</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Lab 5</vt:lpstr>
      <vt:lpstr>Enum</vt:lpstr>
      <vt:lpstr>Static</vt:lpstr>
      <vt:lpstr>Super</vt:lpstr>
      <vt:lpstr>Overriding &amp; Overloading</vt:lpstr>
      <vt:lpstr>Architecture</vt:lpstr>
      <vt:lpstr>Create Admin</vt:lpstr>
      <vt:lpstr>Homework (continue) </vt:lpstr>
      <vt:lpstr>Homework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5</dc:title>
  <dc:creator>he.ra@husky.neu.edu</dc:creator>
  <cp:lastModifiedBy>he.ra@husky.neu.edu</cp:lastModifiedBy>
  <cp:revision>5</cp:revision>
  <dcterms:created xsi:type="dcterms:W3CDTF">2019-10-10T20:57:05Z</dcterms:created>
  <dcterms:modified xsi:type="dcterms:W3CDTF">2019-10-13T04:03:29Z</dcterms:modified>
</cp:coreProperties>
</file>