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4"/>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10/17/19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racle.com/javase/tutorial/java/IandI/createinterfac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javase/tutorial/java/data/autobox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IandI/interfaceDef.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15DA-4B77-6C4F-9ADB-6BB538CE7075}"/>
              </a:ext>
            </a:extLst>
          </p:cNvPr>
          <p:cNvSpPr>
            <a:spLocks noGrp="1"/>
          </p:cNvSpPr>
          <p:nvPr>
            <p:ph type="ctrTitle"/>
          </p:nvPr>
        </p:nvSpPr>
        <p:spPr/>
        <p:txBody>
          <a:bodyPr/>
          <a:lstStyle/>
          <a:p>
            <a:r>
              <a:rPr lang="en-US" dirty="0"/>
              <a:t>Lab 6</a:t>
            </a:r>
          </a:p>
        </p:txBody>
      </p:sp>
      <p:sp>
        <p:nvSpPr>
          <p:cNvPr id="3" name="Subtitle 2">
            <a:extLst>
              <a:ext uri="{FF2B5EF4-FFF2-40B4-BE49-F238E27FC236}">
                <a16:creationId xmlns:a16="http://schemas.microsoft.com/office/drawing/2014/main" id="{08627B61-54E0-9E4E-946C-AAF8E4C77A4F}"/>
              </a:ext>
            </a:extLst>
          </p:cNvPr>
          <p:cNvSpPr>
            <a:spLocks noGrp="1"/>
          </p:cNvSpPr>
          <p:nvPr>
            <p:ph type="subTitle" idx="1"/>
          </p:nvPr>
        </p:nvSpPr>
        <p:spPr/>
        <p:txBody>
          <a:bodyPr/>
          <a:lstStyle/>
          <a:p>
            <a:r>
              <a:rPr lang="en-US" dirty="0"/>
              <a:t>JAVA AUTOBOXING &amp; INTERFACE</a:t>
            </a:r>
          </a:p>
        </p:txBody>
      </p:sp>
    </p:spTree>
    <p:extLst>
      <p:ext uri="{BB962C8B-B14F-4D97-AF65-F5344CB8AC3E}">
        <p14:creationId xmlns:p14="http://schemas.microsoft.com/office/powerpoint/2010/main" val="398650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66D5-B359-D544-8D2B-E31A6D9F02E8}"/>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E7060D72-9848-4245-8213-BB816B55EBEF}"/>
              </a:ext>
            </a:extLst>
          </p:cNvPr>
          <p:cNvSpPr>
            <a:spLocks noGrp="1"/>
          </p:cNvSpPr>
          <p:nvPr>
            <p:ph idx="1"/>
          </p:nvPr>
        </p:nvSpPr>
        <p:spPr>
          <a:xfrm>
            <a:off x="1103312" y="1738490"/>
            <a:ext cx="8946541" cy="4509910"/>
          </a:xfrm>
        </p:spPr>
        <p:txBody>
          <a:bodyPr>
            <a:normAutofit lnSpcReduction="10000"/>
          </a:bodyPr>
          <a:lstStyle/>
          <a:p>
            <a:pPr>
              <a:defRPr/>
            </a:pPr>
            <a:r>
              <a:rPr lang="en-US" altLang="en-US" dirty="0">
                <a:ea typeface="Times New Roman" panose="02020603050405020304" pitchFamily="18" charset="0"/>
              </a:rPr>
              <a:t>Java Interface as API</a:t>
            </a:r>
          </a:p>
          <a:p>
            <a:pPr>
              <a:defRPr/>
            </a:pPr>
            <a:r>
              <a:rPr lang="en-US" altLang="en-US" sz="1700" dirty="0">
                <a:ea typeface="Times New Roman" panose="02020603050405020304" pitchFamily="18" charset="0"/>
              </a:rPr>
              <a:t>“The robotic car example shows an interface being used as an industry standard </a:t>
            </a:r>
            <a:r>
              <a:rPr lang="en-US" altLang="en-US" sz="1700" i="1" dirty="0">
                <a:ea typeface="Times New Roman" panose="02020603050405020304" pitchFamily="18" charset="0"/>
              </a:rPr>
              <a:t>Application Programming Interface (API)</a:t>
            </a:r>
            <a:r>
              <a:rPr lang="en-US" altLang="en-US" sz="1700" dirty="0">
                <a:ea typeface="Times New Roman" panose="02020603050405020304" pitchFamily="18" charset="0"/>
              </a:rPr>
              <a:t>. </a:t>
            </a:r>
            <a:r>
              <a:rPr lang="en-US" altLang="en-US" sz="1700" b="1" dirty="0">
                <a:ea typeface="Times New Roman" panose="02020603050405020304" pitchFamily="18" charset="0"/>
              </a:rPr>
              <a:t>APIs are also common in commercial software products.</a:t>
            </a:r>
            <a:r>
              <a:rPr lang="en-US" altLang="en-US" sz="1700" dirty="0">
                <a:ea typeface="Times New Roman" panose="02020603050405020304" pitchFamily="18" charset="0"/>
              </a:rPr>
              <a:t> Typically, a company sells a software package that contains complex methods that another company wants to use in its own software product. An example would be a package of digital image processing methods that are sold to companies making end-user graphics programs. The image processing company writes its classes to implement an interface, which it makes public to its customers. The graphics company then invokes the image processing methods using the signatures and return types defined in the interface. While the image processing company's </a:t>
            </a:r>
            <a:r>
              <a:rPr lang="en-US" altLang="en-US" sz="1700" b="1" dirty="0">
                <a:ea typeface="Times New Roman" panose="02020603050405020304" pitchFamily="18" charset="0"/>
              </a:rPr>
              <a:t>API is made public (to its customers), its implementation of the API is kept as a closely guarded secret—</a:t>
            </a:r>
            <a:r>
              <a:rPr lang="en-US" altLang="en-US" sz="1700" dirty="0">
                <a:ea typeface="Times New Roman" panose="02020603050405020304" pitchFamily="18" charset="0"/>
              </a:rPr>
              <a:t>in fact, it</a:t>
            </a:r>
            <a:r>
              <a:rPr lang="en-US" altLang="en-US" sz="1700" b="1" dirty="0">
                <a:ea typeface="Times New Roman" panose="02020603050405020304" pitchFamily="18" charset="0"/>
              </a:rPr>
              <a:t> may revise the implementation at a later date as long as it continues to implement the original interface that its customers have relied on</a:t>
            </a:r>
            <a:r>
              <a:rPr lang="en-US" altLang="en-US" sz="1700" dirty="0">
                <a:ea typeface="Times New Roman" panose="02020603050405020304" pitchFamily="18" charset="0"/>
              </a:rPr>
              <a:t>.”</a:t>
            </a:r>
          </a:p>
          <a:p>
            <a:pPr marL="0" indent="0">
              <a:buNone/>
              <a:defRPr/>
            </a:pPr>
            <a:r>
              <a:rPr lang="en-US" altLang="en-US" dirty="0">
                <a:ea typeface="Times New Roman" panose="02020603050405020304" pitchFamily="18" charset="0"/>
                <a:hlinkClick r:id="rId2"/>
              </a:rPr>
              <a:t>https://</a:t>
            </a:r>
            <a:r>
              <a:rPr lang="en-US" altLang="en-US" dirty="0" err="1">
                <a:ea typeface="Times New Roman" panose="02020603050405020304" pitchFamily="18" charset="0"/>
                <a:hlinkClick r:id="rId2"/>
              </a:rPr>
              <a:t>docs.oracle.com</a:t>
            </a:r>
            <a:r>
              <a:rPr lang="en-US" altLang="en-US" dirty="0">
                <a:ea typeface="Times New Roman" panose="02020603050405020304" pitchFamily="18" charset="0"/>
                <a:hlinkClick r:id="rId2"/>
              </a:rPr>
              <a:t>/</a:t>
            </a:r>
            <a:r>
              <a:rPr lang="en-US" altLang="en-US" dirty="0" err="1">
                <a:ea typeface="Times New Roman" panose="02020603050405020304" pitchFamily="18" charset="0"/>
                <a:hlinkClick r:id="rId2"/>
              </a:rPr>
              <a:t>javase</a:t>
            </a:r>
            <a:r>
              <a:rPr lang="en-US" altLang="en-US" dirty="0">
                <a:ea typeface="Times New Roman" panose="02020603050405020304" pitchFamily="18" charset="0"/>
                <a:hlinkClick r:id="rId2"/>
              </a:rPr>
              <a:t>/tutorial/java/</a:t>
            </a:r>
            <a:r>
              <a:rPr lang="en-US" altLang="en-US" dirty="0" err="1">
                <a:ea typeface="Times New Roman" panose="02020603050405020304" pitchFamily="18" charset="0"/>
                <a:hlinkClick r:id="rId2"/>
              </a:rPr>
              <a:t>IandI</a:t>
            </a:r>
            <a:r>
              <a:rPr lang="en-US" altLang="en-US" dirty="0">
                <a:ea typeface="Times New Roman" panose="02020603050405020304" pitchFamily="18" charset="0"/>
                <a:hlinkClick r:id="rId2"/>
              </a:rPr>
              <a:t>/</a:t>
            </a:r>
            <a:r>
              <a:rPr lang="en-US" altLang="en-US" dirty="0" err="1">
                <a:ea typeface="Times New Roman" panose="02020603050405020304" pitchFamily="18" charset="0"/>
                <a:hlinkClick r:id="rId2"/>
              </a:rPr>
              <a:t>createinterface.html</a:t>
            </a:r>
            <a:endParaRPr lang="en-US" altLang="en-US" dirty="0">
              <a:ea typeface="Times New Roman" panose="02020603050405020304" pitchFamily="18" charset="0"/>
            </a:endParaRPr>
          </a:p>
          <a:p>
            <a:endParaRPr lang="en-US" dirty="0"/>
          </a:p>
        </p:txBody>
      </p:sp>
    </p:spTree>
    <p:extLst>
      <p:ext uri="{BB962C8B-B14F-4D97-AF65-F5344CB8AC3E}">
        <p14:creationId xmlns:p14="http://schemas.microsoft.com/office/powerpoint/2010/main" val="255781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D94D-0EED-884F-BAEC-B4EF2503DB5B}"/>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B08A956F-6C20-C34D-8455-80CF2055DDAD}"/>
              </a:ext>
            </a:extLst>
          </p:cNvPr>
          <p:cNvSpPr>
            <a:spLocks noGrp="1"/>
          </p:cNvSpPr>
          <p:nvPr>
            <p:ph idx="1"/>
          </p:nvPr>
        </p:nvSpPr>
        <p:spPr/>
        <p:txBody>
          <a:bodyPr/>
          <a:lstStyle/>
          <a:p>
            <a:pPr>
              <a:defRPr/>
            </a:pPr>
            <a:r>
              <a:rPr lang="en-US" altLang="en-US" dirty="0">
                <a:ea typeface="Times New Roman" panose="02020603050405020304" pitchFamily="18" charset="0"/>
              </a:rPr>
              <a:t>Java Interface Examples</a:t>
            </a:r>
          </a:p>
          <a:p>
            <a:pPr marL="971550" lvl="1" indent="-514350">
              <a:buFont typeface="Times New Roman" panose="02020603050405020304" pitchFamily="18" charset="0"/>
              <a:buAutoNum type="arabicPeriod"/>
              <a:defRPr/>
            </a:pPr>
            <a:r>
              <a:rPr lang="en-US" altLang="en-US" sz="2000" dirty="0">
                <a:ea typeface="Times New Roman" panose="02020603050405020304" pitchFamily="18" charset="0"/>
              </a:rPr>
              <a:t>Comparable</a:t>
            </a:r>
          </a:p>
          <a:p>
            <a:pPr marL="1371600" lvl="2" indent="-514350">
              <a:buFont typeface="Times New Roman" panose="02020603050405020304" pitchFamily="18" charset="0"/>
              <a:buAutoNum type="arabicPeriod"/>
              <a:defRPr/>
            </a:pPr>
            <a:r>
              <a:rPr lang="en-US" altLang="en-US" sz="2000" dirty="0">
                <a:ea typeface="Times New Roman" panose="02020603050405020304" pitchFamily="18" charset="0"/>
              </a:rPr>
              <a:t>Implement to make your class sortable by default in natural order.</a:t>
            </a:r>
          </a:p>
          <a:p>
            <a:pPr marL="971550" lvl="1" indent="-514350">
              <a:buFont typeface="Times New Roman" panose="02020603050405020304" pitchFamily="18" charset="0"/>
              <a:buAutoNum type="arabicPeriod"/>
              <a:defRPr/>
            </a:pPr>
            <a:r>
              <a:rPr lang="en-US" altLang="en-US" sz="2000" dirty="0">
                <a:ea typeface="Times New Roman" panose="02020603050405020304" pitchFamily="18" charset="0"/>
              </a:rPr>
              <a:t>Comparator</a:t>
            </a:r>
          </a:p>
          <a:p>
            <a:pPr marL="1371600" lvl="2" indent="-514350">
              <a:buFont typeface="Times New Roman" panose="02020603050405020304" pitchFamily="18" charset="0"/>
              <a:buAutoNum type="arabicPeriod"/>
              <a:defRPr/>
            </a:pPr>
            <a:r>
              <a:rPr lang="en-US" altLang="en-US" sz="2000" dirty="0">
                <a:ea typeface="Times New Roman" panose="02020603050405020304" pitchFamily="18" charset="0"/>
              </a:rPr>
              <a:t>Implement and use to specify a specific sort order.</a:t>
            </a:r>
          </a:p>
          <a:p>
            <a:pPr marL="971550" lvl="1" indent="-514350">
              <a:buFont typeface="Times New Roman" panose="02020603050405020304" pitchFamily="18" charset="0"/>
              <a:buAutoNum type="arabicPeriod"/>
              <a:defRPr/>
            </a:pPr>
            <a:r>
              <a:rPr lang="en-US" altLang="en-US" sz="2000" dirty="0">
                <a:ea typeface="Times New Roman" panose="02020603050405020304" pitchFamily="18" charset="0"/>
              </a:rPr>
              <a:t>Runnable</a:t>
            </a:r>
          </a:p>
          <a:p>
            <a:pPr marL="1371600" lvl="2" indent="-514350">
              <a:buFont typeface="Times New Roman" panose="02020603050405020304" pitchFamily="18" charset="0"/>
              <a:buAutoNum type="arabicPeriod"/>
              <a:defRPr/>
            </a:pPr>
            <a:r>
              <a:rPr lang="en-US" altLang="en-US" sz="2000" dirty="0">
                <a:ea typeface="Times New Roman" panose="02020603050405020304" pitchFamily="18" charset="0"/>
              </a:rPr>
              <a:t>Implement to make your class executable on a new thread.</a:t>
            </a:r>
          </a:p>
          <a:p>
            <a:endParaRPr lang="en-US" dirty="0"/>
          </a:p>
        </p:txBody>
      </p:sp>
    </p:spTree>
    <p:extLst>
      <p:ext uri="{BB962C8B-B14F-4D97-AF65-F5344CB8AC3E}">
        <p14:creationId xmlns:p14="http://schemas.microsoft.com/office/powerpoint/2010/main" val="295851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BEC3-93B2-974B-AEAF-5F2A2E8BB49A}"/>
              </a:ext>
            </a:extLst>
          </p:cNvPr>
          <p:cNvSpPr>
            <a:spLocks noGrp="1"/>
          </p:cNvSpPr>
          <p:nvPr>
            <p:ph type="title"/>
          </p:nvPr>
        </p:nvSpPr>
        <p:spPr/>
        <p:txBody>
          <a:bodyPr/>
          <a:lstStyle/>
          <a:p>
            <a:r>
              <a:rPr lang="en-US" altLang="en-US" dirty="0">
                <a:ea typeface="Times New Roman" panose="02020603050405020304" pitchFamily="18" charset="0"/>
              </a:rPr>
              <a:t>Comparable Interface</a:t>
            </a:r>
            <a:endParaRPr lang="en-US" dirty="0"/>
          </a:p>
        </p:txBody>
      </p:sp>
      <p:sp>
        <p:nvSpPr>
          <p:cNvPr id="3" name="Content Placeholder 2">
            <a:extLst>
              <a:ext uri="{FF2B5EF4-FFF2-40B4-BE49-F238E27FC236}">
                <a16:creationId xmlns:a16="http://schemas.microsoft.com/office/drawing/2014/main" id="{2ACFF3A6-0703-5747-9DD5-A1D49839B6E2}"/>
              </a:ext>
            </a:extLst>
          </p:cNvPr>
          <p:cNvSpPr>
            <a:spLocks noGrp="1"/>
          </p:cNvSpPr>
          <p:nvPr>
            <p:ph idx="1"/>
          </p:nvPr>
        </p:nvSpPr>
        <p:spPr>
          <a:xfrm>
            <a:off x="1103312" y="1704622"/>
            <a:ext cx="8946541" cy="4543777"/>
          </a:xfrm>
        </p:spPr>
        <p:txBody>
          <a:bodyPr>
            <a:normAutofit fontScale="92500" lnSpcReduction="20000"/>
          </a:bodyPr>
          <a:lstStyle/>
          <a:p>
            <a:pPr>
              <a:defRPr/>
            </a:pPr>
            <a:r>
              <a:rPr lang="en-US" altLang="en-US" sz="2400" dirty="0">
                <a:ea typeface="Times New Roman" panose="02020603050405020304" pitchFamily="18" charset="0"/>
              </a:rPr>
              <a:t>Sort Pizza objects by pizza price</a:t>
            </a:r>
          </a:p>
          <a:p>
            <a:pPr lvl="1">
              <a:defRPr/>
            </a:pPr>
            <a:r>
              <a:rPr lang="en-US" altLang="en-US" sz="2000" dirty="0">
                <a:ea typeface="Times New Roman" panose="02020603050405020304" pitchFamily="18" charset="0"/>
              </a:rPr>
              <a:t>Comparable Interface provides a natural order</a:t>
            </a:r>
          </a:p>
          <a:p>
            <a:pPr>
              <a:defRPr/>
            </a:pPr>
            <a:endParaRPr lang="en-US" altLang="en-US" sz="2400" dirty="0">
              <a:ea typeface="Times New Roman" panose="02020603050405020304" pitchFamily="18" charset="0"/>
            </a:endParaRPr>
          </a:p>
          <a:p>
            <a:pPr>
              <a:buFontTx/>
              <a:buNone/>
              <a:defRPr/>
            </a:pPr>
            <a:r>
              <a:rPr lang="en-US" altLang="en-US" sz="2400" dirty="0">
                <a:ea typeface="Times New Roman" panose="02020603050405020304" pitchFamily="18" charset="0"/>
              </a:rPr>
              <a:t>public class Pizza implements Comparable &lt; Pizza&gt; {</a:t>
            </a:r>
          </a:p>
          <a:p>
            <a:pPr>
              <a:buFontTx/>
              <a:buNone/>
              <a:defRPr/>
            </a:pPr>
            <a:r>
              <a:rPr lang="en-US" altLang="en-US" sz="2400" dirty="0">
                <a:ea typeface="Times New Roman" panose="02020603050405020304" pitchFamily="18" charset="0"/>
              </a:rPr>
              <a:t> . . .</a:t>
            </a:r>
          </a:p>
          <a:p>
            <a:pPr>
              <a:buFontTx/>
              <a:buNone/>
              <a:defRPr/>
            </a:pPr>
            <a:r>
              <a:rPr lang="en-US" altLang="en-US" sz="2400" dirty="0">
                <a:ea typeface="Times New Roman" panose="02020603050405020304" pitchFamily="18" charset="0"/>
              </a:rPr>
              <a:t>   public int </a:t>
            </a:r>
            <a:r>
              <a:rPr lang="en-US" altLang="en-US" sz="2400" dirty="0" err="1">
                <a:ea typeface="Times New Roman" panose="02020603050405020304" pitchFamily="18" charset="0"/>
              </a:rPr>
              <a:t>compareTo</a:t>
            </a:r>
            <a:r>
              <a:rPr lang="en-US" altLang="en-US" sz="2400" dirty="0">
                <a:ea typeface="Times New Roman" panose="02020603050405020304" pitchFamily="18" charset="0"/>
              </a:rPr>
              <a:t> (Pizza o) {</a:t>
            </a:r>
          </a:p>
          <a:p>
            <a:pPr>
              <a:buFontTx/>
              <a:buNone/>
              <a:defRPr/>
            </a:pPr>
            <a:r>
              <a:rPr lang="en-US" altLang="en-US" sz="2400" dirty="0">
                <a:ea typeface="Times New Roman" panose="02020603050405020304" pitchFamily="18" charset="0"/>
              </a:rPr>
              <a:t>	return </a:t>
            </a:r>
            <a:r>
              <a:rPr lang="en-US" altLang="en-US" sz="2400" dirty="0" err="1">
                <a:ea typeface="Times New Roman" panose="02020603050405020304" pitchFamily="18" charset="0"/>
              </a:rPr>
              <a:t>Double.compare</a:t>
            </a:r>
            <a:r>
              <a:rPr lang="en-US" altLang="en-US" sz="2400" dirty="0">
                <a:ea typeface="Times New Roman" panose="02020603050405020304" pitchFamily="18" charset="0"/>
              </a:rPr>
              <a:t>(</a:t>
            </a:r>
            <a:r>
              <a:rPr lang="en-US" altLang="en-US" sz="2400" dirty="0" err="1">
                <a:ea typeface="Times New Roman" panose="02020603050405020304" pitchFamily="18" charset="0"/>
              </a:rPr>
              <a:t>this.getPrice</a:t>
            </a:r>
            <a:r>
              <a:rPr lang="en-US" altLang="en-US" sz="2400" dirty="0">
                <a:ea typeface="Times New Roman" panose="02020603050405020304" pitchFamily="18" charset="0"/>
              </a:rPr>
              <a:t>(), </a:t>
            </a:r>
            <a:r>
              <a:rPr lang="en-US" altLang="en-US" sz="2400" dirty="0" err="1">
                <a:ea typeface="Times New Roman" panose="02020603050405020304" pitchFamily="18" charset="0"/>
              </a:rPr>
              <a:t>o.getPrice</a:t>
            </a:r>
            <a:r>
              <a:rPr lang="en-US" altLang="en-US" sz="2400" dirty="0">
                <a:ea typeface="Times New Roman" panose="02020603050405020304" pitchFamily="18" charset="0"/>
              </a:rPr>
              <a:t>());</a:t>
            </a:r>
          </a:p>
          <a:p>
            <a:pPr>
              <a:buFontTx/>
              <a:buNone/>
              <a:defRPr/>
            </a:pPr>
            <a:r>
              <a:rPr lang="en-US" altLang="en-US" sz="2400" dirty="0">
                <a:ea typeface="Times New Roman" panose="02020603050405020304" pitchFamily="18" charset="0"/>
              </a:rPr>
              <a:t>   }</a:t>
            </a:r>
          </a:p>
          <a:p>
            <a:pPr>
              <a:buFontTx/>
              <a:buNone/>
              <a:defRPr/>
            </a:pPr>
            <a:r>
              <a:rPr lang="en-US" altLang="en-US" sz="2400" dirty="0">
                <a:ea typeface="Times New Roman" panose="02020603050405020304" pitchFamily="18" charset="0"/>
              </a:rPr>
              <a:t>}</a:t>
            </a:r>
          </a:p>
          <a:p>
            <a:pPr>
              <a:buFontTx/>
              <a:buNone/>
              <a:defRPr/>
            </a:pPr>
            <a:r>
              <a:rPr lang="en-US" altLang="en-US" sz="2400" dirty="0">
                <a:ea typeface="Times New Roman" panose="02020603050405020304" pitchFamily="18" charset="0"/>
              </a:rPr>
              <a:t>List&lt;Pizza&gt; </a:t>
            </a:r>
            <a:r>
              <a:rPr lang="en-US" altLang="en-US" sz="2400" dirty="0" err="1">
                <a:ea typeface="Times New Roman" panose="02020603050405020304" pitchFamily="18" charset="0"/>
              </a:rPr>
              <a:t>pizzaList</a:t>
            </a:r>
            <a:r>
              <a:rPr lang="en-US" altLang="en-US" sz="2400" dirty="0">
                <a:ea typeface="Times New Roman" panose="02020603050405020304" pitchFamily="18" charset="0"/>
              </a:rPr>
              <a:t> = new </a:t>
            </a:r>
            <a:r>
              <a:rPr lang="en-US" altLang="en-US" sz="2400" dirty="0" err="1">
                <a:ea typeface="Times New Roman" panose="02020603050405020304" pitchFamily="18" charset="0"/>
              </a:rPr>
              <a:t>ArrayList</a:t>
            </a:r>
            <a:r>
              <a:rPr lang="en-US" altLang="en-US" sz="2400" dirty="0">
                <a:ea typeface="Times New Roman" panose="02020603050405020304" pitchFamily="18" charset="0"/>
              </a:rPr>
              <a:t>&lt;&gt;();</a:t>
            </a:r>
          </a:p>
          <a:p>
            <a:pPr>
              <a:buFontTx/>
              <a:buNone/>
              <a:defRPr/>
            </a:pPr>
            <a:r>
              <a:rPr lang="en-US" altLang="en-US" sz="2400" dirty="0" err="1">
                <a:ea typeface="Times New Roman" panose="02020603050405020304" pitchFamily="18" charset="0"/>
              </a:rPr>
              <a:t>Collections.sort</a:t>
            </a:r>
            <a:r>
              <a:rPr lang="en-US" altLang="en-US" sz="2400" dirty="0">
                <a:ea typeface="Times New Roman" panose="02020603050405020304" pitchFamily="18" charset="0"/>
              </a:rPr>
              <a:t>(</a:t>
            </a:r>
            <a:r>
              <a:rPr lang="en-US" altLang="en-US" sz="2400" dirty="0" err="1">
                <a:ea typeface="Times New Roman" panose="02020603050405020304" pitchFamily="18" charset="0"/>
              </a:rPr>
              <a:t>pizzaList</a:t>
            </a:r>
            <a:r>
              <a:rPr lang="en-US" altLang="en-US" sz="2400" dirty="0">
                <a:ea typeface="Times New Roman" panose="02020603050405020304" pitchFamily="18" charset="0"/>
              </a:rPr>
              <a:t>);	// Comparable (natural) order</a:t>
            </a:r>
          </a:p>
          <a:p>
            <a:endParaRPr lang="en-US" dirty="0"/>
          </a:p>
        </p:txBody>
      </p:sp>
    </p:spTree>
    <p:extLst>
      <p:ext uri="{BB962C8B-B14F-4D97-AF65-F5344CB8AC3E}">
        <p14:creationId xmlns:p14="http://schemas.microsoft.com/office/powerpoint/2010/main" val="314964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0F3-ACF5-394B-B210-EA5B4219E374}"/>
              </a:ext>
            </a:extLst>
          </p:cNvPr>
          <p:cNvSpPr>
            <a:spLocks noGrp="1"/>
          </p:cNvSpPr>
          <p:nvPr>
            <p:ph type="title"/>
          </p:nvPr>
        </p:nvSpPr>
        <p:spPr/>
        <p:txBody>
          <a:bodyPr/>
          <a:lstStyle/>
          <a:p>
            <a:r>
              <a:rPr lang="en-US" altLang="en-US" dirty="0">
                <a:ea typeface="Times New Roman" panose="02020603050405020304" pitchFamily="18" charset="0"/>
              </a:rPr>
              <a:t>Comparable Interface</a:t>
            </a:r>
            <a:endParaRPr lang="en-US" dirty="0"/>
          </a:p>
        </p:txBody>
      </p:sp>
      <p:sp>
        <p:nvSpPr>
          <p:cNvPr id="3" name="Content Placeholder 2">
            <a:extLst>
              <a:ext uri="{FF2B5EF4-FFF2-40B4-BE49-F238E27FC236}">
                <a16:creationId xmlns:a16="http://schemas.microsoft.com/office/drawing/2014/main" id="{EA53B134-1505-1446-95A9-DF19652D85EC}"/>
              </a:ext>
            </a:extLst>
          </p:cNvPr>
          <p:cNvSpPr>
            <a:spLocks noGrp="1"/>
          </p:cNvSpPr>
          <p:nvPr>
            <p:ph idx="1"/>
          </p:nvPr>
        </p:nvSpPr>
        <p:spPr/>
        <p:txBody>
          <a:bodyPr/>
          <a:lstStyle/>
          <a:p>
            <a:pPr marL="0" indent="0">
              <a:buFontTx/>
              <a:buNone/>
              <a:defRPr/>
            </a:pPr>
            <a:r>
              <a:rPr lang="en-US" altLang="en-US" dirty="0">
                <a:ea typeface="Times New Roman" panose="02020603050405020304" pitchFamily="18" charset="0"/>
              </a:rPr>
              <a:t>public class Student extends Person implements Comparable &lt; Student &gt; {</a:t>
            </a:r>
          </a:p>
          <a:p>
            <a:pPr marL="0" indent="0">
              <a:buFontTx/>
              <a:buNone/>
              <a:defRPr/>
            </a:pPr>
            <a:r>
              <a:rPr lang="en-US" altLang="en-US" dirty="0">
                <a:ea typeface="Times New Roman" panose="02020603050405020304" pitchFamily="18" charset="0"/>
              </a:rPr>
              <a:t> . . .</a:t>
            </a:r>
          </a:p>
          <a:p>
            <a:pPr marL="0" indent="0">
              <a:buFontTx/>
              <a:buNone/>
              <a:defRPr/>
            </a:pPr>
            <a:r>
              <a:rPr lang="en-US" altLang="en-US" dirty="0">
                <a:ea typeface="Times New Roman" panose="02020603050405020304" pitchFamily="18" charset="0"/>
              </a:rPr>
              <a:t>   public int </a:t>
            </a:r>
            <a:r>
              <a:rPr lang="en-US" altLang="en-US" dirty="0" err="1">
                <a:ea typeface="Times New Roman" panose="02020603050405020304" pitchFamily="18" charset="0"/>
              </a:rPr>
              <a:t>compareTo</a:t>
            </a:r>
            <a:r>
              <a:rPr lang="en-US" altLang="en-US" dirty="0">
                <a:ea typeface="Times New Roman" panose="02020603050405020304" pitchFamily="18" charset="0"/>
              </a:rPr>
              <a:t> ( Student o) {</a:t>
            </a:r>
          </a:p>
          <a:p>
            <a:pPr marL="0" indent="0">
              <a:buFontTx/>
              <a:buNone/>
              <a:defRPr/>
            </a:pPr>
            <a:r>
              <a:rPr lang="en-US" altLang="en-US" dirty="0">
                <a:ea typeface="Times New Roman" panose="02020603050405020304" pitchFamily="18" charset="0"/>
              </a:rPr>
              <a:t>	return </a:t>
            </a:r>
            <a:r>
              <a:rPr lang="en-US" altLang="en-US" dirty="0" err="1">
                <a:ea typeface="Times New Roman" panose="02020603050405020304" pitchFamily="18" charset="0"/>
              </a:rPr>
              <a:t>Double.compare</a:t>
            </a:r>
            <a:r>
              <a:rPr lang="en-US" altLang="en-US" dirty="0">
                <a:ea typeface="Times New Roman" panose="02020603050405020304" pitchFamily="18" charset="0"/>
              </a:rPr>
              <a:t>(</a:t>
            </a:r>
            <a:r>
              <a:rPr lang="en-US" altLang="en-US" dirty="0" err="1">
                <a:ea typeface="Times New Roman" panose="02020603050405020304" pitchFamily="18" charset="0"/>
              </a:rPr>
              <a:t>this.getGpa</a:t>
            </a:r>
            <a:r>
              <a:rPr lang="en-US" altLang="en-US" dirty="0">
                <a:ea typeface="Times New Roman" panose="02020603050405020304" pitchFamily="18" charset="0"/>
              </a:rPr>
              <a:t>(), </a:t>
            </a:r>
            <a:r>
              <a:rPr lang="en-US" altLang="en-US" dirty="0" err="1">
                <a:ea typeface="Times New Roman" panose="02020603050405020304" pitchFamily="18" charset="0"/>
              </a:rPr>
              <a:t>o.getGpa</a:t>
            </a:r>
            <a:r>
              <a:rPr lang="en-US" altLang="en-US" dirty="0">
                <a:ea typeface="Times New Roman" panose="02020603050405020304" pitchFamily="18" charset="0"/>
              </a:rPr>
              <a:t>());</a:t>
            </a:r>
          </a:p>
          <a:p>
            <a:pPr marL="0" indent="0">
              <a:buFontTx/>
              <a:buNone/>
              <a:defRPr/>
            </a:pPr>
            <a:r>
              <a:rPr lang="en-US" altLang="en-US" dirty="0">
                <a:ea typeface="Times New Roman" panose="02020603050405020304" pitchFamily="18" charset="0"/>
              </a:rPr>
              <a:t>   }</a:t>
            </a:r>
          </a:p>
          <a:p>
            <a:pPr marL="0" indent="0">
              <a:buFontTx/>
              <a:buNone/>
              <a:defRPr/>
            </a:pPr>
            <a:r>
              <a:rPr lang="en-US" altLang="en-US" dirty="0">
                <a:ea typeface="Times New Roman" panose="02020603050405020304" pitchFamily="18" charset="0"/>
              </a:rPr>
              <a:t>}</a:t>
            </a:r>
          </a:p>
          <a:p>
            <a:pPr marL="0" indent="0">
              <a:buFontTx/>
              <a:buNone/>
              <a:defRPr/>
            </a:pPr>
            <a:r>
              <a:rPr lang="en-US" altLang="en-US" dirty="0">
                <a:ea typeface="Times New Roman" panose="02020603050405020304" pitchFamily="18" charset="0"/>
              </a:rPr>
              <a:t>List&lt; Student &gt; students = new </a:t>
            </a:r>
            <a:r>
              <a:rPr lang="en-US" altLang="en-US" dirty="0" err="1">
                <a:ea typeface="Times New Roman" panose="02020603050405020304" pitchFamily="18" charset="0"/>
              </a:rPr>
              <a:t>ArrayList</a:t>
            </a:r>
            <a:r>
              <a:rPr lang="en-US" altLang="en-US" dirty="0">
                <a:ea typeface="Times New Roman" panose="02020603050405020304" pitchFamily="18" charset="0"/>
              </a:rPr>
              <a:t>&lt;&gt;();</a:t>
            </a:r>
          </a:p>
          <a:p>
            <a:pPr marL="0" indent="0">
              <a:buFontTx/>
              <a:buNone/>
              <a:defRPr/>
            </a:pPr>
            <a:r>
              <a:rPr lang="en-US" altLang="en-US" dirty="0" err="1">
                <a:ea typeface="Times New Roman" panose="02020603050405020304" pitchFamily="18" charset="0"/>
              </a:rPr>
              <a:t>Collections.sort</a:t>
            </a:r>
            <a:r>
              <a:rPr lang="en-US" altLang="en-US" dirty="0">
                <a:ea typeface="Times New Roman" panose="02020603050405020304" pitchFamily="18" charset="0"/>
              </a:rPr>
              <a:t>(students);	// Comparable (natural) order</a:t>
            </a:r>
          </a:p>
          <a:p>
            <a:endParaRPr lang="en-US" dirty="0"/>
          </a:p>
        </p:txBody>
      </p:sp>
    </p:spTree>
    <p:extLst>
      <p:ext uri="{BB962C8B-B14F-4D97-AF65-F5344CB8AC3E}">
        <p14:creationId xmlns:p14="http://schemas.microsoft.com/office/powerpoint/2010/main" val="261765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8C63-B0C9-1840-A8A5-7EB5D22F5AAE}"/>
              </a:ext>
            </a:extLst>
          </p:cNvPr>
          <p:cNvSpPr>
            <a:spLocks noGrp="1"/>
          </p:cNvSpPr>
          <p:nvPr>
            <p:ph type="title"/>
          </p:nvPr>
        </p:nvSpPr>
        <p:spPr/>
        <p:txBody>
          <a:bodyPr/>
          <a:lstStyle/>
          <a:p>
            <a:r>
              <a:rPr lang="en-US" altLang="en-US" dirty="0">
                <a:ea typeface="Times New Roman" panose="02020603050405020304" pitchFamily="18" charset="0"/>
              </a:rPr>
              <a:t>Java </a:t>
            </a:r>
            <a:r>
              <a:rPr lang="en-US" altLang="en-US" dirty="0" err="1">
                <a:ea typeface="Times New Roman" panose="02020603050405020304" pitchFamily="18" charset="0"/>
              </a:rPr>
              <a:t>AutoBoxing</a:t>
            </a:r>
            <a:endParaRPr lang="en-US" dirty="0"/>
          </a:p>
        </p:txBody>
      </p:sp>
      <p:sp>
        <p:nvSpPr>
          <p:cNvPr id="3" name="Content Placeholder 2">
            <a:extLst>
              <a:ext uri="{FF2B5EF4-FFF2-40B4-BE49-F238E27FC236}">
                <a16:creationId xmlns:a16="http://schemas.microsoft.com/office/drawing/2014/main" id="{0BB38852-84DD-4C48-B9A0-642F519C1F87}"/>
              </a:ext>
            </a:extLst>
          </p:cNvPr>
          <p:cNvSpPr>
            <a:spLocks noGrp="1"/>
          </p:cNvSpPr>
          <p:nvPr>
            <p:ph idx="1"/>
          </p:nvPr>
        </p:nvSpPr>
        <p:spPr/>
        <p:txBody>
          <a:bodyPr/>
          <a:lstStyle/>
          <a:p>
            <a:pPr marL="0" indent="0">
              <a:buFontTx/>
              <a:buNone/>
              <a:defRPr/>
            </a:pPr>
            <a:r>
              <a:rPr lang="en-US" altLang="en-US" dirty="0">
                <a:ea typeface="Times New Roman" panose="02020603050405020304" pitchFamily="18" charset="0"/>
              </a:rPr>
              <a:t>“</a:t>
            </a:r>
            <a:r>
              <a:rPr lang="en-US" altLang="en-US" i="1" dirty="0">
                <a:ea typeface="Times New Roman" panose="02020603050405020304" pitchFamily="18" charset="0"/>
              </a:rPr>
              <a:t>Autoboxing</a:t>
            </a:r>
            <a:r>
              <a:rPr lang="en-US" altLang="en-US" dirty="0">
                <a:ea typeface="Times New Roman" panose="02020603050405020304" pitchFamily="18" charset="0"/>
              </a:rPr>
              <a:t> is the automatic conversion that the Java compiler makes between the primitive types and their corresponding object wrapper classes.”</a:t>
            </a:r>
          </a:p>
          <a:p>
            <a:pPr marL="0" indent="0">
              <a:buFontTx/>
              <a:buNone/>
              <a:defRPr/>
            </a:pPr>
            <a:endParaRPr lang="en-US" altLang="en-US" sz="1600" dirty="0">
              <a:ea typeface="Times New Roman" panose="02020603050405020304" pitchFamily="18" charset="0"/>
            </a:endParaRPr>
          </a:p>
          <a:p>
            <a:pPr marL="0" indent="0">
              <a:buFontTx/>
              <a:buNone/>
              <a:defRPr/>
            </a:pPr>
            <a:r>
              <a:rPr lang="en-US" altLang="en-US" sz="1600" dirty="0">
                <a:ea typeface="Times New Roman" panose="02020603050405020304" pitchFamily="18" charset="0"/>
                <a:hlinkClick r:id="rId2"/>
              </a:rPr>
              <a:t>https://docs.oracle.com/javase/tutorial/java/data/autoboxing.html</a:t>
            </a:r>
            <a:endParaRPr lang="en-US" altLang="en-US" sz="1600" dirty="0">
              <a:ea typeface="Times New Roman" panose="02020603050405020304" pitchFamily="18" charset="0"/>
            </a:endParaRPr>
          </a:p>
          <a:p>
            <a:pPr marL="0" indent="0">
              <a:buFontTx/>
              <a:buNone/>
              <a:defRPr/>
            </a:pPr>
            <a:endParaRPr lang="en-US" altLang="en-US" sz="1600" dirty="0">
              <a:ea typeface="Times New Roman" panose="02020603050405020304" pitchFamily="18" charset="0"/>
            </a:endParaRPr>
          </a:p>
          <a:p>
            <a:pPr>
              <a:defRPr/>
            </a:pPr>
            <a:r>
              <a:rPr lang="en-US" altLang="en-US" dirty="0" err="1">
                <a:ea typeface="Times New Roman" panose="02020603050405020304" pitchFamily="18" charset="0"/>
              </a:rPr>
              <a:t>AutoBoxing</a:t>
            </a:r>
            <a:endParaRPr lang="en-US" altLang="en-US" dirty="0">
              <a:ea typeface="Times New Roman" panose="02020603050405020304" pitchFamily="18" charset="0"/>
            </a:endParaRPr>
          </a:p>
          <a:p>
            <a:pPr lvl="1">
              <a:defRPr/>
            </a:pPr>
            <a:r>
              <a:rPr lang="en-US" altLang="en-US" dirty="0">
                <a:ea typeface="Times New Roman" panose="02020603050405020304" pitchFamily="18" charset="0"/>
              </a:rPr>
              <a:t>Character </a:t>
            </a:r>
            <a:r>
              <a:rPr lang="en-US" altLang="en-US" dirty="0" err="1">
                <a:ea typeface="Times New Roman" panose="02020603050405020304" pitchFamily="18" charset="0"/>
              </a:rPr>
              <a:t>ch</a:t>
            </a:r>
            <a:r>
              <a:rPr lang="en-US" altLang="en-US" dirty="0">
                <a:ea typeface="Times New Roman" panose="02020603050405020304" pitchFamily="18" charset="0"/>
              </a:rPr>
              <a:t> = 'a';</a:t>
            </a:r>
          </a:p>
          <a:p>
            <a:pPr lvl="1">
              <a:defRPr/>
            </a:pPr>
            <a:r>
              <a:rPr lang="en-US" altLang="en-US" dirty="0">
                <a:ea typeface="Times New Roman" panose="02020603050405020304" pitchFamily="18" charset="0"/>
              </a:rPr>
              <a:t>Double n = 2.2; </a:t>
            </a:r>
          </a:p>
          <a:p>
            <a:pPr lvl="1">
              <a:defRPr/>
            </a:pPr>
            <a:r>
              <a:rPr lang="en-US" altLang="en-US" dirty="0">
                <a:ea typeface="Times New Roman" panose="02020603050405020304" pitchFamily="18" charset="0"/>
              </a:rPr>
              <a:t>Integer </a:t>
            </a:r>
            <a:r>
              <a:rPr lang="en-US" altLang="en-US" dirty="0" err="1">
                <a:ea typeface="Times New Roman" panose="02020603050405020304" pitchFamily="18" charset="0"/>
              </a:rPr>
              <a:t>i</a:t>
            </a:r>
            <a:r>
              <a:rPr lang="en-US" altLang="en-US" dirty="0">
                <a:ea typeface="Times New Roman" panose="02020603050405020304" pitchFamily="18" charset="0"/>
              </a:rPr>
              <a:t> = 3; </a:t>
            </a:r>
          </a:p>
          <a:p>
            <a:pPr marL="0" indent="0">
              <a:buFontTx/>
              <a:buNone/>
              <a:defRPr/>
            </a:pPr>
            <a:endParaRPr lang="en-US" altLang="en-US" sz="1600" dirty="0">
              <a:ea typeface="Times New Roman" panose="02020603050405020304" pitchFamily="18" charset="0"/>
            </a:endParaRPr>
          </a:p>
          <a:p>
            <a:endParaRPr lang="en-US" dirty="0"/>
          </a:p>
        </p:txBody>
      </p:sp>
    </p:spTree>
    <p:extLst>
      <p:ext uri="{BB962C8B-B14F-4D97-AF65-F5344CB8AC3E}">
        <p14:creationId xmlns:p14="http://schemas.microsoft.com/office/powerpoint/2010/main" val="18765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749C-73AB-3A4B-BA4D-D8C1A3F1A84D}"/>
              </a:ext>
            </a:extLst>
          </p:cNvPr>
          <p:cNvSpPr>
            <a:spLocks noGrp="1"/>
          </p:cNvSpPr>
          <p:nvPr>
            <p:ph type="title"/>
          </p:nvPr>
        </p:nvSpPr>
        <p:spPr/>
        <p:txBody>
          <a:bodyPr/>
          <a:lstStyle/>
          <a:p>
            <a:r>
              <a:rPr lang="en-US" altLang="en-US" dirty="0">
                <a:ea typeface="Times New Roman" panose="02020603050405020304" pitchFamily="18" charset="0"/>
              </a:rPr>
              <a:t>Integer class and Primitive int</a:t>
            </a:r>
            <a:endParaRPr lang="en-US" dirty="0"/>
          </a:p>
        </p:txBody>
      </p:sp>
      <p:sp>
        <p:nvSpPr>
          <p:cNvPr id="3" name="Content Placeholder 2">
            <a:extLst>
              <a:ext uri="{FF2B5EF4-FFF2-40B4-BE49-F238E27FC236}">
                <a16:creationId xmlns:a16="http://schemas.microsoft.com/office/drawing/2014/main" id="{5DBC4998-E4A2-EF45-824D-648C571256BD}"/>
              </a:ext>
            </a:extLst>
          </p:cNvPr>
          <p:cNvSpPr>
            <a:spLocks noGrp="1"/>
          </p:cNvSpPr>
          <p:nvPr>
            <p:ph idx="1"/>
          </p:nvPr>
        </p:nvSpPr>
        <p:spPr/>
        <p:txBody>
          <a:bodyPr/>
          <a:lstStyle/>
          <a:p>
            <a:pPr>
              <a:defRPr/>
            </a:pPr>
            <a:r>
              <a:rPr lang="en-US" altLang="en-US" dirty="0" err="1">
                <a:ea typeface="Times New Roman" panose="02020603050405020304" pitchFamily="18" charset="0"/>
              </a:rPr>
              <a:t>AutoBoxing</a:t>
            </a:r>
            <a:r>
              <a:rPr lang="en-US" altLang="en-US" dirty="0">
                <a:ea typeface="Times New Roman" panose="02020603050405020304" pitchFamily="18" charset="0"/>
              </a:rPr>
              <a:t> int literal values with Integer class</a:t>
            </a:r>
          </a:p>
          <a:p>
            <a:pPr>
              <a:buFontTx/>
              <a:buNone/>
              <a:defRPr/>
            </a:pPr>
            <a:r>
              <a:rPr lang="en-US" altLang="en-US" dirty="0">
                <a:ea typeface="Times New Roman" panose="02020603050405020304" pitchFamily="18" charset="0"/>
              </a:rPr>
              <a:t>List&lt;Integer&gt; numbers = new </a:t>
            </a:r>
            <a:r>
              <a:rPr lang="en-US" altLang="en-US" dirty="0" err="1">
                <a:ea typeface="Times New Roman" panose="02020603050405020304" pitchFamily="18" charset="0"/>
              </a:rPr>
              <a:t>ArrayList</a:t>
            </a:r>
            <a:r>
              <a:rPr lang="en-US" altLang="en-US" dirty="0">
                <a:ea typeface="Times New Roman" panose="02020603050405020304" pitchFamily="18" charset="0"/>
              </a:rPr>
              <a:t>&lt;&gt;(</a:t>
            </a:r>
            <a:r>
              <a:rPr lang="en-US" altLang="en-US" dirty="0" err="1">
                <a:ea typeface="Times New Roman" panose="02020603050405020304" pitchFamily="18" charset="0"/>
              </a:rPr>
              <a:t>Arrays.asList</a:t>
            </a:r>
            <a:r>
              <a:rPr lang="en-US" altLang="en-US" dirty="0">
                <a:ea typeface="Times New Roman" panose="02020603050405020304" pitchFamily="18" charset="0"/>
              </a:rPr>
              <a:t>(1,3,2));</a:t>
            </a:r>
          </a:p>
          <a:p>
            <a:pPr>
              <a:defRPr/>
            </a:pPr>
            <a:endParaRPr lang="en-US" altLang="en-US" dirty="0">
              <a:ea typeface="Times New Roman" panose="02020603050405020304" pitchFamily="18" charset="0"/>
            </a:endParaRPr>
          </a:p>
          <a:p>
            <a:pPr>
              <a:defRPr/>
            </a:pPr>
            <a:r>
              <a:rPr lang="en-US" altLang="en-US" dirty="0" err="1">
                <a:ea typeface="Times New Roman" panose="02020603050405020304" pitchFamily="18" charset="0"/>
              </a:rPr>
              <a:t>UnBoxing</a:t>
            </a:r>
            <a:r>
              <a:rPr lang="en-US" altLang="en-US" dirty="0">
                <a:ea typeface="Times New Roman" panose="02020603050405020304" pitchFamily="18" charset="0"/>
              </a:rPr>
              <a:t> int from List of Integer objects</a:t>
            </a:r>
          </a:p>
          <a:p>
            <a:pPr>
              <a:buFontTx/>
              <a:buNone/>
              <a:defRPr/>
            </a:pPr>
            <a:r>
              <a:rPr lang="en-US" altLang="en-US" dirty="0">
                <a:ea typeface="Times New Roman" panose="02020603050405020304" pitchFamily="18" charset="0"/>
              </a:rPr>
              <a:t>int </a:t>
            </a:r>
            <a:r>
              <a:rPr lang="en-US" altLang="en-US" dirty="0" err="1">
                <a:ea typeface="Times New Roman" panose="02020603050405020304" pitchFamily="18" charset="0"/>
              </a:rPr>
              <a:t>i</a:t>
            </a:r>
            <a:r>
              <a:rPr lang="en-US" altLang="en-US" dirty="0">
                <a:ea typeface="Times New Roman" panose="02020603050405020304" pitchFamily="18" charset="0"/>
              </a:rPr>
              <a:t> = </a:t>
            </a:r>
            <a:r>
              <a:rPr lang="en-US" altLang="en-US" dirty="0" err="1">
                <a:ea typeface="Times New Roman" panose="02020603050405020304" pitchFamily="18" charset="0"/>
              </a:rPr>
              <a:t>numbers.get</a:t>
            </a:r>
            <a:r>
              <a:rPr lang="en-US" altLang="en-US" dirty="0">
                <a:ea typeface="Times New Roman" panose="02020603050405020304" pitchFamily="18" charset="0"/>
              </a:rPr>
              <a:t>(1);</a:t>
            </a:r>
          </a:p>
          <a:p>
            <a:endParaRPr lang="en-US" dirty="0"/>
          </a:p>
        </p:txBody>
      </p:sp>
    </p:spTree>
    <p:extLst>
      <p:ext uri="{BB962C8B-B14F-4D97-AF65-F5344CB8AC3E}">
        <p14:creationId xmlns:p14="http://schemas.microsoft.com/office/powerpoint/2010/main" val="365489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3391-E517-1B4D-AA3B-A8FCF6484D3A}"/>
              </a:ext>
            </a:extLst>
          </p:cNvPr>
          <p:cNvSpPr>
            <a:spLocks noGrp="1"/>
          </p:cNvSpPr>
          <p:nvPr>
            <p:ph type="title"/>
          </p:nvPr>
        </p:nvSpPr>
        <p:spPr/>
        <p:txBody>
          <a:bodyPr/>
          <a:lstStyle/>
          <a:p>
            <a:r>
              <a:rPr lang="en-US" altLang="en-US" dirty="0">
                <a:ea typeface="Times New Roman" panose="02020603050405020304" pitchFamily="18" charset="0"/>
              </a:rPr>
              <a:t>Integer class and Primitive int</a:t>
            </a:r>
            <a:endParaRPr lang="en-US" dirty="0"/>
          </a:p>
        </p:txBody>
      </p:sp>
      <p:sp>
        <p:nvSpPr>
          <p:cNvPr id="3" name="Content Placeholder 2">
            <a:extLst>
              <a:ext uri="{FF2B5EF4-FFF2-40B4-BE49-F238E27FC236}">
                <a16:creationId xmlns:a16="http://schemas.microsoft.com/office/drawing/2014/main" id="{FAE91570-DFAB-384B-8615-9D4323C34375}"/>
              </a:ext>
            </a:extLst>
          </p:cNvPr>
          <p:cNvSpPr>
            <a:spLocks noGrp="1"/>
          </p:cNvSpPr>
          <p:nvPr>
            <p:ph idx="1"/>
          </p:nvPr>
        </p:nvSpPr>
        <p:spPr>
          <a:xfrm>
            <a:off x="1104293" y="1680385"/>
            <a:ext cx="8946541" cy="4758764"/>
          </a:xfrm>
        </p:spPr>
        <p:txBody>
          <a:bodyPr>
            <a:normAutofit/>
          </a:bodyPr>
          <a:lstStyle/>
          <a:p>
            <a:pPr>
              <a:defRPr/>
            </a:pPr>
            <a:r>
              <a:rPr lang="en-US" altLang="en-US" dirty="0">
                <a:ea typeface="Times New Roman" panose="02020603050405020304" pitchFamily="18" charset="0"/>
              </a:rPr>
              <a:t>Integer number = 7;</a:t>
            </a:r>
          </a:p>
          <a:p>
            <a:pPr marL="971550" lvl="1" indent="-514350">
              <a:buFont typeface="Times New Roman" panose="02020603050405020304" pitchFamily="18" charset="0"/>
              <a:buAutoNum type="arabicPeriod"/>
              <a:defRPr/>
            </a:pPr>
            <a:r>
              <a:rPr lang="en-US" altLang="en-US" dirty="0">
                <a:ea typeface="Times New Roman" panose="02020603050405020304" pitchFamily="18" charset="0"/>
              </a:rPr>
              <a:t>Reference type</a:t>
            </a:r>
          </a:p>
          <a:p>
            <a:pPr marL="971550" lvl="1" indent="-514350">
              <a:buFont typeface="Times New Roman" panose="02020603050405020304" pitchFamily="18" charset="0"/>
              <a:buAutoNum type="arabicPeriod"/>
              <a:defRPr/>
            </a:pPr>
            <a:r>
              <a:rPr lang="en-US" altLang="en-US" dirty="0">
                <a:ea typeface="Times New Roman" panose="02020603050405020304" pitchFamily="18" charset="0"/>
              </a:rPr>
              <a:t>Class must be instantiated or set to null</a:t>
            </a:r>
          </a:p>
          <a:p>
            <a:pPr marL="971550" lvl="1" indent="-514350">
              <a:buFont typeface="Times New Roman" panose="02020603050405020304" pitchFamily="18" charset="0"/>
              <a:buAutoNum type="arabicPeriod"/>
              <a:defRPr/>
            </a:pPr>
            <a:r>
              <a:rPr lang="en-US" altLang="en-US" dirty="0">
                <a:ea typeface="Times New Roman" panose="02020603050405020304" pitchFamily="18" charset="0"/>
              </a:rPr>
              <a:t>Object has helpful members</a:t>
            </a:r>
          </a:p>
          <a:p>
            <a:pPr marL="971550" lvl="1" indent="-514350">
              <a:buFont typeface="Times New Roman" panose="02020603050405020304" pitchFamily="18" charset="0"/>
              <a:buAutoNum type="arabicPeriod"/>
              <a:defRPr/>
            </a:pPr>
            <a:r>
              <a:rPr lang="en-US" altLang="en-US" dirty="0">
                <a:ea typeface="Times New Roman" panose="02020603050405020304" pitchFamily="18" charset="0"/>
              </a:rPr>
              <a:t>Requires additional storage</a:t>
            </a:r>
          </a:p>
          <a:p>
            <a:pPr>
              <a:defRPr/>
            </a:pPr>
            <a:r>
              <a:rPr lang="en-US" dirty="0"/>
              <a:t>int n = 7;</a:t>
            </a:r>
          </a:p>
          <a:p>
            <a:pPr marL="914400" lvl="1" indent="-514350">
              <a:buFont typeface="+mj-lt"/>
              <a:buAutoNum type="arabicPeriod"/>
              <a:defRPr/>
            </a:pPr>
            <a:r>
              <a:rPr lang="en-US" dirty="0"/>
              <a:t>Primitive type</a:t>
            </a:r>
          </a:p>
          <a:p>
            <a:pPr marL="914400" lvl="1" indent="-514350">
              <a:buFont typeface="+mj-lt"/>
              <a:buAutoNum type="arabicPeriod"/>
              <a:defRPr/>
            </a:pPr>
            <a:r>
              <a:rPr lang="en-US" dirty="0"/>
              <a:t>Does NOT require instantiation</a:t>
            </a:r>
          </a:p>
          <a:p>
            <a:pPr marL="914400" lvl="1" indent="-514350">
              <a:buFont typeface="+mj-lt"/>
              <a:buAutoNum type="arabicPeriod"/>
              <a:defRPr/>
            </a:pPr>
            <a:r>
              <a:rPr lang="en-US" dirty="0"/>
              <a:t>Does NOT have any members</a:t>
            </a:r>
          </a:p>
          <a:p>
            <a:pPr marL="914400" lvl="1" indent="-514350">
              <a:buFont typeface="+mj-lt"/>
              <a:buAutoNum type="arabicPeriod"/>
              <a:defRPr/>
            </a:pPr>
            <a:r>
              <a:rPr lang="en-US" dirty="0"/>
              <a:t>Requires minimal storage</a:t>
            </a:r>
          </a:p>
          <a:p>
            <a:pPr marL="914400" lvl="1" indent="-514350">
              <a:buFont typeface="+mj-lt"/>
              <a:buAutoNum type="arabicPeriod"/>
              <a:defRPr/>
            </a:pPr>
            <a:r>
              <a:rPr lang="en-US" dirty="0"/>
              <a:t>Fast access</a:t>
            </a:r>
          </a:p>
          <a:p>
            <a:endParaRPr lang="en-US" dirty="0"/>
          </a:p>
        </p:txBody>
      </p:sp>
    </p:spTree>
    <p:extLst>
      <p:ext uri="{BB962C8B-B14F-4D97-AF65-F5344CB8AC3E}">
        <p14:creationId xmlns:p14="http://schemas.microsoft.com/office/powerpoint/2010/main" val="313154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F3A8-17A8-6D46-9D21-AA0844839A46}"/>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06CC11F8-6D6F-C541-B30C-7A78ED704E65}"/>
              </a:ext>
            </a:extLst>
          </p:cNvPr>
          <p:cNvSpPr>
            <a:spLocks noGrp="1"/>
          </p:cNvSpPr>
          <p:nvPr>
            <p:ph idx="1"/>
          </p:nvPr>
        </p:nvSpPr>
        <p:spPr>
          <a:xfrm>
            <a:off x="1104293" y="1693333"/>
            <a:ext cx="8946541" cy="4899378"/>
          </a:xfrm>
        </p:spPr>
        <p:txBody>
          <a:bodyPr>
            <a:normAutofit/>
          </a:bodyPr>
          <a:lstStyle/>
          <a:p>
            <a:pPr>
              <a:defRPr/>
            </a:pPr>
            <a:r>
              <a:rPr lang="en-US" altLang="en-US" dirty="0"/>
              <a:t>Java </a:t>
            </a:r>
            <a:r>
              <a:rPr lang="en-US" dirty="0"/>
              <a:t>Interface</a:t>
            </a:r>
          </a:p>
          <a:p>
            <a:pPr lvl="1">
              <a:defRPr/>
            </a:pPr>
            <a:r>
              <a:rPr lang="en-US" sz="2000" dirty="0"/>
              <a:t>Reference type, similar to a class</a:t>
            </a:r>
          </a:p>
          <a:p>
            <a:pPr lvl="1">
              <a:defRPr/>
            </a:pPr>
            <a:r>
              <a:rPr lang="en-US" sz="2000" dirty="0"/>
              <a:t>Contains ONLY:</a:t>
            </a:r>
          </a:p>
          <a:p>
            <a:pPr lvl="2">
              <a:defRPr/>
            </a:pPr>
            <a:r>
              <a:rPr lang="en-US" sz="2000" dirty="0"/>
              <a:t>Data</a:t>
            </a:r>
          </a:p>
          <a:p>
            <a:pPr lvl="3">
              <a:defRPr/>
            </a:pPr>
            <a:r>
              <a:rPr lang="en-US" sz="2000" dirty="0"/>
              <a:t>Public Static Final (Constants)</a:t>
            </a:r>
          </a:p>
          <a:p>
            <a:pPr lvl="2">
              <a:defRPr/>
            </a:pPr>
            <a:r>
              <a:rPr lang="en-US" sz="2000" dirty="0"/>
              <a:t>Methods: </a:t>
            </a:r>
          </a:p>
          <a:p>
            <a:pPr lvl="3">
              <a:defRPr/>
            </a:pPr>
            <a:r>
              <a:rPr lang="en-US" sz="2000" dirty="0"/>
              <a:t>ALL METHODS IMPLICITLY PUBLIC</a:t>
            </a:r>
          </a:p>
          <a:p>
            <a:pPr lvl="4">
              <a:defRPr/>
            </a:pPr>
            <a:r>
              <a:rPr lang="en-US" sz="2000" dirty="0"/>
              <a:t>Keyword public may be omitted from methods.</a:t>
            </a:r>
          </a:p>
          <a:p>
            <a:pPr lvl="3">
              <a:defRPr/>
            </a:pPr>
            <a:r>
              <a:rPr lang="en-US" sz="2000" dirty="0"/>
              <a:t>abstract methods (no body)</a:t>
            </a:r>
          </a:p>
          <a:p>
            <a:pPr lvl="3">
              <a:defRPr/>
            </a:pPr>
            <a:r>
              <a:rPr lang="en-US" sz="2000" dirty="0"/>
              <a:t>Static methods</a:t>
            </a:r>
          </a:p>
          <a:p>
            <a:pPr lvl="3">
              <a:defRPr/>
            </a:pPr>
            <a:r>
              <a:rPr lang="en-US" sz="2000" dirty="0"/>
              <a:t>Default methods (Java 8)</a:t>
            </a:r>
          </a:p>
          <a:p>
            <a:endParaRPr lang="en-US" dirty="0"/>
          </a:p>
        </p:txBody>
      </p:sp>
    </p:spTree>
    <p:extLst>
      <p:ext uri="{BB962C8B-B14F-4D97-AF65-F5344CB8AC3E}">
        <p14:creationId xmlns:p14="http://schemas.microsoft.com/office/powerpoint/2010/main" val="42962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756A-82A6-984E-B8E6-886EAA4D23A2}"/>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B2EB9CB0-38E6-9D45-8EDD-2BABC6CE47D1}"/>
              </a:ext>
            </a:extLst>
          </p:cNvPr>
          <p:cNvSpPr>
            <a:spLocks noGrp="1"/>
          </p:cNvSpPr>
          <p:nvPr>
            <p:ph idx="1"/>
          </p:nvPr>
        </p:nvSpPr>
        <p:spPr/>
        <p:txBody>
          <a:bodyPr>
            <a:normAutofit/>
          </a:bodyPr>
          <a:lstStyle/>
          <a:p>
            <a:pPr>
              <a:defRPr/>
            </a:pPr>
            <a:r>
              <a:rPr lang="en-US" altLang="en-US" dirty="0">
                <a:ea typeface="Times New Roman" panose="02020603050405020304" pitchFamily="18" charset="0"/>
              </a:rPr>
              <a:t>Java Interface</a:t>
            </a:r>
          </a:p>
          <a:p>
            <a:pPr lvl="1">
              <a:defRPr/>
            </a:pPr>
            <a:r>
              <a:rPr lang="en-US" altLang="en-US" sz="2000" dirty="0">
                <a:ea typeface="Times New Roman" panose="02020603050405020304" pitchFamily="18" charset="0"/>
              </a:rPr>
              <a:t>Public: </a:t>
            </a:r>
          </a:p>
          <a:p>
            <a:pPr lvl="2">
              <a:defRPr/>
            </a:pPr>
            <a:r>
              <a:rPr lang="en-US" altLang="en-US" sz="2000" dirty="0">
                <a:ea typeface="Times New Roman" panose="02020603050405020304" pitchFamily="18" charset="0"/>
              </a:rPr>
              <a:t>Public interface is accessible to all classes</a:t>
            </a:r>
          </a:p>
          <a:p>
            <a:pPr lvl="2">
              <a:defRPr/>
            </a:pPr>
            <a:r>
              <a:rPr lang="en-US" altLang="en-US" sz="2000" dirty="0">
                <a:ea typeface="Times New Roman" panose="02020603050405020304" pitchFamily="18" charset="0"/>
              </a:rPr>
              <a:t>Otherwise, only accessible to classes in same package</a:t>
            </a:r>
          </a:p>
          <a:p>
            <a:pPr lvl="1">
              <a:defRPr/>
            </a:pPr>
            <a:endParaRPr lang="en-US" altLang="en-US" sz="2000" dirty="0">
              <a:ea typeface="Times New Roman" panose="02020603050405020304" pitchFamily="18" charset="0"/>
            </a:endParaRPr>
          </a:p>
          <a:p>
            <a:pPr lvl="1">
              <a:defRPr/>
            </a:pPr>
            <a:r>
              <a:rPr lang="en-US" altLang="en-US" sz="2000" dirty="0">
                <a:ea typeface="Times New Roman" panose="02020603050405020304" pitchFamily="18" charset="0"/>
              </a:rPr>
              <a:t>Keyword interface</a:t>
            </a:r>
          </a:p>
          <a:p>
            <a:pPr lvl="2">
              <a:defRPr/>
            </a:pPr>
            <a:r>
              <a:rPr lang="en-US" altLang="en-US" sz="2000" dirty="0">
                <a:ea typeface="Times New Roman" panose="02020603050405020304" pitchFamily="18" charset="0"/>
              </a:rPr>
              <a:t>Must be implemented by a class</a:t>
            </a:r>
          </a:p>
          <a:p>
            <a:pPr lvl="3">
              <a:defRPr/>
            </a:pPr>
            <a:r>
              <a:rPr lang="en-US" altLang="en-US" sz="2000" dirty="0">
                <a:ea typeface="Times New Roman" panose="02020603050405020304" pitchFamily="18" charset="0"/>
              </a:rPr>
              <a:t>Class MUST implement all interface methods</a:t>
            </a:r>
          </a:p>
          <a:p>
            <a:pPr lvl="2">
              <a:defRPr/>
            </a:pPr>
            <a:r>
              <a:rPr lang="en-US" altLang="en-US" sz="2000" dirty="0">
                <a:ea typeface="Times New Roman" panose="02020603050405020304" pitchFamily="18" charset="0"/>
              </a:rPr>
              <a:t>Can be extended by other interfaces</a:t>
            </a:r>
          </a:p>
        </p:txBody>
      </p:sp>
    </p:spTree>
    <p:extLst>
      <p:ext uri="{BB962C8B-B14F-4D97-AF65-F5344CB8AC3E}">
        <p14:creationId xmlns:p14="http://schemas.microsoft.com/office/powerpoint/2010/main" val="327768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06E0-CCC2-8B4D-B9EC-E4C6727938FF}"/>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FD382F14-D6DD-AB44-A1D0-90A2E4A4C38E}"/>
              </a:ext>
            </a:extLst>
          </p:cNvPr>
          <p:cNvSpPr>
            <a:spLocks noGrp="1"/>
          </p:cNvSpPr>
          <p:nvPr>
            <p:ph idx="1"/>
          </p:nvPr>
        </p:nvSpPr>
        <p:spPr>
          <a:xfrm>
            <a:off x="1103312" y="1853248"/>
            <a:ext cx="8946541" cy="4395151"/>
          </a:xfrm>
        </p:spPr>
        <p:txBody>
          <a:bodyPr/>
          <a:lstStyle/>
          <a:p>
            <a:pPr marL="0" indent="0">
              <a:buFontTx/>
              <a:buNone/>
              <a:defRPr/>
            </a:pPr>
            <a:r>
              <a:rPr lang="en-US" dirty="0"/>
              <a:t>public interface </a:t>
            </a:r>
            <a:r>
              <a:rPr lang="en-US" dirty="0" err="1"/>
              <a:t>GroupedInterface</a:t>
            </a:r>
            <a:r>
              <a:rPr lang="en-US" dirty="0"/>
              <a:t> extends Interface1, Interface2, Interface3 {</a:t>
            </a:r>
          </a:p>
          <a:p>
            <a:pPr marL="0" indent="0">
              <a:buFontTx/>
              <a:buNone/>
              <a:defRPr/>
            </a:pPr>
            <a:r>
              <a:rPr lang="en-US" dirty="0"/>
              <a:t>	// constant declarations</a:t>
            </a:r>
          </a:p>
          <a:p>
            <a:pPr marL="0" indent="0">
              <a:buFontTx/>
              <a:buNone/>
              <a:defRPr/>
            </a:pPr>
            <a:r>
              <a:rPr lang="en-US" dirty="0"/>
              <a:t>	// base of natural logarithms</a:t>
            </a:r>
          </a:p>
          <a:p>
            <a:pPr marL="0" indent="0">
              <a:buFontTx/>
              <a:buNone/>
              <a:defRPr/>
            </a:pPr>
            <a:r>
              <a:rPr lang="en-US" dirty="0"/>
              <a:t>	double E = 2.718282;</a:t>
            </a:r>
          </a:p>
          <a:p>
            <a:pPr marL="0" indent="0">
              <a:buFontTx/>
              <a:buNone/>
              <a:defRPr/>
            </a:pPr>
            <a:r>
              <a:rPr lang="en-US" dirty="0"/>
              <a:t>	// method signatures</a:t>
            </a:r>
          </a:p>
          <a:p>
            <a:pPr marL="0" indent="0">
              <a:buFontTx/>
              <a:buNone/>
              <a:defRPr/>
            </a:pPr>
            <a:r>
              <a:rPr lang="en-US" dirty="0"/>
              <a:t>	void </a:t>
            </a:r>
            <a:r>
              <a:rPr lang="en-US" dirty="0" err="1"/>
              <a:t>doSomething</a:t>
            </a:r>
            <a:r>
              <a:rPr lang="en-US" dirty="0"/>
              <a:t> (int </a:t>
            </a:r>
            <a:r>
              <a:rPr lang="en-US" dirty="0" err="1"/>
              <a:t>i</a:t>
            </a:r>
            <a:r>
              <a:rPr lang="en-US" dirty="0"/>
              <a:t>, double x);</a:t>
            </a:r>
          </a:p>
          <a:p>
            <a:pPr marL="0" indent="0">
              <a:buFontTx/>
              <a:buNone/>
              <a:defRPr/>
            </a:pPr>
            <a:r>
              <a:rPr lang="en-US" dirty="0"/>
              <a:t>	int </a:t>
            </a:r>
            <a:r>
              <a:rPr lang="en-US" dirty="0" err="1"/>
              <a:t>doSomethingElse</a:t>
            </a:r>
            <a:r>
              <a:rPr lang="en-US" dirty="0"/>
              <a:t>(String s); </a:t>
            </a:r>
          </a:p>
          <a:p>
            <a:pPr marL="0" indent="0">
              <a:buFontTx/>
              <a:buNone/>
              <a:defRPr/>
            </a:pPr>
            <a:r>
              <a:rPr lang="en-US" sz="1400" dirty="0"/>
              <a:t>}</a:t>
            </a:r>
          </a:p>
          <a:p>
            <a:pPr marL="0" indent="0">
              <a:buFontTx/>
              <a:buNone/>
              <a:defRPr/>
            </a:pPr>
            <a:r>
              <a:rPr lang="en-US" sz="1800" dirty="0">
                <a:hlinkClick r:id="rId2"/>
              </a:rPr>
              <a:t>https://</a:t>
            </a:r>
            <a:r>
              <a:rPr lang="en-US" sz="1800" dirty="0" err="1">
                <a:hlinkClick r:id="rId2"/>
              </a:rPr>
              <a:t>docs.oracle.com</a:t>
            </a:r>
            <a:r>
              <a:rPr lang="en-US" sz="1800" dirty="0">
                <a:hlinkClick r:id="rId2"/>
              </a:rPr>
              <a:t>/</a:t>
            </a:r>
            <a:r>
              <a:rPr lang="en-US" sz="1800" dirty="0" err="1">
                <a:hlinkClick r:id="rId2"/>
              </a:rPr>
              <a:t>javase</a:t>
            </a:r>
            <a:r>
              <a:rPr lang="en-US" sz="1800" dirty="0">
                <a:hlinkClick r:id="rId2"/>
              </a:rPr>
              <a:t>/tutorial/java/</a:t>
            </a:r>
            <a:r>
              <a:rPr lang="en-US" sz="1800" dirty="0" err="1">
                <a:hlinkClick r:id="rId2"/>
              </a:rPr>
              <a:t>IandI</a:t>
            </a:r>
            <a:r>
              <a:rPr lang="en-US" sz="1800" dirty="0">
                <a:hlinkClick r:id="rId2"/>
              </a:rPr>
              <a:t>/</a:t>
            </a:r>
            <a:r>
              <a:rPr lang="en-US" sz="1800" dirty="0" err="1">
                <a:hlinkClick r:id="rId2"/>
              </a:rPr>
              <a:t>interfaceDef.html</a:t>
            </a:r>
            <a:endParaRPr lang="en-US" sz="1800" dirty="0"/>
          </a:p>
          <a:p>
            <a:endParaRPr lang="en-US" dirty="0"/>
          </a:p>
        </p:txBody>
      </p:sp>
    </p:spTree>
    <p:extLst>
      <p:ext uri="{BB962C8B-B14F-4D97-AF65-F5344CB8AC3E}">
        <p14:creationId xmlns:p14="http://schemas.microsoft.com/office/powerpoint/2010/main" val="38509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6EBF-94D2-0F4B-8DE3-071D3F01ACBD}"/>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79049FEF-01E9-B647-A5BD-87E229B372EF}"/>
              </a:ext>
            </a:extLst>
          </p:cNvPr>
          <p:cNvSpPr>
            <a:spLocks noGrp="1"/>
          </p:cNvSpPr>
          <p:nvPr>
            <p:ph idx="1"/>
          </p:nvPr>
        </p:nvSpPr>
        <p:spPr>
          <a:xfrm>
            <a:off x="1103312" y="1704622"/>
            <a:ext cx="8946541" cy="4797778"/>
          </a:xfrm>
        </p:spPr>
        <p:txBody>
          <a:bodyPr/>
          <a:lstStyle/>
          <a:p>
            <a:pPr marL="0" indent="0">
              <a:buFontTx/>
              <a:buNone/>
              <a:defRPr/>
            </a:pPr>
            <a:r>
              <a:rPr lang="en-US" altLang="en-US" dirty="0">
                <a:ea typeface="Times New Roman" panose="02020603050405020304" pitchFamily="18" charset="0"/>
              </a:rPr>
              <a:t>public interface </a:t>
            </a:r>
            <a:r>
              <a:rPr lang="en-US" altLang="en-US" dirty="0" err="1">
                <a:ea typeface="Times New Roman" panose="02020603050405020304" pitchFamily="18" charset="0"/>
              </a:rPr>
              <a:t>GroupedInterface</a:t>
            </a:r>
            <a:endParaRPr lang="en-US" altLang="en-US" dirty="0">
              <a:ea typeface="Times New Roman" panose="02020603050405020304" pitchFamily="18" charset="0"/>
            </a:endParaRPr>
          </a:p>
          <a:p>
            <a:pPr lvl="1">
              <a:defRPr/>
            </a:pPr>
            <a:r>
              <a:rPr lang="en-US" altLang="en-US" sz="2000" dirty="0">
                <a:ea typeface="Times New Roman" panose="02020603050405020304" pitchFamily="18" charset="0"/>
              </a:rPr>
              <a:t>Public: interface available to all classes</a:t>
            </a:r>
          </a:p>
          <a:p>
            <a:pPr lvl="1">
              <a:defRPr/>
            </a:pPr>
            <a:r>
              <a:rPr lang="en-US" altLang="en-US" sz="2000" dirty="0">
                <a:ea typeface="Times New Roman" panose="02020603050405020304" pitchFamily="18" charset="0"/>
              </a:rPr>
              <a:t>Private: interface available to package ONLY</a:t>
            </a:r>
          </a:p>
          <a:p>
            <a:pPr lvl="1">
              <a:defRPr/>
            </a:pPr>
            <a:r>
              <a:rPr lang="en-US" altLang="en-US" sz="2000" dirty="0">
                <a:ea typeface="Times New Roman" panose="02020603050405020304" pitchFamily="18" charset="0"/>
              </a:rPr>
              <a:t>Keyword interface required</a:t>
            </a:r>
          </a:p>
          <a:p>
            <a:pPr lvl="1">
              <a:defRPr/>
            </a:pPr>
            <a:r>
              <a:rPr lang="en-US" altLang="en-US" sz="2000" dirty="0">
                <a:ea typeface="Times New Roman" panose="02020603050405020304" pitchFamily="18" charset="0"/>
              </a:rPr>
              <a:t>Keyword extends: </a:t>
            </a:r>
          </a:p>
          <a:p>
            <a:pPr lvl="2">
              <a:defRPr/>
            </a:pPr>
            <a:r>
              <a:rPr lang="en-US" altLang="en-US" sz="2000" dirty="0">
                <a:ea typeface="Times New Roman" panose="02020603050405020304" pitchFamily="18" charset="0"/>
              </a:rPr>
              <a:t>An interface can use multiple other interfaces</a:t>
            </a:r>
          </a:p>
          <a:p>
            <a:pPr lvl="1">
              <a:defRPr/>
            </a:pPr>
            <a:r>
              <a:rPr lang="en-US" altLang="en-US" sz="2000" dirty="0">
                <a:ea typeface="Times New Roman" panose="02020603050405020304" pitchFamily="18" charset="0"/>
              </a:rPr>
              <a:t>ALL methods are public</a:t>
            </a:r>
          </a:p>
          <a:p>
            <a:pPr lvl="2">
              <a:defRPr/>
            </a:pPr>
            <a:r>
              <a:rPr lang="en-US" altLang="en-US" sz="2000" dirty="0">
                <a:ea typeface="Times New Roman" panose="02020603050405020304" pitchFamily="18" charset="0"/>
              </a:rPr>
              <a:t>Keyword ‘public’ optional for all methods</a:t>
            </a:r>
          </a:p>
          <a:p>
            <a:pPr lvl="2">
              <a:defRPr/>
            </a:pPr>
            <a:r>
              <a:rPr lang="en-US" altLang="en-US" sz="2000" dirty="0">
                <a:ea typeface="Times New Roman" panose="02020603050405020304" pitchFamily="18" charset="0"/>
              </a:rPr>
              <a:t>Abstract methods are signature only</a:t>
            </a:r>
          </a:p>
          <a:p>
            <a:pPr lvl="2">
              <a:defRPr/>
            </a:pPr>
            <a:r>
              <a:rPr lang="en-US" altLang="en-US" sz="2000" dirty="0">
                <a:ea typeface="Times New Roman" panose="02020603050405020304" pitchFamily="18" charset="0"/>
              </a:rPr>
              <a:t>Default and Static methods with implementations</a:t>
            </a:r>
          </a:p>
          <a:p>
            <a:endParaRPr lang="en-US" dirty="0"/>
          </a:p>
        </p:txBody>
      </p:sp>
    </p:spTree>
    <p:extLst>
      <p:ext uri="{BB962C8B-B14F-4D97-AF65-F5344CB8AC3E}">
        <p14:creationId xmlns:p14="http://schemas.microsoft.com/office/powerpoint/2010/main" val="97215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0549-BB2B-FF46-BE60-DBB9E36E8B5F}"/>
              </a:ext>
            </a:extLst>
          </p:cNvPr>
          <p:cNvSpPr>
            <a:spLocks noGrp="1"/>
          </p:cNvSpPr>
          <p:nvPr>
            <p:ph type="title"/>
          </p:nvPr>
        </p:nvSpPr>
        <p:spPr/>
        <p:txBody>
          <a:bodyPr/>
          <a:lstStyle/>
          <a:p>
            <a:r>
              <a:rPr lang="en-US" altLang="en-US" dirty="0">
                <a:ea typeface="Times New Roman" panose="02020603050405020304" pitchFamily="18" charset="0"/>
              </a:rPr>
              <a:t>Java Interface</a:t>
            </a:r>
            <a:endParaRPr lang="en-US" dirty="0"/>
          </a:p>
        </p:txBody>
      </p:sp>
      <p:sp>
        <p:nvSpPr>
          <p:cNvPr id="3" name="Content Placeholder 2">
            <a:extLst>
              <a:ext uri="{FF2B5EF4-FFF2-40B4-BE49-F238E27FC236}">
                <a16:creationId xmlns:a16="http://schemas.microsoft.com/office/drawing/2014/main" id="{15122131-731B-EF47-81DC-FF7BC86180E2}"/>
              </a:ext>
            </a:extLst>
          </p:cNvPr>
          <p:cNvSpPr>
            <a:spLocks noGrp="1"/>
          </p:cNvSpPr>
          <p:nvPr>
            <p:ph idx="1"/>
          </p:nvPr>
        </p:nvSpPr>
        <p:spPr/>
        <p:txBody>
          <a:bodyPr/>
          <a:lstStyle/>
          <a:p>
            <a:pPr>
              <a:defRPr/>
            </a:pPr>
            <a:r>
              <a:rPr lang="en-US" altLang="en-US" dirty="0">
                <a:ea typeface="Times New Roman" panose="02020603050405020304" pitchFamily="18" charset="0"/>
              </a:rPr>
              <a:t>Java Interface Use</a:t>
            </a:r>
          </a:p>
          <a:p>
            <a:pPr lvl="1">
              <a:defRPr/>
            </a:pPr>
            <a:r>
              <a:rPr lang="en-US" altLang="en-US" sz="2000" dirty="0">
                <a:ea typeface="Times New Roman" panose="02020603050405020304" pitchFamily="18" charset="0"/>
              </a:rPr>
              <a:t>Must be implemented by a class</a:t>
            </a:r>
          </a:p>
          <a:p>
            <a:pPr lvl="2">
              <a:defRPr/>
            </a:pPr>
            <a:r>
              <a:rPr lang="en-US" altLang="en-US" sz="2000" dirty="0">
                <a:ea typeface="Times New Roman" panose="02020603050405020304" pitchFamily="18" charset="0"/>
              </a:rPr>
              <a:t>Class MUST implement all interface methods</a:t>
            </a:r>
          </a:p>
          <a:p>
            <a:pPr lvl="1">
              <a:defRPr/>
            </a:pPr>
            <a:r>
              <a:rPr lang="en-US" altLang="en-US" sz="2000" dirty="0">
                <a:ea typeface="Times New Roman" panose="02020603050405020304" pitchFamily="18" charset="0"/>
              </a:rPr>
              <a:t>Can be extended by another interface</a:t>
            </a:r>
          </a:p>
          <a:p>
            <a:endParaRPr lang="en-US" dirty="0"/>
          </a:p>
        </p:txBody>
      </p:sp>
    </p:spTree>
    <p:extLst>
      <p:ext uri="{BB962C8B-B14F-4D97-AF65-F5344CB8AC3E}">
        <p14:creationId xmlns:p14="http://schemas.microsoft.com/office/powerpoint/2010/main" val="1143329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635</Words>
  <Application>Microsoft Macintosh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Lab 6</vt:lpstr>
      <vt:lpstr>Java AutoBoxing</vt:lpstr>
      <vt:lpstr>Integer class and Primitive int</vt:lpstr>
      <vt:lpstr>Integer class and Primitive int</vt:lpstr>
      <vt:lpstr>Java Interface</vt:lpstr>
      <vt:lpstr>Java Interface</vt:lpstr>
      <vt:lpstr>Java Interface</vt:lpstr>
      <vt:lpstr>Java Interface</vt:lpstr>
      <vt:lpstr>Java Interface</vt:lpstr>
      <vt:lpstr>Java Interface</vt:lpstr>
      <vt:lpstr>Java Interface</vt:lpstr>
      <vt:lpstr>Comparable Interface</vt:lpstr>
      <vt:lpstr>Comparable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dc:title>
  <dc:creator>he.ra@husky.neu.edu</dc:creator>
  <cp:lastModifiedBy>he.ra@husky.neu.edu</cp:lastModifiedBy>
  <cp:revision>2</cp:revision>
  <dcterms:created xsi:type="dcterms:W3CDTF">2019-10-18T01:52:07Z</dcterms:created>
  <dcterms:modified xsi:type="dcterms:W3CDTF">2019-10-18T02:11:57Z</dcterms:modified>
</cp:coreProperties>
</file>