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18" name="Google Shape;18;p2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Google Shape;19;p2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" name="Google Shape;21;p2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38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4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b="0"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8" name="Google Shape;38;p4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39" name="Google Shape;39;p4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 sz="1800"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 sz="1800"/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idx="1" type="body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2" name="Google Shape;52;p6"/>
          <p:cNvSpPr txBox="1"/>
          <p:nvPr>
            <p:ph idx="3" type="body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3" name="Google Shape;53;p6"/>
          <p:cNvSpPr txBox="1"/>
          <p:nvPr>
            <p:ph idx="4" type="body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9" name="Google Shape;69;p9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365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6pPr>
            <a:lvl7pPr indent="-3365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7pPr>
            <a:lvl8pPr indent="-3365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8pPr>
            <a:lvl9pPr indent="-33655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Char char="▪"/>
              <a:defRPr sz="2000"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" name="Google Shape;74;p9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5" name="Google Shape;75;p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0" name="Google Shape;80;p10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/>
          <p:nvPr>
            <p:ph idx="2" type="pic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83" name="Google Shape;83;p10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10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5" name="Google Shape;85;p10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b="0" i="0" sz="5400" u="none" cap="none" strike="noStrik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10" name="Google Shape;10;p1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Google Shape;11;p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n.wikipedia.org/wiki/Open_source" TargetMode="External"/><Relationship Id="rId4" Type="http://schemas.openxmlformats.org/officeDocument/2006/relationships/hyperlink" Target="https://en.wikipedia.org/wiki/Object_oriented_programming" TargetMode="External"/><Relationship Id="rId5" Type="http://schemas.openxmlformats.org/officeDocument/2006/relationships/hyperlink" Target="https://en.wikipedia.org/wiki/Data_mode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</a:pPr>
            <a:r>
              <a:rPr lang="en-US"/>
              <a:t>LAB 8</a:t>
            </a:r>
            <a:endParaRPr/>
          </a:p>
        </p:txBody>
      </p:sp>
      <p:sp>
        <p:nvSpPr>
          <p:cNvPr id="105" name="Google Shape;105;p13"/>
          <p:cNvSpPr txBox="1"/>
          <p:nvPr>
            <p:ph idx="1" type="subTitle"/>
          </p:nvPr>
        </p:nvSpPr>
        <p:spPr>
          <a:xfrm>
            <a:off x="1051560" y="3429000"/>
            <a:ext cx="5105400" cy="14162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en-US"/>
              <a:t>Eco-System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50559" y="4241348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LAB ASSISTANT</a:t>
            </a:r>
            <a:endParaRPr/>
          </a:p>
        </p:txBody>
      </p:sp>
      <p:pic>
        <p:nvPicPr>
          <p:cNvPr descr="A screenshot of a cell phone&#10;&#10;Description automatically generated" id="174" name="Google Shape;174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7257"/>
            <a:ext cx="7695351" cy="37109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175" name="Google Shape;17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4015" y="3044208"/>
            <a:ext cx="7695351" cy="371091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 txBox="1"/>
          <p:nvPr/>
        </p:nvSpPr>
        <p:spPr>
          <a:xfrm>
            <a:off x="7523232" y="1758046"/>
            <a:ext cx="25857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Assign request to itself</a:t>
            </a:r>
            <a:endParaRPr/>
          </a:p>
        </p:txBody>
      </p:sp>
      <p:sp>
        <p:nvSpPr>
          <p:cNvPr id="177" name="Google Shape;177;p22"/>
          <p:cNvSpPr txBox="1"/>
          <p:nvPr/>
        </p:nvSpPr>
        <p:spPr>
          <a:xfrm>
            <a:off x="5932968" y="6293697"/>
            <a:ext cx="49180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Finish the test and send result back to doctor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DB4O</a:t>
            </a:r>
            <a:endParaRPr/>
          </a:p>
        </p:txBody>
      </p:sp>
      <p:sp>
        <p:nvSpPr>
          <p:cNvPr id="183" name="Google Shape;183;p23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1" lang="en-US"/>
              <a:t>db4o</a:t>
            </a:r>
            <a:r>
              <a:rPr lang="en-US"/>
              <a:t> (database for objects) was an embeddable </a:t>
            </a:r>
            <a:r>
              <a:rPr lang="en-US" u="sng">
                <a:solidFill>
                  <a:schemeClr val="hlink"/>
                </a:solidFill>
                <a:hlinkClick r:id="rId3"/>
              </a:rPr>
              <a:t>open source</a:t>
            </a:r>
            <a:r>
              <a:rPr lang="en-US"/>
              <a:t> object database.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Main goal: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provide an easy and native interface to persistence for </a:t>
            </a:r>
            <a:r>
              <a:rPr lang="en-US" u="sng">
                <a:solidFill>
                  <a:schemeClr val="hlink"/>
                </a:solidFill>
                <a:hlinkClick r:id="rId4"/>
              </a:rPr>
              <a:t>object oriented programming</a:t>
            </a:r>
            <a:r>
              <a:rPr lang="en-US"/>
              <a:t> languages.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Development with db4o database does not require a separate </a:t>
            </a:r>
            <a:r>
              <a:rPr lang="en-US" u="sng">
                <a:solidFill>
                  <a:schemeClr val="hlink"/>
                </a:solidFill>
                <a:hlinkClick r:id="rId5"/>
              </a:rPr>
              <a:t>data model</a:t>
            </a:r>
            <a:r>
              <a:rPr lang="en-US"/>
              <a:t> creation, the application’s class model defines the structure of the data.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DB4O CONTINUE</a:t>
            </a:r>
            <a:endParaRPr/>
          </a:p>
        </p:txBody>
      </p:sp>
      <p:pic>
        <p:nvPicPr>
          <p:cNvPr id="189" name="Google Shape;189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403904"/>
            <a:ext cx="10058400" cy="2913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DB4O CONTINUE</a:t>
            </a:r>
            <a:endParaRPr/>
          </a:p>
        </p:txBody>
      </p:sp>
      <p:pic>
        <p:nvPicPr>
          <p:cNvPr id="195" name="Google Shape;19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750" y="1915668"/>
            <a:ext cx="10604500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DB4O CONTINUE</a:t>
            </a:r>
            <a:endParaRPr/>
          </a:p>
        </p:txBody>
      </p:sp>
      <p:sp>
        <p:nvSpPr>
          <p:cNvPr id="201" name="Google Shape;201;p26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solidFill>
                  <a:srgbClr val="FF0000"/>
                </a:solidFill>
              </a:rPr>
              <a:t>Avoid conflicts: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You can add db4o to your </a:t>
            </a:r>
            <a:r>
              <a:rPr lang="en-US">
                <a:solidFill>
                  <a:srgbClr val="FF0000"/>
                </a:solidFill>
              </a:rPr>
              <a:t>.gitignore file</a:t>
            </a:r>
            <a:r>
              <a:rPr lang="en-US"/>
              <a:t>.(but don’t forget put them back when your project is done)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Or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You can change the path of your db4o file and store it </a:t>
            </a:r>
            <a:r>
              <a:rPr lang="en-US">
                <a:solidFill>
                  <a:srgbClr val="FF0000"/>
                </a:solidFill>
              </a:rPr>
              <a:t>outside of your project </a:t>
            </a:r>
            <a:r>
              <a:rPr lang="en-US"/>
              <a:t>directory.</a:t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Learn about the EcoSystem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What is Db4oUtil, how to use it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Learn Enterprise, Organizations and Networks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Learn Roles and Work Request Flow</a:t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1058449" y="0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ECO SYSTEM ARCHITECTURE</a:t>
            </a:r>
            <a:endParaRPr/>
          </a:p>
        </p:txBody>
      </p:sp>
      <p:pic>
        <p:nvPicPr>
          <p:cNvPr id="117" name="Google Shape;117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449" y="1368322"/>
            <a:ext cx="8036123" cy="49157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15"/>
          <p:cNvCxnSpPr/>
          <p:nvPr/>
        </p:nvCxnSpPr>
        <p:spPr>
          <a:xfrm rot="10800000">
            <a:off x="5763026" y="4556632"/>
            <a:ext cx="952819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" name="Google Shape;119;p15"/>
          <p:cNvCxnSpPr/>
          <p:nvPr/>
        </p:nvCxnSpPr>
        <p:spPr>
          <a:xfrm rot="10800000">
            <a:off x="6715845" y="3334871"/>
            <a:ext cx="0" cy="122176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" name="Google Shape;120;p15"/>
          <p:cNvCxnSpPr/>
          <p:nvPr/>
        </p:nvCxnSpPr>
        <p:spPr>
          <a:xfrm rot="10800000">
            <a:off x="5763027" y="3334871"/>
            <a:ext cx="95281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Google Shape;121;p15"/>
          <p:cNvSpPr txBox="1"/>
          <p:nvPr/>
        </p:nvSpPr>
        <p:spPr>
          <a:xfrm>
            <a:off x="6239435" y="3595472"/>
            <a:ext cx="122303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Extends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(only for code reusability)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740013" y="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ARCHITECTURE</a:t>
            </a:r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013" y="906461"/>
            <a:ext cx="7150443" cy="56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804804" y="0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ROLES AND WORK REQUEST FLOW</a:t>
            </a:r>
            <a:endParaRPr/>
          </a:p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1066800" y="1609344"/>
            <a:ext cx="10058400" cy="44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/>
              <a:t>System Admin Role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1. System Admin creates a Network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2. System Admin  creates an Enterprise under Network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3. System Admin  creates enterprise admin and provides username and password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Enterprise Admin Role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1. Admin creates a Lab and Doctor Organization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2. Admin Role adds users of Doctor and Lab.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3. Admin creates doctor and lab employee's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4. Admin Provides username and password for doctor and lab employee's </a:t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804804" y="0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ROLES AND WORK REQUEST FLOW</a:t>
            </a:r>
            <a:endParaRPr/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1066800" y="1609344"/>
            <a:ext cx="10058400" cy="4382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/>
              <a:t>Doctor Role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1. Doctor login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2. Doctor request for the test(Initiate work request)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3. Doctor submits the request</a:t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Lab Role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1. Lab Assistant Login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2. Lab Assistant processes the request which was submitted by the Doctor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3. Lab Assistant assigns the work request to himself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4. Lab Assistant process the request and submit back the request.</a:t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6684546" y="448489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SYSTEM ADMIN</a:t>
            </a:r>
            <a:endParaRPr/>
          </a:p>
        </p:txBody>
      </p:sp>
      <p:pic>
        <p:nvPicPr>
          <p:cNvPr descr="A screenshot of a computer&#10;&#10;Description automatically generated" id="145" name="Google Shape;145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3658" y="-191655"/>
            <a:ext cx="5708342" cy="405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146" name="Google Shape;14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73879" y="-191655"/>
            <a:ext cx="7365476" cy="42429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147" name="Google Shape;147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5010" y="3237373"/>
            <a:ext cx="6661727" cy="410438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9"/>
          <p:cNvSpPr txBox="1"/>
          <p:nvPr/>
        </p:nvSpPr>
        <p:spPr>
          <a:xfrm>
            <a:off x="2493818" y="437600"/>
            <a:ext cx="2144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1. Create Network</a:t>
            </a:r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2405651" y="3778951"/>
            <a:ext cx="23204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2. Create Enterprise</a:t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7999885" y="252934"/>
            <a:ext cx="3085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3. Create Enterprise Admin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7053212" y="4625800"/>
            <a:ext cx="49656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ENTERPRISE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      ADMIN</a:t>
            </a:r>
            <a:endParaRPr/>
          </a:p>
        </p:txBody>
      </p:sp>
      <p:pic>
        <p:nvPicPr>
          <p:cNvPr descr="A screenshot of a cell phone&#10;&#10;Description automatically generated" id="156" name="Google Shape;15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5891" y="-167882"/>
            <a:ext cx="6483751" cy="47936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157" name="Google Shape;15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75780" y="3164032"/>
            <a:ext cx="7134488" cy="3981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158" name="Google Shape;15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248586" y="-167882"/>
            <a:ext cx="6668621" cy="372147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0"/>
          <p:cNvSpPr txBox="1"/>
          <p:nvPr/>
        </p:nvSpPr>
        <p:spPr>
          <a:xfrm>
            <a:off x="1503096" y="360219"/>
            <a:ext cx="266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1. Create Organizations</a:t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1364550" y="5688878"/>
            <a:ext cx="23583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2. Create Employees</a:t>
            </a:r>
            <a:endParaRPr/>
          </a:p>
        </p:txBody>
      </p:sp>
      <p:sp>
        <p:nvSpPr>
          <p:cNvPr id="161" name="Google Shape;161;p20"/>
          <p:cNvSpPr txBox="1"/>
          <p:nvPr/>
        </p:nvSpPr>
        <p:spPr>
          <a:xfrm>
            <a:off x="7599096" y="1323521"/>
            <a:ext cx="38738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3. Provide username and password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DOCTOR</a:t>
            </a:r>
            <a:endParaRPr/>
          </a:p>
        </p:txBody>
      </p:sp>
      <p:pic>
        <p:nvPicPr>
          <p:cNvPr descr="A screenshot of a cell phone&#10;&#10;Description automatically generated" id="167" name="Google Shape;167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861" y="1631801"/>
            <a:ext cx="8391175" cy="404645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/>
          <p:nvPr/>
        </p:nvSpPr>
        <p:spPr>
          <a:xfrm>
            <a:off x="2421469" y="5226199"/>
            <a:ext cx="46659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Send test request and wait for lab assistant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