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8" r:id="rId8"/>
    <p:sldId id="264" r:id="rId9"/>
    <p:sldId id="265" r:id="rId10"/>
    <p:sldId id="267" r:id="rId11"/>
    <p:sldId id="266" r:id="rId12"/>
    <p:sldId id="270" r:id="rId13"/>
    <p:sldId id="271" r:id="rId14"/>
    <p:sldId id="276" r:id="rId15"/>
    <p:sldId id="272" r:id="rId16"/>
    <p:sldId id="273" r:id="rId17"/>
    <p:sldId id="277" r:id="rId18"/>
    <p:sldId id="278" r:id="rId19"/>
    <p:sldId id="269" r:id="rId20"/>
    <p:sldId id="260" r:id="rId21"/>
    <p:sldId id="279" r:id="rId22"/>
    <p:sldId id="282" r:id="rId23"/>
    <p:sldId id="280" r:id="rId24"/>
    <p:sldId id="281" r:id="rId25"/>
    <p:sldId id="283" r:id="rId26"/>
    <p:sldId id="284" r:id="rId27"/>
    <p:sldId id="285" r:id="rId28"/>
    <p:sldId id="287" r:id="rId29"/>
    <p:sldId id="261" r:id="rId30"/>
    <p:sldId id="286" r:id="rId31"/>
    <p:sldId id="289" r:id="rId32"/>
    <p:sldId id="288" r:id="rId33"/>
    <p:sldId id="290" r:id="rId34"/>
    <p:sldId id="291" r:id="rId35"/>
    <p:sldId id="292" r:id="rId36"/>
    <p:sldId id="293" r:id="rId37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 custT="1"/>
      <dgm:spPr/>
      <dgm:t>
        <a:bodyPr/>
        <a:lstStyle/>
        <a:p>
          <a:r>
            <a:rPr lang="en-US" sz="2400" b="0" dirty="0">
              <a:latin typeface="Arial" pitchFamily="34" charset="0"/>
              <a:cs typeface="Arial" pitchFamily="34" charset="0"/>
            </a:rPr>
            <a:t>Address I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 custT="1"/>
      <dgm:spPr/>
      <dgm:t>
        <a:bodyPr/>
        <a:lstStyle/>
        <a:p>
          <a:r>
            <a:rPr lang="en-US" sz="2400" b="0" dirty="0">
              <a:latin typeface="Arial" pitchFamily="34" charset="0"/>
              <a:cs typeface="Arial" pitchFamily="34" charset="0"/>
            </a:rPr>
            <a:t>Address</a:t>
          </a:r>
          <a:r>
            <a:rPr lang="en-US" sz="2400" b="0" baseline="0" dirty="0">
              <a:latin typeface="Arial" pitchFamily="34" charset="0"/>
              <a:cs typeface="Arial" pitchFamily="34" charset="0"/>
            </a:rPr>
            <a:t> 2</a:t>
          </a:r>
          <a:endParaRPr lang="en-US" sz="2400" b="0" dirty="0">
            <a:latin typeface="Arial" pitchFamily="34" charset="0"/>
            <a:cs typeface="Arial" pitchFamily="34" charset="0"/>
          </a:endParaRP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Address 3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ScaleY="86922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5954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0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75027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0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76307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1B2C129-C1E3-4CC0-826C-94101CA52EF2}" type="presOf" srcId="{DD45A3D6-6D52-4690-9A6C-06C6200895B6}" destId="{C6746F20-93F7-4455-8101-F1FBE3F0F5F2}" srcOrd="0" destOrd="0" presId="urn:microsoft.com/office/officeart/2005/8/layout/radial2"/>
    <dgm:cxn modelId="{BD0FEE32-0BC5-479C-8666-13596D7A7A3B}" type="presOf" srcId="{80C69832-520E-44A8-80D6-312E4E1E4178}" destId="{9895FBEA-B40C-4C2A-940E-49A27E900E41}" srcOrd="0" destOrd="0" presId="urn:microsoft.com/office/officeart/2005/8/layout/radial2"/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9E1F436-0063-4354-8EFB-F93C9896BAFA}" type="presOf" srcId="{2BCE535A-A64C-4621-B371-F865FEB3FDA0}" destId="{0CE63286-8FDF-4A2C-8786-C1BBF6069EAE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158A9B44-39F0-42FC-BB50-4D67BE5B954E}" type="presOf" srcId="{027601D3-4152-48BA-9C50-A6AC53863C3A}" destId="{8AEA47B9-8765-472D-953F-753D6244F682}" srcOrd="0" destOrd="0" presId="urn:microsoft.com/office/officeart/2005/8/layout/radial2"/>
    <dgm:cxn modelId="{302EAA7C-2C06-4114-B4B8-B87C46A923E5}" type="presOf" srcId="{F4EFDE38-CA95-42E7-87B6-F9A6BECC2C82}" destId="{E33F689B-7BDD-4F3E-B29F-BFF6A0475300}" srcOrd="0" destOrd="0" presId="urn:microsoft.com/office/officeart/2005/8/layout/radial2"/>
    <dgm:cxn modelId="{CDDB0B84-0453-4281-8096-BEBE544CD49E}" type="presOf" srcId="{55966140-E740-4C4A-9122-811AA79351F7}" destId="{DE1C5B78-4BDE-4DBC-A0A7-10705BC2B414}" srcOrd="0" destOrd="0" presId="urn:microsoft.com/office/officeart/2005/8/layout/radial2"/>
    <dgm:cxn modelId="{B18A0CE6-D998-42B7-951C-5C7D313F6EBE}" type="presOf" srcId="{90DFEA5A-8872-48E6-AD00-7F3FD3050A7F}" destId="{87F4D3FD-573C-4985-A580-8002E291B2E2}" srcOrd="0" destOrd="0" presId="urn:microsoft.com/office/officeart/2005/8/layout/radial2"/>
    <dgm:cxn modelId="{6BB19246-2710-40AB-94F3-39D6C8BF1699}" type="presParOf" srcId="{C6746F20-93F7-4455-8101-F1FBE3F0F5F2}" destId="{3DAF77A8-4B21-4E45-8643-7453EA06BEF1}" srcOrd="0" destOrd="0" presId="urn:microsoft.com/office/officeart/2005/8/layout/radial2"/>
    <dgm:cxn modelId="{05685B4B-37FC-4FE7-8E0D-B4375521EBB6}" type="presParOf" srcId="{3DAF77A8-4B21-4E45-8643-7453EA06BEF1}" destId="{FC06CD79-591A-4CBB-ACF2-D35CCCD67C99}" srcOrd="0" destOrd="0" presId="urn:microsoft.com/office/officeart/2005/8/layout/radial2"/>
    <dgm:cxn modelId="{CA840A04-85EE-4610-A61B-44A725EF51CB}" type="presParOf" srcId="{FC06CD79-591A-4CBB-ACF2-D35CCCD67C99}" destId="{9E50A67A-5C77-4068-97DB-851A46A5D682}" srcOrd="0" destOrd="0" presId="urn:microsoft.com/office/officeart/2005/8/layout/radial2"/>
    <dgm:cxn modelId="{9EAF1896-80B9-4B71-9432-8BDF183D53E5}" type="presParOf" srcId="{FC06CD79-591A-4CBB-ACF2-D35CCCD67C99}" destId="{79D37AB8-7A4B-4952-B7F8-8D765B012C90}" srcOrd="1" destOrd="0" presId="urn:microsoft.com/office/officeart/2005/8/layout/radial2"/>
    <dgm:cxn modelId="{F138DE29-16BC-4391-98AD-37E3762F65FC}" type="presParOf" srcId="{3DAF77A8-4B21-4E45-8643-7453EA06BEF1}" destId="{0CE63286-8FDF-4A2C-8786-C1BBF6069EAE}" srcOrd="1" destOrd="0" presId="urn:microsoft.com/office/officeart/2005/8/layout/radial2"/>
    <dgm:cxn modelId="{5BA31E4F-0D71-489E-814D-BB15EDDB1398}" type="presParOf" srcId="{3DAF77A8-4B21-4E45-8643-7453EA06BEF1}" destId="{C653DE91-C84A-4AF0-8528-572C92069DAA}" srcOrd="2" destOrd="0" presId="urn:microsoft.com/office/officeart/2005/8/layout/radial2"/>
    <dgm:cxn modelId="{B56ABA20-202C-4070-AB42-F1AB5F0154BC}" type="presParOf" srcId="{C653DE91-C84A-4AF0-8528-572C92069DAA}" destId="{DE1C5B78-4BDE-4DBC-A0A7-10705BC2B414}" srcOrd="0" destOrd="0" presId="urn:microsoft.com/office/officeart/2005/8/layout/radial2"/>
    <dgm:cxn modelId="{2FD01DC3-7AD8-4DCE-B4E1-9F810748E155}" type="presParOf" srcId="{C653DE91-C84A-4AF0-8528-572C92069DAA}" destId="{AF56CFCD-BC48-4314-A792-79C9D6F82E6E}" srcOrd="1" destOrd="0" presId="urn:microsoft.com/office/officeart/2005/8/layout/radial2"/>
    <dgm:cxn modelId="{261D8343-36BA-46C4-8BF2-D6B1B3C4AE75}" type="presParOf" srcId="{3DAF77A8-4B21-4E45-8643-7453EA06BEF1}" destId="{8AEA47B9-8765-472D-953F-753D6244F682}" srcOrd="3" destOrd="0" presId="urn:microsoft.com/office/officeart/2005/8/layout/radial2"/>
    <dgm:cxn modelId="{9C1CBFFB-A94A-43AC-ABC9-3D65FEA120ED}" type="presParOf" srcId="{3DAF77A8-4B21-4E45-8643-7453EA06BEF1}" destId="{866A62A7-FF6F-4058-B65F-E9BB02BDA7B2}" srcOrd="4" destOrd="0" presId="urn:microsoft.com/office/officeart/2005/8/layout/radial2"/>
    <dgm:cxn modelId="{CD7972BF-A115-4CF1-87FF-4ABE2A1FE341}" type="presParOf" srcId="{866A62A7-FF6F-4058-B65F-E9BB02BDA7B2}" destId="{E33F689B-7BDD-4F3E-B29F-BFF6A0475300}" srcOrd="0" destOrd="0" presId="urn:microsoft.com/office/officeart/2005/8/layout/radial2"/>
    <dgm:cxn modelId="{379735EA-464C-40BB-9D38-680A90315470}" type="presParOf" srcId="{866A62A7-FF6F-4058-B65F-E9BB02BDA7B2}" destId="{45B09870-AA07-45C2-A446-7394F40772B9}" srcOrd="1" destOrd="0" presId="urn:microsoft.com/office/officeart/2005/8/layout/radial2"/>
    <dgm:cxn modelId="{05ADBD07-0BBB-449B-82FB-6E3C008A6BA6}" type="presParOf" srcId="{3DAF77A8-4B21-4E45-8643-7453EA06BEF1}" destId="{9895FBEA-B40C-4C2A-940E-49A27E900E41}" srcOrd="5" destOrd="0" presId="urn:microsoft.com/office/officeart/2005/8/layout/radial2"/>
    <dgm:cxn modelId="{75808F4F-0779-476B-A959-735F920F84E5}" type="presParOf" srcId="{3DAF77A8-4B21-4E45-8643-7453EA06BEF1}" destId="{84716183-78F2-4A1B-A1AF-8B8BF3B6842E}" srcOrd="6" destOrd="0" presId="urn:microsoft.com/office/officeart/2005/8/layout/radial2"/>
    <dgm:cxn modelId="{A9C45A5D-C48D-4F7E-938B-6AD56FCB45BE}" type="presParOf" srcId="{84716183-78F2-4A1B-A1AF-8B8BF3B6842E}" destId="{87F4D3FD-573C-4985-A580-8002E291B2E2}" srcOrd="0" destOrd="0" presId="urn:microsoft.com/office/officeart/2005/8/layout/radial2"/>
    <dgm:cxn modelId="{1CDE40DB-8F51-47A5-9F90-350E99F49465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620179">
          <a:off x="2211936" y="2671456"/>
          <a:ext cx="1389852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389852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8448">
          <a:off x="2287491" y="1972548"/>
          <a:ext cx="2544275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2544275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24129">
          <a:off x="2209893" y="1324756"/>
          <a:ext cx="1192493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192493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321266"/>
          <a:ext cx="1953207" cy="16977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111260" y="285"/>
          <a:ext cx="1869700" cy="1289128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itchFamily="34" charset="0"/>
              <a:cs typeface="Arial" pitchFamily="34" charset="0"/>
            </a:rPr>
            <a:t>Address I</a:t>
          </a:r>
        </a:p>
      </dsp:txBody>
      <dsp:txXfrm>
        <a:off x="3385071" y="189073"/>
        <a:ext cx="1322078" cy="911552"/>
      </dsp:txXfrm>
    </dsp:sp>
    <dsp:sp modelId="{E33F689B-7BDD-4F3E-B29F-BFF6A0475300}">
      <dsp:nvSpPr>
        <dsp:cNvPr id="0" name=""/>
        <dsp:cNvSpPr/>
      </dsp:nvSpPr>
      <dsp:spPr>
        <a:xfrm>
          <a:off x="4831147" y="1311283"/>
          <a:ext cx="2051184" cy="1289128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itchFamily="34" charset="0"/>
              <a:cs typeface="Arial" pitchFamily="34" charset="0"/>
            </a:rPr>
            <a:t>Address</a:t>
          </a:r>
          <a:r>
            <a:rPr lang="en-US" sz="2400" b="0" kern="1200" baseline="0" dirty="0">
              <a:latin typeface="Arial" pitchFamily="34" charset="0"/>
              <a:cs typeface="Arial" pitchFamily="34" charset="0"/>
            </a:rPr>
            <a:t> 2</a:t>
          </a:r>
          <a:endParaRPr lang="en-US" sz="2400" b="0" kern="1200" dirty="0">
            <a:latin typeface="Arial" pitchFamily="34" charset="0"/>
            <a:cs typeface="Arial" pitchFamily="34" charset="0"/>
          </a:endParaRPr>
        </a:p>
      </dsp:txBody>
      <dsp:txXfrm>
        <a:off x="5131536" y="1500071"/>
        <a:ext cx="1450406" cy="911552"/>
      </dsp:txXfrm>
    </dsp:sp>
    <dsp:sp modelId="{87F4D3FD-573C-4985-A580-8002E291B2E2}">
      <dsp:nvSpPr>
        <dsp:cNvPr id="0" name=""/>
        <dsp:cNvSpPr/>
      </dsp:nvSpPr>
      <dsp:spPr>
        <a:xfrm>
          <a:off x="3293064" y="2774585"/>
          <a:ext cx="2066185" cy="1289128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Address 3</a:t>
          </a:r>
        </a:p>
      </dsp:txBody>
      <dsp:txXfrm>
        <a:off x="3595650" y="2963373"/>
        <a:ext cx="1461013" cy="911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DDCC64-E437-4489-919F-8AD84281AC78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B8FBCE-C959-4951-B2C1-AC5494375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C6A8-BA26-4419-8984-7F16993410FC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B570-A91A-4A60-8BF6-646DD7159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9062-B921-48AE-B5E2-34E8DDC1F8C8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97130-78CD-4831-8BAB-3748183D7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57198-0E43-45B6-BD30-F79DBB64C700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67A5-46BD-4D5C-B338-0F5A3DCAA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BCB799-91F2-44D1-B68F-CA31B8CC79F4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6720A-18E8-4D01-B156-EBF7E2E2F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F6D5-9080-4C42-BD40-DA51E5A8D271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FAF85-067B-4669-980D-79579A9BE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6ECBC2-A986-4367-8506-EC8B62297943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A62D6-4D83-4C4A-942D-31952DF2F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AE16D-EFD8-4405-92B7-AC5410E89DA9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5258-2A27-4BC6-B218-1830B99F1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E826F5-9ED2-484E-A67F-F6CBF6256107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93A7F5-053E-4526-8B0A-12270AE28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FFB16C-F912-48A4-B61B-F534F780B7B3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9FF42-2409-46AE-81B1-780D0A82B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0A81D-D3DE-4AE8-A213-E8DF18ADAD5B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FEEDAC-1B82-4E5C-AADC-39B33DD6C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73301E8F-E250-4583-BE41-33D2AF68EEB8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2911D35B-5732-4B2D-B156-FE5FCA43F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 5100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dirty="0">
                <a:solidFill>
                  <a:srgbClr val="320E04"/>
                </a:solidFill>
              </a:rPr>
              <a:t>Lab 1.5 : Implementing class relationships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9" y="3075057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String fn = </a:t>
            </a:r>
            <a:r>
              <a:rPr lang="en-US" sz="4000" dirty="0" err="1"/>
              <a:t>FirstNameTextField.getText</a:t>
            </a:r>
            <a:r>
              <a:rPr lang="en-US" sz="4000" dirty="0"/>
              <a:t>();</a:t>
            </a:r>
          </a:p>
        </p:txBody>
      </p:sp>
      <p:sp>
        <p:nvSpPr>
          <p:cNvPr id="21" name="Down Arrow 20"/>
          <p:cNvSpPr/>
          <p:nvPr/>
        </p:nvSpPr>
        <p:spPr>
          <a:xfrm rot="10800000">
            <a:off x="6273148" y="1468744"/>
            <a:ext cx="568508" cy="1676139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68264" y="2306816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034" y="4136985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person.setFirstName</a:t>
            </a:r>
            <a:r>
              <a:rPr lang="en-US" sz="4000" dirty="0">
                <a:solidFill>
                  <a:schemeClr val="bg1"/>
                </a:solidFill>
              </a:rPr>
              <a:t>(fn);</a:t>
            </a:r>
          </a:p>
        </p:txBody>
      </p:sp>
      <p:sp>
        <p:nvSpPr>
          <p:cNvPr id="26" name="Down Arrow 25"/>
          <p:cNvSpPr/>
          <p:nvPr/>
        </p:nvSpPr>
        <p:spPr>
          <a:xfrm rot="4558214">
            <a:off x="2091315" y="4299862"/>
            <a:ext cx="568508" cy="1935187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6574" y="4953000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Model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552259" y="1906191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9800" y="2667000"/>
            <a:ext cx="2916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name,</a:t>
            </a:r>
          </a:p>
          <a:p>
            <a:r>
              <a:rPr lang="en-US" dirty="0"/>
              <a:t>Last name,</a:t>
            </a:r>
          </a:p>
          <a:p>
            <a:r>
              <a:rPr lang="en-US" dirty="0"/>
              <a:t>Social security number</a:t>
            </a:r>
          </a:p>
          <a:p>
            <a:r>
              <a:rPr lang="en-US" dirty="0"/>
              <a:t>DOB</a:t>
            </a:r>
          </a:p>
          <a:p>
            <a:r>
              <a:rPr lang="en-US" dirty="0"/>
              <a:t>Address Line 1,</a:t>
            </a:r>
          </a:p>
          <a:p>
            <a:r>
              <a:rPr lang="en-US" dirty="0"/>
              <a:t>Address Line 2,</a:t>
            </a:r>
          </a:p>
          <a:p>
            <a:r>
              <a:rPr lang="en-US" dirty="0"/>
              <a:t>City </a:t>
            </a:r>
          </a:p>
          <a:p>
            <a:r>
              <a:rPr lang="en-US" dirty="0"/>
              <a:t>Country</a:t>
            </a:r>
          </a:p>
          <a:p>
            <a:r>
              <a:rPr lang="en-US" dirty="0" err="1"/>
              <a:t>Zipcode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Etc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500" y="228997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One person multiple addresses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16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Joe,</a:t>
            </a:r>
          </a:p>
          <a:p>
            <a:r>
              <a:rPr lang="en-US" sz="2400" dirty="0"/>
              <a:t>Smith,</a:t>
            </a:r>
          </a:p>
          <a:p>
            <a:r>
              <a:rPr lang="en-US" sz="2400" dirty="0"/>
              <a:t>290-29-2974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/>
              <a:t>360 Huntington Ave</a:t>
            </a:r>
          </a:p>
          <a:p>
            <a:r>
              <a:rPr lang="en-US" sz="2400" dirty="0"/>
              <a:t>Snell Engineering</a:t>
            </a:r>
          </a:p>
          <a:p>
            <a:r>
              <a:rPr lang="en-US" sz="2400" dirty="0"/>
              <a:t>Boston</a:t>
            </a:r>
          </a:p>
          <a:p>
            <a:r>
              <a:rPr lang="en-US" sz="2400" dirty="0"/>
              <a:t>MA </a:t>
            </a:r>
          </a:p>
          <a:p>
            <a:r>
              <a:rPr lang="en-US" sz="2400" dirty="0"/>
              <a:t>USA</a:t>
            </a:r>
          </a:p>
          <a:p>
            <a:r>
              <a:rPr lang="en-US" sz="2400" dirty="0"/>
              <a:t>02115</a:t>
            </a:r>
          </a:p>
          <a:p>
            <a:r>
              <a:rPr lang="en-US" sz="2400" dirty="0"/>
              <a:t>Etc….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238" y="2090678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 Main Street,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Natick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01760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4476" y="2133600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 Best street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Cool-town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Shanghai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China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 …..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019800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Work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Local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 </a:t>
            </a:r>
            <a:r>
              <a:rPr kumimoji="0" lang="en-US" sz="3200" b="0" i="0" u="sng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home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ＭＳ Ｐゴシック" pitchFamily="30" charset="-128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8096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addresses means duplication of information and potential for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16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Joe,</a:t>
            </a:r>
          </a:p>
          <a:p>
            <a:r>
              <a:rPr lang="en-US" sz="2400" dirty="0"/>
              <a:t>Smith,</a:t>
            </a:r>
          </a:p>
          <a:p>
            <a:r>
              <a:rPr lang="en-US" sz="2400" dirty="0"/>
              <a:t>290-29-2974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2/21/1990</a:t>
            </a:r>
          </a:p>
          <a:p>
            <a:r>
              <a:rPr lang="en-US" sz="2400" dirty="0"/>
              <a:t>360 Huntington Ave</a:t>
            </a:r>
          </a:p>
          <a:p>
            <a:r>
              <a:rPr lang="en-US" sz="2400" dirty="0"/>
              <a:t>Snell Engineering</a:t>
            </a:r>
          </a:p>
          <a:p>
            <a:r>
              <a:rPr lang="en-US" sz="2400" dirty="0"/>
              <a:t>Boston</a:t>
            </a:r>
          </a:p>
          <a:p>
            <a:r>
              <a:rPr lang="en-US" sz="2400" dirty="0"/>
              <a:t>MA </a:t>
            </a:r>
          </a:p>
          <a:p>
            <a:r>
              <a:rPr lang="en-US" sz="2400" dirty="0"/>
              <a:t>USA</a:t>
            </a:r>
          </a:p>
          <a:p>
            <a:r>
              <a:rPr lang="en-US" sz="2400" dirty="0"/>
              <a:t>02115</a:t>
            </a:r>
          </a:p>
          <a:p>
            <a:r>
              <a:rPr lang="en-US" sz="2400" dirty="0"/>
              <a:t>Etc….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238" y="2090678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200-29-2974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 Main Street,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Natick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01760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4476" y="2133600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Summer,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 Best Street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Cool-town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Shanghai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China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 …..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019800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Work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Local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 </a:t>
            </a:r>
            <a:r>
              <a:rPr kumimoji="0" lang="en-US" sz="3200" b="0" i="0" u="sng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home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ＭＳ Ｐゴシック" pitchFamily="30" charset="-128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552259" y="1906191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1905000"/>
            <a:ext cx="2916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1524000"/>
            <a:ext cx="291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343400" y="152400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Brace 6"/>
          <p:cNvSpPr/>
          <p:nvPr/>
        </p:nvSpPr>
        <p:spPr>
          <a:xfrm>
            <a:off x="4457700" y="494032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5638800" y="1981200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Personal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5181600"/>
            <a:ext cx="3556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Address specific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1524000"/>
            <a:ext cx="291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343400" y="152400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Brace 6"/>
          <p:cNvSpPr/>
          <p:nvPr/>
        </p:nvSpPr>
        <p:spPr>
          <a:xfrm>
            <a:off x="4457700" y="494032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715000" y="179467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494032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 rot="5400000">
            <a:off x="5513775" y="3862795"/>
            <a:ext cx="2155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person object linked to three address objects each keeping track of one address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295400" y="1879600"/>
          <a:ext cx="71945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447800" y="3505200"/>
            <a:ext cx="15440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Joe the </a:t>
            </a:r>
          </a:p>
          <a:p>
            <a:r>
              <a:rPr lang="en-US" sz="2800" b="1" dirty="0"/>
              <a:t>Person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reference variable is needed in the person class to keep track of the address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11" name="Elbow Connector 10"/>
          <p:cNvCxnSpPr>
            <a:stCxn id="8" idx="3"/>
            <a:endCxn id="10" idx="1"/>
          </p:cNvCxnSpPr>
          <p:nvPr/>
        </p:nvCxnSpPr>
        <p:spPr>
          <a:xfrm>
            <a:off x="3048000" y="3695700"/>
            <a:ext cx="2971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78639" y="3200400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1" name="Right Arrow 20"/>
          <p:cNvSpPr/>
          <p:nvPr/>
        </p:nvSpPr>
        <p:spPr>
          <a:xfrm flipV="1">
            <a:off x="4876800" y="3537466"/>
            <a:ext cx="990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3163907" y="3962397"/>
            <a:ext cx="990600" cy="228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00400" y="370736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76105" y="4572000"/>
            <a:ext cx="76050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From the person perspective, we must add 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en-US" b="1" dirty="0">
                <a:solidFill>
                  <a:srgbClr val="000000"/>
                </a:solidFill>
              </a:rPr>
              <a:t>An address attribute which will serve as a reference variable to the address object</a:t>
            </a:r>
          </a:p>
          <a:p>
            <a:pPr marL="342900" indent="-342900">
              <a:buAutoNum type="arabicParenR"/>
              <a:defRPr/>
            </a:pPr>
            <a:r>
              <a:rPr lang="en-US" b="1" dirty="0" err="1">
                <a:solidFill>
                  <a:srgbClr val="000000"/>
                </a:solidFill>
              </a:rPr>
              <a:t>getAddress</a:t>
            </a:r>
            <a:r>
              <a:rPr lang="en-US" b="1" dirty="0">
                <a:solidFill>
                  <a:srgbClr val="000000"/>
                </a:solidFill>
              </a:rPr>
              <a:t> method to retrieve the address object</a:t>
            </a:r>
          </a:p>
          <a:p>
            <a:pPr marL="342900" indent="-342900">
              <a:buAutoNum type="arabicParenR"/>
              <a:defRPr/>
            </a:pPr>
            <a:r>
              <a:rPr lang="en-US" b="1" dirty="0" err="1">
                <a:solidFill>
                  <a:srgbClr val="000000"/>
                </a:solidFill>
              </a:rPr>
              <a:t>setAddress</a:t>
            </a:r>
            <a:r>
              <a:rPr lang="en-US" b="1" dirty="0">
                <a:solidFill>
                  <a:srgbClr val="000000"/>
                </a:solidFill>
              </a:rPr>
              <a:t> method to store the address object as part of the person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Objective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7499350" cy="4800600"/>
          </a:xfrm>
        </p:spPr>
        <p:txBody>
          <a:bodyPr/>
          <a:lstStyle/>
          <a:p>
            <a:r>
              <a:rPr lang="en-US" dirty="0"/>
              <a:t>Show how to implement relationships between classes</a:t>
            </a:r>
          </a:p>
          <a:p>
            <a:r>
              <a:rPr lang="en-US" dirty="0"/>
              <a:t>Show how java works to connect and access objects</a:t>
            </a:r>
          </a:p>
          <a:p>
            <a:r>
              <a:rPr lang="en-US" dirty="0"/>
              <a:t>Show how to traverse relationships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6096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But how do we differentiate different kinds of addresses from each other such as work, home,…?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3048000" y="3695700"/>
            <a:ext cx="2971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we can’t with this kind of relationship unless we add an address type attribute to the address 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Person Profile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81500" y="762000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381500" y="1752600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895600" y="3619500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4402" y="2438400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4086" y="3206234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8971" y="4115594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219200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219200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the model to the user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251" y="3846513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28651" y="3846513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42751" y="1484313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342751" y="2474913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856851" y="4341813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55653" y="3160713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337" y="3928547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0222" y="4837907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76" y="1417638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94651" y="1789113"/>
            <a:ext cx="7620000" cy="2139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4651" y="4502786"/>
            <a:ext cx="2336800" cy="14536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9352" y="4502786"/>
            <a:ext cx="2430299" cy="14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33451" y="4502786"/>
            <a:ext cx="2430299" cy="14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941479" y="3968413"/>
            <a:ext cx="574239" cy="494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  <a:endCxn id="17" idx="0"/>
          </p:cNvCxnSpPr>
          <p:nvPr/>
        </p:nvCxnSpPr>
        <p:spPr>
          <a:xfrm rot="16200000" flipH="1">
            <a:off x="4112457" y="4120740"/>
            <a:ext cx="574239" cy="18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>
            <a:off x="6362051" y="3847307"/>
            <a:ext cx="986550" cy="655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81500" y="762000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4402" y="2438400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4086" y="3206234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389" y="1042987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11" y="274638"/>
            <a:ext cx="796153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are localized at the single address – person info remains fixed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911" y="3487498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7311" y="3487498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211411" y="1125298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211411" y="2115898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725511" y="3982798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24313" y="2801698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73997" y="356953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18882" y="4478892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406285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>
            <a:stCxn id="19" idx="3"/>
          </p:cNvCxnSpPr>
          <p:nvPr/>
        </p:nvCxnSpPr>
        <p:spPr>
          <a:xfrm rot="5400000">
            <a:off x="2021733" y="3034079"/>
            <a:ext cx="1025196" cy="1598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798148" y="3795696"/>
            <a:ext cx="791180" cy="338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5"/>
          </p:cNvCxnSpPr>
          <p:nvPr/>
        </p:nvCxnSpPr>
        <p:spPr>
          <a:xfrm rot="16200000" flipH="1">
            <a:off x="5656882" y="2378893"/>
            <a:ext cx="851022" cy="2735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47709" y="1871765"/>
            <a:ext cx="1953207" cy="1697767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3" name="Group 20"/>
          <p:cNvGrpSpPr/>
          <p:nvPr/>
        </p:nvGrpSpPr>
        <p:grpSpPr>
          <a:xfrm>
            <a:off x="646676" y="4346096"/>
            <a:ext cx="1869700" cy="1289128"/>
            <a:chOff x="3111260" y="285"/>
            <a:chExt cx="1869700" cy="1289128"/>
          </a:xfrm>
          <a:scene3d>
            <a:camera prst="orthographicFront"/>
            <a:lightRig rig="flat" dir="t"/>
          </a:scene3d>
        </p:grpSpPr>
        <p:sp>
          <p:nvSpPr>
            <p:cNvPr id="32" name="Oval 31"/>
            <p:cNvSpPr/>
            <p:nvPr/>
          </p:nvSpPr>
          <p:spPr>
            <a:xfrm>
              <a:off x="3111260" y="285"/>
              <a:ext cx="1869700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5608813"/>
                <a:satOff val="-2884"/>
                <a:lumOff val="-1242"/>
                <a:alphaOff val="0"/>
              </a:schemeClr>
            </a:fillRef>
            <a:effectRef idx="1">
              <a:schemeClr val="accent3">
                <a:hueOff val="-5608813"/>
                <a:satOff val="-2884"/>
                <a:lumOff val="-1242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3" name="Oval 4"/>
            <p:cNvSpPr/>
            <p:nvPr/>
          </p:nvSpPr>
          <p:spPr>
            <a:xfrm>
              <a:off x="3385071" y="189073"/>
              <a:ext cx="1322078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0" kern="1200" dirty="0">
                  <a:latin typeface="Arial" pitchFamily="34" charset="0"/>
                  <a:cs typeface="Arial" pitchFamily="34" charset="0"/>
                </a:rPr>
                <a:t>Work address</a:t>
              </a:r>
            </a:p>
          </p:txBody>
        </p:sp>
      </p:grpSp>
      <p:sp>
        <p:nvSpPr>
          <p:cNvPr id="41" name="U-Turn Arrow 40"/>
          <p:cNvSpPr/>
          <p:nvPr/>
        </p:nvSpPr>
        <p:spPr>
          <a:xfrm>
            <a:off x="7713503" y="3982798"/>
            <a:ext cx="762000" cy="363299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6424319" y="4171922"/>
            <a:ext cx="2051184" cy="1289128"/>
            <a:chOff x="4831147" y="1311283"/>
            <a:chExt cx="2051184" cy="1289128"/>
          </a:xfrm>
          <a:scene3d>
            <a:camera prst="orthographicFront"/>
            <a:lightRig rig="flat" dir="t"/>
          </a:scene3d>
        </p:grpSpPr>
        <p:sp>
          <p:nvSpPr>
            <p:cNvPr id="30" name="Oval 29"/>
            <p:cNvSpPr/>
            <p:nvPr/>
          </p:nvSpPr>
          <p:spPr>
            <a:xfrm>
              <a:off x="4831147" y="1311283"/>
              <a:ext cx="2051184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1217626"/>
                <a:satOff val="-5768"/>
                <a:lumOff val="-2483"/>
                <a:alphaOff val="0"/>
              </a:schemeClr>
            </a:fillRef>
            <a:effectRef idx="1">
              <a:schemeClr val="accent3">
                <a:hueOff val="-11217626"/>
                <a:satOff val="-5768"/>
                <a:lumOff val="-248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Oval 6"/>
            <p:cNvSpPr/>
            <p:nvPr/>
          </p:nvSpPr>
          <p:spPr>
            <a:xfrm>
              <a:off x="5131536" y="1500071"/>
              <a:ext cx="1450406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Home address</a:t>
              </a:r>
              <a:endParaRPr lang="en-US" sz="2400" b="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3330069" y="4360710"/>
            <a:ext cx="2066185" cy="1289128"/>
            <a:chOff x="3293064" y="2774585"/>
            <a:chExt cx="2066185" cy="1289128"/>
          </a:xfrm>
          <a:scene3d>
            <a:camera prst="orthographicFront"/>
            <a:lightRig rig="flat" dir="t"/>
          </a:scene3d>
        </p:grpSpPr>
        <p:sp>
          <p:nvSpPr>
            <p:cNvPr id="28" name="Oval 27"/>
            <p:cNvSpPr/>
            <p:nvPr/>
          </p:nvSpPr>
          <p:spPr>
            <a:xfrm>
              <a:off x="3293064" y="2774585"/>
              <a:ext cx="2066185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6826439"/>
                <a:satOff val="-8652"/>
                <a:lumOff val="-3725"/>
                <a:alphaOff val="0"/>
              </a:schemeClr>
            </a:fillRef>
            <a:effectRef idx="1">
              <a:schemeClr val="accent3">
                <a:hueOff val="-16826439"/>
                <a:satOff val="-8652"/>
                <a:lumOff val="-372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Oval 8"/>
            <p:cNvSpPr/>
            <p:nvPr/>
          </p:nvSpPr>
          <p:spPr>
            <a:xfrm>
              <a:off x="3595650" y="2963373"/>
              <a:ext cx="1461013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itchFamily="34" charset="0"/>
                  <a:cs typeface="Arial" pitchFamily="34" charset="0"/>
                </a:rPr>
                <a:t>Local address</a:t>
              </a:r>
            </a:p>
          </p:txBody>
        </p:sp>
      </p:grpSp>
      <p:sp>
        <p:nvSpPr>
          <p:cNvPr id="43" name="U-Turn Arrow 42"/>
          <p:cNvSpPr/>
          <p:nvPr/>
        </p:nvSpPr>
        <p:spPr>
          <a:xfrm rot="10800000">
            <a:off x="7620000" y="5286539"/>
            <a:ext cx="762000" cy="363299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19999" y="36134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49911" y="5635224"/>
            <a:ext cx="148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object from user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206234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cxnSp>
        <p:nvCxnSpPr>
          <p:cNvPr id="22" name="Shape 21"/>
          <p:cNvCxnSpPr>
            <a:stCxn id="4" idx="0"/>
          </p:cNvCxnSpPr>
          <p:nvPr/>
        </p:nvCxnSpPr>
        <p:spPr>
          <a:xfrm rot="5400000" flipH="1" flipV="1">
            <a:off x="4762500" y="844034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</p:cNvCxnSpPr>
          <p:nvPr/>
        </p:nvCxnSpPr>
        <p:spPr>
          <a:xfrm rot="16200000" flipH="1">
            <a:off x="4762500" y="1834634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3276600" y="3701534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48400" y="3206234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5402" y="2520434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5086" y="3288268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971" y="4197628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29200" y="167640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5029200" y="213360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29200" y="2729805"/>
            <a:ext cx="3962400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3 reference variables for keeping track of the 3 </a:t>
            </a:r>
            <a:r>
              <a:rPr lang="en-US" sz="2800" dirty="0" err="1"/>
              <a:t>addressess</a:t>
            </a:r>
            <a:endParaRPr lang="en-US" sz="2800" dirty="0"/>
          </a:p>
        </p:txBody>
      </p:sp>
      <p:sp>
        <p:nvSpPr>
          <p:cNvPr id="35" name="Right Brace 34"/>
          <p:cNvSpPr/>
          <p:nvPr/>
        </p:nvSpPr>
        <p:spPr>
          <a:xfrm>
            <a:off x="3886200" y="2895600"/>
            <a:ext cx="838200" cy="1066800"/>
          </a:xfrm>
          <a:prstGeom prst="rightBrace">
            <a:avLst>
              <a:gd name="adj1" fmla="val 8333"/>
              <a:gd name="adj2" fmla="val 518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4114800"/>
            <a:ext cx="3962400" cy="1815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reference variables hold addresses only. The must be declared of type Address</a:t>
            </a:r>
          </a:p>
        </p:txBody>
      </p:sp>
      <p:sp>
        <p:nvSpPr>
          <p:cNvPr id="38" name="Up Arrow 37"/>
          <p:cNvSpPr/>
          <p:nvPr/>
        </p:nvSpPr>
        <p:spPr>
          <a:xfrm>
            <a:off x="1325563" y="3810000"/>
            <a:ext cx="317500" cy="304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4800" y="4832826"/>
            <a:ext cx="73152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get method returns the </a:t>
            </a:r>
            <a:r>
              <a:rPr lang="en-US" sz="2800" dirty="0" err="1"/>
              <a:t>workaddress</a:t>
            </a:r>
            <a:r>
              <a:rPr lang="en-US" sz="2800" dirty="0"/>
              <a:t> object. The return value must be of type Address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4725" y="2198122"/>
            <a:ext cx="5764213" cy="2677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set method returns nothing (void). It takes an address object as an input parameter and saves it in the </a:t>
            </a:r>
            <a:r>
              <a:rPr lang="en-US" sz="2800" dirty="0" err="1"/>
              <a:t>workaddress</a:t>
            </a:r>
            <a:r>
              <a:rPr lang="en-US" sz="2800" dirty="0"/>
              <a:t> attribute.  As a result the person would be linked to an address object as the work address.</a:t>
            </a:r>
          </a:p>
        </p:txBody>
      </p:sp>
      <p:sp>
        <p:nvSpPr>
          <p:cNvPr id="38" name="Up Arrow 37"/>
          <p:cNvSpPr/>
          <p:nvPr/>
        </p:nvSpPr>
        <p:spPr>
          <a:xfrm rot="10800000">
            <a:off x="3581400" y="4875778"/>
            <a:ext cx="317500" cy="45822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295400"/>
            <a:ext cx="8256043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Person  </a:t>
            </a:r>
            <a:r>
              <a:rPr lang="en-US" sz="2000" dirty="0" err="1"/>
              <a:t>person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C00000"/>
                </a:solidFill>
              </a:rPr>
              <a:t>Person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 err="1"/>
              <a:t>person.setFirstName</a:t>
            </a:r>
            <a:r>
              <a:rPr lang="en-US" sz="2000" dirty="0"/>
              <a:t>(“Joe”);</a:t>
            </a:r>
          </a:p>
          <a:p>
            <a:r>
              <a:rPr lang="en-US" sz="2000" dirty="0" err="1"/>
              <a:t>person.setLastName</a:t>
            </a:r>
            <a:r>
              <a:rPr lang="en-US" sz="2000" dirty="0"/>
              <a:t>(“Smith”);</a:t>
            </a:r>
          </a:p>
          <a:p>
            <a:endParaRPr lang="en-US" sz="2000" dirty="0"/>
          </a:p>
          <a:p>
            <a:r>
              <a:rPr lang="en-US" sz="2000" dirty="0"/>
              <a:t>address </a:t>
            </a:r>
            <a:r>
              <a:rPr lang="en-US" sz="2000" dirty="0" err="1"/>
              <a:t>address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</a:t>
            </a:r>
          </a:p>
          <a:p>
            <a:r>
              <a:rPr lang="en-US" sz="2000" dirty="0"/>
              <a:t>address.setAddressLine1(“360 Huntington Ave”);</a:t>
            </a:r>
          </a:p>
          <a:p>
            <a:r>
              <a:rPr lang="en-US" sz="2000" dirty="0" err="1"/>
              <a:t>person.setWorkAddress</a:t>
            </a:r>
            <a:r>
              <a:rPr lang="en-US" sz="2000" dirty="0"/>
              <a:t>(address); </a:t>
            </a:r>
            <a:r>
              <a:rPr lang="en-US" dirty="0"/>
              <a:t>//save address object as a work address</a:t>
            </a:r>
          </a:p>
          <a:p>
            <a:endParaRPr lang="en-US" sz="2000" dirty="0"/>
          </a:p>
          <a:p>
            <a:r>
              <a:rPr lang="en-US" sz="2000" dirty="0"/>
              <a:t>address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 </a:t>
            </a:r>
            <a:r>
              <a:rPr lang="en-US" sz="1600" dirty="0"/>
              <a:t>// create new address object using the same ref variable</a:t>
            </a:r>
          </a:p>
          <a:p>
            <a:r>
              <a:rPr lang="en-US" sz="2000" dirty="0"/>
              <a:t>address.setAddressLine1(“100 Main Street”); //insert address info</a:t>
            </a:r>
          </a:p>
          <a:p>
            <a:r>
              <a:rPr lang="en-US" sz="2000" dirty="0" err="1"/>
              <a:t>person.setLocalAddress</a:t>
            </a:r>
            <a:r>
              <a:rPr lang="en-US" sz="2000" dirty="0"/>
              <a:t>(address);</a:t>
            </a:r>
          </a:p>
          <a:p>
            <a:endParaRPr lang="en-US" sz="2000" dirty="0"/>
          </a:p>
          <a:p>
            <a:r>
              <a:rPr lang="en-US" sz="2000" dirty="0"/>
              <a:t>address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</a:t>
            </a:r>
          </a:p>
          <a:p>
            <a:r>
              <a:rPr lang="en-US" sz="2000" dirty="0"/>
              <a:t>address.setAddressLine1(“201 Best Street”);</a:t>
            </a:r>
          </a:p>
          <a:p>
            <a:r>
              <a:rPr lang="en-US" sz="2000" dirty="0" err="1"/>
              <a:t>Person.setHomeAddress</a:t>
            </a:r>
            <a:r>
              <a:rPr lang="en-US" sz="2000" dirty="0"/>
              <a:t>(address);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42823" y="4953000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//save address object as a local address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</a:t>
            </a:r>
            <a:r>
              <a:rPr lang="en-US" dirty="0" err="1"/>
              <a:t>jframe</a:t>
            </a:r>
            <a:r>
              <a:rPr lang="en-US" dirty="0"/>
              <a:t> with a </a:t>
            </a:r>
            <a:r>
              <a:rPr lang="en-US" dirty="0" err="1"/>
              <a:t>jpanel</a:t>
            </a:r>
            <a:r>
              <a:rPr lang="en-US" dirty="0"/>
              <a:t> similar to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447800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project with a main class.</a:t>
            </a:r>
          </a:p>
          <a:p>
            <a:r>
              <a:rPr lang="en-US" dirty="0"/>
              <a:t>In the main method do the following:</a:t>
            </a:r>
          </a:p>
          <a:p>
            <a:pPr lvl="1">
              <a:buNone/>
            </a:pPr>
            <a:r>
              <a:rPr lang="en-US" dirty="0"/>
              <a:t>Create a person object and three address objects. Initialize the objects with sample data.</a:t>
            </a:r>
          </a:p>
          <a:p>
            <a:pPr lvl="1">
              <a:buNone/>
            </a:pPr>
            <a:r>
              <a:rPr lang="en-US" dirty="0"/>
              <a:t>Use the </a:t>
            </a:r>
            <a:r>
              <a:rPr lang="en-US" dirty="0" err="1"/>
              <a:t>system.printlin</a:t>
            </a:r>
            <a:r>
              <a:rPr lang="en-US" dirty="0"/>
              <a:t> function to print all your data in a format like the following:</a:t>
            </a:r>
          </a:p>
          <a:p>
            <a:pPr lvl="1">
              <a:buNone/>
            </a:pPr>
            <a:r>
              <a:rPr lang="en-US" sz="1400" dirty="0"/>
              <a:t>Person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First name : Joe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Last name: Smith</a:t>
            </a:r>
          </a:p>
          <a:p>
            <a:pPr marL="917575" lvl="1" indent="-514350">
              <a:buNone/>
            </a:pPr>
            <a:r>
              <a:rPr lang="en-US" sz="1400" dirty="0"/>
              <a:t>Work Address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Address Line 1: 360 Huntington Ave.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Etc….</a:t>
            </a:r>
          </a:p>
          <a:p>
            <a:pPr marL="917575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project with a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In the constructor for the </a:t>
            </a:r>
            <a:r>
              <a:rPr lang="en-US" dirty="0" err="1"/>
              <a:t>jframe</a:t>
            </a:r>
            <a:r>
              <a:rPr lang="en-US" dirty="0"/>
              <a:t> initialize a person object and three address like before.</a:t>
            </a:r>
          </a:p>
          <a:p>
            <a:r>
              <a:rPr lang="en-US" dirty="0"/>
              <a:t>Pass the person object to a </a:t>
            </a:r>
            <a:r>
              <a:rPr lang="en-US" dirty="0" err="1"/>
              <a:t>jpanel</a:t>
            </a:r>
            <a:r>
              <a:rPr lang="en-US" dirty="0"/>
              <a:t> to display the person info as showing the form defined earlier.</a:t>
            </a:r>
          </a:p>
          <a:p>
            <a:r>
              <a:rPr lang="en-US" dirty="0"/>
              <a:t>In the constructor for the </a:t>
            </a:r>
            <a:r>
              <a:rPr lang="en-US" dirty="0" err="1"/>
              <a:t>jpanel</a:t>
            </a:r>
            <a:r>
              <a:rPr lang="en-US" dirty="0"/>
              <a:t> display the person and 3 addresses to the </a:t>
            </a:r>
            <a:r>
              <a:rPr lang="en-US" dirty="0" err="1"/>
              <a:t>jpanel</a:t>
            </a:r>
            <a:r>
              <a:rPr lang="en-US" dirty="0"/>
              <a:t> form.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247902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824037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hape 13"/>
          <p:cNvCxnSpPr>
            <a:stCxn id="12" idx="1"/>
            <a:endCxn id="20" idx="0"/>
          </p:cNvCxnSpPr>
          <p:nvPr/>
        </p:nvCxnSpPr>
        <p:spPr>
          <a:xfrm rot="10800000">
            <a:off x="1752600" y="2743202"/>
            <a:ext cx="2362200" cy="838198"/>
          </a:xfrm>
          <a:prstGeom prst="bentConnector4">
            <a:avLst>
              <a:gd name="adj1" fmla="val 28360"/>
              <a:gd name="adj2" fmla="val 1272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>
            <a:off x="1752600" y="4419602"/>
            <a:ext cx="2362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0250" y="2743202"/>
            <a:ext cx="2044699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44355"/>
            <a:ext cx="3006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Person is an object that is an instance of class Person. Must be created using the new operator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52499" y="3032761"/>
          <a:ext cx="1600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43450" y="1443236"/>
            <a:ext cx="44005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74638"/>
            <a:ext cx="79819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attributes are accessed through their interfaces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200" y="4120634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27725" y="2530475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791200" y="2514600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10200" y="1828800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791200" y="3657600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43600" y="3673475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47902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730250" y="2743202"/>
            <a:ext cx="2044699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499" y="3032761"/>
          <a:ext cx="1600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Form fields correspond to data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36985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50" y="1932463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r>
              <a:rPr lang="en-US" sz="4400" dirty="0"/>
              <a:t>Form fields have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36985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50" y="1932463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own Arrow 17"/>
          <p:cNvSpPr/>
          <p:nvPr/>
        </p:nvSpPr>
        <p:spPr>
          <a:xfrm rot="10800000">
            <a:off x="7467600" y="2782776"/>
            <a:ext cx="339210" cy="1599061"/>
          </a:xfrm>
          <a:prstGeom prst="downArrow">
            <a:avLst>
              <a:gd name="adj1" fmla="val 50000"/>
              <a:gd name="adj2" fmla="val 13148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5551" y="3673951"/>
            <a:ext cx="749935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Field name is </a:t>
            </a:r>
            <a:r>
              <a:rPr lang="en-US" sz="4000" dirty="0" err="1"/>
              <a:t>FirstNameTextField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13271" y="2260649"/>
            <a:ext cx="809010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Person </a:t>
            </a:r>
            <a:r>
              <a:rPr lang="en-US" sz="4800" dirty="0" err="1"/>
              <a:t>person</a:t>
            </a:r>
            <a:r>
              <a:rPr lang="en-US" sz="4800" dirty="0"/>
              <a:t> = new Person(); </a:t>
            </a:r>
          </a:p>
        </p:txBody>
      </p:sp>
      <p:sp>
        <p:nvSpPr>
          <p:cNvPr id="29" name="Down Arrow 28"/>
          <p:cNvSpPr/>
          <p:nvPr/>
        </p:nvSpPr>
        <p:spPr>
          <a:xfrm rot="2576172">
            <a:off x="1766285" y="2781172"/>
            <a:ext cx="685800" cy="2496152"/>
          </a:xfrm>
          <a:prstGeom prst="downArrow">
            <a:avLst>
              <a:gd name="adj1" fmla="val 50000"/>
              <a:gd name="adj2" fmla="val 13148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0" y="1459587"/>
            <a:ext cx="1113271" cy="990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8172450" y="3641685"/>
            <a:ext cx="1113271" cy="990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9" y="3075057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String fn = </a:t>
            </a:r>
            <a:r>
              <a:rPr lang="en-US" sz="4000" dirty="0" err="1"/>
              <a:t>FirstNameTextField.getText</a:t>
            </a:r>
            <a:r>
              <a:rPr lang="en-US" sz="4000" dirty="0"/>
              <a:t>();</a:t>
            </a:r>
          </a:p>
        </p:txBody>
      </p:sp>
      <p:sp>
        <p:nvSpPr>
          <p:cNvPr id="21" name="Down Arrow 20"/>
          <p:cNvSpPr/>
          <p:nvPr/>
        </p:nvSpPr>
        <p:spPr>
          <a:xfrm rot="10800000">
            <a:off x="6273148" y="1468744"/>
            <a:ext cx="568508" cy="1676139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0729" y="2306816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3174</TotalTime>
  <Words>1429</Words>
  <Application>Microsoft Office PowerPoint</Application>
  <PresentationFormat>On-screen Show (4:3)</PresentationFormat>
  <Paragraphs>484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Gill Sans MT</vt:lpstr>
      <vt:lpstr>Verdana</vt:lpstr>
      <vt:lpstr>Wingdings 2</vt:lpstr>
      <vt:lpstr>Solstice</vt:lpstr>
      <vt:lpstr>INFO 5100 : Application Engineering and Development</vt:lpstr>
      <vt:lpstr>Objective</vt:lpstr>
      <vt:lpstr>PowerPoint Presentation</vt:lpstr>
      <vt:lpstr>PowerPoint Presentation</vt:lpstr>
      <vt:lpstr>Data attributes are accessed through their interfaces</vt:lpstr>
      <vt:lpstr>Form fields correspond to data attributes</vt:lpstr>
      <vt:lpstr>Form fields have names</vt:lpstr>
      <vt:lpstr>PowerPoint Presentation</vt:lpstr>
      <vt:lpstr>PowerPoint Presentation</vt:lpstr>
      <vt:lpstr>PowerPoint Presentation</vt:lpstr>
      <vt:lpstr>PowerPoint Presentation</vt:lpstr>
      <vt:lpstr>The Business Model</vt:lpstr>
      <vt:lpstr>Example: One person multiple addresses</vt:lpstr>
      <vt:lpstr>Multiple addresses means duplication of information and potential for errors</vt:lpstr>
      <vt:lpstr>What if we split the info into:</vt:lpstr>
      <vt:lpstr>What if we split the info into:</vt:lpstr>
      <vt:lpstr>What if we split the info into:</vt:lpstr>
      <vt:lpstr>One person object linked to three address objects each keeping track of one address</vt:lpstr>
      <vt:lpstr>A reference variable is needed in the person class to keep track of the address object</vt:lpstr>
      <vt:lpstr>But how do we differentiate different kinds of addresses from each other such as work, home,…?</vt:lpstr>
      <vt:lpstr>View Person Profile Screen</vt:lpstr>
      <vt:lpstr>PowerPoint Presentation</vt:lpstr>
      <vt:lpstr>Matching the model to the user interface</vt:lpstr>
      <vt:lpstr>PowerPoint Presentation</vt:lpstr>
      <vt:lpstr>Changes are localized at the single address – person info remains fixed</vt:lpstr>
      <vt:lpstr>PowerPoint Presentation</vt:lpstr>
      <vt:lpstr>PowerPoint Presentation</vt:lpstr>
      <vt:lpstr>PowerPoint Presentation</vt:lpstr>
      <vt:lpstr>Implementation of the class Person</vt:lpstr>
      <vt:lpstr>PowerPoint Presentation</vt:lpstr>
      <vt:lpstr>Implementation of the class Person</vt:lpstr>
      <vt:lpstr>Implementation of the class Person</vt:lpstr>
      <vt:lpstr>Implementation of the class Person</vt:lpstr>
      <vt:lpstr>Consider the following form</vt:lpstr>
      <vt:lpstr>Exercise 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bugrara</cp:lastModifiedBy>
  <cp:revision>75</cp:revision>
  <dcterms:created xsi:type="dcterms:W3CDTF">2008-09-18T19:40:46Z</dcterms:created>
  <dcterms:modified xsi:type="dcterms:W3CDTF">2018-01-12T18:51:58Z</dcterms:modified>
</cp:coreProperties>
</file>