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sldIdLst>
    <p:sldId id="258" r:id="rId2"/>
    <p:sldId id="323" r:id="rId3"/>
    <p:sldId id="325" r:id="rId4"/>
    <p:sldId id="326" r:id="rId5"/>
    <p:sldId id="329" r:id="rId6"/>
    <p:sldId id="331" r:id="rId7"/>
    <p:sldId id="330" r:id="rId8"/>
    <p:sldId id="332" r:id="rId9"/>
    <p:sldId id="327" r:id="rId10"/>
    <p:sldId id="342" r:id="rId11"/>
    <p:sldId id="334" r:id="rId12"/>
    <p:sldId id="324" r:id="rId13"/>
    <p:sldId id="333" r:id="rId14"/>
    <p:sldId id="335" r:id="rId15"/>
    <p:sldId id="336" r:id="rId16"/>
    <p:sldId id="337" r:id="rId17"/>
    <p:sldId id="338" r:id="rId18"/>
    <p:sldId id="350" r:id="rId19"/>
    <p:sldId id="344" r:id="rId20"/>
    <p:sldId id="345" r:id="rId21"/>
    <p:sldId id="347" r:id="rId22"/>
    <p:sldId id="348" r:id="rId23"/>
    <p:sldId id="346" r:id="rId24"/>
    <p:sldId id="343" r:id="rId25"/>
    <p:sldId id="339" r:id="rId26"/>
    <p:sldId id="340" r:id="rId27"/>
    <p:sldId id="328" r:id="rId28"/>
    <p:sldId id="341" r:id="rId29"/>
    <p:sldId id="349" r:id="rId30"/>
  </p:sldIdLst>
  <p:sldSz cx="9144000" cy="6858000" type="screen4x3"/>
  <p:notesSz cx="7302500" cy="9588500"/>
  <p:defaultTextStyle>
    <a:defPPr>
      <a:defRPr lang="en-US"/>
    </a:defPPr>
    <a:lvl1pPr algn="l" rtl="0" eaLnBrk="0" fontAlgn="base" hangingPunct="0">
      <a:spcBef>
        <a:spcPct val="20000"/>
      </a:spcBef>
      <a:spcAft>
        <a:spcPct val="0"/>
      </a:spcAft>
      <a:buClr>
        <a:srgbClr val="4D4D4D"/>
      </a:buClr>
      <a:buSzPct val="55000"/>
      <a:buFont typeface="Wingdings" pitchFamily="2" charset="2"/>
      <a:defRPr kumimoji="1" sz="2400" kern="1200">
        <a:solidFill>
          <a:srgbClr val="FFFF99"/>
        </a:solidFill>
        <a:latin typeface="Helvetica" pitchFamily="34" charset="0"/>
        <a:ea typeface="+mn-ea"/>
        <a:cs typeface="+mn-cs"/>
      </a:defRPr>
    </a:lvl1pPr>
    <a:lvl2pPr marL="457200" algn="l" rtl="0" eaLnBrk="0" fontAlgn="base" hangingPunct="0">
      <a:spcBef>
        <a:spcPct val="20000"/>
      </a:spcBef>
      <a:spcAft>
        <a:spcPct val="0"/>
      </a:spcAft>
      <a:buClr>
        <a:srgbClr val="4D4D4D"/>
      </a:buClr>
      <a:buSzPct val="55000"/>
      <a:buFont typeface="Wingdings" pitchFamily="2" charset="2"/>
      <a:defRPr kumimoji="1" sz="2400" kern="1200">
        <a:solidFill>
          <a:srgbClr val="FFFF99"/>
        </a:solidFill>
        <a:latin typeface="Helvetica" pitchFamily="34" charset="0"/>
        <a:ea typeface="+mn-ea"/>
        <a:cs typeface="+mn-cs"/>
      </a:defRPr>
    </a:lvl2pPr>
    <a:lvl3pPr marL="914400" algn="l" rtl="0" eaLnBrk="0" fontAlgn="base" hangingPunct="0">
      <a:spcBef>
        <a:spcPct val="20000"/>
      </a:spcBef>
      <a:spcAft>
        <a:spcPct val="0"/>
      </a:spcAft>
      <a:buClr>
        <a:srgbClr val="4D4D4D"/>
      </a:buClr>
      <a:buSzPct val="55000"/>
      <a:buFont typeface="Wingdings" pitchFamily="2" charset="2"/>
      <a:defRPr kumimoji="1" sz="2400" kern="1200">
        <a:solidFill>
          <a:srgbClr val="FFFF99"/>
        </a:solidFill>
        <a:latin typeface="Helvetica" pitchFamily="34" charset="0"/>
        <a:ea typeface="+mn-ea"/>
        <a:cs typeface="+mn-cs"/>
      </a:defRPr>
    </a:lvl3pPr>
    <a:lvl4pPr marL="1371600" algn="l" rtl="0" eaLnBrk="0" fontAlgn="base" hangingPunct="0">
      <a:spcBef>
        <a:spcPct val="20000"/>
      </a:spcBef>
      <a:spcAft>
        <a:spcPct val="0"/>
      </a:spcAft>
      <a:buClr>
        <a:srgbClr val="4D4D4D"/>
      </a:buClr>
      <a:buSzPct val="55000"/>
      <a:buFont typeface="Wingdings" pitchFamily="2" charset="2"/>
      <a:defRPr kumimoji="1" sz="2400" kern="1200">
        <a:solidFill>
          <a:srgbClr val="FFFF99"/>
        </a:solidFill>
        <a:latin typeface="Helvetica" pitchFamily="34" charset="0"/>
        <a:ea typeface="+mn-ea"/>
        <a:cs typeface="+mn-cs"/>
      </a:defRPr>
    </a:lvl4pPr>
    <a:lvl5pPr marL="1828800" algn="l" rtl="0" eaLnBrk="0" fontAlgn="base" hangingPunct="0">
      <a:spcBef>
        <a:spcPct val="20000"/>
      </a:spcBef>
      <a:spcAft>
        <a:spcPct val="0"/>
      </a:spcAft>
      <a:buClr>
        <a:srgbClr val="4D4D4D"/>
      </a:buClr>
      <a:buSzPct val="55000"/>
      <a:buFont typeface="Wingdings" pitchFamily="2" charset="2"/>
      <a:defRPr kumimoji="1" sz="2400" kern="1200">
        <a:solidFill>
          <a:srgbClr val="FFFF99"/>
        </a:solidFill>
        <a:latin typeface="Helvetica" pitchFamily="34" charset="0"/>
        <a:ea typeface="+mn-ea"/>
        <a:cs typeface="+mn-cs"/>
      </a:defRPr>
    </a:lvl5pPr>
    <a:lvl6pPr marL="2286000" algn="l" defTabSz="914400" rtl="0" eaLnBrk="1" latinLnBrk="0" hangingPunct="1">
      <a:defRPr kumimoji="1" sz="2400" kern="1200">
        <a:solidFill>
          <a:srgbClr val="FFFF99"/>
        </a:solidFill>
        <a:latin typeface="Helvetica" pitchFamily="34" charset="0"/>
        <a:ea typeface="+mn-ea"/>
        <a:cs typeface="+mn-cs"/>
      </a:defRPr>
    </a:lvl6pPr>
    <a:lvl7pPr marL="2743200" algn="l" defTabSz="914400" rtl="0" eaLnBrk="1" latinLnBrk="0" hangingPunct="1">
      <a:defRPr kumimoji="1" sz="2400" kern="1200">
        <a:solidFill>
          <a:srgbClr val="FFFF99"/>
        </a:solidFill>
        <a:latin typeface="Helvetica" pitchFamily="34" charset="0"/>
        <a:ea typeface="+mn-ea"/>
        <a:cs typeface="+mn-cs"/>
      </a:defRPr>
    </a:lvl7pPr>
    <a:lvl8pPr marL="3200400" algn="l" defTabSz="914400" rtl="0" eaLnBrk="1" latinLnBrk="0" hangingPunct="1">
      <a:defRPr kumimoji="1" sz="2400" kern="1200">
        <a:solidFill>
          <a:srgbClr val="FFFF99"/>
        </a:solidFill>
        <a:latin typeface="Helvetica" pitchFamily="34" charset="0"/>
        <a:ea typeface="+mn-ea"/>
        <a:cs typeface="+mn-cs"/>
      </a:defRPr>
    </a:lvl8pPr>
    <a:lvl9pPr marL="3657600" algn="l" defTabSz="914400" rtl="0" eaLnBrk="1" latinLnBrk="0" hangingPunct="1">
      <a:defRPr kumimoji="1" sz="2400" kern="1200">
        <a:solidFill>
          <a:srgbClr val="FFFF99"/>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008080"/>
    <a:srgbClr val="FFFF99"/>
    <a:srgbClr val="FFFFFF"/>
    <a:srgbClr val="5F5F5F"/>
    <a:srgbClr val="66FFFF"/>
    <a:srgbClr val="FFFF66"/>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82" d="100"/>
          <a:sy n="82" d="100"/>
        </p:scale>
        <p:origin x="147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59" name="Rectangle 11"/>
          <p:cNvSpPr>
            <a:spLocks noGrp="1" noChangeArrowheads="1"/>
          </p:cNvSpPr>
          <p:nvPr>
            <p:ph type="ctrTitle"/>
          </p:nvPr>
        </p:nvSpPr>
        <p:spPr>
          <a:xfrm>
            <a:off x="685800" y="1712913"/>
            <a:ext cx="7772400" cy="1143000"/>
          </a:xfrm>
        </p:spPr>
        <p:txBody>
          <a:bodyPr/>
          <a:lstStyle>
            <a:lvl1pPr>
              <a:defRPr/>
            </a:lvl1pPr>
          </a:lstStyle>
          <a:p>
            <a:r>
              <a:rPr lang="en-US"/>
              <a:t>Click to edit Master title style</a:t>
            </a:r>
          </a:p>
        </p:txBody>
      </p:sp>
      <p:sp>
        <p:nvSpPr>
          <p:cNvPr id="27660" name="Rectangle 12"/>
          <p:cNvSpPr>
            <a:spLocks noGrp="1" noChangeArrowheads="1"/>
          </p:cNvSpPr>
          <p:nvPr>
            <p:ph type="subTitle" idx="1"/>
          </p:nvPr>
        </p:nvSpPr>
        <p:spPr>
          <a:xfrm>
            <a:off x="1371600" y="4267200"/>
            <a:ext cx="6400800" cy="1752600"/>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Kal Bugrara, Ph.D</a:t>
            </a:r>
          </a:p>
        </p:txBody>
      </p:sp>
      <p:sp>
        <p:nvSpPr>
          <p:cNvPr id="5" name="Footer Placeholder 4"/>
          <p:cNvSpPr>
            <a:spLocks noGrp="1"/>
          </p:cNvSpPr>
          <p:nvPr>
            <p:ph type="ftr" sz="quarter" idx="11"/>
          </p:nvPr>
        </p:nvSpPr>
        <p:spPr/>
        <p:txBody>
          <a:bodyPr/>
          <a:lstStyle>
            <a:lvl1pPr>
              <a:defRPr/>
            </a:lvl1pPr>
          </a:lstStyle>
          <a:p>
            <a:r>
              <a:rPr lang="en-US"/>
              <a:t>Software Engineering		     Northeastern University</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7000" y="0"/>
            <a:ext cx="19812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0"/>
            <a:ext cx="57912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Kal Bugrara, Ph.D</a:t>
            </a:r>
          </a:p>
        </p:txBody>
      </p:sp>
      <p:sp>
        <p:nvSpPr>
          <p:cNvPr id="5" name="Footer Placeholder 4"/>
          <p:cNvSpPr>
            <a:spLocks noGrp="1"/>
          </p:cNvSpPr>
          <p:nvPr>
            <p:ph type="ftr" sz="quarter" idx="11"/>
          </p:nvPr>
        </p:nvSpPr>
        <p:spPr/>
        <p:txBody>
          <a:bodyPr/>
          <a:lstStyle>
            <a:lvl1pPr>
              <a:defRPr/>
            </a:lvl1pPr>
          </a:lstStyle>
          <a:p>
            <a:r>
              <a:rPr lang="en-US"/>
              <a:t>Software Engineering		     Northeastern University</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Kal Bugrara, Ph.D</a:t>
            </a:r>
          </a:p>
        </p:txBody>
      </p:sp>
      <p:sp>
        <p:nvSpPr>
          <p:cNvPr id="5" name="Footer Placeholder 4"/>
          <p:cNvSpPr>
            <a:spLocks noGrp="1"/>
          </p:cNvSpPr>
          <p:nvPr>
            <p:ph type="ftr" sz="quarter" idx="11"/>
          </p:nvPr>
        </p:nvSpPr>
        <p:spPr/>
        <p:txBody>
          <a:bodyPr/>
          <a:lstStyle>
            <a:lvl1pPr>
              <a:defRPr/>
            </a:lvl1pPr>
          </a:lstStyle>
          <a:p>
            <a:r>
              <a:rPr lang="en-US"/>
              <a:t>Software Engineering		     Northeastern University</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Kal Bugrara, Ph.D</a:t>
            </a:r>
          </a:p>
        </p:txBody>
      </p:sp>
      <p:sp>
        <p:nvSpPr>
          <p:cNvPr id="5" name="Footer Placeholder 4"/>
          <p:cNvSpPr>
            <a:spLocks noGrp="1"/>
          </p:cNvSpPr>
          <p:nvPr>
            <p:ph type="ftr" sz="quarter" idx="11"/>
          </p:nvPr>
        </p:nvSpPr>
        <p:spPr/>
        <p:txBody>
          <a:bodyPr/>
          <a:lstStyle>
            <a:lvl1pPr>
              <a:defRPr/>
            </a:lvl1pPr>
          </a:lstStyle>
          <a:p>
            <a:r>
              <a:rPr lang="en-US"/>
              <a:t>Software Engineering		     Northeastern University</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9906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906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r>
              <a:rPr lang="en-US"/>
              <a:t>Kal Bugrara, Ph.D</a:t>
            </a:r>
          </a:p>
        </p:txBody>
      </p:sp>
      <p:sp>
        <p:nvSpPr>
          <p:cNvPr id="6" name="Footer Placeholder 5"/>
          <p:cNvSpPr>
            <a:spLocks noGrp="1"/>
          </p:cNvSpPr>
          <p:nvPr>
            <p:ph type="ftr" sz="quarter" idx="11"/>
          </p:nvPr>
        </p:nvSpPr>
        <p:spPr/>
        <p:txBody>
          <a:bodyPr/>
          <a:lstStyle>
            <a:lvl1pPr>
              <a:defRPr/>
            </a:lvl1pPr>
          </a:lstStyle>
          <a:p>
            <a:r>
              <a:rPr lang="en-US"/>
              <a:t>Software Engineering		     Northeastern University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en-US"/>
              <a:t>Kal Bugrara, Ph.D</a:t>
            </a:r>
          </a:p>
        </p:txBody>
      </p:sp>
      <p:sp>
        <p:nvSpPr>
          <p:cNvPr id="8" name="Footer Placeholder 7"/>
          <p:cNvSpPr>
            <a:spLocks noGrp="1"/>
          </p:cNvSpPr>
          <p:nvPr>
            <p:ph type="ftr" sz="quarter" idx="11"/>
          </p:nvPr>
        </p:nvSpPr>
        <p:spPr/>
        <p:txBody>
          <a:bodyPr/>
          <a:lstStyle>
            <a:lvl1pPr>
              <a:defRPr/>
            </a:lvl1pPr>
          </a:lstStyle>
          <a:p>
            <a:r>
              <a:rPr lang="en-US"/>
              <a:t>Software Engineering		     Northeastern University</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r>
              <a:rPr lang="en-US"/>
              <a:t>Kal Bugrara, Ph.D</a:t>
            </a:r>
          </a:p>
        </p:txBody>
      </p:sp>
      <p:sp>
        <p:nvSpPr>
          <p:cNvPr id="4" name="Footer Placeholder 3"/>
          <p:cNvSpPr>
            <a:spLocks noGrp="1"/>
          </p:cNvSpPr>
          <p:nvPr>
            <p:ph type="ftr" sz="quarter" idx="11"/>
          </p:nvPr>
        </p:nvSpPr>
        <p:spPr/>
        <p:txBody>
          <a:bodyPr/>
          <a:lstStyle>
            <a:lvl1pPr>
              <a:defRPr/>
            </a:lvl1pPr>
          </a:lstStyle>
          <a:p>
            <a:r>
              <a:rPr lang="en-US"/>
              <a:t>Software Engineering		     Northeastern University</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Kal Bugrara, Ph.D</a:t>
            </a:r>
          </a:p>
        </p:txBody>
      </p:sp>
      <p:sp>
        <p:nvSpPr>
          <p:cNvPr id="3" name="Footer Placeholder 2"/>
          <p:cNvSpPr>
            <a:spLocks noGrp="1"/>
          </p:cNvSpPr>
          <p:nvPr>
            <p:ph type="ftr" sz="quarter" idx="11"/>
          </p:nvPr>
        </p:nvSpPr>
        <p:spPr/>
        <p:txBody>
          <a:bodyPr/>
          <a:lstStyle>
            <a:lvl1pPr>
              <a:defRPr/>
            </a:lvl1pPr>
          </a:lstStyle>
          <a:p>
            <a:r>
              <a:rPr lang="en-US"/>
              <a:t>Software Engineering		     Northeastern University</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Kal Bugrara, Ph.D</a:t>
            </a:r>
          </a:p>
        </p:txBody>
      </p:sp>
      <p:sp>
        <p:nvSpPr>
          <p:cNvPr id="6" name="Footer Placeholder 5"/>
          <p:cNvSpPr>
            <a:spLocks noGrp="1"/>
          </p:cNvSpPr>
          <p:nvPr>
            <p:ph type="ftr" sz="quarter" idx="11"/>
          </p:nvPr>
        </p:nvSpPr>
        <p:spPr/>
        <p:txBody>
          <a:bodyPr/>
          <a:lstStyle>
            <a:lvl1pPr>
              <a:defRPr/>
            </a:lvl1pPr>
          </a:lstStyle>
          <a:p>
            <a:r>
              <a:rPr lang="en-US"/>
              <a:t>Software Engineering		     Northeastern University</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Kal Bugrara, Ph.D</a:t>
            </a:r>
          </a:p>
        </p:txBody>
      </p:sp>
      <p:sp>
        <p:nvSpPr>
          <p:cNvPr id="6" name="Footer Placeholder 5"/>
          <p:cNvSpPr>
            <a:spLocks noGrp="1"/>
          </p:cNvSpPr>
          <p:nvPr>
            <p:ph type="ftr" sz="quarter" idx="11"/>
          </p:nvPr>
        </p:nvSpPr>
        <p:spPr/>
        <p:txBody>
          <a:bodyPr/>
          <a:lstStyle>
            <a:lvl1pPr>
              <a:defRPr/>
            </a:lvl1pPr>
          </a:lstStyle>
          <a:p>
            <a:r>
              <a:rPr lang="en-US"/>
              <a:t>Software Engineering		     Northeastern University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666699">
                <a:gamma/>
                <a:shade val="46275"/>
                <a:invGamma/>
              </a:srgbClr>
            </a:gs>
            <a:gs pos="100000">
              <a:srgbClr val="666699"/>
            </a:gs>
          </a:gsLst>
          <a:lin ang="5400000" scaled="1"/>
        </a:gra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6635" name="Rectangle 11"/>
          <p:cNvSpPr>
            <a:spLocks noGrp="1" noChangeArrowheads="1"/>
          </p:cNvSpPr>
          <p:nvPr>
            <p:ph type="title"/>
          </p:nvPr>
        </p:nvSpPr>
        <p:spPr bwMode="auto">
          <a:xfrm>
            <a:off x="533400" y="0"/>
            <a:ext cx="79248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6636" name="Rectangle 12"/>
          <p:cNvSpPr>
            <a:spLocks noGrp="1" noChangeArrowheads="1"/>
          </p:cNvSpPr>
          <p:nvPr>
            <p:ph type="body" idx="1"/>
          </p:nvPr>
        </p:nvSpPr>
        <p:spPr bwMode="auto">
          <a:xfrm>
            <a:off x="685800" y="990600"/>
            <a:ext cx="7772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7" name="Rectangle 13"/>
          <p:cNvSpPr>
            <a:spLocks noGrp="1" noChangeArrowheads="1"/>
          </p:cNvSpPr>
          <p:nvPr>
            <p:ph type="dt" sz="half" idx="2"/>
          </p:nvPr>
        </p:nvSpPr>
        <p:spPr bwMode="auto">
          <a:xfrm>
            <a:off x="685800" y="640080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buClrTx/>
              <a:buSzTx/>
              <a:buFontTx/>
              <a:buNone/>
              <a:defRPr kumimoji="0" sz="1200">
                <a:solidFill>
                  <a:schemeClr val="tx1"/>
                </a:solidFill>
              </a:defRPr>
            </a:lvl1pPr>
          </a:lstStyle>
          <a:p>
            <a:r>
              <a:rPr lang="en-US"/>
              <a:t>Kal Bugrara, Ph.D</a:t>
            </a:r>
          </a:p>
        </p:txBody>
      </p:sp>
      <p:sp>
        <p:nvSpPr>
          <p:cNvPr id="26638" name="Rectangle 14"/>
          <p:cNvSpPr>
            <a:spLocks noGrp="1" noChangeArrowheads="1"/>
          </p:cNvSpPr>
          <p:nvPr>
            <p:ph type="ftr" sz="quarter" idx="3"/>
          </p:nvPr>
        </p:nvSpPr>
        <p:spPr bwMode="auto">
          <a:xfrm>
            <a:off x="2895600" y="6400800"/>
            <a:ext cx="54864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buClrTx/>
              <a:buSzTx/>
              <a:buFontTx/>
              <a:buNone/>
              <a:defRPr kumimoji="0" sz="1200">
                <a:solidFill>
                  <a:schemeClr val="tx1"/>
                </a:solidFill>
              </a:defRPr>
            </a:lvl1pPr>
          </a:lstStyle>
          <a:p>
            <a:r>
              <a:rPr lang="en-US"/>
              <a:t>Software Engineering		     Northeastern University</a:t>
            </a:r>
          </a:p>
        </p:txBody>
      </p:sp>
      <p:sp>
        <p:nvSpPr>
          <p:cNvPr id="26640" name="Line 16"/>
          <p:cNvSpPr>
            <a:spLocks noChangeShapeType="1"/>
          </p:cNvSpPr>
          <p:nvPr/>
        </p:nvSpPr>
        <p:spPr bwMode="auto">
          <a:xfrm>
            <a:off x="533400" y="838200"/>
            <a:ext cx="7924800" cy="0"/>
          </a:xfrm>
          <a:prstGeom prst="line">
            <a:avLst/>
          </a:prstGeom>
          <a:noFill/>
          <a:ln w="38100">
            <a:solidFill>
              <a:srgbClr val="3366FF"/>
            </a:solid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p:txStyles>
    <p:titleStyle>
      <a:lvl1pPr algn="l" rtl="0" eaLnBrk="0" fontAlgn="base" hangingPunct="0">
        <a:spcBef>
          <a:spcPct val="0"/>
        </a:spcBef>
        <a:spcAft>
          <a:spcPct val="0"/>
        </a:spcAft>
        <a:defRPr kumimoji="1" sz="4000" i="1">
          <a:solidFill>
            <a:srgbClr val="8C8C08"/>
          </a:solidFill>
          <a:latin typeface="+mj-lt"/>
          <a:ea typeface="+mj-ea"/>
          <a:cs typeface="+mj-cs"/>
        </a:defRPr>
      </a:lvl1pPr>
      <a:lvl2pPr algn="l" rtl="0" eaLnBrk="0" fontAlgn="base" hangingPunct="0">
        <a:spcBef>
          <a:spcPct val="0"/>
        </a:spcBef>
        <a:spcAft>
          <a:spcPct val="0"/>
        </a:spcAft>
        <a:defRPr kumimoji="1" sz="4000" i="1">
          <a:solidFill>
            <a:srgbClr val="8C8C08"/>
          </a:solidFill>
          <a:latin typeface="Helvetica" pitchFamily="34" charset="0"/>
        </a:defRPr>
      </a:lvl2pPr>
      <a:lvl3pPr algn="l" rtl="0" eaLnBrk="0" fontAlgn="base" hangingPunct="0">
        <a:spcBef>
          <a:spcPct val="0"/>
        </a:spcBef>
        <a:spcAft>
          <a:spcPct val="0"/>
        </a:spcAft>
        <a:defRPr kumimoji="1" sz="4000" i="1">
          <a:solidFill>
            <a:srgbClr val="8C8C08"/>
          </a:solidFill>
          <a:latin typeface="Helvetica" pitchFamily="34" charset="0"/>
        </a:defRPr>
      </a:lvl3pPr>
      <a:lvl4pPr algn="l" rtl="0" eaLnBrk="0" fontAlgn="base" hangingPunct="0">
        <a:spcBef>
          <a:spcPct val="0"/>
        </a:spcBef>
        <a:spcAft>
          <a:spcPct val="0"/>
        </a:spcAft>
        <a:defRPr kumimoji="1" sz="4000" i="1">
          <a:solidFill>
            <a:srgbClr val="8C8C08"/>
          </a:solidFill>
          <a:latin typeface="Helvetica" pitchFamily="34" charset="0"/>
        </a:defRPr>
      </a:lvl4pPr>
      <a:lvl5pPr algn="l" rtl="0" eaLnBrk="0" fontAlgn="base" hangingPunct="0">
        <a:spcBef>
          <a:spcPct val="0"/>
        </a:spcBef>
        <a:spcAft>
          <a:spcPct val="0"/>
        </a:spcAft>
        <a:defRPr kumimoji="1" sz="4000" i="1">
          <a:solidFill>
            <a:srgbClr val="8C8C08"/>
          </a:solidFill>
          <a:latin typeface="Helvetica" pitchFamily="34" charset="0"/>
        </a:defRPr>
      </a:lvl5pPr>
      <a:lvl6pPr marL="457200" algn="l" rtl="0" eaLnBrk="0" fontAlgn="base" hangingPunct="0">
        <a:spcBef>
          <a:spcPct val="0"/>
        </a:spcBef>
        <a:spcAft>
          <a:spcPct val="0"/>
        </a:spcAft>
        <a:defRPr kumimoji="1" sz="4000" i="1">
          <a:solidFill>
            <a:srgbClr val="8C8C08"/>
          </a:solidFill>
          <a:latin typeface="Helvetica" pitchFamily="34" charset="0"/>
        </a:defRPr>
      </a:lvl6pPr>
      <a:lvl7pPr marL="914400" algn="l" rtl="0" eaLnBrk="0" fontAlgn="base" hangingPunct="0">
        <a:spcBef>
          <a:spcPct val="0"/>
        </a:spcBef>
        <a:spcAft>
          <a:spcPct val="0"/>
        </a:spcAft>
        <a:defRPr kumimoji="1" sz="4000" i="1">
          <a:solidFill>
            <a:srgbClr val="8C8C08"/>
          </a:solidFill>
          <a:latin typeface="Helvetica" pitchFamily="34" charset="0"/>
        </a:defRPr>
      </a:lvl7pPr>
      <a:lvl8pPr marL="1371600" algn="l" rtl="0" eaLnBrk="0" fontAlgn="base" hangingPunct="0">
        <a:spcBef>
          <a:spcPct val="0"/>
        </a:spcBef>
        <a:spcAft>
          <a:spcPct val="0"/>
        </a:spcAft>
        <a:defRPr kumimoji="1" sz="4000" i="1">
          <a:solidFill>
            <a:srgbClr val="8C8C08"/>
          </a:solidFill>
          <a:latin typeface="Helvetica" pitchFamily="34" charset="0"/>
        </a:defRPr>
      </a:lvl8pPr>
      <a:lvl9pPr marL="1828800" algn="l" rtl="0" eaLnBrk="0" fontAlgn="base" hangingPunct="0">
        <a:spcBef>
          <a:spcPct val="0"/>
        </a:spcBef>
        <a:spcAft>
          <a:spcPct val="0"/>
        </a:spcAft>
        <a:defRPr kumimoji="1" sz="4000" i="1">
          <a:solidFill>
            <a:srgbClr val="8C8C08"/>
          </a:solidFill>
          <a:latin typeface="Helvetica" pitchFamily="34" charset="0"/>
        </a:defRPr>
      </a:lvl9pPr>
    </p:titleStyle>
    <p:bodyStyle>
      <a:lvl1pPr marL="342900" indent="-342900" algn="l" rtl="0" eaLnBrk="0" fontAlgn="base" hangingPunct="0">
        <a:spcBef>
          <a:spcPct val="20000"/>
        </a:spcBef>
        <a:spcAft>
          <a:spcPct val="0"/>
        </a:spcAft>
        <a:buClr>
          <a:srgbClr val="4D4D4D"/>
        </a:buClr>
        <a:buSzPct val="60000"/>
        <a:buFont typeface="Wingdings" pitchFamily="2" charset="2"/>
        <a:buChar char="n"/>
        <a:defRPr kumimoji="1" sz="2400" b="1">
          <a:solidFill>
            <a:srgbClr val="006666"/>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000">
          <a:solidFill>
            <a:schemeClr val="tx1"/>
          </a:solidFill>
          <a:latin typeface="+mn-lt"/>
        </a:defRPr>
      </a:lvl2pPr>
      <a:lvl3pPr marL="1143000" indent="-228600" algn="l" rtl="0" eaLnBrk="0" fontAlgn="base" hangingPunct="0">
        <a:spcBef>
          <a:spcPct val="20000"/>
        </a:spcBef>
        <a:spcAft>
          <a:spcPct val="0"/>
        </a:spcAft>
        <a:buClr>
          <a:schemeClr val="accent2"/>
        </a:buClr>
        <a:buSzPct val="100000"/>
        <a:buChar char="•"/>
        <a:defRPr kumimoji="1" sz="2000">
          <a:solidFill>
            <a:schemeClr val="tx1"/>
          </a:solidFill>
          <a:latin typeface="+mn-lt"/>
        </a:defRPr>
      </a:lvl3pPr>
      <a:lvl4pPr marL="1600200" indent="-228600" algn="l" rtl="0" eaLnBrk="0" fontAlgn="base" hangingPunct="0">
        <a:spcBef>
          <a:spcPct val="20000"/>
        </a:spcBef>
        <a:spcAft>
          <a:spcPct val="0"/>
        </a:spcAft>
        <a:buClr>
          <a:schemeClr val="tx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Kal Bugrara, Ph.D</a:t>
            </a:r>
          </a:p>
        </p:txBody>
      </p:sp>
      <p:sp>
        <p:nvSpPr>
          <p:cNvPr id="4" name="Footer Placeholder 3"/>
          <p:cNvSpPr>
            <a:spLocks noGrp="1"/>
          </p:cNvSpPr>
          <p:nvPr>
            <p:ph type="ftr" sz="quarter" idx="11"/>
          </p:nvPr>
        </p:nvSpPr>
        <p:spPr/>
        <p:txBody>
          <a:bodyPr/>
          <a:lstStyle/>
          <a:p>
            <a:r>
              <a:rPr lang="en-US"/>
              <a:t>Software Engineering		     Northeastern University</a:t>
            </a:r>
          </a:p>
        </p:txBody>
      </p:sp>
      <p:sp>
        <p:nvSpPr>
          <p:cNvPr id="10242" name="Rectangle 2"/>
          <p:cNvSpPr>
            <a:spLocks noGrp="1" noChangeArrowheads="1"/>
          </p:cNvSpPr>
          <p:nvPr>
            <p:ph type="title"/>
          </p:nvPr>
        </p:nvSpPr>
        <p:spPr>
          <a:xfrm>
            <a:off x="533400" y="2286000"/>
            <a:ext cx="8001000" cy="2590800"/>
          </a:xfrm>
        </p:spPr>
        <p:txBody>
          <a:bodyPr/>
          <a:lstStyle/>
          <a:p>
            <a:pPr algn="ctr"/>
            <a:r>
              <a:rPr lang="en-US" dirty="0">
                <a:solidFill>
                  <a:schemeClr val="tx2"/>
                </a:solidFill>
              </a:rPr>
              <a:t>Fundamentals Of Software Engineering</a:t>
            </a:r>
            <a:br>
              <a:rPr lang="en-US" dirty="0">
                <a:solidFill>
                  <a:schemeClr val="tx2"/>
                </a:solidFill>
              </a:rPr>
            </a:br>
            <a:br>
              <a:rPr lang="en-US" dirty="0">
                <a:solidFill>
                  <a:schemeClr val="tx2"/>
                </a:solidFill>
              </a:rPr>
            </a:br>
            <a:r>
              <a:rPr lang="en-US" dirty="0">
                <a:solidFill>
                  <a:schemeClr val="tx2"/>
                </a:solidFill>
              </a:rPr>
              <a:t>Use-case and Application</a:t>
            </a:r>
            <a:endParaRPr lang="en-US" dirty="0">
              <a:solidFill>
                <a:srgbClr val="66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t>Kal Bugrara, Ph.D</a:t>
            </a:r>
          </a:p>
        </p:txBody>
      </p:sp>
      <p:sp>
        <p:nvSpPr>
          <p:cNvPr id="8" name="Footer Placeholder 4"/>
          <p:cNvSpPr>
            <a:spLocks noGrp="1"/>
          </p:cNvSpPr>
          <p:nvPr>
            <p:ph type="ftr" sz="quarter" idx="11"/>
          </p:nvPr>
        </p:nvSpPr>
        <p:spPr/>
        <p:txBody>
          <a:bodyPr/>
          <a:lstStyle/>
          <a:p>
            <a:r>
              <a:rPr lang="en-US"/>
              <a:t>Software Engineering		     Northeastern University</a:t>
            </a:r>
          </a:p>
        </p:txBody>
      </p:sp>
      <p:sp>
        <p:nvSpPr>
          <p:cNvPr id="323586" name="Rectangle 2"/>
          <p:cNvSpPr>
            <a:spLocks noGrp="1" noChangeArrowheads="1"/>
          </p:cNvSpPr>
          <p:nvPr>
            <p:ph type="title"/>
          </p:nvPr>
        </p:nvSpPr>
        <p:spPr/>
        <p:txBody>
          <a:bodyPr/>
          <a:lstStyle/>
          <a:p>
            <a:r>
              <a:rPr lang="en-US"/>
              <a:t>Define operation detail</a:t>
            </a:r>
          </a:p>
        </p:txBody>
      </p:sp>
      <p:sp>
        <p:nvSpPr>
          <p:cNvPr id="323587" name="Rectangle 3"/>
          <p:cNvSpPr>
            <a:spLocks noChangeArrowheads="1"/>
          </p:cNvSpPr>
          <p:nvPr/>
        </p:nvSpPr>
        <p:spPr bwMode="auto">
          <a:xfrm>
            <a:off x="685800" y="1549400"/>
            <a:ext cx="7308850" cy="2017713"/>
          </a:xfrm>
          <a:prstGeom prst="rect">
            <a:avLst/>
          </a:prstGeom>
          <a:noFill/>
          <a:ln w="9525">
            <a:noFill/>
            <a:miter lim="800000"/>
            <a:headEnd/>
            <a:tailEnd/>
          </a:ln>
          <a:effectLst/>
        </p:spPr>
        <p:txBody>
          <a:bodyPr wrap="none">
            <a:spAutoFit/>
          </a:bodyPr>
          <a:lstStyle/>
          <a:p>
            <a:r>
              <a:rPr lang="en-US" sz="1800"/>
              <a:t>CourseOffer.getCourseFilledSeats():</a:t>
            </a:r>
          </a:p>
          <a:p>
            <a:endParaRPr lang="en-US" sz="1800"/>
          </a:p>
          <a:p>
            <a:r>
              <a:rPr lang="en-US" sz="1800"/>
              <a:t>	total_filled_seats = 0;</a:t>
            </a:r>
          </a:p>
          <a:p>
            <a:r>
              <a:rPr lang="en-US" sz="1800"/>
              <a:t>	For each seat associated with CourseOffer</a:t>
            </a:r>
          </a:p>
          <a:p>
            <a:r>
              <a:rPr lang="en-US" sz="1800"/>
              <a:t>		if </a:t>
            </a:r>
            <a:r>
              <a:rPr lang="en-US" sz="1800" u="sng"/>
              <a:t>seat is assigned</a:t>
            </a:r>
            <a:r>
              <a:rPr lang="en-US" sz="1800"/>
              <a:t> then add one to total_filled_seats;</a:t>
            </a:r>
          </a:p>
          <a:p>
            <a:r>
              <a:rPr lang="en-US" sz="1800"/>
              <a:t>	Return total_filled_seats</a:t>
            </a:r>
          </a:p>
        </p:txBody>
      </p:sp>
      <p:sp>
        <p:nvSpPr>
          <p:cNvPr id="323588" name="Rectangle 4"/>
          <p:cNvSpPr>
            <a:spLocks noChangeArrowheads="1"/>
          </p:cNvSpPr>
          <p:nvPr/>
        </p:nvSpPr>
        <p:spPr bwMode="auto">
          <a:xfrm>
            <a:off x="6248400" y="11588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3589" name="Text Box 5"/>
          <p:cNvSpPr txBox="1">
            <a:spLocks noChangeArrowheads="1"/>
          </p:cNvSpPr>
          <p:nvPr/>
        </p:nvSpPr>
        <p:spPr bwMode="auto">
          <a:xfrm>
            <a:off x="6096000" y="1066800"/>
            <a:ext cx="1447800" cy="701675"/>
          </a:xfrm>
          <a:prstGeom prst="rect">
            <a:avLst/>
          </a:prstGeom>
          <a:noFill/>
          <a:ln w="9525">
            <a:noFill/>
            <a:miter lim="800000"/>
            <a:headEnd/>
            <a:tailEnd/>
          </a:ln>
          <a:effectLst/>
        </p:spPr>
        <p:txBody>
          <a:bodyPr>
            <a:spAutoFit/>
          </a:bodyPr>
          <a:lstStyle/>
          <a:p>
            <a:pPr algn="ctr"/>
            <a:r>
              <a:rPr lang="en-US" sz="2000"/>
              <a:t>Course Offer</a:t>
            </a:r>
          </a:p>
        </p:txBody>
      </p:sp>
      <p:sp>
        <p:nvSpPr>
          <p:cNvPr id="323590" name="Rectangle 6"/>
          <p:cNvSpPr>
            <a:spLocks noChangeArrowheads="1"/>
          </p:cNvSpPr>
          <p:nvPr/>
        </p:nvSpPr>
        <p:spPr bwMode="auto">
          <a:xfrm>
            <a:off x="685800" y="4064000"/>
            <a:ext cx="7372350" cy="1962150"/>
          </a:xfrm>
          <a:prstGeom prst="rect">
            <a:avLst/>
          </a:prstGeom>
          <a:noFill/>
          <a:ln w="9525">
            <a:noFill/>
            <a:miter lim="800000"/>
            <a:headEnd/>
            <a:tailEnd/>
          </a:ln>
          <a:effectLst/>
        </p:spPr>
        <p:txBody>
          <a:bodyPr wrap="none">
            <a:spAutoFit/>
          </a:bodyPr>
          <a:lstStyle/>
          <a:p>
            <a:pPr>
              <a:spcBef>
                <a:spcPct val="0"/>
              </a:spcBef>
              <a:buClrTx/>
              <a:buSzTx/>
              <a:buFontTx/>
              <a:buNone/>
            </a:pPr>
            <a:r>
              <a:rPr lang="en-US" sz="1800"/>
              <a:t>CourseOffer.getCourseEmptySeats():</a:t>
            </a:r>
          </a:p>
          <a:p>
            <a:pPr>
              <a:spcBef>
                <a:spcPct val="0"/>
              </a:spcBef>
              <a:buClrTx/>
              <a:buSzTx/>
              <a:buFontTx/>
              <a:buNone/>
            </a:pPr>
            <a:endParaRPr lang="en-US" sz="1800"/>
          </a:p>
          <a:p>
            <a:r>
              <a:rPr lang="en-US" sz="1800"/>
              <a:t>	total_unfilled_seats = 0;</a:t>
            </a:r>
          </a:p>
          <a:p>
            <a:r>
              <a:rPr lang="en-US" sz="1800"/>
              <a:t>	For each seat</a:t>
            </a:r>
          </a:p>
          <a:p>
            <a:r>
              <a:rPr lang="en-US" sz="1800"/>
              <a:t>		if </a:t>
            </a:r>
            <a:r>
              <a:rPr lang="en-US" sz="1800" u="sng"/>
              <a:t>seat is unfilled </a:t>
            </a:r>
            <a:r>
              <a:rPr lang="en-US" sz="1800"/>
              <a:t>then add one to total_unfilled_seats;</a:t>
            </a:r>
          </a:p>
          <a:p>
            <a:r>
              <a:rPr lang="en-US" sz="1800"/>
              <a:t>	Return total_filled_seats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r>
              <a:rPr lang="en-US"/>
              <a:t>Kal Bugrara, Ph.D</a:t>
            </a:r>
          </a:p>
        </p:txBody>
      </p:sp>
      <p:sp>
        <p:nvSpPr>
          <p:cNvPr id="10" name="Footer Placeholder 4"/>
          <p:cNvSpPr>
            <a:spLocks noGrp="1"/>
          </p:cNvSpPr>
          <p:nvPr>
            <p:ph type="ftr" sz="quarter" idx="11"/>
          </p:nvPr>
        </p:nvSpPr>
        <p:spPr/>
        <p:txBody>
          <a:bodyPr/>
          <a:lstStyle/>
          <a:p>
            <a:r>
              <a:rPr lang="en-US"/>
              <a:t>Software Engineering		     Northeastern University</a:t>
            </a:r>
          </a:p>
        </p:txBody>
      </p:sp>
      <p:sp>
        <p:nvSpPr>
          <p:cNvPr id="315394" name="Rectangle 2"/>
          <p:cNvSpPr>
            <a:spLocks noChangeArrowheads="1"/>
          </p:cNvSpPr>
          <p:nvPr/>
        </p:nvSpPr>
        <p:spPr bwMode="auto">
          <a:xfrm>
            <a:off x="152400" y="10668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5395" name="Text Box 3"/>
          <p:cNvSpPr txBox="1">
            <a:spLocks noChangeArrowheads="1"/>
          </p:cNvSpPr>
          <p:nvPr/>
        </p:nvSpPr>
        <p:spPr bwMode="auto">
          <a:xfrm>
            <a:off x="0" y="1127125"/>
            <a:ext cx="1447800" cy="396875"/>
          </a:xfrm>
          <a:prstGeom prst="rect">
            <a:avLst/>
          </a:prstGeom>
          <a:noFill/>
          <a:ln w="9525">
            <a:noFill/>
            <a:miter lim="800000"/>
            <a:headEnd/>
            <a:tailEnd/>
          </a:ln>
          <a:effectLst/>
        </p:spPr>
        <p:txBody>
          <a:bodyPr>
            <a:spAutoFit/>
          </a:bodyPr>
          <a:lstStyle/>
          <a:p>
            <a:pPr algn="ctr"/>
            <a:r>
              <a:rPr lang="en-US" sz="2000"/>
              <a:t>Seat</a:t>
            </a:r>
          </a:p>
        </p:txBody>
      </p:sp>
      <p:sp>
        <p:nvSpPr>
          <p:cNvPr id="315399" name="Rectangle 7"/>
          <p:cNvSpPr>
            <a:spLocks noGrp="1" noChangeArrowheads="1"/>
          </p:cNvSpPr>
          <p:nvPr>
            <p:ph type="title"/>
          </p:nvPr>
        </p:nvSpPr>
        <p:spPr/>
        <p:txBody>
          <a:bodyPr/>
          <a:lstStyle/>
          <a:p>
            <a:r>
              <a:rPr lang="en-US"/>
              <a:t>Assign Operations</a:t>
            </a:r>
          </a:p>
        </p:txBody>
      </p:sp>
      <p:sp>
        <p:nvSpPr>
          <p:cNvPr id="315400" name="Text Box 8"/>
          <p:cNvSpPr txBox="1">
            <a:spLocks noChangeArrowheads="1"/>
          </p:cNvSpPr>
          <p:nvPr/>
        </p:nvSpPr>
        <p:spPr bwMode="auto">
          <a:xfrm>
            <a:off x="1905000" y="1143000"/>
            <a:ext cx="6705600" cy="1027113"/>
          </a:xfrm>
          <a:prstGeom prst="rect">
            <a:avLst/>
          </a:prstGeom>
          <a:noFill/>
          <a:ln w="9525">
            <a:noFill/>
            <a:miter lim="800000"/>
            <a:headEnd/>
            <a:tailEnd/>
          </a:ln>
          <a:effectLst/>
        </p:spPr>
        <p:txBody>
          <a:bodyPr>
            <a:spAutoFit/>
          </a:bodyPr>
          <a:lstStyle/>
          <a:p>
            <a:r>
              <a:rPr lang="en-US" sz="1800"/>
              <a:t>Represents an available seat in a class</a:t>
            </a:r>
          </a:p>
          <a:p>
            <a:r>
              <a:rPr lang="en-US" sz="1800"/>
              <a:t>Operations: 	getCourse()</a:t>
            </a:r>
          </a:p>
          <a:p>
            <a:r>
              <a:rPr lang="en-US" sz="1800"/>
              <a:t>		IsSeatAssigned()</a:t>
            </a:r>
          </a:p>
        </p:txBody>
      </p:sp>
      <p:sp>
        <p:nvSpPr>
          <p:cNvPr id="315403" name="Rectangle 11"/>
          <p:cNvSpPr>
            <a:spLocks noChangeArrowheads="1"/>
          </p:cNvSpPr>
          <p:nvPr/>
        </p:nvSpPr>
        <p:spPr bwMode="auto">
          <a:xfrm>
            <a:off x="228600" y="347662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5404" name="Text Box 12"/>
          <p:cNvSpPr txBox="1">
            <a:spLocks noChangeArrowheads="1"/>
          </p:cNvSpPr>
          <p:nvPr/>
        </p:nvSpPr>
        <p:spPr bwMode="auto">
          <a:xfrm>
            <a:off x="0" y="3429000"/>
            <a:ext cx="1600200" cy="701675"/>
          </a:xfrm>
          <a:prstGeom prst="rect">
            <a:avLst/>
          </a:prstGeom>
          <a:noFill/>
          <a:ln w="9525">
            <a:noFill/>
            <a:miter lim="800000"/>
            <a:headEnd/>
            <a:tailEnd/>
          </a:ln>
          <a:effectLst/>
        </p:spPr>
        <p:txBody>
          <a:bodyPr>
            <a:spAutoFit/>
          </a:bodyPr>
          <a:lstStyle/>
          <a:p>
            <a:pPr algn="ctr"/>
            <a:r>
              <a:rPr lang="en-US" sz="2000"/>
              <a:t>Seat Assignment</a:t>
            </a:r>
          </a:p>
        </p:txBody>
      </p:sp>
      <p:sp>
        <p:nvSpPr>
          <p:cNvPr id="315405" name="Text Box 13"/>
          <p:cNvSpPr txBox="1">
            <a:spLocks noChangeArrowheads="1"/>
          </p:cNvSpPr>
          <p:nvPr/>
        </p:nvSpPr>
        <p:spPr bwMode="auto">
          <a:xfrm>
            <a:off x="1905000" y="3352800"/>
            <a:ext cx="6705600" cy="3832225"/>
          </a:xfrm>
          <a:prstGeom prst="rect">
            <a:avLst/>
          </a:prstGeom>
          <a:noFill/>
          <a:ln w="9525">
            <a:noFill/>
            <a:miter lim="800000"/>
            <a:headEnd/>
            <a:tailEnd/>
          </a:ln>
          <a:effectLst/>
        </p:spPr>
        <p:txBody>
          <a:bodyPr>
            <a:spAutoFit/>
          </a:bodyPr>
          <a:lstStyle/>
          <a:p>
            <a:r>
              <a:rPr lang="en-US" sz="1800"/>
              <a:t>Represents the fact that a specific </a:t>
            </a:r>
            <a:r>
              <a:rPr lang="en-US" sz="1800" u="sng"/>
              <a:t>seat</a:t>
            </a:r>
            <a:r>
              <a:rPr lang="en-US" sz="1800"/>
              <a:t> in a </a:t>
            </a:r>
            <a:r>
              <a:rPr lang="en-US" sz="1800" u="sng"/>
              <a:t>course</a:t>
            </a:r>
            <a:r>
              <a:rPr lang="en-US" sz="1800"/>
              <a:t> is assigned to a </a:t>
            </a:r>
            <a:r>
              <a:rPr lang="en-US" sz="1800" i="1"/>
              <a:t>student</a:t>
            </a:r>
            <a:r>
              <a:rPr lang="en-US" sz="1800"/>
              <a:t>. The class is responsible for the student status in the class as well as the student grades (midterm, final, homework solutions, etc.</a:t>
            </a:r>
          </a:p>
          <a:p>
            <a:r>
              <a:rPr lang="en-US" sz="1800"/>
              <a:t>	</a:t>
            </a:r>
          </a:p>
          <a:p>
            <a:r>
              <a:rPr lang="en-US" sz="1800"/>
              <a:t>What is the course? SeatAssignment.getCourse()</a:t>
            </a:r>
          </a:p>
          <a:p>
            <a:r>
              <a:rPr lang="en-US" sz="1800"/>
              <a:t>Who is the student? SeatAssignment.getStudent()</a:t>
            </a:r>
          </a:p>
          <a:p>
            <a:r>
              <a:rPr lang="en-US" sz="1800"/>
              <a:t>What is the grade the student got in the class?</a:t>
            </a:r>
          </a:p>
          <a:p>
            <a:pPr lvl="1"/>
            <a:r>
              <a:rPr lang="en-US" sz="1800"/>
              <a:t>SeatAssignment.getStudentGrade();</a:t>
            </a:r>
          </a:p>
          <a:p>
            <a:pPr lvl="1"/>
            <a:r>
              <a:rPr lang="en-US" sz="1800"/>
              <a:t>SeatAssignment.setStudentGrade();</a:t>
            </a:r>
          </a:p>
          <a:p>
            <a:pPr lvl="1"/>
            <a:endParaRPr lang="en-US" sz="1800"/>
          </a:p>
          <a:p>
            <a:endParaRPr 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t>Kal Bugrara, Ph.D</a:t>
            </a:r>
          </a:p>
        </p:txBody>
      </p:sp>
      <p:sp>
        <p:nvSpPr>
          <p:cNvPr id="8" name="Footer Placeholder 4"/>
          <p:cNvSpPr>
            <a:spLocks noGrp="1"/>
          </p:cNvSpPr>
          <p:nvPr>
            <p:ph type="ftr" sz="quarter" idx="11"/>
          </p:nvPr>
        </p:nvSpPr>
        <p:spPr/>
        <p:txBody>
          <a:bodyPr/>
          <a:lstStyle/>
          <a:p>
            <a:r>
              <a:rPr lang="en-US"/>
              <a:t>Software Engineering		     Northeastern University</a:t>
            </a:r>
          </a:p>
        </p:txBody>
      </p:sp>
      <p:sp>
        <p:nvSpPr>
          <p:cNvPr id="301070" name="Rectangle 14"/>
          <p:cNvSpPr>
            <a:spLocks noChangeArrowheads="1"/>
          </p:cNvSpPr>
          <p:nvPr/>
        </p:nvSpPr>
        <p:spPr bwMode="auto">
          <a:xfrm>
            <a:off x="533400" y="1981200"/>
            <a:ext cx="1143000" cy="609600"/>
          </a:xfrm>
          <a:prstGeom prst="rect">
            <a:avLst/>
          </a:prstGeom>
          <a:solidFill>
            <a:srgbClr val="339966"/>
          </a:solidFill>
          <a:ln w="9525">
            <a:solidFill>
              <a:srgbClr val="FFFFFF"/>
            </a:solidFill>
            <a:miter lim="800000"/>
            <a:headEnd/>
            <a:tailEnd/>
          </a:ln>
          <a:effectLst/>
        </p:spPr>
        <p:txBody>
          <a:bodyPr anchor="ctr">
            <a:spAutoFit/>
          </a:bodyPr>
          <a:lstStyle/>
          <a:p>
            <a:endParaRPr lang="en-US"/>
          </a:p>
        </p:txBody>
      </p:sp>
      <p:sp>
        <p:nvSpPr>
          <p:cNvPr id="301071" name="Text Box 15"/>
          <p:cNvSpPr txBox="1">
            <a:spLocks noChangeArrowheads="1"/>
          </p:cNvSpPr>
          <p:nvPr/>
        </p:nvSpPr>
        <p:spPr bwMode="auto">
          <a:xfrm>
            <a:off x="381000" y="1905000"/>
            <a:ext cx="1447800" cy="701675"/>
          </a:xfrm>
          <a:prstGeom prst="rect">
            <a:avLst/>
          </a:prstGeom>
          <a:noFill/>
          <a:ln w="9525">
            <a:noFill/>
            <a:miter lim="800000"/>
            <a:headEnd/>
            <a:tailEnd/>
          </a:ln>
          <a:effectLst/>
        </p:spPr>
        <p:txBody>
          <a:bodyPr>
            <a:spAutoFit/>
          </a:bodyPr>
          <a:lstStyle/>
          <a:p>
            <a:pPr algn="ctr"/>
            <a:r>
              <a:rPr lang="en-US" sz="2000"/>
              <a:t>Course Offer</a:t>
            </a:r>
          </a:p>
        </p:txBody>
      </p:sp>
      <p:sp>
        <p:nvSpPr>
          <p:cNvPr id="301084" name="Rectangle 28"/>
          <p:cNvSpPr>
            <a:spLocks noGrp="1" noChangeArrowheads="1"/>
          </p:cNvSpPr>
          <p:nvPr>
            <p:ph type="title"/>
          </p:nvPr>
        </p:nvSpPr>
        <p:spPr/>
        <p:txBody>
          <a:bodyPr/>
          <a:lstStyle/>
          <a:p>
            <a:r>
              <a:rPr lang="en-US"/>
              <a:t>Assign Operations</a:t>
            </a:r>
          </a:p>
        </p:txBody>
      </p:sp>
      <p:sp>
        <p:nvSpPr>
          <p:cNvPr id="301090" name="Text Box 34"/>
          <p:cNvSpPr txBox="1">
            <a:spLocks noChangeArrowheads="1"/>
          </p:cNvSpPr>
          <p:nvPr/>
        </p:nvSpPr>
        <p:spPr bwMode="auto">
          <a:xfrm>
            <a:off x="2667000" y="3810000"/>
            <a:ext cx="4724400" cy="1804988"/>
          </a:xfrm>
          <a:prstGeom prst="rect">
            <a:avLst/>
          </a:prstGeom>
          <a:noFill/>
          <a:ln w="9525">
            <a:noFill/>
            <a:miter lim="800000"/>
            <a:headEnd/>
            <a:tailEnd/>
          </a:ln>
          <a:effectLst/>
        </p:spPr>
        <p:txBody>
          <a:bodyPr>
            <a:spAutoFit/>
          </a:bodyPr>
          <a:lstStyle/>
          <a:p>
            <a:r>
              <a:rPr lang="en-US" sz="1600"/>
              <a:t>CourseOffer.getCourse()</a:t>
            </a:r>
          </a:p>
          <a:p>
            <a:r>
              <a:rPr lang="en-US" sz="1600"/>
              <a:t>CourseOffer.getEmptySeats()</a:t>
            </a:r>
          </a:p>
          <a:p>
            <a:r>
              <a:rPr lang="en-US" sz="1600"/>
              <a:t>CourseOffergetCourseFilledSeats()</a:t>
            </a:r>
          </a:p>
          <a:p>
            <a:r>
              <a:rPr lang="en-US" sz="1600"/>
              <a:t>CourseOffer.hasEmptySeats()</a:t>
            </a:r>
          </a:p>
          <a:p>
            <a:r>
              <a:rPr lang="en-US" sz="1600"/>
              <a:t>CourseOffer.getTotalNumberOfSeats()</a:t>
            </a:r>
          </a:p>
          <a:p>
            <a:r>
              <a:rPr lang="en-US" sz="1600"/>
              <a:t>CourseOffer.getTotalNumberOfFilledSeats()</a:t>
            </a:r>
          </a:p>
        </p:txBody>
      </p:sp>
      <p:sp>
        <p:nvSpPr>
          <p:cNvPr id="301095" name="Text Box 39"/>
          <p:cNvSpPr txBox="1">
            <a:spLocks noChangeArrowheads="1"/>
          </p:cNvSpPr>
          <p:nvPr/>
        </p:nvSpPr>
        <p:spPr bwMode="auto">
          <a:xfrm>
            <a:off x="1981200" y="1905000"/>
            <a:ext cx="6705600" cy="1357313"/>
          </a:xfrm>
          <a:prstGeom prst="rect">
            <a:avLst/>
          </a:prstGeom>
          <a:noFill/>
          <a:ln w="9525">
            <a:noFill/>
            <a:miter lim="800000"/>
            <a:headEnd/>
            <a:tailEnd/>
          </a:ln>
          <a:effectLst/>
        </p:spPr>
        <p:txBody>
          <a:bodyPr>
            <a:spAutoFit/>
          </a:bodyPr>
          <a:lstStyle/>
          <a:p>
            <a:r>
              <a:rPr lang="en-US" sz="1800"/>
              <a:t>Represents a course that is being offered in a given semester</a:t>
            </a:r>
          </a:p>
          <a:p>
            <a:endParaRPr lang="en-US" sz="1800"/>
          </a:p>
          <a:p>
            <a:r>
              <a:rPr lang="en-US" sz="1800"/>
              <a:t>What is the course being offered? CourseOffer.getCourse()</a:t>
            </a:r>
          </a:p>
          <a:p>
            <a:r>
              <a:rPr lang="en-US" sz="1800"/>
              <a:t>What are the open seats? CourseOffer.getTeacher()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a:t>Kal Bugrara, Ph.D</a:t>
            </a:r>
          </a:p>
        </p:txBody>
      </p:sp>
      <p:sp>
        <p:nvSpPr>
          <p:cNvPr id="9" name="Footer Placeholder 4"/>
          <p:cNvSpPr>
            <a:spLocks noGrp="1"/>
          </p:cNvSpPr>
          <p:nvPr>
            <p:ph type="ftr" sz="quarter" idx="11"/>
          </p:nvPr>
        </p:nvSpPr>
        <p:spPr/>
        <p:txBody>
          <a:bodyPr/>
          <a:lstStyle/>
          <a:p>
            <a:r>
              <a:rPr lang="en-US"/>
              <a:t>Software Engineering		     Northeastern University</a:t>
            </a:r>
          </a:p>
        </p:txBody>
      </p:sp>
      <p:sp>
        <p:nvSpPr>
          <p:cNvPr id="314376" name="Rectangle 8"/>
          <p:cNvSpPr>
            <a:spLocks noChangeArrowheads="1"/>
          </p:cNvSpPr>
          <p:nvPr/>
        </p:nvSpPr>
        <p:spPr bwMode="auto">
          <a:xfrm>
            <a:off x="152400" y="16160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4377" name="Text Box 9"/>
          <p:cNvSpPr txBox="1">
            <a:spLocks noChangeArrowheads="1"/>
          </p:cNvSpPr>
          <p:nvPr/>
        </p:nvSpPr>
        <p:spPr bwMode="auto">
          <a:xfrm>
            <a:off x="0" y="1676400"/>
            <a:ext cx="1447800" cy="396875"/>
          </a:xfrm>
          <a:prstGeom prst="rect">
            <a:avLst/>
          </a:prstGeom>
          <a:noFill/>
          <a:ln w="9525">
            <a:noFill/>
            <a:miter lim="800000"/>
            <a:headEnd/>
            <a:tailEnd/>
          </a:ln>
          <a:effectLst/>
        </p:spPr>
        <p:txBody>
          <a:bodyPr>
            <a:spAutoFit/>
          </a:bodyPr>
          <a:lstStyle/>
          <a:p>
            <a:pPr algn="ctr"/>
            <a:r>
              <a:rPr lang="en-US" sz="2000"/>
              <a:t>Student</a:t>
            </a:r>
          </a:p>
        </p:txBody>
      </p:sp>
      <p:sp>
        <p:nvSpPr>
          <p:cNvPr id="314379" name="Text Box 11"/>
          <p:cNvSpPr txBox="1">
            <a:spLocks noChangeArrowheads="1"/>
          </p:cNvSpPr>
          <p:nvPr/>
        </p:nvSpPr>
        <p:spPr bwMode="auto">
          <a:xfrm>
            <a:off x="2362200" y="3429000"/>
            <a:ext cx="6629400" cy="2347913"/>
          </a:xfrm>
          <a:prstGeom prst="rect">
            <a:avLst/>
          </a:prstGeom>
          <a:noFill/>
          <a:ln w="9525">
            <a:noFill/>
            <a:miter lim="800000"/>
            <a:headEnd/>
            <a:tailEnd/>
          </a:ln>
          <a:effectLst/>
        </p:spPr>
        <p:txBody>
          <a:bodyPr>
            <a:spAutoFit/>
          </a:bodyPr>
          <a:lstStyle/>
          <a:p>
            <a:r>
              <a:rPr lang="en-US" sz="1800"/>
              <a:t>Student.getRegisteredCourses():</a:t>
            </a:r>
          </a:p>
          <a:p>
            <a:r>
              <a:rPr lang="en-US" sz="1800"/>
              <a:t>{ </a:t>
            </a:r>
          </a:p>
          <a:p>
            <a:r>
              <a:rPr lang="en-US" sz="1800"/>
              <a:t>set list of registered courses to empty</a:t>
            </a:r>
          </a:p>
          <a:p>
            <a:r>
              <a:rPr lang="en-US" sz="1800"/>
              <a:t>for each seat assigned to student invoke</a:t>
            </a:r>
          </a:p>
          <a:p>
            <a:r>
              <a:rPr lang="en-US" sz="1800"/>
              <a:t>    seat.getCourse() and add the course to the list of ;</a:t>
            </a:r>
          </a:p>
          <a:p>
            <a:r>
              <a:rPr lang="en-US" sz="1800"/>
              <a:t>    when done return the list of courses.</a:t>
            </a:r>
          </a:p>
          <a:p>
            <a:r>
              <a:rPr lang="en-US" sz="1800"/>
              <a:t>   }</a:t>
            </a:r>
          </a:p>
        </p:txBody>
      </p:sp>
      <p:sp>
        <p:nvSpPr>
          <p:cNvPr id="314381" name="Rectangle 13"/>
          <p:cNvSpPr>
            <a:spLocks noGrp="1" noChangeArrowheads="1"/>
          </p:cNvSpPr>
          <p:nvPr>
            <p:ph type="title"/>
          </p:nvPr>
        </p:nvSpPr>
        <p:spPr/>
        <p:txBody>
          <a:bodyPr/>
          <a:lstStyle/>
          <a:p>
            <a:r>
              <a:rPr lang="en-US"/>
              <a:t>Assign Operations</a:t>
            </a:r>
          </a:p>
        </p:txBody>
      </p:sp>
      <p:sp>
        <p:nvSpPr>
          <p:cNvPr id="314390" name="Text Box 22"/>
          <p:cNvSpPr txBox="1">
            <a:spLocks noChangeArrowheads="1"/>
          </p:cNvSpPr>
          <p:nvPr/>
        </p:nvSpPr>
        <p:spPr bwMode="auto">
          <a:xfrm>
            <a:off x="1828800" y="1600200"/>
            <a:ext cx="6705600" cy="1687513"/>
          </a:xfrm>
          <a:prstGeom prst="rect">
            <a:avLst/>
          </a:prstGeom>
          <a:noFill/>
          <a:ln w="9525">
            <a:noFill/>
            <a:miter lim="800000"/>
            <a:headEnd/>
            <a:tailEnd/>
          </a:ln>
          <a:effectLst/>
        </p:spPr>
        <p:txBody>
          <a:bodyPr>
            <a:spAutoFit/>
          </a:bodyPr>
          <a:lstStyle/>
          <a:p>
            <a:r>
              <a:rPr lang="en-US" sz="1800"/>
              <a:t>Person authorized to get a college degree from the university</a:t>
            </a:r>
          </a:p>
          <a:p>
            <a:r>
              <a:rPr lang="en-US" sz="1800"/>
              <a:t>Has a record of all courses taken during their stay</a:t>
            </a:r>
          </a:p>
          <a:p>
            <a:r>
              <a:rPr lang="en-US" sz="1800"/>
              <a:t>Has a grade point average (GPA)</a:t>
            </a:r>
          </a:p>
          <a:p>
            <a:r>
              <a:rPr lang="en-US" sz="1800"/>
              <a:t>A customer</a:t>
            </a:r>
          </a:p>
          <a:p>
            <a:r>
              <a:rPr lang="en-US" sz="1800"/>
              <a:t>	</a:t>
            </a:r>
          </a:p>
        </p:txBody>
      </p:sp>
      <p:sp>
        <p:nvSpPr>
          <p:cNvPr id="314392" name="Text Box 24"/>
          <p:cNvSpPr txBox="1">
            <a:spLocks noChangeArrowheads="1"/>
          </p:cNvSpPr>
          <p:nvPr/>
        </p:nvSpPr>
        <p:spPr bwMode="auto">
          <a:xfrm>
            <a:off x="60325" y="3390900"/>
            <a:ext cx="2203450" cy="366713"/>
          </a:xfrm>
          <a:prstGeom prst="rect">
            <a:avLst/>
          </a:prstGeom>
          <a:noFill/>
          <a:ln w="9525">
            <a:noFill/>
            <a:miter lim="800000"/>
            <a:headEnd/>
            <a:tailEnd/>
          </a:ln>
          <a:effectLst/>
        </p:spPr>
        <p:txBody>
          <a:bodyPr wrap="none">
            <a:spAutoFit/>
          </a:bodyPr>
          <a:lstStyle/>
          <a:p>
            <a:r>
              <a:rPr lang="en-US" sz="1800"/>
              <a:t>Operation Example: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3"/>
          <p:cNvSpPr>
            <a:spLocks noGrp="1"/>
          </p:cNvSpPr>
          <p:nvPr>
            <p:ph type="dt" sz="half" idx="10"/>
          </p:nvPr>
        </p:nvSpPr>
        <p:spPr/>
        <p:txBody>
          <a:bodyPr/>
          <a:lstStyle/>
          <a:p>
            <a:r>
              <a:rPr lang="en-US"/>
              <a:t>Kal Bugrara, Ph.D</a:t>
            </a:r>
          </a:p>
        </p:txBody>
      </p:sp>
      <p:sp>
        <p:nvSpPr>
          <p:cNvPr id="18" name="Footer Placeholder 4"/>
          <p:cNvSpPr>
            <a:spLocks noGrp="1"/>
          </p:cNvSpPr>
          <p:nvPr>
            <p:ph type="ftr" sz="quarter" idx="11"/>
          </p:nvPr>
        </p:nvSpPr>
        <p:spPr/>
        <p:txBody>
          <a:bodyPr/>
          <a:lstStyle/>
          <a:p>
            <a:r>
              <a:rPr lang="en-US"/>
              <a:t>Software Engineering		     Northeastern University</a:t>
            </a:r>
          </a:p>
        </p:txBody>
      </p:sp>
      <p:sp>
        <p:nvSpPr>
          <p:cNvPr id="316425" name="Rectangle 9"/>
          <p:cNvSpPr>
            <a:spLocks noChangeArrowheads="1"/>
          </p:cNvSpPr>
          <p:nvPr/>
        </p:nvSpPr>
        <p:spPr bwMode="auto">
          <a:xfrm>
            <a:off x="7848600" y="13716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6426" name="Text Box 10"/>
          <p:cNvSpPr txBox="1">
            <a:spLocks noChangeArrowheads="1"/>
          </p:cNvSpPr>
          <p:nvPr/>
        </p:nvSpPr>
        <p:spPr bwMode="auto">
          <a:xfrm>
            <a:off x="7696200" y="1295400"/>
            <a:ext cx="1447800" cy="701675"/>
          </a:xfrm>
          <a:prstGeom prst="rect">
            <a:avLst/>
          </a:prstGeom>
          <a:noFill/>
          <a:ln w="9525">
            <a:noFill/>
            <a:miter lim="800000"/>
            <a:headEnd/>
            <a:tailEnd/>
          </a:ln>
          <a:effectLst/>
        </p:spPr>
        <p:txBody>
          <a:bodyPr>
            <a:spAutoFit/>
          </a:bodyPr>
          <a:lstStyle/>
          <a:p>
            <a:pPr algn="ctr"/>
            <a:r>
              <a:rPr lang="en-US" sz="2000"/>
              <a:t>Course Offer</a:t>
            </a:r>
          </a:p>
        </p:txBody>
      </p:sp>
      <p:sp>
        <p:nvSpPr>
          <p:cNvPr id="316427" name="Rectangle 11"/>
          <p:cNvSpPr>
            <a:spLocks noChangeArrowheads="1"/>
          </p:cNvSpPr>
          <p:nvPr/>
        </p:nvSpPr>
        <p:spPr bwMode="auto">
          <a:xfrm>
            <a:off x="4038600" y="13874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6428" name="Text Box 12"/>
          <p:cNvSpPr txBox="1">
            <a:spLocks noChangeArrowheads="1"/>
          </p:cNvSpPr>
          <p:nvPr/>
        </p:nvSpPr>
        <p:spPr bwMode="auto">
          <a:xfrm>
            <a:off x="3886200" y="1447800"/>
            <a:ext cx="1447800" cy="396875"/>
          </a:xfrm>
          <a:prstGeom prst="rect">
            <a:avLst/>
          </a:prstGeom>
          <a:noFill/>
          <a:ln w="9525">
            <a:noFill/>
            <a:miter lim="800000"/>
            <a:headEnd/>
            <a:tailEnd/>
          </a:ln>
          <a:effectLst/>
        </p:spPr>
        <p:txBody>
          <a:bodyPr>
            <a:spAutoFit/>
          </a:bodyPr>
          <a:lstStyle/>
          <a:p>
            <a:pPr algn="ctr"/>
            <a:r>
              <a:rPr lang="en-US" sz="2000"/>
              <a:t>Seat</a:t>
            </a:r>
          </a:p>
        </p:txBody>
      </p:sp>
      <p:sp>
        <p:nvSpPr>
          <p:cNvPr id="316429" name="Line 13"/>
          <p:cNvSpPr>
            <a:spLocks noChangeShapeType="1"/>
          </p:cNvSpPr>
          <p:nvPr/>
        </p:nvSpPr>
        <p:spPr bwMode="auto">
          <a:xfrm>
            <a:off x="5181600" y="1676400"/>
            <a:ext cx="2667000" cy="0"/>
          </a:xfrm>
          <a:prstGeom prst="line">
            <a:avLst/>
          </a:prstGeom>
          <a:noFill/>
          <a:ln w="9525">
            <a:solidFill>
              <a:srgbClr val="FFFFFF"/>
            </a:solidFill>
            <a:round/>
            <a:headEnd/>
            <a:tailEnd/>
          </a:ln>
          <a:effectLst/>
        </p:spPr>
        <p:txBody>
          <a:bodyPr>
            <a:spAutoFit/>
          </a:bodyPr>
          <a:lstStyle/>
          <a:p>
            <a:endParaRPr lang="en-US"/>
          </a:p>
        </p:txBody>
      </p:sp>
      <p:sp>
        <p:nvSpPr>
          <p:cNvPr id="316430" name="Rectangle 14"/>
          <p:cNvSpPr>
            <a:spLocks noChangeArrowheads="1"/>
          </p:cNvSpPr>
          <p:nvPr/>
        </p:nvSpPr>
        <p:spPr bwMode="auto">
          <a:xfrm>
            <a:off x="152400" y="31400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6431" name="Text Box 15"/>
          <p:cNvSpPr txBox="1">
            <a:spLocks noChangeArrowheads="1"/>
          </p:cNvSpPr>
          <p:nvPr/>
        </p:nvSpPr>
        <p:spPr bwMode="auto">
          <a:xfrm>
            <a:off x="0" y="3200400"/>
            <a:ext cx="1447800" cy="396875"/>
          </a:xfrm>
          <a:prstGeom prst="rect">
            <a:avLst/>
          </a:prstGeom>
          <a:noFill/>
          <a:ln w="9525">
            <a:noFill/>
            <a:miter lim="800000"/>
            <a:headEnd/>
            <a:tailEnd/>
          </a:ln>
          <a:effectLst/>
        </p:spPr>
        <p:txBody>
          <a:bodyPr>
            <a:spAutoFit/>
          </a:bodyPr>
          <a:lstStyle/>
          <a:p>
            <a:pPr algn="ctr"/>
            <a:r>
              <a:rPr lang="en-US" sz="2000"/>
              <a:t>Student</a:t>
            </a:r>
          </a:p>
        </p:txBody>
      </p:sp>
      <p:sp>
        <p:nvSpPr>
          <p:cNvPr id="316432" name="Line 16"/>
          <p:cNvSpPr>
            <a:spLocks noChangeShapeType="1"/>
          </p:cNvSpPr>
          <p:nvPr/>
        </p:nvSpPr>
        <p:spPr bwMode="auto">
          <a:xfrm>
            <a:off x="4648200" y="1997075"/>
            <a:ext cx="0" cy="1066800"/>
          </a:xfrm>
          <a:prstGeom prst="line">
            <a:avLst/>
          </a:prstGeom>
          <a:noFill/>
          <a:ln w="9525">
            <a:solidFill>
              <a:srgbClr val="FFFFFF"/>
            </a:solidFill>
            <a:round/>
            <a:headEnd/>
            <a:tailEnd/>
          </a:ln>
          <a:effectLst/>
        </p:spPr>
        <p:txBody>
          <a:bodyPr>
            <a:spAutoFit/>
          </a:bodyPr>
          <a:lstStyle/>
          <a:p>
            <a:endParaRPr lang="en-US"/>
          </a:p>
        </p:txBody>
      </p:sp>
      <p:sp>
        <p:nvSpPr>
          <p:cNvPr id="316433" name="Line 17"/>
          <p:cNvSpPr>
            <a:spLocks noChangeShapeType="1"/>
          </p:cNvSpPr>
          <p:nvPr/>
        </p:nvSpPr>
        <p:spPr bwMode="auto">
          <a:xfrm>
            <a:off x="1295400" y="3429000"/>
            <a:ext cx="2819400" cy="0"/>
          </a:xfrm>
          <a:prstGeom prst="line">
            <a:avLst/>
          </a:prstGeom>
          <a:noFill/>
          <a:ln w="9525">
            <a:solidFill>
              <a:srgbClr val="FFFFFF"/>
            </a:solidFill>
            <a:round/>
            <a:headEnd/>
            <a:tailEnd/>
          </a:ln>
          <a:effectLst/>
        </p:spPr>
        <p:txBody>
          <a:bodyPr>
            <a:spAutoFit/>
          </a:bodyPr>
          <a:lstStyle/>
          <a:p>
            <a:endParaRPr lang="en-US"/>
          </a:p>
        </p:txBody>
      </p:sp>
      <p:sp>
        <p:nvSpPr>
          <p:cNvPr id="316434" name="Rectangle 18"/>
          <p:cNvSpPr>
            <a:spLocks noChangeArrowheads="1"/>
          </p:cNvSpPr>
          <p:nvPr/>
        </p:nvSpPr>
        <p:spPr bwMode="auto">
          <a:xfrm>
            <a:off x="4038600" y="307975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6435" name="Text Box 19"/>
          <p:cNvSpPr txBox="1">
            <a:spLocks noChangeArrowheads="1"/>
          </p:cNvSpPr>
          <p:nvPr/>
        </p:nvSpPr>
        <p:spPr bwMode="auto">
          <a:xfrm>
            <a:off x="3810000" y="3032125"/>
            <a:ext cx="1600200" cy="701675"/>
          </a:xfrm>
          <a:prstGeom prst="rect">
            <a:avLst/>
          </a:prstGeom>
          <a:noFill/>
          <a:ln w="9525">
            <a:noFill/>
            <a:miter lim="800000"/>
            <a:headEnd/>
            <a:tailEnd/>
          </a:ln>
          <a:effectLst/>
        </p:spPr>
        <p:txBody>
          <a:bodyPr>
            <a:spAutoFit/>
          </a:bodyPr>
          <a:lstStyle/>
          <a:p>
            <a:pPr algn="ctr"/>
            <a:r>
              <a:rPr lang="en-US" sz="2000"/>
              <a:t>Seat Assignment</a:t>
            </a:r>
          </a:p>
        </p:txBody>
      </p:sp>
      <p:sp>
        <p:nvSpPr>
          <p:cNvPr id="316436" name="Text Box 20"/>
          <p:cNvSpPr txBox="1">
            <a:spLocks noChangeArrowheads="1"/>
          </p:cNvSpPr>
          <p:nvPr/>
        </p:nvSpPr>
        <p:spPr bwMode="auto">
          <a:xfrm>
            <a:off x="457200" y="4267200"/>
            <a:ext cx="6705600" cy="2400300"/>
          </a:xfrm>
          <a:prstGeom prst="rect">
            <a:avLst/>
          </a:prstGeom>
          <a:noFill/>
          <a:ln w="9525">
            <a:noFill/>
            <a:miter lim="800000"/>
            <a:headEnd/>
            <a:tailEnd/>
          </a:ln>
          <a:effectLst/>
        </p:spPr>
        <p:txBody>
          <a:bodyPr>
            <a:spAutoFit/>
          </a:bodyPr>
          <a:lstStyle/>
          <a:p>
            <a:r>
              <a:rPr lang="en-US" sz="1800"/>
              <a:t>This model captures that fact the student tool a number of courses (two, three, four, etc). It also captures the grades the student got in each of these courses. It does not capture what courses the student signed up for in any given semester.</a:t>
            </a:r>
          </a:p>
          <a:p>
            <a:r>
              <a:rPr lang="en-US" sz="1800"/>
              <a:t>For example, what courses did “John the student” take in the spring semester? What is John’s grade average for the fall semester of 2004?</a:t>
            </a:r>
          </a:p>
          <a:p>
            <a:r>
              <a:rPr lang="en-US" sz="1800"/>
              <a:t>	</a:t>
            </a:r>
          </a:p>
        </p:txBody>
      </p:sp>
      <p:sp>
        <p:nvSpPr>
          <p:cNvPr id="316437" name="Text Box 21"/>
          <p:cNvSpPr txBox="1">
            <a:spLocks noChangeArrowheads="1"/>
          </p:cNvSpPr>
          <p:nvPr/>
        </p:nvSpPr>
        <p:spPr bwMode="auto">
          <a:xfrm>
            <a:off x="6324600" y="3048000"/>
            <a:ext cx="2647950" cy="366713"/>
          </a:xfrm>
          <a:prstGeom prst="rect">
            <a:avLst/>
          </a:prstGeom>
          <a:noFill/>
          <a:ln w="9525">
            <a:noFill/>
            <a:miter lim="800000"/>
            <a:headEnd/>
            <a:tailEnd/>
          </a:ln>
          <a:effectLst/>
        </p:spPr>
        <p:txBody>
          <a:bodyPr wrap="none">
            <a:spAutoFit/>
          </a:bodyPr>
          <a:lstStyle/>
          <a:p>
            <a:r>
              <a:rPr lang="en-US" sz="1800"/>
              <a:t>Course grade goes here</a:t>
            </a:r>
          </a:p>
        </p:txBody>
      </p:sp>
      <p:sp>
        <p:nvSpPr>
          <p:cNvPr id="316438" name="Line 22"/>
          <p:cNvSpPr>
            <a:spLocks noChangeShapeType="1"/>
          </p:cNvSpPr>
          <p:nvPr/>
        </p:nvSpPr>
        <p:spPr bwMode="auto">
          <a:xfrm flipH="1">
            <a:off x="5334000" y="3276600"/>
            <a:ext cx="1066800" cy="0"/>
          </a:xfrm>
          <a:prstGeom prst="line">
            <a:avLst/>
          </a:prstGeom>
          <a:noFill/>
          <a:ln w="9525">
            <a:solidFill>
              <a:srgbClr val="FFFFFF"/>
            </a:solidFill>
            <a:round/>
            <a:headEnd/>
            <a:tailEnd type="stealth" w="lg" len="lg"/>
          </a:ln>
          <a:effectLst/>
        </p:spPr>
        <p:txBody>
          <a:bodyPr>
            <a:spAutoFit/>
          </a:bodyPr>
          <a:lstStyle/>
          <a:p>
            <a:endParaRPr lang="en-US"/>
          </a:p>
        </p:txBody>
      </p:sp>
      <p:sp>
        <p:nvSpPr>
          <p:cNvPr id="316441" name="Text Box 25"/>
          <p:cNvSpPr txBox="1">
            <a:spLocks noChangeArrowheads="1"/>
          </p:cNvSpPr>
          <p:nvPr/>
        </p:nvSpPr>
        <p:spPr bwMode="auto">
          <a:xfrm>
            <a:off x="6858000" y="3352800"/>
            <a:ext cx="2012950" cy="696913"/>
          </a:xfrm>
          <a:prstGeom prst="rect">
            <a:avLst/>
          </a:prstGeom>
          <a:noFill/>
          <a:ln w="9525">
            <a:noFill/>
            <a:miter lim="800000"/>
            <a:headEnd/>
            <a:tailEnd/>
          </a:ln>
          <a:effectLst/>
        </p:spPr>
        <p:txBody>
          <a:bodyPr wrap="none">
            <a:spAutoFit/>
          </a:bodyPr>
          <a:lstStyle/>
          <a:p>
            <a:r>
              <a:rPr lang="en-US" sz="1800"/>
              <a:t>getCourseGrate()</a:t>
            </a:r>
          </a:p>
          <a:p>
            <a:r>
              <a:rPr lang="en-US" sz="1800"/>
              <a:t>setCourseGrade()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a:t>Kal Bugrara, Ph.D</a:t>
            </a:r>
          </a:p>
        </p:txBody>
      </p:sp>
      <p:sp>
        <p:nvSpPr>
          <p:cNvPr id="23" name="Footer Placeholder 4"/>
          <p:cNvSpPr>
            <a:spLocks noGrp="1"/>
          </p:cNvSpPr>
          <p:nvPr>
            <p:ph type="ftr" sz="quarter" idx="11"/>
          </p:nvPr>
        </p:nvSpPr>
        <p:spPr/>
        <p:txBody>
          <a:bodyPr/>
          <a:lstStyle/>
          <a:p>
            <a:r>
              <a:rPr lang="en-US"/>
              <a:t>Software Engineering		     Northeastern University</a:t>
            </a:r>
          </a:p>
        </p:txBody>
      </p:sp>
      <p:sp>
        <p:nvSpPr>
          <p:cNvPr id="317442" name="Rectangle 2"/>
          <p:cNvSpPr>
            <a:spLocks noChangeArrowheads="1"/>
          </p:cNvSpPr>
          <p:nvPr/>
        </p:nvSpPr>
        <p:spPr bwMode="auto">
          <a:xfrm>
            <a:off x="7848600" y="8382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7443" name="Text Box 3"/>
          <p:cNvSpPr txBox="1">
            <a:spLocks noChangeArrowheads="1"/>
          </p:cNvSpPr>
          <p:nvPr/>
        </p:nvSpPr>
        <p:spPr bwMode="auto">
          <a:xfrm>
            <a:off x="7696200" y="762000"/>
            <a:ext cx="1447800" cy="701675"/>
          </a:xfrm>
          <a:prstGeom prst="rect">
            <a:avLst/>
          </a:prstGeom>
          <a:noFill/>
          <a:ln w="9525">
            <a:noFill/>
            <a:miter lim="800000"/>
            <a:headEnd/>
            <a:tailEnd/>
          </a:ln>
          <a:effectLst/>
        </p:spPr>
        <p:txBody>
          <a:bodyPr>
            <a:spAutoFit/>
          </a:bodyPr>
          <a:lstStyle/>
          <a:p>
            <a:pPr algn="ctr"/>
            <a:r>
              <a:rPr lang="en-US" sz="2000"/>
              <a:t>Course Offer</a:t>
            </a:r>
          </a:p>
        </p:txBody>
      </p:sp>
      <p:sp>
        <p:nvSpPr>
          <p:cNvPr id="317444" name="Rectangle 4"/>
          <p:cNvSpPr>
            <a:spLocks noChangeArrowheads="1"/>
          </p:cNvSpPr>
          <p:nvPr/>
        </p:nvSpPr>
        <p:spPr bwMode="auto">
          <a:xfrm>
            <a:off x="4038600" y="8540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7445" name="Text Box 5"/>
          <p:cNvSpPr txBox="1">
            <a:spLocks noChangeArrowheads="1"/>
          </p:cNvSpPr>
          <p:nvPr/>
        </p:nvSpPr>
        <p:spPr bwMode="auto">
          <a:xfrm>
            <a:off x="3886200" y="914400"/>
            <a:ext cx="1447800" cy="396875"/>
          </a:xfrm>
          <a:prstGeom prst="rect">
            <a:avLst/>
          </a:prstGeom>
          <a:noFill/>
          <a:ln w="9525">
            <a:noFill/>
            <a:miter lim="800000"/>
            <a:headEnd/>
            <a:tailEnd/>
          </a:ln>
          <a:effectLst/>
        </p:spPr>
        <p:txBody>
          <a:bodyPr>
            <a:spAutoFit/>
          </a:bodyPr>
          <a:lstStyle/>
          <a:p>
            <a:pPr algn="ctr"/>
            <a:r>
              <a:rPr lang="en-US" sz="2000"/>
              <a:t>Seat</a:t>
            </a:r>
          </a:p>
        </p:txBody>
      </p:sp>
      <p:sp>
        <p:nvSpPr>
          <p:cNvPr id="317446" name="Line 6"/>
          <p:cNvSpPr>
            <a:spLocks noChangeShapeType="1"/>
          </p:cNvSpPr>
          <p:nvPr/>
        </p:nvSpPr>
        <p:spPr bwMode="auto">
          <a:xfrm>
            <a:off x="5181600" y="1143000"/>
            <a:ext cx="2667000" cy="0"/>
          </a:xfrm>
          <a:prstGeom prst="line">
            <a:avLst/>
          </a:prstGeom>
          <a:noFill/>
          <a:ln w="9525">
            <a:solidFill>
              <a:srgbClr val="FFFFFF"/>
            </a:solidFill>
            <a:round/>
            <a:headEnd/>
            <a:tailEnd/>
          </a:ln>
          <a:effectLst/>
        </p:spPr>
        <p:txBody>
          <a:bodyPr>
            <a:spAutoFit/>
          </a:bodyPr>
          <a:lstStyle/>
          <a:p>
            <a:endParaRPr lang="en-US"/>
          </a:p>
        </p:txBody>
      </p:sp>
      <p:sp>
        <p:nvSpPr>
          <p:cNvPr id="317447" name="Rectangle 7"/>
          <p:cNvSpPr>
            <a:spLocks noChangeArrowheads="1"/>
          </p:cNvSpPr>
          <p:nvPr/>
        </p:nvSpPr>
        <p:spPr bwMode="auto">
          <a:xfrm>
            <a:off x="152400" y="26066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7448" name="Text Box 8"/>
          <p:cNvSpPr txBox="1">
            <a:spLocks noChangeArrowheads="1"/>
          </p:cNvSpPr>
          <p:nvPr/>
        </p:nvSpPr>
        <p:spPr bwMode="auto">
          <a:xfrm>
            <a:off x="0" y="2514600"/>
            <a:ext cx="1447800" cy="701675"/>
          </a:xfrm>
          <a:prstGeom prst="rect">
            <a:avLst/>
          </a:prstGeom>
          <a:noFill/>
          <a:ln w="9525">
            <a:noFill/>
            <a:miter lim="800000"/>
            <a:headEnd/>
            <a:tailEnd/>
          </a:ln>
          <a:effectLst/>
        </p:spPr>
        <p:txBody>
          <a:bodyPr>
            <a:spAutoFit/>
          </a:bodyPr>
          <a:lstStyle/>
          <a:p>
            <a:pPr algn="ctr"/>
            <a:r>
              <a:rPr lang="en-US" sz="2000"/>
              <a:t>Course Load</a:t>
            </a:r>
          </a:p>
        </p:txBody>
      </p:sp>
      <p:sp>
        <p:nvSpPr>
          <p:cNvPr id="317449" name="Line 9"/>
          <p:cNvSpPr>
            <a:spLocks noChangeShapeType="1"/>
          </p:cNvSpPr>
          <p:nvPr/>
        </p:nvSpPr>
        <p:spPr bwMode="auto">
          <a:xfrm>
            <a:off x="4648200" y="1463675"/>
            <a:ext cx="0" cy="1066800"/>
          </a:xfrm>
          <a:prstGeom prst="line">
            <a:avLst/>
          </a:prstGeom>
          <a:noFill/>
          <a:ln w="9525">
            <a:solidFill>
              <a:srgbClr val="FFFFFF"/>
            </a:solidFill>
            <a:round/>
            <a:headEnd/>
            <a:tailEnd/>
          </a:ln>
          <a:effectLst/>
        </p:spPr>
        <p:txBody>
          <a:bodyPr>
            <a:spAutoFit/>
          </a:bodyPr>
          <a:lstStyle/>
          <a:p>
            <a:endParaRPr lang="en-US"/>
          </a:p>
        </p:txBody>
      </p:sp>
      <p:sp>
        <p:nvSpPr>
          <p:cNvPr id="317450" name="Line 10"/>
          <p:cNvSpPr>
            <a:spLocks noChangeShapeType="1"/>
          </p:cNvSpPr>
          <p:nvPr/>
        </p:nvSpPr>
        <p:spPr bwMode="auto">
          <a:xfrm>
            <a:off x="1295400" y="2895600"/>
            <a:ext cx="2819400" cy="0"/>
          </a:xfrm>
          <a:prstGeom prst="line">
            <a:avLst/>
          </a:prstGeom>
          <a:noFill/>
          <a:ln w="9525">
            <a:solidFill>
              <a:srgbClr val="FFFFFF"/>
            </a:solidFill>
            <a:round/>
            <a:headEnd/>
            <a:tailEnd/>
          </a:ln>
          <a:effectLst/>
        </p:spPr>
        <p:txBody>
          <a:bodyPr>
            <a:spAutoFit/>
          </a:bodyPr>
          <a:lstStyle/>
          <a:p>
            <a:endParaRPr lang="en-US"/>
          </a:p>
        </p:txBody>
      </p:sp>
      <p:sp>
        <p:nvSpPr>
          <p:cNvPr id="317451" name="Rectangle 11"/>
          <p:cNvSpPr>
            <a:spLocks noChangeArrowheads="1"/>
          </p:cNvSpPr>
          <p:nvPr/>
        </p:nvSpPr>
        <p:spPr bwMode="auto">
          <a:xfrm>
            <a:off x="4038600" y="254635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7452" name="Text Box 12"/>
          <p:cNvSpPr txBox="1">
            <a:spLocks noChangeArrowheads="1"/>
          </p:cNvSpPr>
          <p:nvPr/>
        </p:nvSpPr>
        <p:spPr bwMode="auto">
          <a:xfrm>
            <a:off x="3810000" y="2498725"/>
            <a:ext cx="1600200" cy="701675"/>
          </a:xfrm>
          <a:prstGeom prst="rect">
            <a:avLst/>
          </a:prstGeom>
          <a:noFill/>
          <a:ln w="9525">
            <a:noFill/>
            <a:miter lim="800000"/>
            <a:headEnd/>
            <a:tailEnd/>
          </a:ln>
          <a:effectLst/>
        </p:spPr>
        <p:txBody>
          <a:bodyPr>
            <a:spAutoFit/>
          </a:bodyPr>
          <a:lstStyle/>
          <a:p>
            <a:pPr algn="ctr"/>
            <a:r>
              <a:rPr lang="en-US" sz="2000"/>
              <a:t>Seat Assignment</a:t>
            </a:r>
          </a:p>
        </p:txBody>
      </p:sp>
      <p:sp>
        <p:nvSpPr>
          <p:cNvPr id="317453" name="Text Box 13"/>
          <p:cNvSpPr txBox="1">
            <a:spLocks noChangeArrowheads="1"/>
          </p:cNvSpPr>
          <p:nvPr/>
        </p:nvSpPr>
        <p:spPr bwMode="auto">
          <a:xfrm>
            <a:off x="1981200" y="3962400"/>
            <a:ext cx="6705600" cy="1739900"/>
          </a:xfrm>
          <a:prstGeom prst="rect">
            <a:avLst/>
          </a:prstGeom>
          <a:noFill/>
          <a:ln w="9525">
            <a:noFill/>
            <a:miter lim="800000"/>
            <a:headEnd/>
            <a:tailEnd/>
          </a:ln>
          <a:effectLst/>
        </p:spPr>
        <p:txBody>
          <a:bodyPr>
            <a:spAutoFit/>
          </a:bodyPr>
          <a:lstStyle/>
          <a:p>
            <a:r>
              <a:rPr lang="en-US" sz="1800"/>
              <a:t>The Course Load class is responsible for the student courses in any given semester. It is the set or collection of courses the student took in a semester. It answers the question “What courses did the student complete in a given semester. Without the Course Load it will very difficult to answer such a reasonable question.	</a:t>
            </a:r>
          </a:p>
        </p:txBody>
      </p:sp>
      <p:sp>
        <p:nvSpPr>
          <p:cNvPr id="317456" name="Rectangle 16"/>
          <p:cNvSpPr>
            <a:spLocks noChangeArrowheads="1"/>
          </p:cNvSpPr>
          <p:nvPr/>
        </p:nvSpPr>
        <p:spPr bwMode="auto">
          <a:xfrm>
            <a:off x="152400" y="9302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7457" name="Text Box 17"/>
          <p:cNvSpPr txBox="1">
            <a:spLocks noChangeArrowheads="1"/>
          </p:cNvSpPr>
          <p:nvPr/>
        </p:nvSpPr>
        <p:spPr bwMode="auto">
          <a:xfrm>
            <a:off x="0" y="990600"/>
            <a:ext cx="1447800" cy="396875"/>
          </a:xfrm>
          <a:prstGeom prst="rect">
            <a:avLst/>
          </a:prstGeom>
          <a:noFill/>
          <a:ln w="9525">
            <a:noFill/>
            <a:miter lim="800000"/>
            <a:headEnd/>
            <a:tailEnd/>
          </a:ln>
          <a:effectLst/>
        </p:spPr>
        <p:txBody>
          <a:bodyPr>
            <a:spAutoFit/>
          </a:bodyPr>
          <a:lstStyle/>
          <a:p>
            <a:pPr algn="ctr"/>
            <a:r>
              <a:rPr lang="en-US" sz="2000"/>
              <a:t>Student</a:t>
            </a:r>
          </a:p>
        </p:txBody>
      </p:sp>
      <p:sp>
        <p:nvSpPr>
          <p:cNvPr id="317458" name="Line 18"/>
          <p:cNvSpPr>
            <a:spLocks noChangeShapeType="1"/>
          </p:cNvSpPr>
          <p:nvPr/>
        </p:nvSpPr>
        <p:spPr bwMode="auto">
          <a:xfrm>
            <a:off x="762000" y="1539875"/>
            <a:ext cx="0" cy="1066800"/>
          </a:xfrm>
          <a:prstGeom prst="line">
            <a:avLst/>
          </a:prstGeom>
          <a:noFill/>
          <a:ln w="9525">
            <a:solidFill>
              <a:srgbClr val="FFFFFF"/>
            </a:solidFill>
            <a:round/>
            <a:headEnd/>
            <a:tailEnd/>
          </a:ln>
          <a:effectLst/>
        </p:spPr>
        <p:txBody>
          <a:bodyPr>
            <a:spAutoFit/>
          </a:bodyPr>
          <a:lstStyle/>
          <a:p>
            <a:endParaRPr lang="en-US"/>
          </a:p>
        </p:txBody>
      </p:sp>
      <p:sp>
        <p:nvSpPr>
          <p:cNvPr id="317459" name="Rectangle 19"/>
          <p:cNvSpPr>
            <a:spLocks noChangeArrowheads="1"/>
          </p:cNvSpPr>
          <p:nvPr/>
        </p:nvSpPr>
        <p:spPr bwMode="auto">
          <a:xfrm>
            <a:off x="2057400" y="9302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7460" name="Text Box 20"/>
          <p:cNvSpPr txBox="1">
            <a:spLocks noChangeArrowheads="1"/>
          </p:cNvSpPr>
          <p:nvPr/>
        </p:nvSpPr>
        <p:spPr bwMode="auto">
          <a:xfrm>
            <a:off x="1905000" y="990600"/>
            <a:ext cx="1447800" cy="396875"/>
          </a:xfrm>
          <a:prstGeom prst="rect">
            <a:avLst/>
          </a:prstGeom>
          <a:noFill/>
          <a:ln w="9525">
            <a:noFill/>
            <a:miter lim="800000"/>
            <a:headEnd/>
            <a:tailEnd/>
          </a:ln>
          <a:effectLst/>
        </p:spPr>
        <p:txBody>
          <a:bodyPr>
            <a:spAutoFit/>
          </a:bodyPr>
          <a:lstStyle/>
          <a:p>
            <a:pPr algn="ctr"/>
            <a:r>
              <a:rPr lang="en-US" sz="2000"/>
              <a:t>Semester</a:t>
            </a:r>
          </a:p>
        </p:txBody>
      </p:sp>
      <p:sp>
        <p:nvSpPr>
          <p:cNvPr id="317461" name="Line 21"/>
          <p:cNvSpPr>
            <a:spLocks noChangeShapeType="1"/>
          </p:cNvSpPr>
          <p:nvPr/>
        </p:nvSpPr>
        <p:spPr bwMode="auto">
          <a:xfrm flipH="1">
            <a:off x="1295400" y="1600200"/>
            <a:ext cx="1295400" cy="990600"/>
          </a:xfrm>
          <a:prstGeom prst="line">
            <a:avLst/>
          </a:prstGeom>
          <a:noFill/>
          <a:ln w="9525">
            <a:solidFill>
              <a:srgbClr val="FFFFFF"/>
            </a:solidFill>
            <a:round/>
            <a:headEnd/>
            <a:tailEnd/>
          </a:ln>
          <a:effectLst/>
        </p:spPr>
        <p:txBody>
          <a:bodyPr>
            <a:spAutoFit/>
          </a:bodyPr>
          <a:lstStyle/>
          <a:p>
            <a:endParaRPr lang="en-US"/>
          </a:p>
        </p:txBody>
      </p:sp>
      <p:sp>
        <p:nvSpPr>
          <p:cNvPr id="317463" name="Text Box 23"/>
          <p:cNvSpPr txBox="1">
            <a:spLocks noChangeArrowheads="1"/>
          </p:cNvSpPr>
          <p:nvPr/>
        </p:nvSpPr>
        <p:spPr bwMode="auto">
          <a:xfrm>
            <a:off x="0" y="3657600"/>
            <a:ext cx="2057400" cy="915988"/>
          </a:xfrm>
          <a:prstGeom prst="rect">
            <a:avLst/>
          </a:prstGeom>
          <a:noFill/>
          <a:ln w="9525">
            <a:noFill/>
            <a:miter lim="800000"/>
            <a:headEnd/>
            <a:tailEnd/>
          </a:ln>
          <a:effectLst/>
        </p:spPr>
        <p:txBody>
          <a:bodyPr>
            <a:spAutoFit/>
          </a:bodyPr>
          <a:lstStyle/>
          <a:p>
            <a:r>
              <a:rPr lang="en-US" sz="1800"/>
              <a:t>Semester grade average goes here</a:t>
            </a:r>
          </a:p>
        </p:txBody>
      </p:sp>
      <p:sp>
        <p:nvSpPr>
          <p:cNvPr id="317464" name="Line 24"/>
          <p:cNvSpPr>
            <a:spLocks noChangeShapeType="1"/>
          </p:cNvSpPr>
          <p:nvPr/>
        </p:nvSpPr>
        <p:spPr bwMode="auto">
          <a:xfrm flipH="1" flipV="1">
            <a:off x="914400" y="3352800"/>
            <a:ext cx="0" cy="304800"/>
          </a:xfrm>
          <a:prstGeom prst="line">
            <a:avLst/>
          </a:prstGeom>
          <a:noFill/>
          <a:ln w="9525">
            <a:solidFill>
              <a:srgbClr val="FFFFFF"/>
            </a:solidFill>
            <a:round/>
            <a:headEnd/>
            <a:tailEnd type="stealth" w="lg" len="lg"/>
          </a:ln>
          <a:effectLst/>
        </p:spPr>
        <p:txBody>
          <a:bodyPr>
            <a:spAutoFit/>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3"/>
          <p:cNvSpPr>
            <a:spLocks noGrp="1"/>
          </p:cNvSpPr>
          <p:nvPr>
            <p:ph type="dt" sz="half" idx="10"/>
          </p:nvPr>
        </p:nvSpPr>
        <p:spPr/>
        <p:txBody>
          <a:bodyPr/>
          <a:lstStyle/>
          <a:p>
            <a:r>
              <a:rPr lang="en-US"/>
              <a:t>Kal Bugrara, Ph.D</a:t>
            </a:r>
          </a:p>
        </p:txBody>
      </p:sp>
      <p:sp>
        <p:nvSpPr>
          <p:cNvPr id="21" name="Footer Placeholder 4"/>
          <p:cNvSpPr>
            <a:spLocks noGrp="1"/>
          </p:cNvSpPr>
          <p:nvPr>
            <p:ph type="ftr" sz="quarter" idx="11"/>
          </p:nvPr>
        </p:nvSpPr>
        <p:spPr/>
        <p:txBody>
          <a:bodyPr/>
          <a:lstStyle/>
          <a:p>
            <a:r>
              <a:rPr lang="en-US"/>
              <a:t>Software Engineering		     Northeastern University</a:t>
            </a:r>
          </a:p>
        </p:txBody>
      </p:sp>
      <p:sp>
        <p:nvSpPr>
          <p:cNvPr id="318471" name="Rectangle 7"/>
          <p:cNvSpPr>
            <a:spLocks noChangeArrowheads="1"/>
          </p:cNvSpPr>
          <p:nvPr/>
        </p:nvSpPr>
        <p:spPr bwMode="auto">
          <a:xfrm>
            <a:off x="4419600" y="29114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8472" name="Text Box 8"/>
          <p:cNvSpPr txBox="1">
            <a:spLocks noChangeArrowheads="1"/>
          </p:cNvSpPr>
          <p:nvPr/>
        </p:nvSpPr>
        <p:spPr bwMode="auto">
          <a:xfrm>
            <a:off x="4267200" y="2819400"/>
            <a:ext cx="1447800" cy="701675"/>
          </a:xfrm>
          <a:prstGeom prst="rect">
            <a:avLst/>
          </a:prstGeom>
          <a:noFill/>
          <a:ln w="9525">
            <a:noFill/>
            <a:miter lim="800000"/>
            <a:headEnd/>
            <a:tailEnd/>
          </a:ln>
          <a:effectLst/>
        </p:spPr>
        <p:txBody>
          <a:bodyPr>
            <a:spAutoFit/>
          </a:bodyPr>
          <a:lstStyle/>
          <a:p>
            <a:pPr algn="ctr"/>
            <a:r>
              <a:rPr lang="en-US" sz="2000"/>
              <a:t>Course Load</a:t>
            </a:r>
          </a:p>
        </p:txBody>
      </p:sp>
      <p:sp>
        <p:nvSpPr>
          <p:cNvPr id="318477" name="Text Box 13"/>
          <p:cNvSpPr txBox="1">
            <a:spLocks noChangeArrowheads="1"/>
          </p:cNvSpPr>
          <p:nvPr/>
        </p:nvSpPr>
        <p:spPr bwMode="auto">
          <a:xfrm>
            <a:off x="1905000" y="3886200"/>
            <a:ext cx="7086600" cy="3335338"/>
          </a:xfrm>
          <a:prstGeom prst="rect">
            <a:avLst/>
          </a:prstGeom>
          <a:noFill/>
          <a:ln w="9525">
            <a:noFill/>
            <a:miter lim="800000"/>
            <a:headEnd/>
            <a:tailEnd/>
          </a:ln>
          <a:effectLst/>
        </p:spPr>
        <p:txBody>
          <a:bodyPr>
            <a:spAutoFit/>
          </a:bodyPr>
          <a:lstStyle/>
          <a:p>
            <a:r>
              <a:rPr lang="en-US" sz="1800"/>
              <a:t>The Transcript class is a historical record of all the courses the student took during their stay at the university. The transcript class knows who the student is. It knows the student course load for any given semester. </a:t>
            </a:r>
          </a:p>
          <a:p>
            <a:endParaRPr lang="en-US" sz="1800"/>
          </a:p>
          <a:p>
            <a:r>
              <a:rPr lang="en-US" sz="1800"/>
              <a:t>To find the GPA. retrieve all the course load objects. For each course load object, get all the seat assignments. Iterate over all the seat assignments. For a given seat assignment get the course grade. Total them up grades. Take the average.</a:t>
            </a:r>
          </a:p>
          <a:p>
            <a:endParaRPr lang="en-US" sz="1800"/>
          </a:p>
          <a:p>
            <a:endParaRPr lang="en-US" sz="1800"/>
          </a:p>
        </p:txBody>
      </p:sp>
      <p:sp>
        <p:nvSpPr>
          <p:cNvPr id="318480" name="Rectangle 16"/>
          <p:cNvSpPr>
            <a:spLocks noChangeArrowheads="1"/>
          </p:cNvSpPr>
          <p:nvPr/>
        </p:nvSpPr>
        <p:spPr bwMode="auto">
          <a:xfrm>
            <a:off x="533400" y="10826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8481" name="Text Box 17"/>
          <p:cNvSpPr txBox="1">
            <a:spLocks noChangeArrowheads="1"/>
          </p:cNvSpPr>
          <p:nvPr/>
        </p:nvSpPr>
        <p:spPr bwMode="auto">
          <a:xfrm>
            <a:off x="381000" y="1143000"/>
            <a:ext cx="1447800" cy="396875"/>
          </a:xfrm>
          <a:prstGeom prst="rect">
            <a:avLst/>
          </a:prstGeom>
          <a:noFill/>
          <a:ln w="9525">
            <a:noFill/>
            <a:miter lim="800000"/>
            <a:headEnd/>
            <a:tailEnd/>
          </a:ln>
          <a:effectLst/>
        </p:spPr>
        <p:txBody>
          <a:bodyPr>
            <a:spAutoFit/>
          </a:bodyPr>
          <a:lstStyle/>
          <a:p>
            <a:pPr algn="ctr"/>
            <a:r>
              <a:rPr lang="en-US" sz="2000"/>
              <a:t>Student</a:t>
            </a:r>
          </a:p>
        </p:txBody>
      </p:sp>
      <p:sp>
        <p:nvSpPr>
          <p:cNvPr id="318483" name="Rectangle 19"/>
          <p:cNvSpPr>
            <a:spLocks noChangeArrowheads="1"/>
          </p:cNvSpPr>
          <p:nvPr/>
        </p:nvSpPr>
        <p:spPr bwMode="auto">
          <a:xfrm>
            <a:off x="4419600" y="10064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8484" name="Text Box 20"/>
          <p:cNvSpPr txBox="1">
            <a:spLocks noChangeArrowheads="1"/>
          </p:cNvSpPr>
          <p:nvPr/>
        </p:nvSpPr>
        <p:spPr bwMode="auto">
          <a:xfrm>
            <a:off x="4267200" y="1066800"/>
            <a:ext cx="1447800" cy="396875"/>
          </a:xfrm>
          <a:prstGeom prst="rect">
            <a:avLst/>
          </a:prstGeom>
          <a:noFill/>
          <a:ln w="9525">
            <a:noFill/>
            <a:miter lim="800000"/>
            <a:headEnd/>
            <a:tailEnd/>
          </a:ln>
          <a:effectLst/>
        </p:spPr>
        <p:txBody>
          <a:bodyPr>
            <a:spAutoFit/>
          </a:bodyPr>
          <a:lstStyle/>
          <a:p>
            <a:pPr algn="ctr"/>
            <a:r>
              <a:rPr lang="en-US" sz="2000"/>
              <a:t>Semester</a:t>
            </a:r>
          </a:p>
        </p:txBody>
      </p:sp>
      <p:sp>
        <p:nvSpPr>
          <p:cNvPr id="318485" name="Line 21"/>
          <p:cNvSpPr>
            <a:spLocks noChangeShapeType="1"/>
          </p:cNvSpPr>
          <p:nvPr/>
        </p:nvSpPr>
        <p:spPr bwMode="auto">
          <a:xfrm>
            <a:off x="5029200" y="1600200"/>
            <a:ext cx="0" cy="1295400"/>
          </a:xfrm>
          <a:prstGeom prst="line">
            <a:avLst/>
          </a:prstGeom>
          <a:noFill/>
          <a:ln w="9525">
            <a:solidFill>
              <a:srgbClr val="FFFFFF"/>
            </a:solidFill>
            <a:round/>
            <a:headEnd/>
            <a:tailEnd/>
          </a:ln>
          <a:effectLst/>
        </p:spPr>
        <p:txBody>
          <a:bodyPr>
            <a:spAutoFit/>
          </a:bodyPr>
          <a:lstStyle/>
          <a:p>
            <a:endParaRPr lang="en-US"/>
          </a:p>
        </p:txBody>
      </p:sp>
      <p:sp>
        <p:nvSpPr>
          <p:cNvPr id="318486" name="Text Box 22"/>
          <p:cNvSpPr txBox="1">
            <a:spLocks noChangeArrowheads="1"/>
          </p:cNvSpPr>
          <p:nvPr/>
        </p:nvSpPr>
        <p:spPr bwMode="auto">
          <a:xfrm>
            <a:off x="0" y="3962400"/>
            <a:ext cx="2057400" cy="1465263"/>
          </a:xfrm>
          <a:prstGeom prst="rect">
            <a:avLst/>
          </a:prstGeom>
          <a:noFill/>
          <a:ln w="9525">
            <a:noFill/>
            <a:miter lim="800000"/>
            <a:headEnd/>
            <a:tailEnd/>
          </a:ln>
          <a:effectLst/>
        </p:spPr>
        <p:txBody>
          <a:bodyPr>
            <a:spAutoFit/>
          </a:bodyPr>
          <a:lstStyle/>
          <a:p>
            <a:r>
              <a:rPr lang="en-US" sz="1800"/>
              <a:t>Student GPA goes here. It is a calculated attribute (operation). </a:t>
            </a:r>
          </a:p>
        </p:txBody>
      </p:sp>
      <p:sp>
        <p:nvSpPr>
          <p:cNvPr id="318488" name="Rectangle 24"/>
          <p:cNvSpPr>
            <a:spLocks noChangeArrowheads="1"/>
          </p:cNvSpPr>
          <p:nvPr/>
        </p:nvSpPr>
        <p:spPr bwMode="auto">
          <a:xfrm>
            <a:off x="457200" y="29114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8489" name="Text Box 25"/>
          <p:cNvSpPr txBox="1">
            <a:spLocks noChangeArrowheads="1"/>
          </p:cNvSpPr>
          <p:nvPr/>
        </p:nvSpPr>
        <p:spPr bwMode="auto">
          <a:xfrm>
            <a:off x="304800" y="3032125"/>
            <a:ext cx="1447800" cy="396875"/>
          </a:xfrm>
          <a:prstGeom prst="rect">
            <a:avLst/>
          </a:prstGeom>
          <a:noFill/>
          <a:ln w="9525">
            <a:noFill/>
            <a:miter lim="800000"/>
            <a:headEnd/>
            <a:tailEnd/>
          </a:ln>
          <a:effectLst/>
        </p:spPr>
        <p:txBody>
          <a:bodyPr>
            <a:spAutoFit/>
          </a:bodyPr>
          <a:lstStyle/>
          <a:p>
            <a:pPr algn="ctr"/>
            <a:r>
              <a:rPr lang="en-US" sz="2000"/>
              <a:t>Transcript</a:t>
            </a:r>
          </a:p>
        </p:txBody>
      </p:sp>
      <p:sp>
        <p:nvSpPr>
          <p:cNvPr id="318490" name="Line 26"/>
          <p:cNvSpPr>
            <a:spLocks noChangeShapeType="1"/>
          </p:cNvSpPr>
          <p:nvPr/>
        </p:nvSpPr>
        <p:spPr bwMode="auto">
          <a:xfrm>
            <a:off x="1600200" y="3200400"/>
            <a:ext cx="2819400" cy="0"/>
          </a:xfrm>
          <a:prstGeom prst="line">
            <a:avLst/>
          </a:prstGeom>
          <a:noFill/>
          <a:ln w="9525">
            <a:solidFill>
              <a:srgbClr val="FFFFFF"/>
            </a:solidFill>
            <a:round/>
            <a:headEnd/>
            <a:tailEnd/>
          </a:ln>
          <a:effectLst/>
        </p:spPr>
        <p:txBody>
          <a:bodyPr>
            <a:spAutoFit/>
          </a:bodyPr>
          <a:lstStyle/>
          <a:p>
            <a:endParaRPr lang="en-US"/>
          </a:p>
        </p:txBody>
      </p:sp>
      <p:sp>
        <p:nvSpPr>
          <p:cNvPr id="318491" name="Line 27"/>
          <p:cNvSpPr>
            <a:spLocks noChangeShapeType="1"/>
          </p:cNvSpPr>
          <p:nvPr/>
        </p:nvSpPr>
        <p:spPr bwMode="auto">
          <a:xfrm flipH="1" flipV="1">
            <a:off x="1219200" y="3657600"/>
            <a:ext cx="0" cy="304800"/>
          </a:xfrm>
          <a:prstGeom prst="line">
            <a:avLst/>
          </a:prstGeom>
          <a:noFill/>
          <a:ln w="9525">
            <a:solidFill>
              <a:srgbClr val="FFFFFF"/>
            </a:solidFill>
            <a:round/>
            <a:headEnd/>
            <a:tailEnd type="stealth" w="lg" len="lg"/>
          </a:ln>
          <a:effectLst/>
        </p:spPr>
        <p:txBody>
          <a:bodyPr>
            <a:spAutoFit/>
          </a:bodyPr>
          <a:lstStyle/>
          <a:p>
            <a:endParaRPr lang="en-US"/>
          </a:p>
        </p:txBody>
      </p:sp>
      <p:sp>
        <p:nvSpPr>
          <p:cNvPr id="318492" name="Line 28"/>
          <p:cNvSpPr>
            <a:spLocks noChangeShapeType="1"/>
          </p:cNvSpPr>
          <p:nvPr/>
        </p:nvSpPr>
        <p:spPr bwMode="auto">
          <a:xfrm>
            <a:off x="5562600" y="3200400"/>
            <a:ext cx="2286000" cy="15875"/>
          </a:xfrm>
          <a:prstGeom prst="line">
            <a:avLst/>
          </a:prstGeom>
          <a:noFill/>
          <a:ln w="9525">
            <a:solidFill>
              <a:srgbClr val="FFFFFF"/>
            </a:solidFill>
            <a:round/>
            <a:headEnd/>
            <a:tailEnd/>
          </a:ln>
          <a:effectLst/>
        </p:spPr>
        <p:txBody>
          <a:bodyPr>
            <a:spAutoFit/>
          </a:bodyPr>
          <a:lstStyle/>
          <a:p>
            <a:endParaRPr lang="en-US"/>
          </a:p>
        </p:txBody>
      </p:sp>
      <p:sp>
        <p:nvSpPr>
          <p:cNvPr id="318493" name="Rectangle 29"/>
          <p:cNvSpPr>
            <a:spLocks noChangeArrowheads="1"/>
          </p:cNvSpPr>
          <p:nvPr/>
        </p:nvSpPr>
        <p:spPr bwMode="auto">
          <a:xfrm>
            <a:off x="7772400" y="286702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8494" name="Text Box 30"/>
          <p:cNvSpPr txBox="1">
            <a:spLocks noChangeArrowheads="1"/>
          </p:cNvSpPr>
          <p:nvPr/>
        </p:nvSpPr>
        <p:spPr bwMode="auto">
          <a:xfrm>
            <a:off x="7543800" y="2819400"/>
            <a:ext cx="1600200" cy="701675"/>
          </a:xfrm>
          <a:prstGeom prst="rect">
            <a:avLst/>
          </a:prstGeom>
          <a:noFill/>
          <a:ln w="9525">
            <a:noFill/>
            <a:miter lim="800000"/>
            <a:headEnd/>
            <a:tailEnd/>
          </a:ln>
          <a:effectLst/>
        </p:spPr>
        <p:txBody>
          <a:bodyPr>
            <a:spAutoFit/>
          </a:bodyPr>
          <a:lstStyle/>
          <a:p>
            <a:pPr algn="ctr"/>
            <a:r>
              <a:rPr lang="en-US" sz="2000"/>
              <a:t>Seat Assignment</a:t>
            </a:r>
          </a:p>
        </p:txBody>
      </p:sp>
      <p:sp>
        <p:nvSpPr>
          <p:cNvPr id="318495" name="Line 31"/>
          <p:cNvSpPr>
            <a:spLocks noChangeShapeType="1"/>
          </p:cNvSpPr>
          <p:nvPr/>
        </p:nvSpPr>
        <p:spPr bwMode="auto">
          <a:xfrm flipH="1">
            <a:off x="1066800" y="1676400"/>
            <a:ext cx="0" cy="1219200"/>
          </a:xfrm>
          <a:prstGeom prst="line">
            <a:avLst/>
          </a:prstGeom>
          <a:noFill/>
          <a:ln w="9525">
            <a:solidFill>
              <a:srgbClr val="FFFFFF"/>
            </a:solidFill>
            <a:round/>
            <a:headEnd/>
            <a:tailEnd/>
          </a:ln>
          <a:effectLst/>
        </p:spPr>
        <p:txBody>
          <a:bodyPr>
            <a:spAutoFit/>
          </a:bodyPr>
          <a:lstStyle/>
          <a:p>
            <a:endParaRPr lang="en-US"/>
          </a:p>
        </p:txBody>
      </p:sp>
      <p:sp>
        <p:nvSpPr>
          <p:cNvPr id="318496" name="Text Box 32"/>
          <p:cNvSpPr txBox="1">
            <a:spLocks noChangeArrowheads="1"/>
          </p:cNvSpPr>
          <p:nvPr/>
        </p:nvSpPr>
        <p:spPr bwMode="auto">
          <a:xfrm>
            <a:off x="0" y="0"/>
            <a:ext cx="9144000" cy="915988"/>
          </a:xfrm>
          <a:prstGeom prst="rect">
            <a:avLst/>
          </a:prstGeom>
          <a:noFill/>
          <a:ln w="9525">
            <a:noFill/>
            <a:miter lim="800000"/>
            <a:headEnd/>
            <a:tailEnd/>
          </a:ln>
          <a:effectLst/>
        </p:spPr>
        <p:txBody>
          <a:bodyPr>
            <a:spAutoFit/>
          </a:bodyPr>
          <a:lstStyle/>
          <a:p>
            <a:r>
              <a:rPr lang="en-US" sz="1800"/>
              <a:t>Notice there is no need to link the student to the course load anymore. It is redundant. Given a course load object it is easy to find the student (just follow the transcript then student relationships)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half" idx="10"/>
          </p:nvPr>
        </p:nvSpPr>
        <p:spPr/>
        <p:txBody>
          <a:bodyPr/>
          <a:lstStyle/>
          <a:p>
            <a:r>
              <a:rPr lang="en-US"/>
              <a:t>Kal Bugrara, Ph.D</a:t>
            </a:r>
          </a:p>
        </p:txBody>
      </p:sp>
      <p:sp>
        <p:nvSpPr>
          <p:cNvPr id="16" name="Footer Placeholder 4"/>
          <p:cNvSpPr>
            <a:spLocks noGrp="1"/>
          </p:cNvSpPr>
          <p:nvPr>
            <p:ph type="ftr" sz="quarter" idx="11"/>
          </p:nvPr>
        </p:nvSpPr>
        <p:spPr/>
        <p:txBody>
          <a:bodyPr/>
          <a:lstStyle/>
          <a:p>
            <a:r>
              <a:rPr lang="en-US"/>
              <a:t>Software Engineering		     Northeastern University</a:t>
            </a:r>
          </a:p>
        </p:txBody>
      </p:sp>
      <p:sp>
        <p:nvSpPr>
          <p:cNvPr id="319492" name="Text Box 4"/>
          <p:cNvSpPr txBox="1">
            <a:spLocks noChangeArrowheads="1"/>
          </p:cNvSpPr>
          <p:nvPr/>
        </p:nvSpPr>
        <p:spPr bwMode="auto">
          <a:xfrm>
            <a:off x="2514600" y="1219200"/>
            <a:ext cx="7086600" cy="3776663"/>
          </a:xfrm>
          <a:prstGeom prst="rect">
            <a:avLst/>
          </a:prstGeom>
          <a:noFill/>
          <a:ln w="9525">
            <a:noFill/>
            <a:miter lim="800000"/>
            <a:headEnd/>
            <a:tailEnd/>
          </a:ln>
          <a:effectLst/>
        </p:spPr>
        <p:txBody>
          <a:bodyPr>
            <a:spAutoFit/>
          </a:bodyPr>
          <a:lstStyle/>
          <a:p>
            <a:r>
              <a:rPr lang="en-US" sz="1800"/>
              <a:t>The question is usually something like what is Jim’s GPA?</a:t>
            </a:r>
          </a:p>
          <a:p>
            <a:r>
              <a:rPr lang="en-US" sz="1800"/>
              <a:t>Therefore we need to define an operation of the student class that returns the student GPA. We need to define getGPA() operation on the student class.</a:t>
            </a:r>
          </a:p>
          <a:p>
            <a:endParaRPr lang="en-US" sz="1800"/>
          </a:p>
          <a:p>
            <a:r>
              <a:rPr lang="en-US" sz="1800"/>
              <a:t>The student class has a reference to the transcript instance. The getGPA() operation on the student class calls the operation</a:t>
            </a:r>
          </a:p>
          <a:p>
            <a:endParaRPr lang="en-US" sz="1800"/>
          </a:p>
          <a:p>
            <a:r>
              <a:rPr lang="en-US" sz="1800"/>
              <a:t>transcript.CalculateGPA() which calculates the student GPA when requested. The logic is as follows:</a:t>
            </a:r>
          </a:p>
          <a:p>
            <a:endParaRPr lang="en-US" sz="1800"/>
          </a:p>
          <a:p>
            <a:endParaRPr lang="en-US" sz="1800"/>
          </a:p>
        </p:txBody>
      </p:sp>
      <p:sp>
        <p:nvSpPr>
          <p:cNvPr id="319493" name="Rectangle 5"/>
          <p:cNvSpPr>
            <a:spLocks noChangeArrowheads="1"/>
          </p:cNvSpPr>
          <p:nvPr/>
        </p:nvSpPr>
        <p:spPr bwMode="auto">
          <a:xfrm>
            <a:off x="533400" y="10826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9494" name="Text Box 6"/>
          <p:cNvSpPr txBox="1">
            <a:spLocks noChangeArrowheads="1"/>
          </p:cNvSpPr>
          <p:nvPr/>
        </p:nvSpPr>
        <p:spPr bwMode="auto">
          <a:xfrm>
            <a:off x="381000" y="1143000"/>
            <a:ext cx="1447800" cy="396875"/>
          </a:xfrm>
          <a:prstGeom prst="rect">
            <a:avLst/>
          </a:prstGeom>
          <a:noFill/>
          <a:ln w="9525">
            <a:noFill/>
            <a:miter lim="800000"/>
            <a:headEnd/>
            <a:tailEnd/>
          </a:ln>
          <a:effectLst/>
        </p:spPr>
        <p:txBody>
          <a:bodyPr>
            <a:spAutoFit/>
          </a:bodyPr>
          <a:lstStyle/>
          <a:p>
            <a:pPr algn="ctr"/>
            <a:r>
              <a:rPr lang="en-US" sz="2000"/>
              <a:t>Student</a:t>
            </a:r>
          </a:p>
        </p:txBody>
      </p:sp>
      <p:sp>
        <p:nvSpPr>
          <p:cNvPr id="319498" name="Text Box 10"/>
          <p:cNvSpPr txBox="1">
            <a:spLocks noChangeArrowheads="1"/>
          </p:cNvSpPr>
          <p:nvPr/>
        </p:nvSpPr>
        <p:spPr bwMode="auto">
          <a:xfrm>
            <a:off x="0" y="3962400"/>
            <a:ext cx="2057400" cy="915988"/>
          </a:xfrm>
          <a:prstGeom prst="rect">
            <a:avLst/>
          </a:prstGeom>
          <a:noFill/>
          <a:ln w="9525">
            <a:noFill/>
            <a:miter lim="800000"/>
            <a:headEnd/>
            <a:tailEnd/>
          </a:ln>
          <a:effectLst/>
        </p:spPr>
        <p:txBody>
          <a:bodyPr>
            <a:spAutoFit/>
          </a:bodyPr>
          <a:lstStyle/>
          <a:p>
            <a:r>
              <a:rPr lang="en-US" sz="1800"/>
              <a:t>CalculateGPA() operation goes here. </a:t>
            </a:r>
          </a:p>
        </p:txBody>
      </p:sp>
      <p:sp>
        <p:nvSpPr>
          <p:cNvPr id="319499" name="Rectangle 11"/>
          <p:cNvSpPr>
            <a:spLocks noChangeArrowheads="1"/>
          </p:cNvSpPr>
          <p:nvPr/>
        </p:nvSpPr>
        <p:spPr bwMode="auto">
          <a:xfrm>
            <a:off x="457200" y="29114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9500" name="Text Box 12"/>
          <p:cNvSpPr txBox="1">
            <a:spLocks noChangeArrowheads="1"/>
          </p:cNvSpPr>
          <p:nvPr/>
        </p:nvSpPr>
        <p:spPr bwMode="auto">
          <a:xfrm>
            <a:off x="304800" y="3032125"/>
            <a:ext cx="1447800" cy="396875"/>
          </a:xfrm>
          <a:prstGeom prst="rect">
            <a:avLst/>
          </a:prstGeom>
          <a:noFill/>
          <a:ln w="9525">
            <a:noFill/>
            <a:miter lim="800000"/>
            <a:headEnd/>
            <a:tailEnd/>
          </a:ln>
          <a:effectLst/>
        </p:spPr>
        <p:txBody>
          <a:bodyPr>
            <a:spAutoFit/>
          </a:bodyPr>
          <a:lstStyle/>
          <a:p>
            <a:pPr algn="ctr"/>
            <a:r>
              <a:rPr lang="en-US" sz="2000"/>
              <a:t>Transcript</a:t>
            </a:r>
          </a:p>
        </p:txBody>
      </p:sp>
      <p:sp>
        <p:nvSpPr>
          <p:cNvPr id="319502" name="Line 14"/>
          <p:cNvSpPr>
            <a:spLocks noChangeShapeType="1"/>
          </p:cNvSpPr>
          <p:nvPr/>
        </p:nvSpPr>
        <p:spPr bwMode="auto">
          <a:xfrm flipH="1" flipV="1">
            <a:off x="1219200" y="3657600"/>
            <a:ext cx="0" cy="304800"/>
          </a:xfrm>
          <a:prstGeom prst="line">
            <a:avLst/>
          </a:prstGeom>
          <a:noFill/>
          <a:ln w="9525">
            <a:solidFill>
              <a:srgbClr val="FFFFFF"/>
            </a:solidFill>
            <a:round/>
            <a:headEnd/>
            <a:tailEnd type="stealth" w="lg" len="lg"/>
          </a:ln>
          <a:effectLst/>
        </p:spPr>
        <p:txBody>
          <a:bodyPr>
            <a:spAutoFit/>
          </a:bodyPr>
          <a:lstStyle/>
          <a:p>
            <a:endParaRPr lang="en-US"/>
          </a:p>
        </p:txBody>
      </p:sp>
      <p:sp>
        <p:nvSpPr>
          <p:cNvPr id="319506" name="Line 18"/>
          <p:cNvSpPr>
            <a:spLocks noChangeShapeType="1"/>
          </p:cNvSpPr>
          <p:nvPr/>
        </p:nvSpPr>
        <p:spPr bwMode="auto">
          <a:xfrm flipH="1">
            <a:off x="1066800" y="1676400"/>
            <a:ext cx="0" cy="1219200"/>
          </a:xfrm>
          <a:prstGeom prst="line">
            <a:avLst/>
          </a:prstGeom>
          <a:noFill/>
          <a:ln w="9525">
            <a:solidFill>
              <a:srgbClr val="FFFFFF"/>
            </a:solidFill>
            <a:round/>
            <a:headEnd/>
            <a:tailEnd/>
          </a:ln>
          <a:effectLst/>
        </p:spPr>
        <p:txBody>
          <a:bodyPr>
            <a:spAutoFit/>
          </a:bodyPr>
          <a:lstStyle/>
          <a:p>
            <a:endParaRPr lang="en-US"/>
          </a:p>
        </p:txBody>
      </p:sp>
      <p:sp>
        <p:nvSpPr>
          <p:cNvPr id="319508" name="Text Box 20"/>
          <p:cNvSpPr txBox="1">
            <a:spLocks noChangeArrowheads="1"/>
          </p:cNvSpPr>
          <p:nvPr/>
        </p:nvSpPr>
        <p:spPr bwMode="auto">
          <a:xfrm>
            <a:off x="0" y="0"/>
            <a:ext cx="5791200" cy="366713"/>
          </a:xfrm>
          <a:prstGeom prst="rect">
            <a:avLst/>
          </a:prstGeom>
          <a:noFill/>
          <a:ln w="9525">
            <a:noFill/>
            <a:miter lim="800000"/>
            <a:headEnd/>
            <a:tailEnd/>
          </a:ln>
          <a:effectLst/>
        </p:spPr>
        <p:txBody>
          <a:bodyPr>
            <a:spAutoFit/>
          </a:bodyPr>
          <a:lstStyle/>
          <a:p>
            <a:r>
              <a:rPr lang="en-US" sz="1800"/>
              <a:t>getGPA() goes here</a:t>
            </a:r>
          </a:p>
        </p:txBody>
      </p:sp>
      <p:sp>
        <p:nvSpPr>
          <p:cNvPr id="319509" name="Line 21"/>
          <p:cNvSpPr>
            <a:spLocks noChangeShapeType="1"/>
          </p:cNvSpPr>
          <p:nvPr/>
        </p:nvSpPr>
        <p:spPr bwMode="auto">
          <a:xfrm flipV="1">
            <a:off x="1066800" y="457200"/>
            <a:ext cx="0" cy="609600"/>
          </a:xfrm>
          <a:prstGeom prst="line">
            <a:avLst/>
          </a:prstGeom>
          <a:noFill/>
          <a:ln w="9525">
            <a:solidFill>
              <a:srgbClr val="FFFFFF"/>
            </a:solidFill>
            <a:round/>
            <a:headEnd type="stealth" w="lg" len="lg"/>
            <a:tailEnd/>
          </a:ln>
          <a:effectLst/>
        </p:spPr>
        <p:txBody>
          <a:bodyPr>
            <a:spAutoFit/>
          </a:bodyPr>
          <a:lstStyle/>
          <a:p>
            <a:endParaRPr lang="en-US"/>
          </a:p>
        </p:txBody>
      </p:sp>
      <p:sp>
        <p:nvSpPr>
          <p:cNvPr id="319510" name="Rectangle 22"/>
          <p:cNvSpPr>
            <a:spLocks noChangeArrowheads="1"/>
          </p:cNvSpPr>
          <p:nvPr/>
        </p:nvSpPr>
        <p:spPr bwMode="auto">
          <a:xfrm>
            <a:off x="3124200" y="4724400"/>
            <a:ext cx="6019800" cy="1465263"/>
          </a:xfrm>
          <a:prstGeom prst="rect">
            <a:avLst/>
          </a:prstGeom>
          <a:noFill/>
          <a:ln w="9525">
            <a:noFill/>
            <a:miter lim="800000"/>
            <a:headEnd/>
            <a:tailEnd/>
          </a:ln>
          <a:effectLst/>
        </p:spPr>
        <p:txBody>
          <a:bodyPr>
            <a:spAutoFit/>
          </a:bodyPr>
          <a:lstStyle/>
          <a:p>
            <a:r>
              <a:rPr lang="en-US" sz="1800"/>
              <a:t>The CalculateGPA() operation retrieves all the course load objects. For each course load object, get all the seat assignments. Iterate over all the seat assignments. For a given seat assignment get the course grade. Total them up grades. Take the average.</a:t>
            </a:r>
          </a:p>
        </p:txBody>
      </p:sp>
      <p:sp>
        <p:nvSpPr>
          <p:cNvPr id="319511" name="Text Box 23"/>
          <p:cNvSpPr txBox="1">
            <a:spLocks noChangeArrowheads="1"/>
          </p:cNvSpPr>
          <p:nvPr/>
        </p:nvSpPr>
        <p:spPr bwMode="auto">
          <a:xfrm>
            <a:off x="2438400" y="152400"/>
            <a:ext cx="3962400" cy="641350"/>
          </a:xfrm>
          <a:prstGeom prst="rect">
            <a:avLst/>
          </a:prstGeom>
          <a:noFill/>
          <a:ln w="9525">
            <a:noFill/>
            <a:miter lim="800000"/>
            <a:headEnd/>
            <a:tailEnd/>
          </a:ln>
          <a:effectLst/>
        </p:spPr>
        <p:txBody>
          <a:bodyPr>
            <a:spAutoFit/>
          </a:bodyPr>
          <a:lstStyle/>
          <a:p>
            <a:r>
              <a:rPr lang="en-US" sz="1800"/>
              <a:t>A reference to the transcript instance is part of the student class</a:t>
            </a:r>
          </a:p>
        </p:txBody>
      </p:sp>
      <p:sp>
        <p:nvSpPr>
          <p:cNvPr id="319512" name="Line 24"/>
          <p:cNvSpPr>
            <a:spLocks noChangeShapeType="1"/>
          </p:cNvSpPr>
          <p:nvPr/>
        </p:nvSpPr>
        <p:spPr bwMode="auto">
          <a:xfrm flipV="1">
            <a:off x="1752600" y="609600"/>
            <a:ext cx="685800" cy="457200"/>
          </a:xfrm>
          <a:prstGeom prst="line">
            <a:avLst/>
          </a:prstGeom>
          <a:noFill/>
          <a:ln w="9525">
            <a:solidFill>
              <a:srgbClr val="FFFFFF"/>
            </a:solidFill>
            <a:round/>
            <a:headEnd type="stealth" w="lg" len="lg"/>
            <a:tailEnd/>
          </a:ln>
          <a:effectLst/>
        </p:spPr>
        <p:txBody>
          <a:bodyPr>
            <a:spAutoFit/>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p:cNvSpPr>
            <a:spLocks noGrp="1"/>
          </p:cNvSpPr>
          <p:nvPr>
            <p:ph type="dt" sz="half" idx="10"/>
          </p:nvPr>
        </p:nvSpPr>
        <p:spPr/>
        <p:txBody>
          <a:bodyPr/>
          <a:lstStyle/>
          <a:p>
            <a:r>
              <a:rPr lang="en-US"/>
              <a:t>Kal Bugrara, Ph.D</a:t>
            </a:r>
          </a:p>
        </p:txBody>
      </p:sp>
      <p:sp>
        <p:nvSpPr>
          <p:cNvPr id="22" name="Footer Placeholder 4"/>
          <p:cNvSpPr>
            <a:spLocks noGrp="1"/>
          </p:cNvSpPr>
          <p:nvPr>
            <p:ph type="ftr" sz="quarter" idx="11"/>
          </p:nvPr>
        </p:nvSpPr>
        <p:spPr/>
        <p:txBody>
          <a:bodyPr/>
          <a:lstStyle/>
          <a:p>
            <a:r>
              <a:rPr lang="en-US"/>
              <a:t>Software Engineering		     Northeastern University</a:t>
            </a:r>
          </a:p>
        </p:txBody>
      </p:sp>
      <p:sp>
        <p:nvSpPr>
          <p:cNvPr id="331784" name="Text Box 8"/>
          <p:cNvSpPr txBox="1">
            <a:spLocks noChangeArrowheads="1"/>
          </p:cNvSpPr>
          <p:nvPr/>
        </p:nvSpPr>
        <p:spPr bwMode="auto">
          <a:xfrm>
            <a:off x="0" y="152400"/>
            <a:ext cx="8763000" cy="457200"/>
          </a:xfrm>
          <a:prstGeom prst="rect">
            <a:avLst/>
          </a:prstGeom>
          <a:noFill/>
          <a:ln w="9525">
            <a:noFill/>
            <a:miter lim="800000"/>
            <a:headEnd/>
            <a:tailEnd/>
          </a:ln>
          <a:effectLst/>
        </p:spPr>
        <p:txBody>
          <a:bodyPr>
            <a:spAutoFit/>
          </a:bodyPr>
          <a:lstStyle/>
          <a:p>
            <a:r>
              <a:rPr lang="en-US"/>
              <a:t>How to determine student GPA?</a:t>
            </a:r>
          </a:p>
        </p:txBody>
      </p:sp>
      <p:sp>
        <p:nvSpPr>
          <p:cNvPr id="331785" name="Rectangle 9"/>
          <p:cNvSpPr>
            <a:spLocks noChangeArrowheads="1"/>
          </p:cNvSpPr>
          <p:nvPr/>
        </p:nvSpPr>
        <p:spPr bwMode="auto">
          <a:xfrm>
            <a:off x="2209800" y="30765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31786" name="Text Box 10"/>
          <p:cNvSpPr txBox="1">
            <a:spLocks noChangeArrowheads="1"/>
          </p:cNvSpPr>
          <p:nvPr/>
        </p:nvSpPr>
        <p:spPr bwMode="auto">
          <a:xfrm>
            <a:off x="2057400" y="3136900"/>
            <a:ext cx="1447800" cy="396875"/>
          </a:xfrm>
          <a:prstGeom prst="rect">
            <a:avLst/>
          </a:prstGeom>
          <a:noFill/>
          <a:ln w="9525">
            <a:noFill/>
            <a:miter lim="800000"/>
            <a:headEnd/>
            <a:tailEnd/>
          </a:ln>
          <a:effectLst/>
        </p:spPr>
        <p:txBody>
          <a:bodyPr>
            <a:spAutoFit/>
          </a:bodyPr>
          <a:lstStyle/>
          <a:p>
            <a:pPr algn="ctr"/>
            <a:r>
              <a:rPr lang="en-US" sz="2000"/>
              <a:t>Student</a:t>
            </a:r>
          </a:p>
        </p:txBody>
      </p:sp>
      <p:sp>
        <p:nvSpPr>
          <p:cNvPr id="331787" name="Rectangle 11"/>
          <p:cNvSpPr>
            <a:spLocks noChangeArrowheads="1"/>
          </p:cNvSpPr>
          <p:nvPr/>
        </p:nvSpPr>
        <p:spPr bwMode="auto">
          <a:xfrm>
            <a:off x="3429000" y="354965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31788" name="Text Box 12"/>
          <p:cNvSpPr txBox="1">
            <a:spLocks noChangeArrowheads="1"/>
          </p:cNvSpPr>
          <p:nvPr/>
        </p:nvSpPr>
        <p:spPr bwMode="auto">
          <a:xfrm>
            <a:off x="3276600" y="3670300"/>
            <a:ext cx="1447800" cy="396875"/>
          </a:xfrm>
          <a:prstGeom prst="rect">
            <a:avLst/>
          </a:prstGeom>
          <a:noFill/>
          <a:ln w="9525">
            <a:noFill/>
            <a:miter lim="800000"/>
            <a:headEnd/>
            <a:tailEnd/>
          </a:ln>
          <a:effectLst/>
        </p:spPr>
        <p:txBody>
          <a:bodyPr>
            <a:spAutoFit/>
          </a:bodyPr>
          <a:lstStyle/>
          <a:p>
            <a:pPr algn="ctr"/>
            <a:r>
              <a:rPr lang="en-US" sz="2000"/>
              <a:t>Transcript</a:t>
            </a:r>
          </a:p>
        </p:txBody>
      </p:sp>
      <p:sp>
        <p:nvSpPr>
          <p:cNvPr id="331789" name="Rectangle 13"/>
          <p:cNvSpPr>
            <a:spLocks noChangeArrowheads="1"/>
          </p:cNvSpPr>
          <p:nvPr/>
        </p:nvSpPr>
        <p:spPr bwMode="auto">
          <a:xfrm>
            <a:off x="4648200" y="40671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31790" name="Text Box 14"/>
          <p:cNvSpPr txBox="1">
            <a:spLocks noChangeArrowheads="1"/>
          </p:cNvSpPr>
          <p:nvPr/>
        </p:nvSpPr>
        <p:spPr bwMode="auto">
          <a:xfrm>
            <a:off x="4495800" y="3975100"/>
            <a:ext cx="1447800" cy="701675"/>
          </a:xfrm>
          <a:prstGeom prst="rect">
            <a:avLst/>
          </a:prstGeom>
          <a:noFill/>
          <a:ln w="9525">
            <a:noFill/>
            <a:miter lim="800000"/>
            <a:headEnd/>
            <a:tailEnd/>
          </a:ln>
          <a:effectLst/>
        </p:spPr>
        <p:txBody>
          <a:bodyPr>
            <a:spAutoFit/>
          </a:bodyPr>
          <a:lstStyle/>
          <a:p>
            <a:pPr algn="ctr"/>
            <a:r>
              <a:rPr lang="en-US" sz="2000"/>
              <a:t>Course Load</a:t>
            </a:r>
          </a:p>
        </p:txBody>
      </p:sp>
      <p:sp>
        <p:nvSpPr>
          <p:cNvPr id="331793" name="Rectangle 17"/>
          <p:cNvSpPr>
            <a:spLocks noChangeArrowheads="1"/>
          </p:cNvSpPr>
          <p:nvPr/>
        </p:nvSpPr>
        <p:spPr bwMode="auto">
          <a:xfrm>
            <a:off x="5867400" y="452755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31794" name="Text Box 18"/>
          <p:cNvSpPr txBox="1">
            <a:spLocks noChangeArrowheads="1"/>
          </p:cNvSpPr>
          <p:nvPr/>
        </p:nvSpPr>
        <p:spPr bwMode="auto">
          <a:xfrm>
            <a:off x="5638800" y="4479925"/>
            <a:ext cx="1600200" cy="701675"/>
          </a:xfrm>
          <a:prstGeom prst="rect">
            <a:avLst/>
          </a:prstGeom>
          <a:noFill/>
          <a:ln w="9525">
            <a:noFill/>
            <a:miter lim="800000"/>
            <a:headEnd/>
            <a:tailEnd/>
          </a:ln>
          <a:effectLst/>
        </p:spPr>
        <p:txBody>
          <a:bodyPr>
            <a:spAutoFit/>
          </a:bodyPr>
          <a:lstStyle/>
          <a:p>
            <a:pPr algn="ctr"/>
            <a:r>
              <a:rPr lang="en-US" sz="2000"/>
              <a:t>Seat Assignment</a:t>
            </a:r>
          </a:p>
        </p:txBody>
      </p:sp>
      <p:sp>
        <p:nvSpPr>
          <p:cNvPr id="331795" name="Line 19"/>
          <p:cNvSpPr>
            <a:spLocks noChangeShapeType="1"/>
          </p:cNvSpPr>
          <p:nvPr/>
        </p:nvSpPr>
        <p:spPr bwMode="auto">
          <a:xfrm>
            <a:off x="990600" y="3581400"/>
            <a:ext cx="5257800" cy="1905000"/>
          </a:xfrm>
          <a:prstGeom prst="line">
            <a:avLst/>
          </a:prstGeom>
          <a:noFill/>
          <a:ln w="19050">
            <a:solidFill>
              <a:srgbClr val="FFFFFF"/>
            </a:solidFill>
            <a:round/>
            <a:headEnd/>
            <a:tailEnd type="stealth" w="lg" len="lg"/>
          </a:ln>
          <a:effectLst/>
        </p:spPr>
        <p:txBody>
          <a:bodyPr>
            <a:spAutoFit/>
          </a:bodyPr>
          <a:lstStyle/>
          <a:p>
            <a:endParaRPr lang="en-US"/>
          </a:p>
        </p:txBody>
      </p:sp>
      <p:sp>
        <p:nvSpPr>
          <p:cNvPr id="331796" name="Rectangle 20"/>
          <p:cNvSpPr>
            <a:spLocks noChangeArrowheads="1"/>
          </p:cNvSpPr>
          <p:nvPr/>
        </p:nvSpPr>
        <p:spPr bwMode="auto">
          <a:xfrm>
            <a:off x="990600" y="24542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31797" name="Text Box 21"/>
          <p:cNvSpPr txBox="1">
            <a:spLocks noChangeArrowheads="1"/>
          </p:cNvSpPr>
          <p:nvPr/>
        </p:nvSpPr>
        <p:spPr bwMode="auto">
          <a:xfrm>
            <a:off x="838200" y="2362200"/>
            <a:ext cx="1447800" cy="701675"/>
          </a:xfrm>
          <a:prstGeom prst="rect">
            <a:avLst/>
          </a:prstGeom>
          <a:noFill/>
          <a:ln w="9525">
            <a:noFill/>
            <a:miter lim="800000"/>
            <a:headEnd/>
            <a:tailEnd/>
          </a:ln>
          <a:effectLst/>
        </p:spPr>
        <p:txBody>
          <a:bodyPr>
            <a:spAutoFit/>
          </a:bodyPr>
          <a:lstStyle/>
          <a:p>
            <a:pPr algn="ctr"/>
            <a:r>
              <a:rPr lang="en-US" sz="2000"/>
              <a:t>Student Directory</a:t>
            </a:r>
          </a:p>
        </p:txBody>
      </p:sp>
      <p:sp>
        <p:nvSpPr>
          <p:cNvPr id="331802" name="Line 26"/>
          <p:cNvSpPr>
            <a:spLocks noChangeShapeType="1"/>
          </p:cNvSpPr>
          <p:nvPr/>
        </p:nvSpPr>
        <p:spPr bwMode="auto">
          <a:xfrm flipH="1">
            <a:off x="1676400" y="1828800"/>
            <a:ext cx="0" cy="3810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31803" name="Text Box 27"/>
          <p:cNvSpPr txBox="1">
            <a:spLocks noChangeArrowheads="1"/>
          </p:cNvSpPr>
          <p:nvPr/>
        </p:nvSpPr>
        <p:spPr bwMode="auto">
          <a:xfrm>
            <a:off x="4724400" y="1295400"/>
            <a:ext cx="4419600" cy="1616075"/>
          </a:xfrm>
          <a:prstGeom prst="rect">
            <a:avLst/>
          </a:prstGeom>
          <a:noFill/>
          <a:ln w="9525">
            <a:noFill/>
            <a:miter lim="800000"/>
            <a:headEnd/>
            <a:tailEnd/>
          </a:ln>
          <a:effectLst/>
        </p:spPr>
        <p:txBody>
          <a:bodyPr>
            <a:spAutoFit/>
          </a:bodyPr>
          <a:lstStyle/>
          <a:p>
            <a:r>
              <a:rPr lang="en-US" sz="2000"/>
              <a:t>Must iterate over all instances. For example, the transcript class has a list of course loads over a number of semesters. So we need to consider all instances of course load.</a:t>
            </a:r>
          </a:p>
        </p:txBody>
      </p:sp>
      <p:sp>
        <p:nvSpPr>
          <p:cNvPr id="331804" name="Line 28"/>
          <p:cNvSpPr>
            <a:spLocks noChangeShapeType="1"/>
          </p:cNvSpPr>
          <p:nvPr/>
        </p:nvSpPr>
        <p:spPr bwMode="auto">
          <a:xfrm flipH="1">
            <a:off x="5715000" y="2895600"/>
            <a:ext cx="1600200" cy="9906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31805" name="Line 29"/>
          <p:cNvSpPr>
            <a:spLocks noChangeShapeType="1"/>
          </p:cNvSpPr>
          <p:nvPr/>
        </p:nvSpPr>
        <p:spPr bwMode="auto">
          <a:xfrm flipH="1">
            <a:off x="6629400" y="2895600"/>
            <a:ext cx="685800" cy="13716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31807" name="Text Box 31"/>
          <p:cNvSpPr txBox="1">
            <a:spLocks noChangeArrowheads="1"/>
          </p:cNvSpPr>
          <p:nvPr/>
        </p:nvSpPr>
        <p:spPr bwMode="auto">
          <a:xfrm>
            <a:off x="2667000" y="5257800"/>
            <a:ext cx="2362200" cy="1006475"/>
          </a:xfrm>
          <a:prstGeom prst="rect">
            <a:avLst/>
          </a:prstGeom>
          <a:noFill/>
          <a:ln w="9525">
            <a:noFill/>
            <a:miter lim="800000"/>
            <a:headEnd/>
            <a:tailEnd/>
          </a:ln>
          <a:effectLst/>
        </p:spPr>
        <p:txBody>
          <a:bodyPr>
            <a:spAutoFit/>
          </a:bodyPr>
          <a:lstStyle/>
          <a:p>
            <a:pPr algn="ctr"/>
            <a:r>
              <a:rPr lang="en-US" sz="2000"/>
              <a:t>The order of search or  navigation</a:t>
            </a:r>
          </a:p>
        </p:txBody>
      </p:sp>
      <p:sp>
        <p:nvSpPr>
          <p:cNvPr id="331808" name="Line 32"/>
          <p:cNvSpPr>
            <a:spLocks noChangeShapeType="1"/>
          </p:cNvSpPr>
          <p:nvPr/>
        </p:nvSpPr>
        <p:spPr bwMode="auto">
          <a:xfrm flipV="1">
            <a:off x="3657600" y="4876800"/>
            <a:ext cx="381000" cy="3048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31809" name="Text Box 33"/>
          <p:cNvSpPr txBox="1">
            <a:spLocks noChangeArrowheads="1"/>
          </p:cNvSpPr>
          <p:nvPr/>
        </p:nvSpPr>
        <p:spPr bwMode="auto">
          <a:xfrm>
            <a:off x="0" y="1295400"/>
            <a:ext cx="3048000" cy="396875"/>
          </a:xfrm>
          <a:prstGeom prst="rect">
            <a:avLst/>
          </a:prstGeom>
          <a:noFill/>
          <a:ln w="9525">
            <a:noFill/>
            <a:miter lim="800000"/>
            <a:headEnd/>
            <a:tailEnd/>
          </a:ln>
          <a:effectLst/>
        </p:spPr>
        <p:txBody>
          <a:bodyPr>
            <a:spAutoFit/>
          </a:bodyPr>
          <a:lstStyle/>
          <a:p>
            <a:pPr algn="ctr"/>
            <a:r>
              <a:rPr lang="en-US" sz="2000"/>
              <a:t>Start her (find student)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Kal Bugrara, Ph.D</a:t>
            </a:r>
          </a:p>
        </p:txBody>
      </p:sp>
      <p:sp>
        <p:nvSpPr>
          <p:cNvPr id="6" name="Footer Placeholder 4"/>
          <p:cNvSpPr>
            <a:spLocks noGrp="1"/>
          </p:cNvSpPr>
          <p:nvPr>
            <p:ph type="ftr" sz="quarter" idx="11"/>
          </p:nvPr>
        </p:nvSpPr>
        <p:spPr/>
        <p:txBody>
          <a:bodyPr/>
          <a:lstStyle/>
          <a:p>
            <a:r>
              <a:rPr lang="en-US"/>
              <a:t>Software Engineering		     Northeastern University</a:t>
            </a:r>
          </a:p>
        </p:txBody>
      </p:sp>
      <p:sp>
        <p:nvSpPr>
          <p:cNvPr id="325634" name="Rectangle 2"/>
          <p:cNvSpPr>
            <a:spLocks noChangeArrowheads="1"/>
          </p:cNvSpPr>
          <p:nvPr/>
        </p:nvSpPr>
        <p:spPr bwMode="auto">
          <a:xfrm>
            <a:off x="2362200" y="1981200"/>
            <a:ext cx="5810250" cy="4989513"/>
          </a:xfrm>
          <a:prstGeom prst="rect">
            <a:avLst/>
          </a:prstGeom>
          <a:noFill/>
          <a:ln w="9525">
            <a:noFill/>
            <a:miter lim="800000"/>
            <a:headEnd/>
            <a:tailEnd/>
          </a:ln>
          <a:effectLst/>
        </p:spPr>
        <p:txBody>
          <a:bodyPr wrap="none">
            <a:spAutoFit/>
          </a:bodyPr>
          <a:lstStyle/>
          <a:p>
            <a:endParaRPr lang="en-US" sz="1800"/>
          </a:p>
          <a:p>
            <a:r>
              <a:rPr lang="en-US" sz="1800"/>
              <a:t>The course description</a:t>
            </a:r>
          </a:p>
          <a:p>
            <a:r>
              <a:rPr lang="en-US" sz="1800"/>
              <a:t>The number of credit hours for the course</a:t>
            </a:r>
          </a:p>
          <a:p>
            <a:r>
              <a:rPr lang="en-US" sz="1800"/>
              <a:t>Whether the course is core or elective</a:t>
            </a:r>
          </a:p>
          <a:p>
            <a:r>
              <a:rPr lang="en-US" sz="1800"/>
              <a:t>It is part of a Course Catalog belonging to a department</a:t>
            </a:r>
          </a:p>
          <a:p>
            <a:r>
              <a:rPr lang="en-US" sz="1800"/>
              <a:t>Provides link to courses offered at any given time</a:t>
            </a:r>
          </a:p>
          <a:p>
            <a:endParaRPr lang="en-US" sz="1800"/>
          </a:p>
          <a:p>
            <a:r>
              <a:rPr lang="en-US" sz="1800"/>
              <a:t>Operations include </a:t>
            </a:r>
          </a:p>
          <a:p>
            <a:r>
              <a:rPr lang="en-US" sz="1800"/>
              <a:t>getCourseOffers(Semester)</a:t>
            </a:r>
          </a:p>
          <a:p>
            <a:r>
              <a:rPr lang="en-US" sz="1800"/>
              <a:t>getCourseDescription()</a:t>
            </a:r>
          </a:p>
          <a:p>
            <a:r>
              <a:rPr lang="en-US" sz="1800"/>
              <a:t>getCourseCreditHours()</a:t>
            </a:r>
          </a:p>
          <a:p>
            <a:r>
              <a:rPr lang="en-US" sz="1800"/>
              <a:t>isElective()</a:t>
            </a:r>
          </a:p>
          <a:p>
            <a:r>
              <a:rPr lang="en-US" sz="1800"/>
              <a:t>isCore()</a:t>
            </a:r>
          </a:p>
          <a:p>
            <a:endParaRPr lang="en-US" sz="1800"/>
          </a:p>
          <a:p>
            <a:endParaRPr lang="en-US" sz="1800"/>
          </a:p>
        </p:txBody>
      </p:sp>
      <p:sp>
        <p:nvSpPr>
          <p:cNvPr id="325635" name="Rectangle 3"/>
          <p:cNvSpPr>
            <a:spLocks noChangeArrowheads="1"/>
          </p:cNvSpPr>
          <p:nvPr/>
        </p:nvSpPr>
        <p:spPr bwMode="auto">
          <a:xfrm>
            <a:off x="812800" y="13589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5636" name="Text Box 4"/>
          <p:cNvSpPr txBox="1">
            <a:spLocks noChangeArrowheads="1"/>
          </p:cNvSpPr>
          <p:nvPr/>
        </p:nvSpPr>
        <p:spPr bwMode="auto">
          <a:xfrm>
            <a:off x="609600" y="1447800"/>
            <a:ext cx="1600200" cy="396875"/>
          </a:xfrm>
          <a:prstGeom prst="rect">
            <a:avLst/>
          </a:prstGeom>
          <a:noFill/>
          <a:ln w="9525">
            <a:noFill/>
            <a:miter lim="800000"/>
            <a:headEnd/>
            <a:tailEnd/>
          </a:ln>
          <a:effectLst/>
        </p:spPr>
        <p:txBody>
          <a:bodyPr>
            <a:spAutoFit/>
          </a:bodyPr>
          <a:lstStyle/>
          <a:p>
            <a:pPr algn="ctr"/>
            <a:r>
              <a:rPr lang="en-US" sz="2000"/>
              <a:t>Course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Kal Bugrara, Ph.D</a:t>
            </a:r>
          </a:p>
        </p:txBody>
      </p:sp>
      <p:sp>
        <p:nvSpPr>
          <p:cNvPr id="5" name="Footer Placeholder 4"/>
          <p:cNvSpPr>
            <a:spLocks noGrp="1"/>
          </p:cNvSpPr>
          <p:nvPr>
            <p:ph type="ftr" sz="quarter" idx="11"/>
          </p:nvPr>
        </p:nvSpPr>
        <p:spPr/>
        <p:txBody>
          <a:bodyPr/>
          <a:lstStyle/>
          <a:p>
            <a:r>
              <a:rPr lang="en-US"/>
              <a:t>Software Engineering		     Northeastern University</a:t>
            </a:r>
          </a:p>
        </p:txBody>
      </p:sp>
      <p:sp>
        <p:nvSpPr>
          <p:cNvPr id="300034" name="Rectangle 2"/>
          <p:cNvSpPr>
            <a:spLocks noGrp="1" noChangeArrowheads="1"/>
          </p:cNvSpPr>
          <p:nvPr>
            <p:ph type="title"/>
          </p:nvPr>
        </p:nvSpPr>
        <p:spPr/>
        <p:txBody>
          <a:bodyPr/>
          <a:lstStyle/>
          <a:p>
            <a:r>
              <a:rPr lang="en-US"/>
              <a:t>A University Example</a:t>
            </a:r>
          </a:p>
        </p:txBody>
      </p:sp>
      <p:sp>
        <p:nvSpPr>
          <p:cNvPr id="300038" name="Text Box 6"/>
          <p:cNvSpPr txBox="1">
            <a:spLocks noChangeArrowheads="1"/>
          </p:cNvSpPr>
          <p:nvPr/>
        </p:nvSpPr>
        <p:spPr bwMode="auto">
          <a:xfrm>
            <a:off x="228600" y="1447800"/>
            <a:ext cx="8153400" cy="1187450"/>
          </a:xfrm>
          <a:prstGeom prst="rect">
            <a:avLst/>
          </a:prstGeom>
          <a:noFill/>
          <a:ln w="9525">
            <a:noFill/>
            <a:miter lim="800000"/>
            <a:headEnd/>
            <a:tailEnd/>
          </a:ln>
          <a:effectLst/>
        </p:spPr>
        <p:txBody>
          <a:bodyPr>
            <a:spAutoFit/>
          </a:bodyPr>
          <a:lstStyle/>
          <a:p>
            <a:r>
              <a:rPr lang="en-US"/>
              <a:t>Want a registration system to calculate number of registered students at the department, college, and university levels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Date Placeholder 3"/>
          <p:cNvSpPr>
            <a:spLocks noGrp="1"/>
          </p:cNvSpPr>
          <p:nvPr>
            <p:ph type="dt" sz="half" idx="10"/>
          </p:nvPr>
        </p:nvSpPr>
        <p:spPr/>
        <p:txBody>
          <a:bodyPr/>
          <a:lstStyle/>
          <a:p>
            <a:r>
              <a:rPr lang="en-US"/>
              <a:t>Kal Bugrara, Ph.D</a:t>
            </a:r>
          </a:p>
        </p:txBody>
      </p:sp>
      <p:sp>
        <p:nvSpPr>
          <p:cNvPr id="42" name="Footer Placeholder 4"/>
          <p:cNvSpPr>
            <a:spLocks noGrp="1"/>
          </p:cNvSpPr>
          <p:nvPr>
            <p:ph type="ftr" sz="quarter" idx="11"/>
          </p:nvPr>
        </p:nvSpPr>
        <p:spPr/>
        <p:txBody>
          <a:bodyPr/>
          <a:lstStyle/>
          <a:p>
            <a:r>
              <a:rPr lang="en-US"/>
              <a:t>Software Engineering		     Northeastern University</a:t>
            </a:r>
          </a:p>
        </p:txBody>
      </p:sp>
      <p:sp>
        <p:nvSpPr>
          <p:cNvPr id="326659" name="Rectangle 3"/>
          <p:cNvSpPr>
            <a:spLocks noChangeArrowheads="1"/>
          </p:cNvSpPr>
          <p:nvPr/>
        </p:nvSpPr>
        <p:spPr bwMode="auto">
          <a:xfrm>
            <a:off x="3886200" y="31877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6660" name="Text Box 4"/>
          <p:cNvSpPr txBox="1">
            <a:spLocks noChangeArrowheads="1"/>
          </p:cNvSpPr>
          <p:nvPr/>
        </p:nvSpPr>
        <p:spPr bwMode="auto">
          <a:xfrm>
            <a:off x="3733800" y="3276600"/>
            <a:ext cx="1600200" cy="396875"/>
          </a:xfrm>
          <a:prstGeom prst="rect">
            <a:avLst/>
          </a:prstGeom>
          <a:noFill/>
          <a:ln w="9525">
            <a:noFill/>
            <a:miter lim="800000"/>
            <a:headEnd/>
            <a:tailEnd/>
          </a:ln>
          <a:effectLst/>
        </p:spPr>
        <p:txBody>
          <a:bodyPr>
            <a:spAutoFit/>
          </a:bodyPr>
          <a:lstStyle/>
          <a:p>
            <a:pPr algn="ctr"/>
            <a:r>
              <a:rPr lang="en-US" sz="2000"/>
              <a:t>Course</a:t>
            </a:r>
          </a:p>
        </p:txBody>
      </p:sp>
      <p:sp>
        <p:nvSpPr>
          <p:cNvPr id="326661" name="Rectangle 5"/>
          <p:cNvSpPr>
            <a:spLocks noChangeArrowheads="1"/>
          </p:cNvSpPr>
          <p:nvPr/>
        </p:nvSpPr>
        <p:spPr bwMode="auto">
          <a:xfrm>
            <a:off x="228600" y="317182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6662" name="Text Box 6"/>
          <p:cNvSpPr txBox="1">
            <a:spLocks noChangeArrowheads="1"/>
          </p:cNvSpPr>
          <p:nvPr/>
        </p:nvSpPr>
        <p:spPr bwMode="auto">
          <a:xfrm>
            <a:off x="76200" y="3111500"/>
            <a:ext cx="1447800" cy="701675"/>
          </a:xfrm>
          <a:prstGeom prst="rect">
            <a:avLst/>
          </a:prstGeom>
          <a:noFill/>
          <a:ln w="9525">
            <a:noFill/>
            <a:miter lim="800000"/>
            <a:headEnd/>
            <a:tailEnd/>
          </a:ln>
          <a:effectLst/>
        </p:spPr>
        <p:txBody>
          <a:bodyPr>
            <a:spAutoFit/>
          </a:bodyPr>
          <a:lstStyle/>
          <a:p>
            <a:pPr algn="ctr"/>
            <a:r>
              <a:rPr lang="en-US" sz="2000"/>
              <a:t>Course Catalog</a:t>
            </a:r>
          </a:p>
        </p:txBody>
      </p:sp>
      <p:sp>
        <p:nvSpPr>
          <p:cNvPr id="326663" name="Rectangle 7"/>
          <p:cNvSpPr>
            <a:spLocks noChangeArrowheads="1"/>
          </p:cNvSpPr>
          <p:nvPr/>
        </p:nvSpPr>
        <p:spPr bwMode="auto">
          <a:xfrm>
            <a:off x="203200" y="56896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6664" name="Text Box 8"/>
          <p:cNvSpPr txBox="1">
            <a:spLocks noChangeArrowheads="1"/>
          </p:cNvSpPr>
          <p:nvPr/>
        </p:nvSpPr>
        <p:spPr bwMode="auto">
          <a:xfrm>
            <a:off x="0" y="5778500"/>
            <a:ext cx="1600200" cy="396875"/>
          </a:xfrm>
          <a:prstGeom prst="rect">
            <a:avLst/>
          </a:prstGeom>
          <a:noFill/>
          <a:ln w="9525">
            <a:noFill/>
            <a:miter lim="800000"/>
            <a:headEnd/>
            <a:tailEnd/>
          </a:ln>
          <a:effectLst/>
        </p:spPr>
        <p:txBody>
          <a:bodyPr>
            <a:spAutoFit/>
          </a:bodyPr>
          <a:lstStyle/>
          <a:p>
            <a:pPr algn="ctr"/>
            <a:r>
              <a:rPr lang="en-US" sz="2000"/>
              <a:t>Department</a:t>
            </a:r>
          </a:p>
        </p:txBody>
      </p:sp>
      <p:sp>
        <p:nvSpPr>
          <p:cNvPr id="326665" name="Rectangle 9"/>
          <p:cNvSpPr>
            <a:spLocks noChangeArrowheads="1"/>
          </p:cNvSpPr>
          <p:nvPr/>
        </p:nvSpPr>
        <p:spPr bwMode="auto">
          <a:xfrm>
            <a:off x="3911600" y="58420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6666" name="Text Box 10"/>
          <p:cNvSpPr txBox="1">
            <a:spLocks noChangeArrowheads="1"/>
          </p:cNvSpPr>
          <p:nvPr/>
        </p:nvSpPr>
        <p:spPr bwMode="auto">
          <a:xfrm>
            <a:off x="3403600" y="5778500"/>
            <a:ext cx="2057400" cy="701675"/>
          </a:xfrm>
          <a:prstGeom prst="rect">
            <a:avLst/>
          </a:prstGeom>
          <a:noFill/>
          <a:ln w="9525">
            <a:noFill/>
            <a:miter lim="800000"/>
            <a:headEnd/>
            <a:tailEnd/>
          </a:ln>
          <a:effectLst/>
        </p:spPr>
        <p:txBody>
          <a:bodyPr>
            <a:spAutoFit/>
          </a:bodyPr>
          <a:lstStyle/>
          <a:p>
            <a:pPr algn="ctr"/>
            <a:r>
              <a:rPr lang="en-US" sz="2000"/>
              <a:t>Degree Requirements</a:t>
            </a:r>
          </a:p>
        </p:txBody>
      </p:sp>
      <p:sp>
        <p:nvSpPr>
          <p:cNvPr id="326667" name="Line 11"/>
          <p:cNvSpPr>
            <a:spLocks noChangeShapeType="1"/>
          </p:cNvSpPr>
          <p:nvPr/>
        </p:nvSpPr>
        <p:spPr bwMode="auto">
          <a:xfrm flipH="1">
            <a:off x="5537200" y="3733800"/>
            <a:ext cx="25400" cy="2349500"/>
          </a:xfrm>
          <a:prstGeom prst="line">
            <a:avLst/>
          </a:prstGeom>
          <a:noFill/>
          <a:ln w="9525">
            <a:solidFill>
              <a:srgbClr val="FFFFFF"/>
            </a:solidFill>
            <a:round/>
            <a:headEnd/>
            <a:tailEnd/>
          </a:ln>
          <a:effectLst/>
        </p:spPr>
        <p:txBody>
          <a:bodyPr>
            <a:spAutoFit/>
          </a:bodyPr>
          <a:lstStyle/>
          <a:p>
            <a:endParaRPr lang="en-US"/>
          </a:p>
        </p:txBody>
      </p:sp>
      <p:sp>
        <p:nvSpPr>
          <p:cNvPr id="326668" name="Line 12"/>
          <p:cNvSpPr>
            <a:spLocks noChangeShapeType="1"/>
          </p:cNvSpPr>
          <p:nvPr/>
        </p:nvSpPr>
        <p:spPr bwMode="auto">
          <a:xfrm>
            <a:off x="4165600" y="3797300"/>
            <a:ext cx="0" cy="2057400"/>
          </a:xfrm>
          <a:prstGeom prst="line">
            <a:avLst/>
          </a:prstGeom>
          <a:noFill/>
          <a:ln w="9525">
            <a:solidFill>
              <a:srgbClr val="FFFFFF"/>
            </a:solidFill>
            <a:round/>
            <a:headEnd/>
            <a:tailEnd/>
          </a:ln>
          <a:effectLst/>
        </p:spPr>
        <p:txBody>
          <a:bodyPr>
            <a:spAutoFit/>
          </a:bodyPr>
          <a:lstStyle/>
          <a:p>
            <a:endParaRPr lang="en-US"/>
          </a:p>
        </p:txBody>
      </p:sp>
      <p:sp>
        <p:nvSpPr>
          <p:cNvPr id="326669" name="Line 13"/>
          <p:cNvSpPr>
            <a:spLocks noChangeShapeType="1"/>
          </p:cNvSpPr>
          <p:nvPr/>
        </p:nvSpPr>
        <p:spPr bwMode="auto">
          <a:xfrm flipV="1">
            <a:off x="5029200" y="3733800"/>
            <a:ext cx="533400" cy="12700"/>
          </a:xfrm>
          <a:prstGeom prst="line">
            <a:avLst/>
          </a:prstGeom>
          <a:noFill/>
          <a:ln w="9525">
            <a:solidFill>
              <a:srgbClr val="FFFFFF"/>
            </a:solidFill>
            <a:round/>
            <a:headEnd/>
            <a:tailEnd/>
          </a:ln>
          <a:effectLst/>
        </p:spPr>
        <p:txBody>
          <a:bodyPr>
            <a:spAutoFit/>
          </a:bodyPr>
          <a:lstStyle/>
          <a:p>
            <a:endParaRPr lang="en-US"/>
          </a:p>
        </p:txBody>
      </p:sp>
      <p:sp>
        <p:nvSpPr>
          <p:cNvPr id="326670" name="Line 14"/>
          <p:cNvSpPr>
            <a:spLocks noChangeShapeType="1"/>
          </p:cNvSpPr>
          <p:nvPr/>
        </p:nvSpPr>
        <p:spPr bwMode="auto">
          <a:xfrm>
            <a:off x="5003800" y="6083300"/>
            <a:ext cx="533400" cy="0"/>
          </a:xfrm>
          <a:prstGeom prst="line">
            <a:avLst/>
          </a:prstGeom>
          <a:noFill/>
          <a:ln w="9525">
            <a:solidFill>
              <a:srgbClr val="FFFFFF"/>
            </a:solidFill>
            <a:round/>
            <a:headEnd/>
            <a:tailEnd/>
          </a:ln>
          <a:effectLst/>
        </p:spPr>
        <p:txBody>
          <a:bodyPr>
            <a:spAutoFit/>
          </a:bodyPr>
          <a:lstStyle/>
          <a:p>
            <a:endParaRPr lang="en-US"/>
          </a:p>
        </p:txBody>
      </p:sp>
      <p:sp>
        <p:nvSpPr>
          <p:cNvPr id="326671" name="Line 15"/>
          <p:cNvSpPr>
            <a:spLocks noChangeShapeType="1"/>
          </p:cNvSpPr>
          <p:nvPr/>
        </p:nvSpPr>
        <p:spPr bwMode="auto">
          <a:xfrm flipV="1">
            <a:off x="1371600" y="3416300"/>
            <a:ext cx="2565400" cy="12700"/>
          </a:xfrm>
          <a:prstGeom prst="line">
            <a:avLst/>
          </a:prstGeom>
          <a:noFill/>
          <a:ln w="9525">
            <a:solidFill>
              <a:srgbClr val="FFFFFF"/>
            </a:solidFill>
            <a:round/>
            <a:headEnd/>
            <a:tailEnd/>
          </a:ln>
          <a:effectLst/>
        </p:spPr>
        <p:txBody>
          <a:bodyPr>
            <a:spAutoFit/>
          </a:bodyPr>
          <a:lstStyle/>
          <a:p>
            <a:endParaRPr lang="en-US"/>
          </a:p>
        </p:txBody>
      </p:sp>
      <p:sp>
        <p:nvSpPr>
          <p:cNvPr id="326672" name="Line 16"/>
          <p:cNvSpPr>
            <a:spLocks noChangeShapeType="1"/>
          </p:cNvSpPr>
          <p:nvPr/>
        </p:nvSpPr>
        <p:spPr bwMode="auto">
          <a:xfrm flipV="1">
            <a:off x="1295400" y="6007100"/>
            <a:ext cx="2565400" cy="12700"/>
          </a:xfrm>
          <a:prstGeom prst="line">
            <a:avLst/>
          </a:prstGeom>
          <a:noFill/>
          <a:ln w="9525">
            <a:solidFill>
              <a:srgbClr val="FFFFFF"/>
            </a:solidFill>
            <a:round/>
            <a:headEnd/>
            <a:tailEnd/>
          </a:ln>
          <a:effectLst/>
        </p:spPr>
        <p:txBody>
          <a:bodyPr>
            <a:spAutoFit/>
          </a:bodyPr>
          <a:lstStyle/>
          <a:p>
            <a:endParaRPr lang="en-US"/>
          </a:p>
        </p:txBody>
      </p:sp>
      <p:sp>
        <p:nvSpPr>
          <p:cNvPr id="326673" name="Line 17"/>
          <p:cNvSpPr>
            <a:spLocks noChangeShapeType="1"/>
          </p:cNvSpPr>
          <p:nvPr/>
        </p:nvSpPr>
        <p:spPr bwMode="auto">
          <a:xfrm>
            <a:off x="762000" y="3797300"/>
            <a:ext cx="0" cy="2057400"/>
          </a:xfrm>
          <a:prstGeom prst="line">
            <a:avLst/>
          </a:prstGeom>
          <a:noFill/>
          <a:ln w="9525">
            <a:solidFill>
              <a:srgbClr val="FFFFFF"/>
            </a:solidFill>
            <a:round/>
            <a:headEnd/>
            <a:tailEnd/>
          </a:ln>
          <a:effectLst/>
        </p:spPr>
        <p:txBody>
          <a:bodyPr>
            <a:spAutoFit/>
          </a:bodyPr>
          <a:lstStyle/>
          <a:p>
            <a:endParaRPr lang="en-US"/>
          </a:p>
        </p:txBody>
      </p:sp>
      <p:sp>
        <p:nvSpPr>
          <p:cNvPr id="326674" name="Text Box 18"/>
          <p:cNvSpPr txBox="1">
            <a:spLocks noChangeArrowheads="1"/>
          </p:cNvSpPr>
          <p:nvPr/>
        </p:nvSpPr>
        <p:spPr bwMode="auto">
          <a:xfrm>
            <a:off x="4800600" y="3733800"/>
            <a:ext cx="1600200" cy="274638"/>
          </a:xfrm>
          <a:prstGeom prst="rect">
            <a:avLst/>
          </a:prstGeom>
          <a:noFill/>
          <a:ln w="9525">
            <a:noFill/>
            <a:miter lim="800000"/>
            <a:headEnd/>
            <a:tailEnd/>
          </a:ln>
          <a:effectLst/>
        </p:spPr>
        <p:txBody>
          <a:bodyPr>
            <a:spAutoFit/>
          </a:bodyPr>
          <a:lstStyle/>
          <a:p>
            <a:pPr algn="ctr"/>
            <a:r>
              <a:rPr lang="en-US" sz="1200"/>
              <a:t>Core courses</a:t>
            </a:r>
          </a:p>
        </p:txBody>
      </p:sp>
      <p:sp>
        <p:nvSpPr>
          <p:cNvPr id="326675" name="Text Box 19"/>
          <p:cNvSpPr txBox="1">
            <a:spLocks noChangeArrowheads="1"/>
          </p:cNvSpPr>
          <p:nvPr/>
        </p:nvSpPr>
        <p:spPr bwMode="auto">
          <a:xfrm>
            <a:off x="5080000" y="5778500"/>
            <a:ext cx="2057400" cy="274638"/>
          </a:xfrm>
          <a:prstGeom prst="rect">
            <a:avLst/>
          </a:prstGeom>
          <a:noFill/>
          <a:ln w="9525">
            <a:noFill/>
            <a:miter lim="800000"/>
            <a:headEnd/>
            <a:tailEnd/>
          </a:ln>
          <a:effectLst/>
        </p:spPr>
        <p:txBody>
          <a:bodyPr>
            <a:spAutoFit/>
          </a:bodyPr>
          <a:lstStyle/>
          <a:p>
            <a:pPr algn="ctr"/>
            <a:r>
              <a:rPr lang="en-US" sz="1200"/>
              <a:t>degree requirements</a:t>
            </a:r>
          </a:p>
        </p:txBody>
      </p:sp>
      <p:sp>
        <p:nvSpPr>
          <p:cNvPr id="326676" name="Text Box 20"/>
          <p:cNvSpPr txBox="1">
            <a:spLocks noChangeArrowheads="1"/>
          </p:cNvSpPr>
          <p:nvPr/>
        </p:nvSpPr>
        <p:spPr bwMode="auto">
          <a:xfrm>
            <a:off x="2870200" y="3949700"/>
            <a:ext cx="2057400" cy="274638"/>
          </a:xfrm>
          <a:prstGeom prst="rect">
            <a:avLst/>
          </a:prstGeom>
          <a:noFill/>
          <a:ln w="9525">
            <a:noFill/>
            <a:miter lim="800000"/>
            <a:headEnd/>
            <a:tailEnd/>
          </a:ln>
          <a:effectLst/>
        </p:spPr>
        <p:txBody>
          <a:bodyPr>
            <a:spAutoFit/>
          </a:bodyPr>
          <a:lstStyle/>
          <a:p>
            <a:pPr algn="ctr"/>
            <a:r>
              <a:rPr lang="en-US" sz="1200"/>
              <a:t>Elective courses</a:t>
            </a:r>
          </a:p>
        </p:txBody>
      </p:sp>
      <p:sp>
        <p:nvSpPr>
          <p:cNvPr id="326677" name="Rectangle 21"/>
          <p:cNvSpPr>
            <a:spLocks noChangeArrowheads="1"/>
          </p:cNvSpPr>
          <p:nvPr/>
        </p:nvSpPr>
        <p:spPr bwMode="auto">
          <a:xfrm>
            <a:off x="7823200" y="28829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6678" name="Text Box 22"/>
          <p:cNvSpPr txBox="1">
            <a:spLocks noChangeArrowheads="1"/>
          </p:cNvSpPr>
          <p:nvPr/>
        </p:nvSpPr>
        <p:spPr bwMode="auto">
          <a:xfrm>
            <a:off x="7696200" y="2819400"/>
            <a:ext cx="1447800" cy="701675"/>
          </a:xfrm>
          <a:prstGeom prst="rect">
            <a:avLst/>
          </a:prstGeom>
          <a:noFill/>
          <a:ln w="9525">
            <a:noFill/>
            <a:miter lim="800000"/>
            <a:headEnd/>
            <a:tailEnd/>
          </a:ln>
          <a:effectLst/>
        </p:spPr>
        <p:txBody>
          <a:bodyPr>
            <a:spAutoFit/>
          </a:bodyPr>
          <a:lstStyle/>
          <a:p>
            <a:pPr algn="ctr"/>
            <a:r>
              <a:rPr lang="en-US" sz="2000"/>
              <a:t>Course Offer</a:t>
            </a:r>
          </a:p>
        </p:txBody>
      </p:sp>
      <p:sp>
        <p:nvSpPr>
          <p:cNvPr id="326681" name="Line 25"/>
          <p:cNvSpPr>
            <a:spLocks noChangeShapeType="1"/>
          </p:cNvSpPr>
          <p:nvPr/>
        </p:nvSpPr>
        <p:spPr bwMode="auto">
          <a:xfrm>
            <a:off x="5029200" y="3276600"/>
            <a:ext cx="2819400" cy="0"/>
          </a:xfrm>
          <a:prstGeom prst="line">
            <a:avLst/>
          </a:prstGeom>
          <a:noFill/>
          <a:ln w="9525">
            <a:solidFill>
              <a:srgbClr val="FFFFFF"/>
            </a:solidFill>
            <a:round/>
            <a:headEnd/>
            <a:tailEnd/>
          </a:ln>
          <a:effectLst/>
        </p:spPr>
        <p:txBody>
          <a:bodyPr>
            <a:spAutoFit/>
          </a:bodyPr>
          <a:lstStyle/>
          <a:p>
            <a:endParaRPr lang="en-US"/>
          </a:p>
        </p:txBody>
      </p:sp>
      <p:sp>
        <p:nvSpPr>
          <p:cNvPr id="326682" name="Rectangle 26"/>
          <p:cNvSpPr>
            <a:spLocks noChangeArrowheads="1"/>
          </p:cNvSpPr>
          <p:nvPr/>
        </p:nvSpPr>
        <p:spPr bwMode="auto">
          <a:xfrm>
            <a:off x="7848600" y="8540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6683" name="Text Box 27"/>
          <p:cNvSpPr txBox="1">
            <a:spLocks noChangeArrowheads="1"/>
          </p:cNvSpPr>
          <p:nvPr/>
        </p:nvSpPr>
        <p:spPr bwMode="auto">
          <a:xfrm>
            <a:off x="7696200" y="914400"/>
            <a:ext cx="1447800" cy="396875"/>
          </a:xfrm>
          <a:prstGeom prst="rect">
            <a:avLst/>
          </a:prstGeom>
          <a:noFill/>
          <a:ln w="9525">
            <a:noFill/>
            <a:miter lim="800000"/>
            <a:headEnd/>
            <a:tailEnd/>
          </a:ln>
          <a:effectLst/>
        </p:spPr>
        <p:txBody>
          <a:bodyPr>
            <a:spAutoFit/>
          </a:bodyPr>
          <a:lstStyle/>
          <a:p>
            <a:pPr algn="ctr"/>
            <a:r>
              <a:rPr lang="en-US" sz="2000"/>
              <a:t>Semester</a:t>
            </a:r>
          </a:p>
        </p:txBody>
      </p:sp>
      <p:sp>
        <p:nvSpPr>
          <p:cNvPr id="326684" name="Line 28"/>
          <p:cNvSpPr>
            <a:spLocks noChangeShapeType="1"/>
          </p:cNvSpPr>
          <p:nvPr/>
        </p:nvSpPr>
        <p:spPr bwMode="auto">
          <a:xfrm flipH="1">
            <a:off x="8280400" y="1447800"/>
            <a:ext cx="25400" cy="1435100"/>
          </a:xfrm>
          <a:prstGeom prst="line">
            <a:avLst/>
          </a:prstGeom>
          <a:noFill/>
          <a:ln w="9525">
            <a:solidFill>
              <a:srgbClr val="FFFFFF"/>
            </a:solidFill>
            <a:round/>
            <a:headEnd/>
            <a:tailEnd/>
          </a:ln>
          <a:effectLst/>
        </p:spPr>
        <p:txBody>
          <a:bodyPr>
            <a:spAutoFit/>
          </a:bodyPr>
          <a:lstStyle/>
          <a:p>
            <a:endParaRPr lang="en-US"/>
          </a:p>
        </p:txBody>
      </p:sp>
      <p:sp>
        <p:nvSpPr>
          <p:cNvPr id="326685" name="Text Box 29"/>
          <p:cNvSpPr txBox="1">
            <a:spLocks noChangeArrowheads="1"/>
          </p:cNvSpPr>
          <p:nvPr/>
        </p:nvSpPr>
        <p:spPr bwMode="auto">
          <a:xfrm>
            <a:off x="2819400" y="5410200"/>
            <a:ext cx="2057400" cy="274638"/>
          </a:xfrm>
          <a:prstGeom prst="rect">
            <a:avLst/>
          </a:prstGeom>
          <a:noFill/>
          <a:ln w="9525">
            <a:noFill/>
            <a:miter lim="800000"/>
            <a:headEnd/>
            <a:tailEnd/>
          </a:ln>
          <a:effectLst/>
        </p:spPr>
        <p:txBody>
          <a:bodyPr>
            <a:spAutoFit/>
          </a:bodyPr>
          <a:lstStyle/>
          <a:p>
            <a:pPr algn="ctr"/>
            <a:r>
              <a:rPr lang="en-US" sz="1200"/>
              <a:t>Degree requirements</a:t>
            </a:r>
          </a:p>
        </p:txBody>
      </p:sp>
      <p:sp>
        <p:nvSpPr>
          <p:cNvPr id="326686" name="Text Box 30"/>
          <p:cNvSpPr txBox="1">
            <a:spLocks noChangeArrowheads="1"/>
          </p:cNvSpPr>
          <p:nvPr/>
        </p:nvSpPr>
        <p:spPr bwMode="auto">
          <a:xfrm>
            <a:off x="6096000" y="3048000"/>
            <a:ext cx="1981200" cy="274638"/>
          </a:xfrm>
          <a:prstGeom prst="rect">
            <a:avLst/>
          </a:prstGeom>
          <a:noFill/>
          <a:ln w="9525">
            <a:noFill/>
            <a:miter lim="800000"/>
            <a:headEnd/>
            <a:tailEnd/>
          </a:ln>
          <a:effectLst/>
        </p:spPr>
        <p:txBody>
          <a:bodyPr>
            <a:spAutoFit/>
          </a:bodyPr>
          <a:lstStyle/>
          <a:p>
            <a:pPr algn="ctr"/>
            <a:r>
              <a:rPr lang="en-US" sz="1200"/>
              <a:t>Actual courses taught</a:t>
            </a:r>
          </a:p>
        </p:txBody>
      </p:sp>
      <p:sp>
        <p:nvSpPr>
          <p:cNvPr id="326687" name="Text Box 31"/>
          <p:cNvSpPr txBox="1">
            <a:spLocks noChangeArrowheads="1"/>
          </p:cNvSpPr>
          <p:nvPr/>
        </p:nvSpPr>
        <p:spPr bwMode="auto">
          <a:xfrm>
            <a:off x="4676775" y="3238500"/>
            <a:ext cx="1981200" cy="274638"/>
          </a:xfrm>
          <a:prstGeom prst="rect">
            <a:avLst/>
          </a:prstGeom>
          <a:noFill/>
          <a:ln w="9525">
            <a:noFill/>
            <a:miter lim="800000"/>
            <a:headEnd/>
            <a:tailEnd/>
          </a:ln>
          <a:effectLst/>
        </p:spPr>
        <p:txBody>
          <a:bodyPr>
            <a:spAutoFit/>
          </a:bodyPr>
          <a:lstStyle/>
          <a:p>
            <a:pPr algn="ctr"/>
            <a:r>
              <a:rPr lang="en-US" sz="1200"/>
              <a:t>The course taught</a:t>
            </a:r>
          </a:p>
        </p:txBody>
      </p:sp>
      <p:sp>
        <p:nvSpPr>
          <p:cNvPr id="326688" name="Line 32"/>
          <p:cNvSpPr>
            <a:spLocks noChangeShapeType="1"/>
          </p:cNvSpPr>
          <p:nvPr/>
        </p:nvSpPr>
        <p:spPr bwMode="auto">
          <a:xfrm>
            <a:off x="6705600" y="2971800"/>
            <a:ext cx="838200" cy="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6690" name="Line 34"/>
          <p:cNvSpPr>
            <a:spLocks noChangeShapeType="1"/>
          </p:cNvSpPr>
          <p:nvPr/>
        </p:nvSpPr>
        <p:spPr bwMode="auto">
          <a:xfrm flipV="1">
            <a:off x="5791200" y="3962400"/>
            <a:ext cx="0" cy="3048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6691" name="Line 35"/>
          <p:cNvSpPr>
            <a:spLocks noChangeShapeType="1"/>
          </p:cNvSpPr>
          <p:nvPr/>
        </p:nvSpPr>
        <p:spPr bwMode="auto">
          <a:xfrm>
            <a:off x="5791200" y="5562600"/>
            <a:ext cx="0" cy="2286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6692" name="Line 36"/>
          <p:cNvSpPr>
            <a:spLocks noChangeShapeType="1"/>
          </p:cNvSpPr>
          <p:nvPr/>
        </p:nvSpPr>
        <p:spPr bwMode="auto">
          <a:xfrm flipV="1">
            <a:off x="3810000" y="4191000"/>
            <a:ext cx="0" cy="1524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6693" name="Line 37"/>
          <p:cNvSpPr>
            <a:spLocks noChangeShapeType="1"/>
          </p:cNvSpPr>
          <p:nvPr/>
        </p:nvSpPr>
        <p:spPr bwMode="auto">
          <a:xfrm>
            <a:off x="3733800" y="5181600"/>
            <a:ext cx="0" cy="2286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6694" name="Text Box 38"/>
          <p:cNvSpPr txBox="1">
            <a:spLocks noChangeArrowheads="1"/>
          </p:cNvSpPr>
          <p:nvPr/>
        </p:nvSpPr>
        <p:spPr bwMode="auto">
          <a:xfrm>
            <a:off x="6477000" y="1460500"/>
            <a:ext cx="2514600" cy="274638"/>
          </a:xfrm>
          <a:prstGeom prst="rect">
            <a:avLst/>
          </a:prstGeom>
          <a:noFill/>
          <a:ln w="9525">
            <a:noFill/>
            <a:miter lim="800000"/>
            <a:headEnd/>
            <a:tailEnd/>
          </a:ln>
          <a:effectLst/>
        </p:spPr>
        <p:txBody>
          <a:bodyPr>
            <a:spAutoFit/>
          </a:bodyPr>
          <a:lstStyle/>
          <a:p>
            <a:pPr algn="ctr"/>
            <a:r>
              <a:rPr lang="en-US" sz="1200"/>
              <a:t>The semester the course taught</a:t>
            </a:r>
          </a:p>
        </p:txBody>
      </p:sp>
      <p:sp>
        <p:nvSpPr>
          <p:cNvPr id="326695" name="Line 39"/>
          <p:cNvSpPr>
            <a:spLocks noChangeShapeType="1"/>
          </p:cNvSpPr>
          <p:nvPr/>
        </p:nvSpPr>
        <p:spPr bwMode="auto">
          <a:xfrm flipV="1">
            <a:off x="8915400" y="1524000"/>
            <a:ext cx="0" cy="2286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6696" name="Text Box 40"/>
          <p:cNvSpPr txBox="1">
            <a:spLocks noChangeArrowheads="1"/>
          </p:cNvSpPr>
          <p:nvPr/>
        </p:nvSpPr>
        <p:spPr bwMode="auto">
          <a:xfrm>
            <a:off x="6629400" y="2514600"/>
            <a:ext cx="2514600" cy="274638"/>
          </a:xfrm>
          <a:prstGeom prst="rect">
            <a:avLst/>
          </a:prstGeom>
          <a:noFill/>
          <a:ln w="9525">
            <a:noFill/>
            <a:miter lim="800000"/>
            <a:headEnd/>
            <a:tailEnd/>
          </a:ln>
          <a:effectLst/>
        </p:spPr>
        <p:txBody>
          <a:bodyPr>
            <a:spAutoFit/>
          </a:bodyPr>
          <a:lstStyle/>
          <a:p>
            <a:pPr algn="ctr"/>
            <a:r>
              <a:rPr lang="en-US" sz="1200"/>
              <a:t>Courses taught during semester</a:t>
            </a:r>
          </a:p>
        </p:txBody>
      </p:sp>
      <p:sp>
        <p:nvSpPr>
          <p:cNvPr id="326697" name="Line 41"/>
          <p:cNvSpPr>
            <a:spLocks noChangeShapeType="1"/>
          </p:cNvSpPr>
          <p:nvPr/>
        </p:nvSpPr>
        <p:spPr bwMode="auto">
          <a:xfrm>
            <a:off x="8991600" y="2286000"/>
            <a:ext cx="0" cy="4572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6698" name="Text Box 42"/>
          <p:cNvSpPr txBox="1">
            <a:spLocks noChangeArrowheads="1"/>
          </p:cNvSpPr>
          <p:nvPr/>
        </p:nvSpPr>
        <p:spPr bwMode="auto">
          <a:xfrm>
            <a:off x="1828800" y="6019800"/>
            <a:ext cx="2057400" cy="274638"/>
          </a:xfrm>
          <a:prstGeom prst="rect">
            <a:avLst/>
          </a:prstGeom>
          <a:noFill/>
          <a:ln w="9525">
            <a:noFill/>
            <a:miter lim="800000"/>
            <a:headEnd/>
            <a:tailEnd/>
          </a:ln>
          <a:effectLst/>
        </p:spPr>
        <p:txBody>
          <a:bodyPr>
            <a:spAutoFit/>
          </a:bodyPr>
          <a:lstStyle/>
          <a:p>
            <a:pPr algn="ctr"/>
            <a:r>
              <a:rPr lang="en-US" sz="1200"/>
              <a:t>Degree requirements</a:t>
            </a:r>
          </a:p>
        </p:txBody>
      </p:sp>
      <p:sp>
        <p:nvSpPr>
          <p:cNvPr id="326699" name="Line 43"/>
          <p:cNvSpPr>
            <a:spLocks noChangeShapeType="1"/>
          </p:cNvSpPr>
          <p:nvPr/>
        </p:nvSpPr>
        <p:spPr bwMode="auto">
          <a:xfrm>
            <a:off x="2667000" y="6324600"/>
            <a:ext cx="533400" cy="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6700" name="Text Box 44"/>
          <p:cNvSpPr txBox="1">
            <a:spLocks noChangeArrowheads="1"/>
          </p:cNvSpPr>
          <p:nvPr/>
        </p:nvSpPr>
        <p:spPr bwMode="auto">
          <a:xfrm>
            <a:off x="0" y="152400"/>
            <a:ext cx="5715000" cy="457200"/>
          </a:xfrm>
          <a:prstGeom prst="rect">
            <a:avLst/>
          </a:prstGeom>
          <a:noFill/>
          <a:ln w="9525">
            <a:noFill/>
            <a:miter lim="800000"/>
            <a:headEnd/>
            <a:tailEnd/>
          </a:ln>
          <a:effectLst/>
        </p:spPr>
        <p:txBody>
          <a:bodyPr>
            <a:spAutoFit/>
          </a:bodyPr>
          <a:lstStyle/>
          <a:p>
            <a:r>
              <a:rPr lang="en-US"/>
              <a:t>How to model degree requirements?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p:cNvSpPr>
            <a:spLocks noGrp="1"/>
          </p:cNvSpPr>
          <p:nvPr>
            <p:ph type="dt" sz="half" idx="10"/>
          </p:nvPr>
        </p:nvSpPr>
        <p:spPr/>
        <p:txBody>
          <a:bodyPr/>
          <a:lstStyle/>
          <a:p>
            <a:r>
              <a:rPr lang="en-US"/>
              <a:t>Kal Bugrara, Ph.D</a:t>
            </a:r>
          </a:p>
        </p:txBody>
      </p:sp>
      <p:sp>
        <p:nvSpPr>
          <p:cNvPr id="22" name="Footer Placeholder 4"/>
          <p:cNvSpPr>
            <a:spLocks noGrp="1"/>
          </p:cNvSpPr>
          <p:nvPr>
            <p:ph type="ftr" sz="quarter" idx="11"/>
          </p:nvPr>
        </p:nvSpPr>
        <p:spPr/>
        <p:txBody>
          <a:bodyPr/>
          <a:lstStyle/>
          <a:p>
            <a:r>
              <a:rPr lang="en-US"/>
              <a:t>Software Engineering		     Northeastern University</a:t>
            </a:r>
          </a:p>
        </p:txBody>
      </p:sp>
      <p:sp>
        <p:nvSpPr>
          <p:cNvPr id="328706" name="Rectangle 2"/>
          <p:cNvSpPr>
            <a:spLocks noChangeArrowheads="1"/>
          </p:cNvSpPr>
          <p:nvPr/>
        </p:nvSpPr>
        <p:spPr bwMode="auto">
          <a:xfrm>
            <a:off x="1371600" y="12065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8707" name="Text Box 3"/>
          <p:cNvSpPr txBox="1">
            <a:spLocks noChangeArrowheads="1"/>
          </p:cNvSpPr>
          <p:nvPr/>
        </p:nvSpPr>
        <p:spPr bwMode="auto">
          <a:xfrm>
            <a:off x="1219200" y="1295400"/>
            <a:ext cx="1600200" cy="396875"/>
          </a:xfrm>
          <a:prstGeom prst="rect">
            <a:avLst/>
          </a:prstGeom>
          <a:noFill/>
          <a:ln w="9525">
            <a:noFill/>
            <a:miter lim="800000"/>
            <a:headEnd/>
            <a:tailEnd/>
          </a:ln>
          <a:effectLst/>
        </p:spPr>
        <p:txBody>
          <a:bodyPr>
            <a:spAutoFit/>
          </a:bodyPr>
          <a:lstStyle/>
          <a:p>
            <a:pPr algn="ctr"/>
            <a:r>
              <a:rPr lang="en-US" sz="2000"/>
              <a:t>Course</a:t>
            </a:r>
          </a:p>
        </p:txBody>
      </p:sp>
      <p:sp>
        <p:nvSpPr>
          <p:cNvPr id="328712" name="Rectangle 8"/>
          <p:cNvSpPr>
            <a:spLocks noChangeArrowheads="1"/>
          </p:cNvSpPr>
          <p:nvPr/>
        </p:nvSpPr>
        <p:spPr bwMode="auto">
          <a:xfrm>
            <a:off x="1397000" y="38608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8713" name="Text Box 9"/>
          <p:cNvSpPr txBox="1">
            <a:spLocks noChangeArrowheads="1"/>
          </p:cNvSpPr>
          <p:nvPr/>
        </p:nvSpPr>
        <p:spPr bwMode="auto">
          <a:xfrm>
            <a:off x="889000" y="3797300"/>
            <a:ext cx="2057400" cy="701675"/>
          </a:xfrm>
          <a:prstGeom prst="rect">
            <a:avLst/>
          </a:prstGeom>
          <a:noFill/>
          <a:ln w="9525">
            <a:noFill/>
            <a:miter lim="800000"/>
            <a:headEnd/>
            <a:tailEnd/>
          </a:ln>
          <a:effectLst/>
        </p:spPr>
        <p:txBody>
          <a:bodyPr>
            <a:spAutoFit/>
          </a:bodyPr>
          <a:lstStyle/>
          <a:p>
            <a:pPr algn="ctr"/>
            <a:r>
              <a:rPr lang="en-US" sz="2000"/>
              <a:t>Degree Requirements</a:t>
            </a:r>
          </a:p>
        </p:txBody>
      </p:sp>
      <p:sp>
        <p:nvSpPr>
          <p:cNvPr id="328714" name="Line 10"/>
          <p:cNvSpPr>
            <a:spLocks noChangeShapeType="1"/>
          </p:cNvSpPr>
          <p:nvPr/>
        </p:nvSpPr>
        <p:spPr bwMode="auto">
          <a:xfrm flipH="1">
            <a:off x="3022600" y="1752600"/>
            <a:ext cx="25400" cy="2349500"/>
          </a:xfrm>
          <a:prstGeom prst="line">
            <a:avLst/>
          </a:prstGeom>
          <a:noFill/>
          <a:ln w="9525">
            <a:solidFill>
              <a:srgbClr val="FFFFFF"/>
            </a:solidFill>
            <a:round/>
            <a:headEnd/>
            <a:tailEnd/>
          </a:ln>
          <a:effectLst/>
        </p:spPr>
        <p:txBody>
          <a:bodyPr>
            <a:spAutoFit/>
          </a:bodyPr>
          <a:lstStyle/>
          <a:p>
            <a:endParaRPr lang="en-US"/>
          </a:p>
        </p:txBody>
      </p:sp>
      <p:sp>
        <p:nvSpPr>
          <p:cNvPr id="328715" name="Line 11"/>
          <p:cNvSpPr>
            <a:spLocks noChangeShapeType="1"/>
          </p:cNvSpPr>
          <p:nvPr/>
        </p:nvSpPr>
        <p:spPr bwMode="auto">
          <a:xfrm>
            <a:off x="1651000" y="1816100"/>
            <a:ext cx="0" cy="2057400"/>
          </a:xfrm>
          <a:prstGeom prst="line">
            <a:avLst/>
          </a:prstGeom>
          <a:noFill/>
          <a:ln w="9525">
            <a:solidFill>
              <a:srgbClr val="FFFFFF"/>
            </a:solidFill>
            <a:round/>
            <a:headEnd/>
            <a:tailEnd/>
          </a:ln>
          <a:effectLst/>
        </p:spPr>
        <p:txBody>
          <a:bodyPr>
            <a:spAutoFit/>
          </a:bodyPr>
          <a:lstStyle/>
          <a:p>
            <a:endParaRPr lang="en-US"/>
          </a:p>
        </p:txBody>
      </p:sp>
      <p:sp>
        <p:nvSpPr>
          <p:cNvPr id="328716" name="Line 12"/>
          <p:cNvSpPr>
            <a:spLocks noChangeShapeType="1"/>
          </p:cNvSpPr>
          <p:nvPr/>
        </p:nvSpPr>
        <p:spPr bwMode="auto">
          <a:xfrm flipV="1">
            <a:off x="2514600" y="1752600"/>
            <a:ext cx="533400" cy="12700"/>
          </a:xfrm>
          <a:prstGeom prst="line">
            <a:avLst/>
          </a:prstGeom>
          <a:noFill/>
          <a:ln w="9525">
            <a:solidFill>
              <a:srgbClr val="FFFFFF"/>
            </a:solidFill>
            <a:round/>
            <a:headEnd/>
            <a:tailEnd/>
          </a:ln>
          <a:effectLst/>
        </p:spPr>
        <p:txBody>
          <a:bodyPr>
            <a:spAutoFit/>
          </a:bodyPr>
          <a:lstStyle/>
          <a:p>
            <a:endParaRPr lang="en-US"/>
          </a:p>
        </p:txBody>
      </p:sp>
      <p:sp>
        <p:nvSpPr>
          <p:cNvPr id="328717" name="Line 13"/>
          <p:cNvSpPr>
            <a:spLocks noChangeShapeType="1"/>
          </p:cNvSpPr>
          <p:nvPr/>
        </p:nvSpPr>
        <p:spPr bwMode="auto">
          <a:xfrm>
            <a:off x="2489200" y="4102100"/>
            <a:ext cx="533400" cy="0"/>
          </a:xfrm>
          <a:prstGeom prst="line">
            <a:avLst/>
          </a:prstGeom>
          <a:noFill/>
          <a:ln w="9525">
            <a:solidFill>
              <a:srgbClr val="FFFFFF"/>
            </a:solidFill>
            <a:round/>
            <a:headEnd/>
            <a:tailEnd/>
          </a:ln>
          <a:effectLst/>
        </p:spPr>
        <p:txBody>
          <a:bodyPr>
            <a:spAutoFit/>
          </a:bodyPr>
          <a:lstStyle/>
          <a:p>
            <a:endParaRPr lang="en-US"/>
          </a:p>
        </p:txBody>
      </p:sp>
      <p:sp>
        <p:nvSpPr>
          <p:cNvPr id="328721" name="Text Box 17"/>
          <p:cNvSpPr txBox="1">
            <a:spLocks noChangeArrowheads="1"/>
          </p:cNvSpPr>
          <p:nvPr/>
        </p:nvSpPr>
        <p:spPr bwMode="auto">
          <a:xfrm>
            <a:off x="2286000" y="1752600"/>
            <a:ext cx="1600200" cy="274638"/>
          </a:xfrm>
          <a:prstGeom prst="rect">
            <a:avLst/>
          </a:prstGeom>
          <a:noFill/>
          <a:ln w="9525">
            <a:noFill/>
            <a:miter lim="800000"/>
            <a:headEnd/>
            <a:tailEnd/>
          </a:ln>
          <a:effectLst/>
        </p:spPr>
        <p:txBody>
          <a:bodyPr>
            <a:spAutoFit/>
          </a:bodyPr>
          <a:lstStyle/>
          <a:p>
            <a:pPr algn="ctr"/>
            <a:r>
              <a:rPr lang="en-US" sz="1200"/>
              <a:t>Core courses</a:t>
            </a:r>
          </a:p>
        </p:txBody>
      </p:sp>
      <p:sp>
        <p:nvSpPr>
          <p:cNvPr id="328722" name="Text Box 18"/>
          <p:cNvSpPr txBox="1">
            <a:spLocks noChangeArrowheads="1"/>
          </p:cNvSpPr>
          <p:nvPr/>
        </p:nvSpPr>
        <p:spPr bwMode="auto">
          <a:xfrm>
            <a:off x="2565400" y="3797300"/>
            <a:ext cx="2057400" cy="274638"/>
          </a:xfrm>
          <a:prstGeom prst="rect">
            <a:avLst/>
          </a:prstGeom>
          <a:noFill/>
          <a:ln w="9525">
            <a:noFill/>
            <a:miter lim="800000"/>
            <a:headEnd/>
            <a:tailEnd/>
          </a:ln>
          <a:effectLst/>
        </p:spPr>
        <p:txBody>
          <a:bodyPr>
            <a:spAutoFit/>
          </a:bodyPr>
          <a:lstStyle/>
          <a:p>
            <a:pPr algn="ctr"/>
            <a:r>
              <a:rPr lang="en-US" sz="1200"/>
              <a:t>degree requirements</a:t>
            </a:r>
          </a:p>
        </p:txBody>
      </p:sp>
      <p:sp>
        <p:nvSpPr>
          <p:cNvPr id="328723" name="Text Box 19"/>
          <p:cNvSpPr txBox="1">
            <a:spLocks noChangeArrowheads="1"/>
          </p:cNvSpPr>
          <p:nvPr/>
        </p:nvSpPr>
        <p:spPr bwMode="auto">
          <a:xfrm>
            <a:off x="355600" y="1968500"/>
            <a:ext cx="2057400" cy="274638"/>
          </a:xfrm>
          <a:prstGeom prst="rect">
            <a:avLst/>
          </a:prstGeom>
          <a:noFill/>
          <a:ln w="9525">
            <a:noFill/>
            <a:miter lim="800000"/>
            <a:headEnd/>
            <a:tailEnd/>
          </a:ln>
          <a:effectLst/>
        </p:spPr>
        <p:txBody>
          <a:bodyPr>
            <a:spAutoFit/>
          </a:bodyPr>
          <a:lstStyle/>
          <a:p>
            <a:pPr algn="ctr"/>
            <a:r>
              <a:rPr lang="en-US" sz="1200"/>
              <a:t>Elective courses</a:t>
            </a:r>
          </a:p>
        </p:txBody>
      </p:sp>
      <p:sp>
        <p:nvSpPr>
          <p:cNvPr id="328730" name="Text Box 26"/>
          <p:cNvSpPr txBox="1">
            <a:spLocks noChangeArrowheads="1"/>
          </p:cNvSpPr>
          <p:nvPr/>
        </p:nvSpPr>
        <p:spPr bwMode="auto">
          <a:xfrm>
            <a:off x="304800" y="3429000"/>
            <a:ext cx="2057400" cy="274638"/>
          </a:xfrm>
          <a:prstGeom prst="rect">
            <a:avLst/>
          </a:prstGeom>
          <a:noFill/>
          <a:ln w="9525">
            <a:noFill/>
            <a:miter lim="800000"/>
            <a:headEnd/>
            <a:tailEnd/>
          </a:ln>
          <a:effectLst/>
        </p:spPr>
        <p:txBody>
          <a:bodyPr>
            <a:spAutoFit/>
          </a:bodyPr>
          <a:lstStyle/>
          <a:p>
            <a:pPr algn="ctr"/>
            <a:r>
              <a:rPr lang="en-US" sz="1200"/>
              <a:t>Degree requirements</a:t>
            </a:r>
          </a:p>
        </p:txBody>
      </p:sp>
      <p:sp>
        <p:nvSpPr>
          <p:cNvPr id="328734" name="Line 30"/>
          <p:cNvSpPr>
            <a:spLocks noChangeShapeType="1"/>
          </p:cNvSpPr>
          <p:nvPr/>
        </p:nvSpPr>
        <p:spPr bwMode="auto">
          <a:xfrm flipV="1">
            <a:off x="3276600" y="1981200"/>
            <a:ext cx="0" cy="3048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8735" name="Line 31"/>
          <p:cNvSpPr>
            <a:spLocks noChangeShapeType="1"/>
          </p:cNvSpPr>
          <p:nvPr/>
        </p:nvSpPr>
        <p:spPr bwMode="auto">
          <a:xfrm>
            <a:off x="3276600" y="3581400"/>
            <a:ext cx="0" cy="2286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8736" name="Line 32"/>
          <p:cNvSpPr>
            <a:spLocks noChangeShapeType="1"/>
          </p:cNvSpPr>
          <p:nvPr/>
        </p:nvSpPr>
        <p:spPr bwMode="auto">
          <a:xfrm flipV="1">
            <a:off x="1295400" y="2209800"/>
            <a:ext cx="0" cy="1524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8737" name="Line 33"/>
          <p:cNvSpPr>
            <a:spLocks noChangeShapeType="1"/>
          </p:cNvSpPr>
          <p:nvPr/>
        </p:nvSpPr>
        <p:spPr bwMode="auto">
          <a:xfrm>
            <a:off x="1219200" y="3200400"/>
            <a:ext cx="0" cy="2286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8744" name="Text Box 40"/>
          <p:cNvSpPr txBox="1">
            <a:spLocks noChangeArrowheads="1"/>
          </p:cNvSpPr>
          <p:nvPr/>
        </p:nvSpPr>
        <p:spPr bwMode="auto">
          <a:xfrm>
            <a:off x="0" y="152400"/>
            <a:ext cx="5715000" cy="457200"/>
          </a:xfrm>
          <a:prstGeom prst="rect">
            <a:avLst/>
          </a:prstGeom>
          <a:noFill/>
          <a:ln w="9525">
            <a:noFill/>
            <a:miter lim="800000"/>
            <a:headEnd/>
            <a:tailEnd/>
          </a:ln>
          <a:effectLst/>
        </p:spPr>
        <p:txBody>
          <a:bodyPr>
            <a:spAutoFit/>
          </a:bodyPr>
          <a:lstStyle/>
          <a:p>
            <a:r>
              <a:rPr lang="en-US"/>
              <a:t>Degree Requirements Responsibilities</a:t>
            </a:r>
          </a:p>
        </p:txBody>
      </p:sp>
      <p:sp>
        <p:nvSpPr>
          <p:cNvPr id="328745" name="Text Box 41"/>
          <p:cNvSpPr txBox="1">
            <a:spLocks noChangeArrowheads="1"/>
          </p:cNvSpPr>
          <p:nvPr/>
        </p:nvSpPr>
        <p:spPr bwMode="auto">
          <a:xfrm>
            <a:off x="4038600" y="2362200"/>
            <a:ext cx="5334000" cy="1857375"/>
          </a:xfrm>
          <a:prstGeom prst="rect">
            <a:avLst/>
          </a:prstGeom>
          <a:noFill/>
          <a:ln w="9525">
            <a:noFill/>
            <a:miter lim="800000"/>
            <a:headEnd/>
            <a:tailEnd/>
          </a:ln>
          <a:effectLst/>
        </p:spPr>
        <p:txBody>
          <a:bodyPr>
            <a:spAutoFit/>
          </a:bodyPr>
          <a:lstStyle/>
          <a:p>
            <a:r>
              <a:rPr lang="en-US" sz="2000"/>
              <a:t>Operations on Degree Requirements</a:t>
            </a:r>
          </a:p>
          <a:p>
            <a:r>
              <a:rPr lang="en-US" sz="2000"/>
              <a:t>	isCoreCourse(Course)</a:t>
            </a:r>
          </a:p>
          <a:p>
            <a:r>
              <a:rPr lang="en-US" sz="2000"/>
              <a:t>	isElective(Course)</a:t>
            </a:r>
          </a:p>
          <a:p>
            <a:r>
              <a:rPr lang="en-US" sz="2000"/>
              <a:t>	getListOfCoreCourses()</a:t>
            </a:r>
          </a:p>
          <a:p>
            <a:r>
              <a:rPr lang="en-US" sz="2000"/>
              <a:t>	getListOfElectives()</a:t>
            </a:r>
          </a:p>
        </p:txBody>
      </p:sp>
      <p:sp>
        <p:nvSpPr>
          <p:cNvPr id="328747" name="Rectangle 43"/>
          <p:cNvSpPr>
            <a:spLocks noChangeArrowheads="1"/>
          </p:cNvSpPr>
          <p:nvPr/>
        </p:nvSpPr>
        <p:spPr bwMode="auto">
          <a:xfrm>
            <a:off x="4114800" y="4724400"/>
            <a:ext cx="4640263" cy="1006475"/>
          </a:xfrm>
          <a:prstGeom prst="rect">
            <a:avLst/>
          </a:prstGeom>
          <a:noFill/>
          <a:ln w="9525">
            <a:noFill/>
            <a:miter lim="800000"/>
            <a:headEnd/>
            <a:tailEnd/>
          </a:ln>
          <a:effectLst/>
        </p:spPr>
        <p:txBody>
          <a:bodyPr>
            <a:spAutoFit/>
          </a:bodyPr>
          <a:lstStyle/>
          <a:p>
            <a:r>
              <a:rPr lang="en-US" sz="2000"/>
              <a:t>The Degree Requirements class is the only entity that knows whether a course is core or elective.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a:t>Kal Bugrara, Ph.D</a:t>
            </a:r>
          </a:p>
        </p:txBody>
      </p:sp>
      <p:sp>
        <p:nvSpPr>
          <p:cNvPr id="13" name="Footer Placeholder 4"/>
          <p:cNvSpPr>
            <a:spLocks noGrp="1"/>
          </p:cNvSpPr>
          <p:nvPr>
            <p:ph type="ftr" sz="quarter" idx="11"/>
          </p:nvPr>
        </p:nvSpPr>
        <p:spPr/>
        <p:txBody>
          <a:bodyPr/>
          <a:lstStyle/>
          <a:p>
            <a:r>
              <a:rPr lang="en-US"/>
              <a:t>Software Engineering		     Northeastern University</a:t>
            </a:r>
          </a:p>
        </p:txBody>
      </p:sp>
      <p:sp>
        <p:nvSpPr>
          <p:cNvPr id="329730" name="Rectangle 2"/>
          <p:cNvSpPr>
            <a:spLocks noChangeArrowheads="1"/>
          </p:cNvSpPr>
          <p:nvPr/>
        </p:nvSpPr>
        <p:spPr bwMode="auto">
          <a:xfrm>
            <a:off x="838200" y="12192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9731" name="Text Box 3"/>
          <p:cNvSpPr txBox="1">
            <a:spLocks noChangeArrowheads="1"/>
          </p:cNvSpPr>
          <p:nvPr/>
        </p:nvSpPr>
        <p:spPr bwMode="auto">
          <a:xfrm>
            <a:off x="685800" y="1308100"/>
            <a:ext cx="1600200" cy="396875"/>
          </a:xfrm>
          <a:prstGeom prst="rect">
            <a:avLst/>
          </a:prstGeom>
          <a:noFill/>
          <a:ln w="9525">
            <a:noFill/>
            <a:miter lim="800000"/>
            <a:headEnd/>
            <a:tailEnd/>
          </a:ln>
          <a:effectLst/>
        </p:spPr>
        <p:txBody>
          <a:bodyPr>
            <a:spAutoFit/>
          </a:bodyPr>
          <a:lstStyle/>
          <a:p>
            <a:pPr algn="ctr"/>
            <a:r>
              <a:rPr lang="en-US" sz="2000"/>
              <a:t>Course</a:t>
            </a:r>
          </a:p>
        </p:txBody>
      </p:sp>
      <p:sp>
        <p:nvSpPr>
          <p:cNvPr id="329732" name="Rectangle 4"/>
          <p:cNvSpPr>
            <a:spLocks noChangeArrowheads="1"/>
          </p:cNvSpPr>
          <p:nvPr/>
        </p:nvSpPr>
        <p:spPr bwMode="auto">
          <a:xfrm>
            <a:off x="863600" y="38735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9733" name="Text Box 5"/>
          <p:cNvSpPr txBox="1">
            <a:spLocks noChangeArrowheads="1"/>
          </p:cNvSpPr>
          <p:nvPr/>
        </p:nvSpPr>
        <p:spPr bwMode="auto">
          <a:xfrm>
            <a:off x="355600" y="3810000"/>
            <a:ext cx="2057400" cy="701675"/>
          </a:xfrm>
          <a:prstGeom prst="rect">
            <a:avLst/>
          </a:prstGeom>
          <a:noFill/>
          <a:ln w="9525">
            <a:noFill/>
            <a:miter lim="800000"/>
            <a:headEnd/>
            <a:tailEnd/>
          </a:ln>
          <a:effectLst/>
        </p:spPr>
        <p:txBody>
          <a:bodyPr>
            <a:spAutoFit/>
          </a:bodyPr>
          <a:lstStyle/>
          <a:p>
            <a:pPr algn="ctr"/>
            <a:r>
              <a:rPr lang="en-US" sz="2000"/>
              <a:t>Degree Requirements</a:t>
            </a:r>
          </a:p>
        </p:txBody>
      </p:sp>
      <p:sp>
        <p:nvSpPr>
          <p:cNvPr id="329734" name="Line 6"/>
          <p:cNvSpPr>
            <a:spLocks noChangeShapeType="1"/>
          </p:cNvSpPr>
          <p:nvPr/>
        </p:nvSpPr>
        <p:spPr bwMode="auto">
          <a:xfrm flipH="1">
            <a:off x="2489200" y="1765300"/>
            <a:ext cx="25400" cy="2349500"/>
          </a:xfrm>
          <a:prstGeom prst="line">
            <a:avLst/>
          </a:prstGeom>
          <a:noFill/>
          <a:ln w="9525">
            <a:solidFill>
              <a:srgbClr val="FFFFFF"/>
            </a:solidFill>
            <a:round/>
            <a:headEnd/>
            <a:tailEnd/>
          </a:ln>
          <a:effectLst/>
        </p:spPr>
        <p:txBody>
          <a:bodyPr>
            <a:spAutoFit/>
          </a:bodyPr>
          <a:lstStyle/>
          <a:p>
            <a:endParaRPr lang="en-US"/>
          </a:p>
        </p:txBody>
      </p:sp>
      <p:sp>
        <p:nvSpPr>
          <p:cNvPr id="329735" name="Line 7"/>
          <p:cNvSpPr>
            <a:spLocks noChangeShapeType="1"/>
          </p:cNvSpPr>
          <p:nvPr/>
        </p:nvSpPr>
        <p:spPr bwMode="auto">
          <a:xfrm>
            <a:off x="1117600" y="1828800"/>
            <a:ext cx="0" cy="2057400"/>
          </a:xfrm>
          <a:prstGeom prst="line">
            <a:avLst/>
          </a:prstGeom>
          <a:noFill/>
          <a:ln w="9525">
            <a:solidFill>
              <a:srgbClr val="FFFFFF"/>
            </a:solidFill>
            <a:round/>
            <a:headEnd/>
            <a:tailEnd/>
          </a:ln>
          <a:effectLst/>
        </p:spPr>
        <p:txBody>
          <a:bodyPr>
            <a:spAutoFit/>
          </a:bodyPr>
          <a:lstStyle/>
          <a:p>
            <a:endParaRPr lang="en-US"/>
          </a:p>
        </p:txBody>
      </p:sp>
      <p:sp>
        <p:nvSpPr>
          <p:cNvPr id="329736" name="Line 8"/>
          <p:cNvSpPr>
            <a:spLocks noChangeShapeType="1"/>
          </p:cNvSpPr>
          <p:nvPr/>
        </p:nvSpPr>
        <p:spPr bwMode="auto">
          <a:xfrm flipV="1">
            <a:off x="1981200" y="1765300"/>
            <a:ext cx="533400" cy="12700"/>
          </a:xfrm>
          <a:prstGeom prst="line">
            <a:avLst/>
          </a:prstGeom>
          <a:noFill/>
          <a:ln w="9525">
            <a:solidFill>
              <a:srgbClr val="FFFFFF"/>
            </a:solidFill>
            <a:round/>
            <a:headEnd/>
            <a:tailEnd/>
          </a:ln>
          <a:effectLst/>
        </p:spPr>
        <p:txBody>
          <a:bodyPr>
            <a:spAutoFit/>
          </a:bodyPr>
          <a:lstStyle/>
          <a:p>
            <a:endParaRPr lang="en-US"/>
          </a:p>
        </p:txBody>
      </p:sp>
      <p:sp>
        <p:nvSpPr>
          <p:cNvPr id="329737" name="Line 9"/>
          <p:cNvSpPr>
            <a:spLocks noChangeShapeType="1"/>
          </p:cNvSpPr>
          <p:nvPr/>
        </p:nvSpPr>
        <p:spPr bwMode="auto">
          <a:xfrm>
            <a:off x="1955800" y="4114800"/>
            <a:ext cx="533400" cy="0"/>
          </a:xfrm>
          <a:prstGeom prst="line">
            <a:avLst/>
          </a:prstGeom>
          <a:noFill/>
          <a:ln w="9525">
            <a:solidFill>
              <a:srgbClr val="FFFFFF"/>
            </a:solidFill>
            <a:round/>
            <a:headEnd/>
            <a:tailEnd/>
          </a:ln>
          <a:effectLst/>
        </p:spPr>
        <p:txBody>
          <a:bodyPr>
            <a:spAutoFit/>
          </a:bodyPr>
          <a:lstStyle/>
          <a:p>
            <a:endParaRPr lang="en-US"/>
          </a:p>
        </p:txBody>
      </p:sp>
      <p:sp>
        <p:nvSpPr>
          <p:cNvPr id="329746" name="Text Box 18"/>
          <p:cNvSpPr txBox="1">
            <a:spLocks noChangeArrowheads="1"/>
          </p:cNvSpPr>
          <p:nvPr/>
        </p:nvSpPr>
        <p:spPr bwMode="auto">
          <a:xfrm>
            <a:off x="0" y="152400"/>
            <a:ext cx="5715000" cy="457200"/>
          </a:xfrm>
          <a:prstGeom prst="rect">
            <a:avLst/>
          </a:prstGeom>
          <a:noFill/>
          <a:ln w="9525">
            <a:noFill/>
            <a:miter lim="800000"/>
            <a:headEnd/>
            <a:tailEnd/>
          </a:ln>
          <a:effectLst/>
        </p:spPr>
        <p:txBody>
          <a:bodyPr>
            <a:spAutoFit/>
          </a:bodyPr>
          <a:lstStyle/>
          <a:p>
            <a:r>
              <a:rPr lang="en-US"/>
              <a:t>Additional Course Responsibilities</a:t>
            </a:r>
          </a:p>
        </p:txBody>
      </p:sp>
      <p:sp>
        <p:nvSpPr>
          <p:cNvPr id="329748" name="Text Box 20"/>
          <p:cNvSpPr txBox="1">
            <a:spLocks noChangeArrowheads="1"/>
          </p:cNvSpPr>
          <p:nvPr/>
        </p:nvSpPr>
        <p:spPr bwMode="auto">
          <a:xfrm>
            <a:off x="3810000" y="1143000"/>
            <a:ext cx="5334000" cy="4356100"/>
          </a:xfrm>
          <a:prstGeom prst="rect">
            <a:avLst/>
          </a:prstGeom>
          <a:noFill/>
          <a:ln w="9525">
            <a:noFill/>
            <a:miter lim="800000"/>
            <a:headEnd/>
            <a:tailEnd/>
          </a:ln>
          <a:effectLst/>
        </p:spPr>
        <p:txBody>
          <a:bodyPr>
            <a:spAutoFit/>
          </a:bodyPr>
          <a:lstStyle/>
          <a:p>
            <a:r>
              <a:rPr lang="en-US" sz="2000"/>
              <a:t>We can put operations on the Course class</a:t>
            </a:r>
          </a:p>
          <a:p>
            <a:r>
              <a:rPr lang="en-US" sz="2000"/>
              <a:t>Such as:</a:t>
            </a:r>
          </a:p>
          <a:p>
            <a:r>
              <a:rPr lang="en-US" sz="2000"/>
              <a:t>	isCoreCourse()</a:t>
            </a:r>
          </a:p>
          <a:p>
            <a:r>
              <a:rPr lang="en-US" sz="2000"/>
              <a:t>	isElective()</a:t>
            </a:r>
          </a:p>
          <a:p>
            <a:endParaRPr lang="en-US" sz="2000"/>
          </a:p>
          <a:p>
            <a:r>
              <a:rPr lang="en-US" sz="2000"/>
              <a:t>Since the operations are on the course class we don’t need to pass the course as argument. The two operations above will invoke the DegreeRequirements class to answer the question. The DegreeRequirements class is the only entity that knows whether a course is core or elective.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ate Placeholder 3"/>
          <p:cNvSpPr>
            <a:spLocks noGrp="1"/>
          </p:cNvSpPr>
          <p:nvPr>
            <p:ph type="dt" sz="half" idx="10"/>
          </p:nvPr>
        </p:nvSpPr>
        <p:spPr/>
        <p:txBody>
          <a:bodyPr/>
          <a:lstStyle/>
          <a:p>
            <a:r>
              <a:rPr lang="en-US"/>
              <a:t>Kal Bugrara, Ph.D</a:t>
            </a:r>
          </a:p>
        </p:txBody>
      </p:sp>
      <p:sp>
        <p:nvSpPr>
          <p:cNvPr id="37" name="Footer Placeholder 4"/>
          <p:cNvSpPr>
            <a:spLocks noGrp="1"/>
          </p:cNvSpPr>
          <p:nvPr>
            <p:ph type="ftr" sz="quarter" idx="11"/>
          </p:nvPr>
        </p:nvSpPr>
        <p:spPr/>
        <p:txBody>
          <a:bodyPr/>
          <a:lstStyle/>
          <a:p>
            <a:r>
              <a:rPr lang="en-US"/>
              <a:t>Software Engineering		     Northeastern University</a:t>
            </a:r>
          </a:p>
        </p:txBody>
      </p:sp>
      <p:sp>
        <p:nvSpPr>
          <p:cNvPr id="327682" name="Rectangle 2"/>
          <p:cNvSpPr>
            <a:spLocks noChangeArrowheads="1"/>
          </p:cNvSpPr>
          <p:nvPr/>
        </p:nvSpPr>
        <p:spPr bwMode="auto">
          <a:xfrm>
            <a:off x="6858000" y="57277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7683" name="Text Box 3"/>
          <p:cNvSpPr txBox="1">
            <a:spLocks noChangeArrowheads="1"/>
          </p:cNvSpPr>
          <p:nvPr/>
        </p:nvSpPr>
        <p:spPr bwMode="auto">
          <a:xfrm>
            <a:off x="6705600" y="5816600"/>
            <a:ext cx="1600200" cy="396875"/>
          </a:xfrm>
          <a:prstGeom prst="rect">
            <a:avLst/>
          </a:prstGeom>
          <a:noFill/>
          <a:ln w="9525">
            <a:noFill/>
            <a:miter lim="800000"/>
            <a:headEnd/>
            <a:tailEnd/>
          </a:ln>
          <a:effectLst/>
        </p:spPr>
        <p:txBody>
          <a:bodyPr>
            <a:spAutoFit/>
          </a:bodyPr>
          <a:lstStyle/>
          <a:p>
            <a:pPr algn="ctr"/>
            <a:r>
              <a:rPr lang="en-US" sz="2000"/>
              <a:t>Course</a:t>
            </a:r>
          </a:p>
        </p:txBody>
      </p:sp>
      <p:sp>
        <p:nvSpPr>
          <p:cNvPr id="327688" name="Rectangle 8"/>
          <p:cNvSpPr>
            <a:spLocks noChangeArrowheads="1"/>
          </p:cNvSpPr>
          <p:nvPr/>
        </p:nvSpPr>
        <p:spPr bwMode="auto">
          <a:xfrm>
            <a:off x="7899400" y="60960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7689" name="Text Box 9"/>
          <p:cNvSpPr txBox="1">
            <a:spLocks noChangeArrowheads="1"/>
          </p:cNvSpPr>
          <p:nvPr/>
        </p:nvSpPr>
        <p:spPr bwMode="auto">
          <a:xfrm>
            <a:off x="7467600" y="6080125"/>
            <a:ext cx="2057400" cy="701675"/>
          </a:xfrm>
          <a:prstGeom prst="rect">
            <a:avLst/>
          </a:prstGeom>
          <a:noFill/>
          <a:ln w="9525">
            <a:noFill/>
            <a:miter lim="800000"/>
            <a:headEnd/>
            <a:tailEnd/>
          </a:ln>
          <a:effectLst/>
        </p:spPr>
        <p:txBody>
          <a:bodyPr>
            <a:spAutoFit/>
          </a:bodyPr>
          <a:lstStyle/>
          <a:p>
            <a:pPr algn="ctr"/>
            <a:r>
              <a:rPr lang="en-US" sz="2000"/>
              <a:t>Degree Requirements</a:t>
            </a:r>
          </a:p>
        </p:txBody>
      </p:sp>
      <p:sp>
        <p:nvSpPr>
          <p:cNvPr id="327700" name="Rectangle 20"/>
          <p:cNvSpPr>
            <a:spLocks noChangeArrowheads="1"/>
          </p:cNvSpPr>
          <p:nvPr/>
        </p:nvSpPr>
        <p:spPr bwMode="auto">
          <a:xfrm>
            <a:off x="5689600" y="53340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7701" name="Text Box 21"/>
          <p:cNvSpPr txBox="1">
            <a:spLocks noChangeArrowheads="1"/>
          </p:cNvSpPr>
          <p:nvPr/>
        </p:nvSpPr>
        <p:spPr bwMode="auto">
          <a:xfrm>
            <a:off x="5562600" y="5270500"/>
            <a:ext cx="1447800" cy="701675"/>
          </a:xfrm>
          <a:prstGeom prst="rect">
            <a:avLst/>
          </a:prstGeom>
          <a:noFill/>
          <a:ln w="9525">
            <a:noFill/>
            <a:miter lim="800000"/>
            <a:headEnd/>
            <a:tailEnd/>
          </a:ln>
          <a:effectLst/>
        </p:spPr>
        <p:txBody>
          <a:bodyPr>
            <a:spAutoFit/>
          </a:bodyPr>
          <a:lstStyle/>
          <a:p>
            <a:pPr algn="ctr"/>
            <a:r>
              <a:rPr lang="en-US" sz="2000"/>
              <a:t>Course Offer</a:t>
            </a:r>
          </a:p>
        </p:txBody>
      </p:sp>
      <p:sp>
        <p:nvSpPr>
          <p:cNvPr id="327720" name="Text Box 40"/>
          <p:cNvSpPr txBox="1">
            <a:spLocks noChangeArrowheads="1"/>
          </p:cNvSpPr>
          <p:nvPr/>
        </p:nvSpPr>
        <p:spPr bwMode="auto">
          <a:xfrm>
            <a:off x="0" y="152400"/>
            <a:ext cx="8763000" cy="457200"/>
          </a:xfrm>
          <a:prstGeom prst="rect">
            <a:avLst/>
          </a:prstGeom>
          <a:noFill/>
          <a:ln w="9525">
            <a:noFill/>
            <a:miter lim="800000"/>
            <a:headEnd/>
            <a:tailEnd/>
          </a:ln>
          <a:effectLst/>
        </p:spPr>
        <p:txBody>
          <a:bodyPr>
            <a:spAutoFit/>
          </a:bodyPr>
          <a:lstStyle/>
          <a:p>
            <a:r>
              <a:rPr lang="en-US"/>
              <a:t>How to determine if a student fulfilled the degree requirements?</a:t>
            </a:r>
          </a:p>
        </p:txBody>
      </p:sp>
      <p:sp>
        <p:nvSpPr>
          <p:cNvPr id="327721" name="Rectangle 41"/>
          <p:cNvSpPr>
            <a:spLocks noChangeArrowheads="1"/>
          </p:cNvSpPr>
          <p:nvPr/>
        </p:nvSpPr>
        <p:spPr bwMode="auto">
          <a:xfrm>
            <a:off x="0" y="30765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7722" name="Text Box 42"/>
          <p:cNvSpPr txBox="1">
            <a:spLocks noChangeArrowheads="1"/>
          </p:cNvSpPr>
          <p:nvPr/>
        </p:nvSpPr>
        <p:spPr bwMode="auto">
          <a:xfrm>
            <a:off x="-152400" y="3136900"/>
            <a:ext cx="1447800" cy="396875"/>
          </a:xfrm>
          <a:prstGeom prst="rect">
            <a:avLst/>
          </a:prstGeom>
          <a:noFill/>
          <a:ln w="9525">
            <a:noFill/>
            <a:miter lim="800000"/>
            <a:headEnd/>
            <a:tailEnd/>
          </a:ln>
          <a:effectLst/>
        </p:spPr>
        <p:txBody>
          <a:bodyPr>
            <a:spAutoFit/>
          </a:bodyPr>
          <a:lstStyle/>
          <a:p>
            <a:pPr algn="ctr"/>
            <a:r>
              <a:rPr lang="en-US" sz="2000"/>
              <a:t>Student</a:t>
            </a:r>
          </a:p>
        </p:txBody>
      </p:sp>
      <p:sp>
        <p:nvSpPr>
          <p:cNvPr id="327723" name="Rectangle 43"/>
          <p:cNvSpPr>
            <a:spLocks noChangeArrowheads="1"/>
          </p:cNvSpPr>
          <p:nvPr/>
        </p:nvSpPr>
        <p:spPr bwMode="auto">
          <a:xfrm>
            <a:off x="1143000" y="354965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7724" name="Text Box 44"/>
          <p:cNvSpPr txBox="1">
            <a:spLocks noChangeArrowheads="1"/>
          </p:cNvSpPr>
          <p:nvPr/>
        </p:nvSpPr>
        <p:spPr bwMode="auto">
          <a:xfrm>
            <a:off x="990600" y="3670300"/>
            <a:ext cx="1447800" cy="396875"/>
          </a:xfrm>
          <a:prstGeom prst="rect">
            <a:avLst/>
          </a:prstGeom>
          <a:noFill/>
          <a:ln w="9525">
            <a:noFill/>
            <a:miter lim="800000"/>
            <a:headEnd/>
            <a:tailEnd/>
          </a:ln>
          <a:effectLst/>
        </p:spPr>
        <p:txBody>
          <a:bodyPr>
            <a:spAutoFit/>
          </a:bodyPr>
          <a:lstStyle/>
          <a:p>
            <a:pPr algn="ctr"/>
            <a:r>
              <a:rPr lang="en-US" sz="2000"/>
              <a:t>Transcript</a:t>
            </a:r>
          </a:p>
        </p:txBody>
      </p:sp>
      <p:sp>
        <p:nvSpPr>
          <p:cNvPr id="327726" name="Rectangle 46"/>
          <p:cNvSpPr>
            <a:spLocks noChangeArrowheads="1"/>
          </p:cNvSpPr>
          <p:nvPr/>
        </p:nvSpPr>
        <p:spPr bwMode="auto">
          <a:xfrm>
            <a:off x="2286000" y="40671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7727" name="Text Box 47"/>
          <p:cNvSpPr txBox="1">
            <a:spLocks noChangeArrowheads="1"/>
          </p:cNvSpPr>
          <p:nvPr/>
        </p:nvSpPr>
        <p:spPr bwMode="auto">
          <a:xfrm>
            <a:off x="2133600" y="3975100"/>
            <a:ext cx="1447800" cy="701675"/>
          </a:xfrm>
          <a:prstGeom prst="rect">
            <a:avLst/>
          </a:prstGeom>
          <a:noFill/>
          <a:ln w="9525">
            <a:noFill/>
            <a:miter lim="800000"/>
            <a:headEnd/>
            <a:tailEnd/>
          </a:ln>
          <a:effectLst/>
        </p:spPr>
        <p:txBody>
          <a:bodyPr>
            <a:spAutoFit/>
          </a:bodyPr>
          <a:lstStyle/>
          <a:p>
            <a:pPr algn="ctr"/>
            <a:r>
              <a:rPr lang="en-US" sz="2000"/>
              <a:t>Course Load</a:t>
            </a:r>
          </a:p>
        </p:txBody>
      </p:sp>
      <p:sp>
        <p:nvSpPr>
          <p:cNvPr id="327728" name="Rectangle 48"/>
          <p:cNvSpPr>
            <a:spLocks noChangeArrowheads="1"/>
          </p:cNvSpPr>
          <p:nvPr/>
        </p:nvSpPr>
        <p:spPr bwMode="auto">
          <a:xfrm>
            <a:off x="4572000" y="49053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7729" name="Text Box 49"/>
          <p:cNvSpPr txBox="1">
            <a:spLocks noChangeArrowheads="1"/>
          </p:cNvSpPr>
          <p:nvPr/>
        </p:nvSpPr>
        <p:spPr bwMode="auto">
          <a:xfrm>
            <a:off x="4419600" y="4965700"/>
            <a:ext cx="1447800" cy="396875"/>
          </a:xfrm>
          <a:prstGeom prst="rect">
            <a:avLst/>
          </a:prstGeom>
          <a:noFill/>
          <a:ln w="9525">
            <a:noFill/>
            <a:miter lim="800000"/>
            <a:headEnd/>
            <a:tailEnd/>
          </a:ln>
          <a:effectLst/>
        </p:spPr>
        <p:txBody>
          <a:bodyPr>
            <a:spAutoFit/>
          </a:bodyPr>
          <a:lstStyle/>
          <a:p>
            <a:pPr algn="ctr"/>
            <a:r>
              <a:rPr lang="en-US" sz="2000"/>
              <a:t>Seat</a:t>
            </a:r>
          </a:p>
        </p:txBody>
      </p:sp>
      <p:sp>
        <p:nvSpPr>
          <p:cNvPr id="327731" name="Rectangle 51"/>
          <p:cNvSpPr>
            <a:spLocks noChangeArrowheads="1"/>
          </p:cNvSpPr>
          <p:nvPr/>
        </p:nvSpPr>
        <p:spPr bwMode="auto">
          <a:xfrm>
            <a:off x="3429000" y="447992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7732" name="Text Box 52"/>
          <p:cNvSpPr txBox="1">
            <a:spLocks noChangeArrowheads="1"/>
          </p:cNvSpPr>
          <p:nvPr/>
        </p:nvSpPr>
        <p:spPr bwMode="auto">
          <a:xfrm>
            <a:off x="3200400" y="4432300"/>
            <a:ext cx="1600200" cy="701675"/>
          </a:xfrm>
          <a:prstGeom prst="rect">
            <a:avLst/>
          </a:prstGeom>
          <a:noFill/>
          <a:ln w="9525">
            <a:noFill/>
            <a:miter lim="800000"/>
            <a:headEnd/>
            <a:tailEnd/>
          </a:ln>
          <a:effectLst/>
        </p:spPr>
        <p:txBody>
          <a:bodyPr>
            <a:spAutoFit/>
          </a:bodyPr>
          <a:lstStyle/>
          <a:p>
            <a:pPr algn="ctr"/>
            <a:r>
              <a:rPr lang="en-US" sz="2000"/>
              <a:t>Seat Assignment</a:t>
            </a:r>
          </a:p>
        </p:txBody>
      </p:sp>
      <p:sp>
        <p:nvSpPr>
          <p:cNvPr id="327733" name="Line 53"/>
          <p:cNvSpPr>
            <a:spLocks noChangeShapeType="1"/>
          </p:cNvSpPr>
          <p:nvPr/>
        </p:nvSpPr>
        <p:spPr bwMode="auto">
          <a:xfrm>
            <a:off x="304800" y="4267200"/>
            <a:ext cx="6248400" cy="2286000"/>
          </a:xfrm>
          <a:prstGeom prst="line">
            <a:avLst/>
          </a:prstGeom>
          <a:noFill/>
          <a:ln w="19050">
            <a:solidFill>
              <a:srgbClr val="FFFFFF"/>
            </a:solidFill>
            <a:round/>
            <a:headEnd/>
            <a:tailEnd type="stealth" w="lg" len="lg"/>
          </a:ln>
          <a:effectLst/>
        </p:spPr>
        <p:txBody>
          <a:bodyPr>
            <a:spAutoFit/>
          </a:bodyPr>
          <a:lstStyle/>
          <a:p>
            <a:endParaRPr lang="en-US"/>
          </a:p>
        </p:txBody>
      </p:sp>
      <p:sp>
        <p:nvSpPr>
          <p:cNvPr id="327734" name="Rectangle 54"/>
          <p:cNvSpPr>
            <a:spLocks noChangeArrowheads="1"/>
          </p:cNvSpPr>
          <p:nvPr/>
        </p:nvSpPr>
        <p:spPr bwMode="auto">
          <a:xfrm>
            <a:off x="0" y="18573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7735" name="Text Box 55"/>
          <p:cNvSpPr txBox="1">
            <a:spLocks noChangeArrowheads="1"/>
          </p:cNvSpPr>
          <p:nvPr/>
        </p:nvSpPr>
        <p:spPr bwMode="auto">
          <a:xfrm>
            <a:off x="-152400" y="1765300"/>
            <a:ext cx="1447800" cy="701675"/>
          </a:xfrm>
          <a:prstGeom prst="rect">
            <a:avLst/>
          </a:prstGeom>
          <a:noFill/>
          <a:ln w="9525">
            <a:noFill/>
            <a:miter lim="800000"/>
            <a:headEnd/>
            <a:tailEnd/>
          </a:ln>
          <a:effectLst/>
        </p:spPr>
        <p:txBody>
          <a:bodyPr>
            <a:spAutoFit/>
          </a:bodyPr>
          <a:lstStyle/>
          <a:p>
            <a:pPr algn="ctr"/>
            <a:r>
              <a:rPr lang="en-US" sz="2000"/>
              <a:t>Student Directory</a:t>
            </a:r>
          </a:p>
        </p:txBody>
      </p:sp>
      <p:sp>
        <p:nvSpPr>
          <p:cNvPr id="327736" name="Line 56"/>
          <p:cNvSpPr>
            <a:spLocks noChangeShapeType="1"/>
          </p:cNvSpPr>
          <p:nvPr/>
        </p:nvSpPr>
        <p:spPr bwMode="auto">
          <a:xfrm>
            <a:off x="609600" y="2603500"/>
            <a:ext cx="0" cy="3048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7737" name="Rectangle 57"/>
          <p:cNvSpPr>
            <a:spLocks noChangeArrowheads="1"/>
          </p:cNvSpPr>
          <p:nvPr/>
        </p:nvSpPr>
        <p:spPr bwMode="auto">
          <a:xfrm>
            <a:off x="2057400" y="18415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7738" name="Text Box 58"/>
          <p:cNvSpPr txBox="1">
            <a:spLocks noChangeArrowheads="1"/>
          </p:cNvSpPr>
          <p:nvPr/>
        </p:nvSpPr>
        <p:spPr bwMode="auto">
          <a:xfrm>
            <a:off x="1854200" y="1930400"/>
            <a:ext cx="1600200" cy="396875"/>
          </a:xfrm>
          <a:prstGeom prst="rect">
            <a:avLst/>
          </a:prstGeom>
          <a:noFill/>
          <a:ln w="9525">
            <a:noFill/>
            <a:miter lim="800000"/>
            <a:headEnd/>
            <a:tailEnd/>
          </a:ln>
          <a:effectLst/>
        </p:spPr>
        <p:txBody>
          <a:bodyPr>
            <a:spAutoFit/>
          </a:bodyPr>
          <a:lstStyle/>
          <a:p>
            <a:pPr algn="ctr"/>
            <a:r>
              <a:rPr lang="en-US" sz="2000"/>
              <a:t>Department</a:t>
            </a:r>
          </a:p>
        </p:txBody>
      </p:sp>
      <p:sp>
        <p:nvSpPr>
          <p:cNvPr id="327739" name="Line 59"/>
          <p:cNvSpPr>
            <a:spLocks noChangeShapeType="1"/>
          </p:cNvSpPr>
          <p:nvPr/>
        </p:nvSpPr>
        <p:spPr bwMode="auto">
          <a:xfrm flipH="1">
            <a:off x="1371600" y="2146300"/>
            <a:ext cx="533400" cy="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7740" name="Line 60"/>
          <p:cNvSpPr>
            <a:spLocks noChangeShapeType="1"/>
          </p:cNvSpPr>
          <p:nvPr/>
        </p:nvSpPr>
        <p:spPr bwMode="auto">
          <a:xfrm flipH="1">
            <a:off x="1066800" y="1371600"/>
            <a:ext cx="152400" cy="3810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7741" name="Text Box 61"/>
          <p:cNvSpPr txBox="1">
            <a:spLocks noChangeArrowheads="1"/>
          </p:cNvSpPr>
          <p:nvPr/>
        </p:nvSpPr>
        <p:spPr bwMode="auto">
          <a:xfrm>
            <a:off x="4724400" y="1295400"/>
            <a:ext cx="4419600" cy="1616075"/>
          </a:xfrm>
          <a:prstGeom prst="rect">
            <a:avLst/>
          </a:prstGeom>
          <a:noFill/>
          <a:ln w="9525">
            <a:noFill/>
            <a:miter lim="800000"/>
            <a:headEnd/>
            <a:tailEnd/>
          </a:ln>
          <a:effectLst/>
        </p:spPr>
        <p:txBody>
          <a:bodyPr>
            <a:spAutoFit/>
          </a:bodyPr>
          <a:lstStyle/>
          <a:p>
            <a:r>
              <a:rPr lang="en-US" sz="2000"/>
              <a:t>Must iterate over all instances. For example, the transcript class has a list of course loads over a number of semesters. So we need to consider all instances of course load.</a:t>
            </a:r>
          </a:p>
        </p:txBody>
      </p:sp>
      <p:sp>
        <p:nvSpPr>
          <p:cNvPr id="327742" name="Line 62"/>
          <p:cNvSpPr>
            <a:spLocks noChangeShapeType="1"/>
          </p:cNvSpPr>
          <p:nvPr/>
        </p:nvSpPr>
        <p:spPr bwMode="auto">
          <a:xfrm flipH="1">
            <a:off x="3429000" y="2895600"/>
            <a:ext cx="1600200" cy="9906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7743" name="Line 63"/>
          <p:cNvSpPr>
            <a:spLocks noChangeShapeType="1"/>
          </p:cNvSpPr>
          <p:nvPr/>
        </p:nvSpPr>
        <p:spPr bwMode="auto">
          <a:xfrm flipH="1">
            <a:off x="4343400" y="2895600"/>
            <a:ext cx="685800" cy="13716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7745" name="Line 65"/>
          <p:cNvSpPr>
            <a:spLocks noChangeShapeType="1"/>
          </p:cNvSpPr>
          <p:nvPr/>
        </p:nvSpPr>
        <p:spPr bwMode="auto">
          <a:xfrm>
            <a:off x="5029200" y="2895600"/>
            <a:ext cx="1219200" cy="23622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7747" name="Text Box 67"/>
          <p:cNvSpPr txBox="1">
            <a:spLocks noChangeArrowheads="1"/>
          </p:cNvSpPr>
          <p:nvPr/>
        </p:nvSpPr>
        <p:spPr bwMode="auto">
          <a:xfrm>
            <a:off x="0" y="5257800"/>
            <a:ext cx="2743200" cy="701675"/>
          </a:xfrm>
          <a:prstGeom prst="rect">
            <a:avLst/>
          </a:prstGeom>
          <a:noFill/>
          <a:ln w="9525">
            <a:noFill/>
            <a:miter lim="800000"/>
            <a:headEnd/>
            <a:tailEnd/>
          </a:ln>
          <a:effectLst/>
        </p:spPr>
        <p:txBody>
          <a:bodyPr>
            <a:spAutoFit/>
          </a:bodyPr>
          <a:lstStyle/>
          <a:p>
            <a:pPr algn="ctr"/>
            <a:r>
              <a:rPr lang="en-US" sz="2000"/>
              <a:t>The order of search or  navigation or access</a:t>
            </a:r>
          </a:p>
        </p:txBody>
      </p:sp>
      <p:sp>
        <p:nvSpPr>
          <p:cNvPr id="327748" name="Line 68"/>
          <p:cNvSpPr>
            <a:spLocks noChangeShapeType="1"/>
          </p:cNvSpPr>
          <p:nvPr/>
        </p:nvSpPr>
        <p:spPr bwMode="auto">
          <a:xfrm flipV="1">
            <a:off x="1371600" y="4876800"/>
            <a:ext cx="381000" cy="3048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7749" name="Text Box 69"/>
          <p:cNvSpPr txBox="1">
            <a:spLocks noChangeArrowheads="1"/>
          </p:cNvSpPr>
          <p:nvPr/>
        </p:nvSpPr>
        <p:spPr bwMode="auto">
          <a:xfrm>
            <a:off x="762000" y="990600"/>
            <a:ext cx="1447800" cy="396875"/>
          </a:xfrm>
          <a:prstGeom prst="rect">
            <a:avLst/>
          </a:prstGeom>
          <a:noFill/>
          <a:ln w="9525">
            <a:noFill/>
            <a:miter lim="800000"/>
            <a:headEnd/>
            <a:tailEnd/>
          </a:ln>
          <a:effectLst/>
        </p:spPr>
        <p:txBody>
          <a:bodyPr>
            <a:spAutoFit/>
          </a:bodyPr>
          <a:lstStyle/>
          <a:p>
            <a:pPr algn="ctr"/>
            <a:r>
              <a:rPr lang="en-US" sz="2000"/>
              <a:t>Start her</a:t>
            </a:r>
          </a:p>
        </p:txBody>
      </p:sp>
      <p:sp>
        <p:nvSpPr>
          <p:cNvPr id="327750" name="Line 70"/>
          <p:cNvSpPr>
            <a:spLocks noChangeShapeType="1"/>
          </p:cNvSpPr>
          <p:nvPr/>
        </p:nvSpPr>
        <p:spPr bwMode="auto">
          <a:xfrm>
            <a:off x="1905000" y="1295400"/>
            <a:ext cx="152400" cy="3810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7751" name="Rectangle 71"/>
          <p:cNvSpPr>
            <a:spLocks noChangeArrowheads="1"/>
          </p:cNvSpPr>
          <p:nvPr/>
        </p:nvSpPr>
        <p:spPr bwMode="auto">
          <a:xfrm>
            <a:off x="7162800" y="5257800"/>
            <a:ext cx="1212850" cy="493713"/>
          </a:xfrm>
          <a:prstGeom prst="rect">
            <a:avLst/>
          </a:prstGeom>
          <a:noFill/>
          <a:ln w="9525">
            <a:noFill/>
            <a:miter lim="800000"/>
            <a:headEnd/>
            <a:tailEnd/>
          </a:ln>
          <a:effectLst/>
        </p:spPr>
        <p:txBody>
          <a:bodyPr wrap="none">
            <a:spAutoFit/>
          </a:bodyPr>
          <a:lstStyle/>
          <a:p>
            <a:r>
              <a:rPr lang="en-US" sz="1200"/>
              <a:t>isCoreCourse()</a:t>
            </a:r>
          </a:p>
          <a:p>
            <a:r>
              <a:rPr lang="en-US" sz="1200"/>
              <a:t>isElective()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t>Kal Bugrara, Ph.D</a:t>
            </a:r>
          </a:p>
        </p:txBody>
      </p:sp>
      <p:sp>
        <p:nvSpPr>
          <p:cNvPr id="8" name="Footer Placeholder 4"/>
          <p:cNvSpPr>
            <a:spLocks noGrp="1"/>
          </p:cNvSpPr>
          <p:nvPr>
            <p:ph type="ftr" sz="quarter" idx="11"/>
          </p:nvPr>
        </p:nvSpPr>
        <p:spPr/>
        <p:txBody>
          <a:bodyPr/>
          <a:lstStyle/>
          <a:p>
            <a:r>
              <a:rPr lang="en-US"/>
              <a:t>Software Engineering		     Northeastern University</a:t>
            </a:r>
          </a:p>
        </p:txBody>
      </p:sp>
      <p:sp>
        <p:nvSpPr>
          <p:cNvPr id="324610" name="Rectangle 2"/>
          <p:cNvSpPr>
            <a:spLocks noGrp="1" noChangeArrowheads="1"/>
          </p:cNvSpPr>
          <p:nvPr>
            <p:ph type="title"/>
          </p:nvPr>
        </p:nvSpPr>
        <p:spPr/>
        <p:txBody>
          <a:bodyPr/>
          <a:lstStyle/>
          <a:p>
            <a:r>
              <a:rPr lang="en-US"/>
              <a:t>Define operation detail</a:t>
            </a:r>
          </a:p>
        </p:txBody>
      </p:sp>
      <p:sp>
        <p:nvSpPr>
          <p:cNvPr id="324611" name="Rectangle 3"/>
          <p:cNvSpPr>
            <a:spLocks noChangeArrowheads="1"/>
          </p:cNvSpPr>
          <p:nvPr/>
        </p:nvSpPr>
        <p:spPr bwMode="auto">
          <a:xfrm>
            <a:off x="685800" y="1549400"/>
            <a:ext cx="7308850" cy="2017713"/>
          </a:xfrm>
          <a:prstGeom prst="rect">
            <a:avLst/>
          </a:prstGeom>
          <a:noFill/>
          <a:ln w="9525">
            <a:noFill/>
            <a:miter lim="800000"/>
            <a:headEnd/>
            <a:tailEnd/>
          </a:ln>
          <a:effectLst/>
        </p:spPr>
        <p:txBody>
          <a:bodyPr wrap="none">
            <a:spAutoFit/>
          </a:bodyPr>
          <a:lstStyle/>
          <a:p>
            <a:r>
              <a:rPr lang="en-US" sz="1800"/>
              <a:t>CourseOffer.getCourseFilledSeats():</a:t>
            </a:r>
          </a:p>
          <a:p>
            <a:endParaRPr lang="en-US" sz="1800"/>
          </a:p>
          <a:p>
            <a:r>
              <a:rPr lang="en-US" sz="1800"/>
              <a:t>	total_filled_seats = 0;</a:t>
            </a:r>
          </a:p>
          <a:p>
            <a:r>
              <a:rPr lang="en-US" sz="1800"/>
              <a:t>	For each seat associated with CourseOffer</a:t>
            </a:r>
          </a:p>
          <a:p>
            <a:r>
              <a:rPr lang="en-US" sz="1800"/>
              <a:t>		if </a:t>
            </a:r>
            <a:r>
              <a:rPr lang="en-US" sz="1800" u="sng"/>
              <a:t>seat is assigned</a:t>
            </a:r>
            <a:r>
              <a:rPr lang="en-US" sz="1800"/>
              <a:t> then add one to total_filled_seats;</a:t>
            </a:r>
          </a:p>
          <a:p>
            <a:r>
              <a:rPr lang="en-US" sz="1800"/>
              <a:t>	Return total_filled_seats</a:t>
            </a:r>
          </a:p>
        </p:txBody>
      </p:sp>
      <p:sp>
        <p:nvSpPr>
          <p:cNvPr id="324612" name="Rectangle 4"/>
          <p:cNvSpPr>
            <a:spLocks noChangeArrowheads="1"/>
          </p:cNvSpPr>
          <p:nvPr/>
        </p:nvSpPr>
        <p:spPr bwMode="auto">
          <a:xfrm>
            <a:off x="6248400" y="11588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4613" name="Text Box 5"/>
          <p:cNvSpPr txBox="1">
            <a:spLocks noChangeArrowheads="1"/>
          </p:cNvSpPr>
          <p:nvPr/>
        </p:nvSpPr>
        <p:spPr bwMode="auto">
          <a:xfrm>
            <a:off x="6096000" y="1066800"/>
            <a:ext cx="1447800" cy="701675"/>
          </a:xfrm>
          <a:prstGeom prst="rect">
            <a:avLst/>
          </a:prstGeom>
          <a:noFill/>
          <a:ln w="9525">
            <a:noFill/>
            <a:miter lim="800000"/>
            <a:headEnd/>
            <a:tailEnd/>
          </a:ln>
          <a:effectLst/>
        </p:spPr>
        <p:txBody>
          <a:bodyPr>
            <a:spAutoFit/>
          </a:bodyPr>
          <a:lstStyle/>
          <a:p>
            <a:pPr algn="ctr"/>
            <a:r>
              <a:rPr lang="en-US" sz="2000"/>
              <a:t>Course Offer</a:t>
            </a:r>
          </a:p>
        </p:txBody>
      </p:sp>
      <p:sp>
        <p:nvSpPr>
          <p:cNvPr id="324614" name="Rectangle 6"/>
          <p:cNvSpPr>
            <a:spLocks noChangeArrowheads="1"/>
          </p:cNvSpPr>
          <p:nvPr/>
        </p:nvSpPr>
        <p:spPr bwMode="auto">
          <a:xfrm>
            <a:off x="685800" y="4064000"/>
            <a:ext cx="7372350" cy="1962150"/>
          </a:xfrm>
          <a:prstGeom prst="rect">
            <a:avLst/>
          </a:prstGeom>
          <a:noFill/>
          <a:ln w="9525">
            <a:noFill/>
            <a:miter lim="800000"/>
            <a:headEnd/>
            <a:tailEnd/>
          </a:ln>
          <a:effectLst/>
        </p:spPr>
        <p:txBody>
          <a:bodyPr wrap="none">
            <a:spAutoFit/>
          </a:bodyPr>
          <a:lstStyle/>
          <a:p>
            <a:pPr>
              <a:spcBef>
                <a:spcPct val="0"/>
              </a:spcBef>
              <a:buClrTx/>
              <a:buSzTx/>
              <a:buFontTx/>
              <a:buNone/>
            </a:pPr>
            <a:r>
              <a:rPr lang="en-US" sz="1800"/>
              <a:t>CourseOffer.getCourseEmptySeats():</a:t>
            </a:r>
          </a:p>
          <a:p>
            <a:pPr>
              <a:spcBef>
                <a:spcPct val="0"/>
              </a:spcBef>
              <a:buClrTx/>
              <a:buSzTx/>
              <a:buFontTx/>
              <a:buNone/>
            </a:pPr>
            <a:endParaRPr lang="en-US" sz="1800"/>
          </a:p>
          <a:p>
            <a:r>
              <a:rPr lang="en-US" sz="1800"/>
              <a:t>	total_unfilled_seats = 0;</a:t>
            </a:r>
          </a:p>
          <a:p>
            <a:r>
              <a:rPr lang="en-US" sz="1800"/>
              <a:t>	For each seat</a:t>
            </a:r>
          </a:p>
          <a:p>
            <a:r>
              <a:rPr lang="en-US" sz="1800"/>
              <a:t>		if </a:t>
            </a:r>
            <a:r>
              <a:rPr lang="en-US" sz="1800" u="sng"/>
              <a:t>seat is unfilled </a:t>
            </a:r>
            <a:r>
              <a:rPr lang="en-US" sz="1800"/>
              <a:t>then add one to total_unfilled_seats;</a:t>
            </a:r>
          </a:p>
          <a:p>
            <a:r>
              <a:rPr lang="en-US" sz="1800"/>
              <a:t>	Return total_filled_seats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Kal Bugrara, Ph.D</a:t>
            </a:r>
          </a:p>
        </p:txBody>
      </p:sp>
      <p:sp>
        <p:nvSpPr>
          <p:cNvPr id="6" name="Footer Placeholder 4"/>
          <p:cNvSpPr>
            <a:spLocks noGrp="1"/>
          </p:cNvSpPr>
          <p:nvPr>
            <p:ph type="ftr" sz="quarter" idx="11"/>
          </p:nvPr>
        </p:nvSpPr>
        <p:spPr/>
        <p:txBody>
          <a:bodyPr/>
          <a:lstStyle/>
          <a:p>
            <a:r>
              <a:rPr lang="en-US"/>
              <a:t>Software Engineering		     Northeastern University</a:t>
            </a:r>
          </a:p>
        </p:txBody>
      </p:sp>
      <p:sp>
        <p:nvSpPr>
          <p:cNvPr id="320515" name="Rectangle 3"/>
          <p:cNvSpPr>
            <a:spLocks noChangeArrowheads="1"/>
          </p:cNvSpPr>
          <p:nvPr/>
        </p:nvSpPr>
        <p:spPr bwMode="auto">
          <a:xfrm>
            <a:off x="2362200" y="1981200"/>
            <a:ext cx="5695950" cy="3008313"/>
          </a:xfrm>
          <a:prstGeom prst="rect">
            <a:avLst/>
          </a:prstGeom>
          <a:noFill/>
          <a:ln w="9525">
            <a:noFill/>
            <a:miter lim="800000"/>
            <a:headEnd/>
            <a:tailEnd/>
          </a:ln>
          <a:effectLst/>
        </p:spPr>
        <p:txBody>
          <a:bodyPr wrap="none">
            <a:spAutoFit/>
          </a:bodyPr>
          <a:lstStyle/>
          <a:p>
            <a:r>
              <a:rPr lang="en-US" sz="1800"/>
              <a:t>Additional Operations on the Department class include</a:t>
            </a:r>
          </a:p>
          <a:p>
            <a:endParaRPr lang="en-US" sz="1800"/>
          </a:p>
          <a:p>
            <a:r>
              <a:rPr lang="en-US" sz="1800"/>
              <a:t>getTotalNumberOfRegisteredStudents()</a:t>
            </a:r>
          </a:p>
          <a:p>
            <a:r>
              <a:rPr lang="en-US" sz="1800"/>
              <a:t>getTotalNumberOfCreditHoursBySemester();</a:t>
            </a:r>
          </a:p>
          <a:p>
            <a:r>
              <a:rPr lang="en-US" sz="1800"/>
              <a:t>getCourseSchedule(Semester);// returns</a:t>
            </a:r>
          </a:p>
          <a:p>
            <a:r>
              <a:rPr lang="en-US" sz="1800"/>
              <a:t>getDepartmentRevenueBySemester(Semester)</a:t>
            </a:r>
          </a:p>
          <a:p>
            <a:r>
              <a:rPr lang="en-US" sz="1800"/>
              <a:t>getCourseCatalog();</a:t>
            </a:r>
          </a:p>
          <a:p>
            <a:r>
              <a:rPr lang="en-US" sz="1800"/>
              <a:t>..</a:t>
            </a:r>
          </a:p>
          <a:p>
            <a:r>
              <a:rPr lang="en-US" sz="1800"/>
              <a:t>..</a:t>
            </a:r>
          </a:p>
        </p:txBody>
      </p:sp>
      <p:sp>
        <p:nvSpPr>
          <p:cNvPr id="320517" name="Rectangle 5"/>
          <p:cNvSpPr>
            <a:spLocks noChangeArrowheads="1"/>
          </p:cNvSpPr>
          <p:nvPr/>
        </p:nvSpPr>
        <p:spPr bwMode="auto">
          <a:xfrm>
            <a:off x="812800" y="13589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0518" name="Text Box 6"/>
          <p:cNvSpPr txBox="1">
            <a:spLocks noChangeArrowheads="1"/>
          </p:cNvSpPr>
          <p:nvPr/>
        </p:nvSpPr>
        <p:spPr bwMode="auto">
          <a:xfrm>
            <a:off x="609600" y="1447800"/>
            <a:ext cx="1600200" cy="396875"/>
          </a:xfrm>
          <a:prstGeom prst="rect">
            <a:avLst/>
          </a:prstGeom>
          <a:noFill/>
          <a:ln w="9525">
            <a:noFill/>
            <a:miter lim="800000"/>
            <a:headEnd/>
            <a:tailEnd/>
          </a:ln>
          <a:effectLst/>
        </p:spPr>
        <p:txBody>
          <a:bodyPr>
            <a:spAutoFit/>
          </a:bodyPr>
          <a:lstStyle/>
          <a:p>
            <a:pPr algn="ctr"/>
            <a:r>
              <a:rPr lang="en-US" sz="2000"/>
              <a:t>Department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t>Kal Bugrara, Ph.D</a:t>
            </a:r>
          </a:p>
        </p:txBody>
      </p:sp>
      <p:sp>
        <p:nvSpPr>
          <p:cNvPr id="8" name="Footer Placeholder 4"/>
          <p:cNvSpPr>
            <a:spLocks noGrp="1"/>
          </p:cNvSpPr>
          <p:nvPr>
            <p:ph type="ftr" sz="quarter" idx="11"/>
          </p:nvPr>
        </p:nvSpPr>
        <p:spPr/>
        <p:txBody>
          <a:bodyPr/>
          <a:lstStyle/>
          <a:p>
            <a:r>
              <a:rPr lang="en-US"/>
              <a:t>Software Engineering		     Northeastern University</a:t>
            </a:r>
          </a:p>
        </p:txBody>
      </p:sp>
      <p:sp>
        <p:nvSpPr>
          <p:cNvPr id="321538" name="Rectangle 2"/>
          <p:cNvSpPr>
            <a:spLocks noGrp="1" noChangeArrowheads="1"/>
          </p:cNvSpPr>
          <p:nvPr>
            <p:ph type="title"/>
          </p:nvPr>
        </p:nvSpPr>
        <p:spPr/>
        <p:txBody>
          <a:bodyPr/>
          <a:lstStyle/>
          <a:p>
            <a:r>
              <a:rPr lang="en-US"/>
              <a:t>More examples</a:t>
            </a:r>
          </a:p>
        </p:txBody>
      </p:sp>
      <p:sp>
        <p:nvSpPr>
          <p:cNvPr id="321539" name="Rectangle 3"/>
          <p:cNvSpPr>
            <a:spLocks noChangeArrowheads="1"/>
          </p:cNvSpPr>
          <p:nvPr/>
        </p:nvSpPr>
        <p:spPr bwMode="auto">
          <a:xfrm>
            <a:off x="0" y="1676400"/>
            <a:ext cx="5480050" cy="366713"/>
          </a:xfrm>
          <a:prstGeom prst="rect">
            <a:avLst/>
          </a:prstGeom>
          <a:noFill/>
          <a:ln w="9525">
            <a:noFill/>
            <a:miter lim="800000"/>
            <a:headEnd/>
            <a:tailEnd/>
          </a:ln>
          <a:effectLst/>
        </p:spPr>
        <p:txBody>
          <a:bodyPr wrap="none">
            <a:spAutoFit/>
          </a:bodyPr>
          <a:lstStyle/>
          <a:p>
            <a:r>
              <a:rPr lang="en-US" sz="1800"/>
              <a:t>Department.getTotalNumberOfRegisteredStudents()</a:t>
            </a:r>
          </a:p>
        </p:txBody>
      </p:sp>
      <p:sp>
        <p:nvSpPr>
          <p:cNvPr id="321540" name="Rectangle 4"/>
          <p:cNvSpPr>
            <a:spLocks noChangeArrowheads="1"/>
          </p:cNvSpPr>
          <p:nvPr/>
        </p:nvSpPr>
        <p:spPr bwMode="auto">
          <a:xfrm>
            <a:off x="685800" y="2590800"/>
            <a:ext cx="8305800" cy="2952750"/>
          </a:xfrm>
          <a:prstGeom prst="rect">
            <a:avLst/>
          </a:prstGeom>
          <a:noFill/>
          <a:ln w="9525">
            <a:noFill/>
            <a:miter lim="800000"/>
            <a:headEnd/>
            <a:tailEnd/>
          </a:ln>
          <a:effectLst/>
        </p:spPr>
        <p:txBody>
          <a:bodyPr>
            <a:spAutoFit/>
          </a:bodyPr>
          <a:lstStyle/>
          <a:p>
            <a:r>
              <a:rPr lang="en-US" sz="2000"/>
              <a:t>Set registered_student_list to empty</a:t>
            </a:r>
          </a:p>
          <a:p>
            <a:endParaRPr lang="en-US" sz="2000"/>
          </a:p>
          <a:p>
            <a:r>
              <a:rPr lang="en-US" sz="2000"/>
              <a:t>	for each </a:t>
            </a:r>
            <a:r>
              <a:rPr lang="en-US" sz="2000" u="sng"/>
              <a:t>courseoffer</a:t>
            </a:r>
            <a:r>
              <a:rPr lang="en-US" sz="2000"/>
              <a:t> in </a:t>
            </a:r>
            <a:r>
              <a:rPr lang="en-US" sz="2000" u="sng"/>
              <a:t>CourseScedule</a:t>
            </a:r>
            <a:endParaRPr lang="en-US" sz="1800" u="sng"/>
          </a:p>
          <a:p>
            <a:r>
              <a:rPr lang="en-US" sz="2000"/>
              <a:t>		for </a:t>
            </a:r>
            <a:r>
              <a:rPr lang="en-US" sz="2000" u="sng"/>
              <a:t>seat</a:t>
            </a:r>
            <a:r>
              <a:rPr lang="en-US" sz="2000"/>
              <a:t> in </a:t>
            </a:r>
            <a:r>
              <a:rPr lang="en-US" sz="2000" u="sng"/>
              <a:t>courseoffer</a:t>
            </a:r>
          </a:p>
          <a:p>
            <a:r>
              <a:rPr lang="en-US" sz="2000"/>
              <a:t>			if seat is assigned then</a:t>
            </a:r>
          </a:p>
          <a:p>
            <a:r>
              <a:rPr lang="en-US" sz="2000"/>
              <a:t>				get the assigned </a:t>
            </a:r>
            <a:r>
              <a:rPr lang="en-US" sz="2000" u="sng"/>
              <a:t>student</a:t>
            </a:r>
          </a:p>
          <a:p>
            <a:r>
              <a:rPr lang="en-US" sz="2000"/>
              <a:t>				and add </a:t>
            </a:r>
            <a:r>
              <a:rPr lang="en-US" sz="2000" u="sng"/>
              <a:t>student</a:t>
            </a:r>
            <a:r>
              <a:rPr lang="en-US" sz="2000"/>
              <a:t> to the list of </a:t>
            </a:r>
          </a:p>
          <a:p>
            <a:r>
              <a:rPr lang="en-US" sz="2000"/>
              <a:t>				registered_students_list</a:t>
            </a:r>
          </a:p>
        </p:txBody>
      </p:sp>
      <p:sp>
        <p:nvSpPr>
          <p:cNvPr id="321541" name="Rectangle 5"/>
          <p:cNvSpPr>
            <a:spLocks noChangeArrowheads="1"/>
          </p:cNvSpPr>
          <p:nvPr/>
        </p:nvSpPr>
        <p:spPr bwMode="auto">
          <a:xfrm>
            <a:off x="6680200" y="126682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1542" name="Text Box 6"/>
          <p:cNvSpPr txBox="1">
            <a:spLocks noChangeArrowheads="1"/>
          </p:cNvSpPr>
          <p:nvPr/>
        </p:nvSpPr>
        <p:spPr bwMode="auto">
          <a:xfrm>
            <a:off x="6477000" y="1355725"/>
            <a:ext cx="1600200" cy="396875"/>
          </a:xfrm>
          <a:prstGeom prst="rect">
            <a:avLst/>
          </a:prstGeom>
          <a:noFill/>
          <a:ln w="9525">
            <a:noFill/>
            <a:miter lim="800000"/>
            <a:headEnd/>
            <a:tailEnd/>
          </a:ln>
          <a:effectLst/>
        </p:spPr>
        <p:txBody>
          <a:bodyPr>
            <a:spAutoFit/>
          </a:bodyPr>
          <a:lstStyle/>
          <a:p>
            <a:pPr algn="ctr"/>
            <a:r>
              <a:rPr lang="en-US" sz="2000"/>
              <a:t>Department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t>Kal Bugrara, Ph.D</a:t>
            </a:r>
          </a:p>
        </p:txBody>
      </p:sp>
      <p:sp>
        <p:nvSpPr>
          <p:cNvPr id="8" name="Footer Placeholder 4"/>
          <p:cNvSpPr>
            <a:spLocks noGrp="1"/>
          </p:cNvSpPr>
          <p:nvPr>
            <p:ph type="ftr" sz="quarter" idx="11"/>
          </p:nvPr>
        </p:nvSpPr>
        <p:spPr/>
        <p:txBody>
          <a:bodyPr/>
          <a:lstStyle/>
          <a:p>
            <a:r>
              <a:rPr lang="en-US"/>
              <a:t>Software Engineering		     Northeastern University</a:t>
            </a:r>
          </a:p>
        </p:txBody>
      </p:sp>
      <p:sp>
        <p:nvSpPr>
          <p:cNvPr id="306178" name="Rectangle 2"/>
          <p:cNvSpPr>
            <a:spLocks noGrp="1" noChangeArrowheads="1"/>
          </p:cNvSpPr>
          <p:nvPr>
            <p:ph type="title"/>
          </p:nvPr>
        </p:nvSpPr>
        <p:spPr/>
        <p:txBody>
          <a:bodyPr/>
          <a:lstStyle/>
          <a:p>
            <a:r>
              <a:rPr lang="en-US"/>
              <a:t>More examples</a:t>
            </a:r>
          </a:p>
        </p:txBody>
      </p:sp>
      <p:sp>
        <p:nvSpPr>
          <p:cNvPr id="306180" name="Rectangle 4"/>
          <p:cNvSpPr>
            <a:spLocks noChangeArrowheads="1"/>
          </p:cNvSpPr>
          <p:nvPr/>
        </p:nvSpPr>
        <p:spPr bwMode="auto">
          <a:xfrm>
            <a:off x="0" y="1676400"/>
            <a:ext cx="9144000" cy="1851025"/>
          </a:xfrm>
          <a:prstGeom prst="rect">
            <a:avLst/>
          </a:prstGeom>
          <a:noFill/>
          <a:ln w="9525">
            <a:noFill/>
            <a:miter lim="800000"/>
            <a:headEnd/>
            <a:tailEnd/>
          </a:ln>
          <a:effectLst/>
        </p:spPr>
        <p:txBody>
          <a:bodyPr>
            <a:spAutoFit/>
          </a:bodyPr>
          <a:lstStyle/>
          <a:p>
            <a:r>
              <a:rPr lang="en-US" sz="1800"/>
              <a:t>Department.getTotalNumberOfCreditHoursBySemseter(Semester)</a:t>
            </a:r>
          </a:p>
          <a:p>
            <a:endParaRPr lang="en-US" sz="1800"/>
          </a:p>
          <a:p>
            <a:r>
              <a:rPr lang="en-US" sz="1800"/>
              <a:t>This function computes the total number of credit hours signed for by students summed over all courses taught in a given semester. The resulting number is multiplied by the price per credit hour to give the department revenues from students for the given semester. </a:t>
            </a:r>
          </a:p>
        </p:txBody>
      </p:sp>
      <p:sp>
        <p:nvSpPr>
          <p:cNvPr id="306181" name="Rectangle 5"/>
          <p:cNvSpPr>
            <a:spLocks noChangeArrowheads="1"/>
          </p:cNvSpPr>
          <p:nvPr/>
        </p:nvSpPr>
        <p:spPr bwMode="auto">
          <a:xfrm>
            <a:off x="228600" y="3429000"/>
            <a:ext cx="8305800" cy="2605088"/>
          </a:xfrm>
          <a:prstGeom prst="rect">
            <a:avLst/>
          </a:prstGeom>
          <a:noFill/>
          <a:ln w="9525">
            <a:noFill/>
            <a:miter lim="800000"/>
            <a:headEnd/>
            <a:tailEnd/>
          </a:ln>
          <a:effectLst/>
        </p:spPr>
        <p:txBody>
          <a:bodyPr>
            <a:spAutoFit/>
          </a:bodyPr>
          <a:lstStyle/>
          <a:p>
            <a:r>
              <a:rPr lang="en-US" sz="1400"/>
              <a:t>Set number_of_credit_hours to zero</a:t>
            </a:r>
          </a:p>
          <a:p>
            <a:r>
              <a:rPr lang="en-US" sz="1400"/>
              <a:t>course_schedule = Department.get</a:t>
            </a:r>
            <a:r>
              <a:rPr lang="en-US" sz="1400" u="sng"/>
              <a:t>CourseScedule(Semester)</a:t>
            </a:r>
          </a:p>
          <a:p>
            <a:endParaRPr lang="en-US" sz="1400"/>
          </a:p>
          <a:p>
            <a:r>
              <a:rPr lang="en-US" sz="1400"/>
              <a:t>	for each </a:t>
            </a:r>
            <a:r>
              <a:rPr lang="en-US" sz="1400" u="sng"/>
              <a:t>courseoffer</a:t>
            </a:r>
            <a:r>
              <a:rPr lang="en-US" sz="1400"/>
              <a:t> in course_schedule</a:t>
            </a:r>
          </a:p>
          <a:p>
            <a:r>
              <a:rPr lang="en-US" sz="1400"/>
              <a:t>		number_of_students_In_class = courseoffer.getNumberOfAssignedSeats();</a:t>
            </a:r>
          </a:p>
          <a:p>
            <a:r>
              <a:rPr lang="en-US" sz="1400"/>
              <a:t>		course = courseoffer.getCourse()</a:t>
            </a:r>
          </a:p>
          <a:p>
            <a:r>
              <a:rPr lang="en-US" sz="1400"/>
              <a:t>		credit_hours=course.getCourseCreditHours()</a:t>
            </a:r>
          </a:p>
          <a:p>
            <a:r>
              <a:rPr lang="en-US" sz="1400"/>
              <a:t>		 number_of_credit_hours = number_of_credit_hours + credit_hours;</a:t>
            </a:r>
          </a:p>
          <a:p>
            <a:endParaRPr lang="en-US" sz="1400"/>
          </a:p>
          <a:p>
            <a:endParaRPr lang="en-US" sz="1400"/>
          </a:p>
        </p:txBody>
      </p:sp>
      <p:sp>
        <p:nvSpPr>
          <p:cNvPr id="306182" name="Rectangle 6"/>
          <p:cNvSpPr>
            <a:spLocks noChangeArrowheads="1"/>
          </p:cNvSpPr>
          <p:nvPr/>
        </p:nvSpPr>
        <p:spPr bwMode="auto">
          <a:xfrm>
            <a:off x="7442200" y="10541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6183" name="Text Box 7"/>
          <p:cNvSpPr txBox="1">
            <a:spLocks noChangeArrowheads="1"/>
          </p:cNvSpPr>
          <p:nvPr/>
        </p:nvSpPr>
        <p:spPr bwMode="auto">
          <a:xfrm>
            <a:off x="7239000" y="1143000"/>
            <a:ext cx="1600200" cy="396875"/>
          </a:xfrm>
          <a:prstGeom prst="rect">
            <a:avLst/>
          </a:prstGeom>
          <a:noFill/>
          <a:ln w="9525">
            <a:noFill/>
            <a:miter lim="800000"/>
            <a:headEnd/>
            <a:tailEnd/>
          </a:ln>
          <a:effectLst/>
        </p:spPr>
        <p:txBody>
          <a:bodyPr>
            <a:spAutoFit/>
          </a:bodyPr>
          <a:lstStyle/>
          <a:p>
            <a:pPr algn="ctr"/>
            <a:r>
              <a:rPr lang="en-US" sz="2000"/>
              <a:t>Department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Kal Bugrara, Ph.D</a:t>
            </a:r>
          </a:p>
        </p:txBody>
      </p:sp>
      <p:sp>
        <p:nvSpPr>
          <p:cNvPr id="7" name="Footer Placeholder 4"/>
          <p:cNvSpPr>
            <a:spLocks noGrp="1"/>
          </p:cNvSpPr>
          <p:nvPr>
            <p:ph type="ftr" sz="quarter" idx="11"/>
          </p:nvPr>
        </p:nvSpPr>
        <p:spPr/>
        <p:txBody>
          <a:bodyPr/>
          <a:lstStyle/>
          <a:p>
            <a:r>
              <a:rPr lang="en-US"/>
              <a:t>Software Engineering		     Northeastern University</a:t>
            </a:r>
          </a:p>
        </p:txBody>
      </p:sp>
      <p:sp>
        <p:nvSpPr>
          <p:cNvPr id="322563" name="Rectangle 3"/>
          <p:cNvSpPr>
            <a:spLocks noChangeArrowheads="1"/>
          </p:cNvSpPr>
          <p:nvPr/>
        </p:nvSpPr>
        <p:spPr bwMode="auto">
          <a:xfrm>
            <a:off x="0" y="1676400"/>
            <a:ext cx="9144000" cy="1301750"/>
          </a:xfrm>
          <a:prstGeom prst="rect">
            <a:avLst/>
          </a:prstGeom>
          <a:noFill/>
          <a:ln w="9525">
            <a:noFill/>
            <a:miter lim="800000"/>
            <a:headEnd/>
            <a:tailEnd/>
          </a:ln>
          <a:effectLst/>
        </p:spPr>
        <p:txBody>
          <a:bodyPr>
            <a:spAutoFit/>
          </a:bodyPr>
          <a:lstStyle/>
          <a:p>
            <a:r>
              <a:rPr lang="en-US" sz="1800"/>
              <a:t>Department.getDepartmentRevenueBySemseter(Semester)</a:t>
            </a:r>
          </a:p>
          <a:p>
            <a:endParaRPr lang="en-US" sz="1800"/>
          </a:p>
          <a:p>
            <a:r>
              <a:rPr lang="en-US" sz="1800"/>
              <a:t>This operation returns the total revenue by multiplying the price per credit hour times the total number of credit hours summed over all offered courses.</a:t>
            </a:r>
          </a:p>
        </p:txBody>
      </p:sp>
      <p:sp>
        <p:nvSpPr>
          <p:cNvPr id="322564" name="Rectangle 4"/>
          <p:cNvSpPr>
            <a:spLocks noChangeArrowheads="1"/>
          </p:cNvSpPr>
          <p:nvPr/>
        </p:nvSpPr>
        <p:spPr bwMode="auto">
          <a:xfrm>
            <a:off x="0" y="3810000"/>
            <a:ext cx="8305800" cy="1327150"/>
          </a:xfrm>
          <a:prstGeom prst="rect">
            <a:avLst/>
          </a:prstGeom>
          <a:noFill/>
          <a:ln w="9525">
            <a:noFill/>
            <a:miter lim="800000"/>
            <a:headEnd/>
            <a:tailEnd/>
          </a:ln>
          <a:effectLst/>
        </p:spPr>
        <p:txBody>
          <a:bodyPr>
            <a:spAutoFit/>
          </a:bodyPr>
          <a:lstStyle/>
          <a:p>
            <a:r>
              <a:rPr lang="en-US" sz="1400"/>
              <a:t>number_of_credit_hours = Department.getTotalNumberOfCreditHoursBySemseter(Semester)</a:t>
            </a:r>
          </a:p>
          <a:p>
            <a:r>
              <a:rPr lang="en-US" sz="1400"/>
              <a:t>total_revenue = number_of_credit_hours * price_per_credit_hour</a:t>
            </a:r>
          </a:p>
          <a:p>
            <a:r>
              <a:rPr lang="en-US" sz="1400"/>
              <a:t>return total_revenue</a:t>
            </a:r>
          </a:p>
          <a:p>
            <a:endParaRPr lang="en-US" sz="1400"/>
          </a:p>
          <a:p>
            <a:endParaRPr lang="en-US" sz="1400"/>
          </a:p>
        </p:txBody>
      </p:sp>
      <p:sp>
        <p:nvSpPr>
          <p:cNvPr id="322565" name="Rectangle 5"/>
          <p:cNvSpPr>
            <a:spLocks noChangeArrowheads="1"/>
          </p:cNvSpPr>
          <p:nvPr/>
        </p:nvSpPr>
        <p:spPr bwMode="auto">
          <a:xfrm>
            <a:off x="7442200" y="10541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2566" name="Text Box 6"/>
          <p:cNvSpPr txBox="1">
            <a:spLocks noChangeArrowheads="1"/>
          </p:cNvSpPr>
          <p:nvPr/>
        </p:nvSpPr>
        <p:spPr bwMode="auto">
          <a:xfrm>
            <a:off x="7239000" y="1143000"/>
            <a:ext cx="1600200" cy="396875"/>
          </a:xfrm>
          <a:prstGeom prst="rect">
            <a:avLst/>
          </a:prstGeom>
          <a:noFill/>
          <a:ln w="9525">
            <a:noFill/>
            <a:miter lim="800000"/>
            <a:headEnd/>
            <a:tailEnd/>
          </a:ln>
          <a:effectLst/>
        </p:spPr>
        <p:txBody>
          <a:bodyPr>
            <a:spAutoFit/>
          </a:bodyPr>
          <a:lstStyle/>
          <a:p>
            <a:pPr algn="ctr"/>
            <a:r>
              <a:rPr lang="en-US" sz="2000"/>
              <a:t>Department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t>Kal Bugrara, Ph.D</a:t>
            </a:r>
          </a:p>
        </p:txBody>
      </p:sp>
      <p:sp>
        <p:nvSpPr>
          <p:cNvPr id="8" name="Footer Placeholder 4"/>
          <p:cNvSpPr>
            <a:spLocks noGrp="1"/>
          </p:cNvSpPr>
          <p:nvPr>
            <p:ph type="ftr" sz="quarter" idx="11"/>
          </p:nvPr>
        </p:nvSpPr>
        <p:spPr/>
        <p:txBody>
          <a:bodyPr/>
          <a:lstStyle/>
          <a:p>
            <a:r>
              <a:rPr lang="en-US"/>
              <a:t>Software Engineering		     Northeastern University</a:t>
            </a:r>
          </a:p>
        </p:txBody>
      </p:sp>
      <p:sp>
        <p:nvSpPr>
          <p:cNvPr id="330754" name="Rectangle 2"/>
          <p:cNvSpPr>
            <a:spLocks noGrp="1" noChangeArrowheads="1"/>
          </p:cNvSpPr>
          <p:nvPr>
            <p:ph type="title"/>
          </p:nvPr>
        </p:nvSpPr>
        <p:spPr>
          <a:xfrm>
            <a:off x="304800" y="1371600"/>
            <a:ext cx="7924800" cy="762000"/>
          </a:xfrm>
        </p:spPr>
        <p:txBody>
          <a:bodyPr/>
          <a:lstStyle/>
          <a:p>
            <a:r>
              <a:rPr lang="en-US" sz="3600"/>
              <a:t>How would you calculate total revenue by College? University?</a:t>
            </a:r>
          </a:p>
        </p:txBody>
      </p:sp>
      <p:sp>
        <p:nvSpPr>
          <p:cNvPr id="330757" name="Rectangle 5"/>
          <p:cNvSpPr>
            <a:spLocks noChangeArrowheads="1"/>
          </p:cNvSpPr>
          <p:nvPr/>
        </p:nvSpPr>
        <p:spPr bwMode="auto">
          <a:xfrm>
            <a:off x="7442200" y="25781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30758" name="Text Box 6"/>
          <p:cNvSpPr txBox="1">
            <a:spLocks noChangeArrowheads="1"/>
          </p:cNvSpPr>
          <p:nvPr/>
        </p:nvSpPr>
        <p:spPr bwMode="auto">
          <a:xfrm>
            <a:off x="7239000" y="2667000"/>
            <a:ext cx="1600200" cy="396875"/>
          </a:xfrm>
          <a:prstGeom prst="rect">
            <a:avLst/>
          </a:prstGeom>
          <a:noFill/>
          <a:ln w="9525">
            <a:noFill/>
            <a:miter lim="800000"/>
            <a:headEnd/>
            <a:tailEnd/>
          </a:ln>
          <a:effectLst/>
        </p:spPr>
        <p:txBody>
          <a:bodyPr>
            <a:spAutoFit/>
          </a:bodyPr>
          <a:lstStyle/>
          <a:p>
            <a:pPr algn="ctr"/>
            <a:r>
              <a:rPr lang="en-US" sz="2000"/>
              <a:t>College</a:t>
            </a:r>
          </a:p>
        </p:txBody>
      </p:sp>
      <p:sp>
        <p:nvSpPr>
          <p:cNvPr id="330759" name="Rectangle 7"/>
          <p:cNvSpPr>
            <a:spLocks noChangeArrowheads="1"/>
          </p:cNvSpPr>
          <p:nvPr/>
        </p:nvSpPr>
        <p:spPr bwMode="auto">
          <a:xfrm>
            <a:off x="7518400" y="43307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30760" name="Text Box 8"/>
          <p:cNvSpPr txBox="1">
            <a:spLocks noChangeArrowheads="1"/>
          </p:cNvSpPr>
          <p:nvPr/>
        </p:nvSpPr>
        <p:spPr bwMode="auto">
          <a:xfrm>
            <a:off x="7315200" y="4419600"/>
            <a:ext cx="1600200" cy="396875"/>
          </a:xfrm>
          <a:prstGeom prst="rect">
            <a:avLst/>
          </a:prstGeom>
          <a:noFill/>
          <a:ln w="9525">
            <a:noFill/>
            <a:miter lim="800000"/>
            <a:headEnd/>
            <a:tailEnd/>
          </a:ln>
          <a:effectLst/>
        </p:spPr>
        <p:txBody>
          <a:bodyPr>
            <a:spAutoFit/>
          </a:bodyPr>
          <a:lstStyle/>
          <a:p>
            <a:pPr algn="ctr"/>
            <a:r>
              <a:rPr lang="en-US" sz="2000"/>
              <a:t>University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Kal Bugrara, Ph.D</a:t>
            </a:r>
          </a:p>
        </p:txBody>
      </p:sp>
      <p:sp>
        <p:nvSpPr>
          <p:cNvPr id="5" name="Footer Placeholder 4"/>
          <p:cNvSpPr>
            <a:spLocks noGrp="1"/>
          </p:cNvSpPr>
          <p:nvPr>
            <p:ph type="ftr" sz="quarter" idx="11"/>
          </p:nvPr>
        </p:nvSpPr>
        <p:spPr/>
        <p:txBody>
          <a:bodyPr/>
          <a:lstStyle/>
          <a:p>
            <a:r>
              <a:rPr lang="en-US"/>
              <a:t>Software Engineering		     Northeastern University</a:t>
            </a:r>
          </a:p>
        </p:txBody>
      </p:sp>
      <p:sp>
        <p:nvSpPr>
          <p:cNvPr id="302085" name="Text Box 5"/>
          <p:cNvSpPr txBox="1">
            <a:spLocks noChangeArrowheads="1"/>
          </p:cNvSpPr>
          <p:nvPr/>
        </p:nvSpPr>
        <p:spPr bwMode="auto">
          <a:xfrm>
            <a:off x="228600" y="1143000"/>
            <a:ext cx="2998788" cy="5276850"/>
          </a:xfrm>
          <a:prstGeom prst="rect">
            <a:avLst/>
          </a:prstGeom>
          <a:noFill/>
          <a:ln w="9525">
            <a:noFill/>
            <a:miter lim="800000"/>
            <a:headEnd/>
            <a:tailEnd/>
          </a:ln>
          <a:effectLst/>
        </p:spPr>
        <p:txBody>
          <a:bodyPr wrap="none">
            <a:spAutoFit/>
          </a:bodyPr>
          <a:lstStyle/>
          <a:p>
            <a:r>
              <a:rPr lang="en-US">
                <a:solidFill>
                  <a:srgbClr val="FFFF66"/>
                </a:solidFill>
              </a:rPr>
              <a:t>University</a:t>
            </a:r>
          </a:p>
          <a:p>
            <a:r>
              <a:rPr lang="en-US">
                <a:solidFill>
                  <a:srgbClr val="FFFF66"/>
                </a:solidFill>
              </a:rPr>
              <a:t>College</a:t>
            </a:r>
          </a:p>
          <a:p>
            <a:r>
              <a:rPr lang="en-US">
                <a:solidFill>
                  <a:srgbClr val="FFFF66"/>
                </a:solidFill>
              </a:rPr>
              <a:t>Department</a:t>
            </a:r>
          </a:p>
          <a:p>
            <a:r>
              <a:rPr lang="en-US">
                <a:solidFill>
                  <a:srgbClr val="FFFF66"/>
                </a:solidFill>
              </a:rPr>
              <a:t>Students</a:t>
            </a:r>
          </a:p>
          <a:p>
            <a:r>
              <a:rPr lang="en-US">
                <a:solidFill>
                  <a:srgbClr val="FFFF66"/>
                </a:solidFill>
              </a:rPr>
              <a:t>Course</a:t>
            </a:r>
          </a:p>
          <a:p>
            <a:r>
              <a:rPr lang="en-US">
                <a:solidFill>
                  <a:srgbClr val="FFFF66"/>
                </a:solidFill>
              </a:rPr>
              <a:t>Course Offering</a:t>
            </a:r>
          </a:p>
          <a:p>
            <a:r>
              <a:rPr lang="en-US">
                <a:solidFill>
                  <a:srgbClr val="FFFF66"/>
                </a:solidFill>
              </a:rPr>
              <a:t>Teacher</a:t>
            </a:r>
          </a:p>
          <a:p>
            <a:r>
              <a:rPr lang="en-US">
                <a:solidFill>
                  <a:srgbClr val="FFFF66"/>
                </a:solidFill>
              </a:rPr>
              <a:t>Semester</a:t>
            </a:r>
          </a:p>
          <a:p>
            <a:r>
              <a:rPr lang="en-US">
                <a:solidFill>
                  <a:srgbClr val="FFFF66"/>
                </a:solidFill>
              </a:rPr>
              <a:t>Student</a:t>
            </a:r>
          </a:p>
          <a:p>
            <a:r>
              <a:rPr lang="en-US">
                <a:solidFill>
                  <a:srgbClr val="FFFF66"/>
                </a:solidFill>
              </a:rPr>
              <a:t>Student course Load</a:t>
            </a:r>
          </a:p>
          <a:p>
            <a:r>
              <a:rPr lang="en-US">
                <a:solidFill>
                  <a:srgbClr val="FFFF66"/>
                </a:solidFill>
              </a:rPr>
              <a:t>Transcript</a:t>
            </a:r>
          </a:p>
          <a:p>
            <a:r>
              <a:rPr lang="en-US">
                <a:solidFill>
                  <a:srgbClr val="FFFF66"/>
                </a:solidFill>
              </a:rPr>
              <a:t>etc</a:t>
            </a:r>
          </a:p>
        </p:txBody>
      </p:sp>
      <p:sp>
        <p:nvSpPr>
          <p:cNvPr id="302087" name="Rectangle 7"/>
          <p:cNvSpPr>
            <a:spLocks noGrp="1" noChangeArrowheads="1"/>
          </p:cNvSpPr>
          <p:nvPr>
            <p:ph type="title"/>
          </p:nvPr>
        </p:nvSpPr>
        <p:spPr>
          <a:noFill/>
          <a:ln/>
        </p:spPr>
        <p:txBody>
          <a:bodyPr/>
          <a:lstStyle/>
          <a:p>
            <a:r>
              <a:rPr lang="en-US"/>
              <a:t>Key Ideas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ate Placeholder 2"/>
          <p:cNvSpPr>
            <a:spLocks noGrp="1"/>
          </p:cNvSpPr>
          <p:nvPr>
            <p:ph type="dt" sz="half" idx="10"/>
          </p:nvPr>
        </p:nvSpPr>
        <p:spPr/>
        <p:txBody>
          <a:bodyPr/>
          <a:lstStyle/>
          <a:p>
            <a:r>
              <a:rPr lang="en-US"/>
              <a:t>Kal Bugrara, Ph.D</a:t>
            </a:r>
          </a:p>
        </p:txBody>
      </p:sp>
      <p:sp>
        <p:nvSpPr>
          <p:cNvPr id="35" name="Footer Placeholder 3"/>
          <p:cNvSpPr>
            <a:spLocks noGrp="1"/>
          </p:cNvSpPr>
          <p:nvPr>
            <p:ph type="ftr" sz="quarter" idx="11"/>
          </p:nvPr>
        </p:nvSpPr>
        <p:spPr/>
        <p:txBody>
          <a:bodyPr/>
          <a:lstStyle/>
          <a:p>
            <a:r>
              <a:rPr lang="en-US"/>
              <a:t>Software Engineering		     Northeastern University</a:t>
            </a:r>
          </a:p>
        </p:txBody>
      </p:sp>
      <p:sp>
        <p:nvSpPr>
          <p:cNvPr id="303125" name="Line 21"/>
          <p:cNvSpPr>
            <a:spLocks noChangeShapeType="1"/>
          </p:cNvSpPr>
          <p:nvPr/>
        </p:nvSpPr>
        <p:spPr bwMode="auto">
          <a:xfrm flipH="1">
            <a:off x="152400" y="2057400"/>
            <a:ext cx="0" cy="4267200"/>
          </a:xfrm>
          <a:prstGeom prst="line">
            <a:avLst/>
          </a:prstGeom>
          <a:noFill/>
          <a:ln w="9525">
            <a:solidFill>
              <a:srgbClr val="FFFFFF"/>
            </a:solidFill>
            <a:round/>
            <a:headEnd/>
            <a:tailEnd/>
          </a:ln>
          <a:effectLst/>
        </p:spPr>
        <p:txBody>
          <a:bodyPr>
            <a:spAutoFit/>
          </a:bodyPr>
          <a:lstStyle/>
          <a:p>
            <a:endParaRPr lang="en-US"/>
          </a:p>
        </p:txBody>
      </p:sp>
      <p:sp>
        <p:nvSpPr>
          <p:cNvPr id="303106" name="Rectangle 2"/>
          <p:cNvSpPr>
            <a:spLocks noChangeArrowheads="1"/>
          </p:cNvSpPr>
          <p:nvPr/>
        </p:nvSpPr>
        <p:spPr bwMode="auto">
          <a:xfrm>
            <a:off x="3124200" y="19812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3107" name="Rectangle 3"/>
          <p:cNvSpPr>
            <a:spLocks noChangeArrowheads="1"/>
          </p:cNvSpPr>
          <p:nvPr/>
        </p:nvSpPr>
        <p:spPr bwMode="auto">
          <a:xfrm>
            <a:off x="7137400" y="1966913"/>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3108" name="Text Box 4"/>
          <p:cNvSpPr txBox="1">
            <a:spLocks noChangeArrowheads="1"/>
          </p:cNvSpPr>
          <p:nvPr/>
        </p:nvSpPr>
        <p:spPr bwMode="auto">
          <a:xfrm>
            <a:off x="6934200" y="2041525"/>
            <a:ext cx="1600200" cy="396875"/>
          </a:xfrm>
          <a:prstGeom prst="rect">
            <a:avLst/>
          </a:prstGeom>
          <a:noFill/>
          <a:ln w="9525">
            <a:noFill/>
            <a:miter lim="800000"/>
            <a:headEnd/>
            <a:tailEnd/>
          </a:ln>
          <a:effectLst/>
        </p:spPr>
        <p:txBody>
          <a:bodyPr>
            <a:spAutoFit/>
          </a:bodyPr>
          <a:lstStyle/>
          <a:p>
            <a:pPr algn="ctr"/>
            <a:r>
              <a:rPr lang="en-US" sz="2000"/>
              <a:t>Department</a:t>
            </a:r>
          </a:p>
        </p:txBody>
      </p:sp>
      <p:sp>
        <p:nvSpPr>
          <p:cNvPr id="303109" name="Text Box 5"/>
          <p:cNvSpPr txBox="1">
            <a:spLocks noChangeArrowheads="1"/>
          </p:cNvSpPr>
          <p:nvPr/>
        </p:nvSpPr>
        <p:spPr bwMode="auto">
          <a:xfrm>
            <a:off x="2971800" y="1905000"/>
            <a:ext cx="1447800" cy="701675"/>
          </a:xfrm>
          <a:prstGeom prst="rect">
            <a:avLst/>
          </a:prstGeom>
          <a:noFill/>
          <a:ln w="9525">
            <a:noFill/>
            <a:miter lim="800000"/>
            <a:headEnd/>
            <a:tailEnd/>
          </a:ln>
          <a:effectLst/>
        </p:spPr>
        <p:txBody>
          <a:bodyPr>
            <a:spAutoFit/>
          </a:bodyPr>
          <a:lstStyle/>
          <a:p>
            <a:pPr algn="ctr"/>
            <a:r>
              <a:rPr lang="en-US" sz="2000"/>
              <a:t>Course Schedule</a:t>
            </a:r>
          </a:p>
        </p:txBody>
      </p:sp>
      <p:sp>
        <p:nvSpPr>
          <p:cNvPr id="303110" name="Rectangle 6"/>
          <p:cNvSpPr>
            <a:spLocks noChangeArrowheads="1"/>
          </p:cNvSpPr>
          <p:nvPr/>
        </p:nvSpPr>
        <p:spPr bwMode="auto">
          <a:xfrm>
            <a:off x="3124200" y="35052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3111" name="Text Box 7"/>
          <p:cNvSpPr txBox="1">
            <a:spLocks noChangeArrowheads="1"/>
          </p:cNvSpPr>
          <p:nvPr/>
        </p:nvSpPr>
        <p:spPr bwMode="auto">
          <a:xfrm>
            <a:off x="2971800" y="3429000"/>
            <a:ext cx="1447800" cy="701675"/>
          </a:xfrm>
          <a:prstGeom prst="rect">
            <a:avLst/>
          </a:prstGeom>
          <a:noFill/>
          <a:ln w="9525">
            <a:noFill/>
            <a:miter lim="800000"/>
            <a:headEnd/>
            <a:tailEnd/>
          </a:ln>
          <a:effectLst/>
        </p:spPr>
        <p:txBody>
          <a:bodyPr>
            <a:spAutoFit/>
          </a:bodyPr>
          <a:lstStyle/>
          <a:p>
            <a:pPr algn="ctr"/>
            <a:r>
              <a:rPr lang="en-US" sz="2000"/>
              <a:t>Course Offer</a:t>
            </a:r>
          </a:p>
        </p:txBody>
      </p:sp>
      <p:sp>
        <p:nvSpPr>
          <p:cNvPr id="303112" name="Line 8"/>
          <p:cNvSpPr>
            <a:spLocks noChangeShapeType="1"/>
          </p:cNvSpPr>
          <p:nvPr/>
        </p:nvSpPr>
        <p:spPr bwMode="auto">
          <a:xfrm flipH="1">
            <a:off x="4276725" y="2286000"/>
            <a:ext cx="2819400" cy="0"/>
          </a:xfrm>
          <a:prstGeom prst="line">
            <a:avLst/>
          </a:prstGeom>
          <a:noFill/>
          <a:ln w="9525">
            <a:solidFill>
              <a:srgbClr val="FFFFFF"/>
            </a:solidFill>
            <a:round/>
            <a:headEnd/>
            <a:tailEnd/>
          </a:ln>
          <a:effectLst/>
        </p:spPr>
        <p:txBody>
          <a:bodyPr>
            <a:spAutoFit/>
          </a:bodyPr>
          <a:lstStyle/>
          <a:p>
            <a:endParaRPr lang="en-US"/>
          </a:p>
        </p:txBody>
      </p:sp>
      <p:sp>
        <p:nvSpPr>
          <p:cNvPr id="303113" name="Line 9"/>
          <p:cNvSpPr>
            <a:spLocks noChangeShapeType="1"/>
          </p:cNvSpPr>
          <p:nvPr/>
        </p:nvSpPr>
        <p:spPr bwMode="auto">
          <a:xfrm>
            <a:off x="3733800" y="2590800"/>
            <a:ext cx="0" cy="914400"/>
          </a:xfrm>
          <a:prstGeom prst="line">
            <a:avLst/>
          </a:prstGeom>
          <a:noFill/>
          <a:ln w="9525">
            <a:solidFill>
              <a:srgbClr val="FFFFFF"/>
            </a:solidFill>
            <a:round/>
            <a:headEnd/>
            <a:tailEnd/>
          </a:ln>
          <a:effectLst/>
        </p:spPr>
        <p:txBody>
          <a:bodyPr>
            <a:spAutoFit/>
          </a:bodyPr>
          <a:lstStyle/>
          <a:p>
            <a:endParaRPr lang="en-US"/>
          </a:p>
        </p:txBody>
      </p:sp>
      <p:sp>
        <p:nvSpPr>
          <p:cNvPr id="303114" name="Rectangle 10"/>
          <p:cNvSpPr>
            <a:spLocks noChangeArrowheads="1"/>
          </p:cNvSpPr>
          <p:nvPr/>
        </p:nvSpPr>
        <p:spPr bwMode="auto">
          <a:xfrm>
            <a:off x="7086600" y="35210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3115" name="Text Box 11"/>
          <p:cNvSpPr txBox="1">
            <a:spLocks noChangeArrowheads="1"/>
          </p:cNvSpPr>
          <p:nvPr/>
        </p:nvSpPr>
        <p:spPr bwMode="auto">
          <a:xfrm>
            <a:off x="6934200" y="3581400"/>
            <a:ext cx="1447800" cy="396875"/>
          </a:xfrm>
          <a:prstGeom prst="rect">
            <a:avLst/>
          </a:prstGeom>
          <a:noFill/>
          <a:ln w="9525">
            <a:noFill/>
            <a:miter lim="800000"/>
            <a:headEnd/>
            <a:tailEnd/>
          </a:ln>
          <a:effectLst/>
        </p:spPr>
        <p:txBody>
          <a:bodyPr>
            <a:spAutoFit/>
          </a:bodyPr>
          <a:lstStyle/>
          <a:p>
            <a:pPr algn="ctr"/>
            <a:r>
              <a:rPr lang="en-US" sz="2000"/>
              <a:t>Seat</a:t>
            </a:r>
          </a:p>
        </p:txBody>
      </p:sp>
      <p:sp>
        <p:nvSpPr>
          <p:cNvPr id="303116" name="Line 12"/>
          <p:cNvSpPr>
            <a:spLocks noChangeShapeType="1"/>
          </p:cNvSpPr>
          <p:nvPr/>
        </p:nvSpPr>
        <p:spPr bwMode="auto">
          <a:xfrm>
            <a:off x="4267200" y="3810000"/>
            <a:ext cx="2819400" cy="0"/>
          </a:xfrm>
          <a:prstGeom prst="line">
            <a:avLst/>
          </a:prstGeom>
          <a:noFill/>
          <a:ln w="9525">
            <a:solidFill>
              <a:srgbClr val="FFFFFF"/>
            </a:solidFill>
            <a:round/>
            <a:headEnd/>
            <a:tailEnd/>
          </a:ln>
          <a:effectLst/>
        </p:spPr>
        <p:txBody>
          <a:bodyPr>
            <a:spAutoFit/>
          </a:bodyPr>
          <a:lstStyle/>
          <a:p>
            <a:endParaRPr lang="en-US"/>
          </a:p>
        </p:txBody>
      </p:sp>
      <p:sp>
        <p:nvSpPr>
          <p:cNvPr id="303117" name="Rectangle 13"/>
          <p:cNvSpPr>
            <a:spLocks noChangeArrowheads="1"/>
          </p:cNvSpPr>
          <p:nvPr/>
        </p:nvSpPr>
        <p:spPr bwMode="auto">
          <a:xfrm>
            <a:off x="3200400" y="52736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3118" name="Text Box 14"/>
          <p:cNvSpPr txBox="1">
            <a:spLocks noChangeArrowheads="1"/>
          </p:cNvSpPr>
          <p:nvPr/>
        </p:nvSpPr>
        <p:spPr bwMode="auto">
          <a:xfrm>
            <a:off x="3048000" y="5334000"/>
            <a:ext cx="1447800" cy="396875"/>
          </a:xfrm>
          <a:prstGeom prst="rect">
            <a:avLst/>
          </a:prstGeom>
          <a:noFill/>
          <a:ln w="9525">
            <a:noFill/>
            <a:miter lim="800000"/>
            <a:headEnd/>
            <a:tailEnd/>
          </a:ln>
          <a:effectLst/>
        </p:spPr>
        <p:txBody>
          <a:bodyPr>
            <a:spAutoFit/>
          </a:bodyPr>
          <a:lstStyle/>
          <a:p>
            <a:pPr algn="ctr"/>
            <a:r>
              <a:rPr lang="en-US" sz="2000"/>
              <a:t>Student</a:t>
            </a:r>
          </a:p>
        </p:txBody>
      </p:sp>
      <p:sp>
        <p:nvSpPr>
          <p:cNvPr id="303119" name="Line 15"/>
          <p:cNvSpPr>
            <a:spLocks noChangeShapeType="1"/>
          </p:cNvSpPr>
          <p:nvPr/>
        </p:nvSpPr>
        <p:spPr bwMode="auto">
          <a:xfrm>
            <a:off x="7696200" y="4130675"/>
            <a:ext cx="0" cy="1066800"/>
          </a:xfrm>
          <a:prstGeom prst="line">
            <a:avLst/>
          </a:prstGeom>
          <a:noFill/>
          <a:ln w="9525">
            <a:solidFill>
              <a:srgbClr val="FFFFFF"/>
            </a:solidFill>
            <a:round/>
            <a:headEnd/>
            <a:tailEnd/>
          </a:ln>
          <a:effectLst/>
        </p:spPr>
        <p:txBody>
          <a:bodyPr>
            <a:spAutoFit/>
          </a:bodyPr>
          <a:lstStyle/>
          <a:p>
            <a:endParaRPr lang="en-US"/>
          </a:p>
        </p:txBody>
      </p:sp>
      <p:sp>
        <p:nvSpPr>
          <p:cNvPr id="303123" name="Rectangle 19"/>
          <p:cNvSpPr>
            <a:spLocks noChangeArrowheads="1"/>
          </p:cNvSpPr>
          <p:nvPr/>
        </p:nvSpPr>
        <p:spPr bwMode="auto">
          <a:xfrm>
            <a:off x="0" y="14478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3124" name="Text Box 20"/>
          <p:cNvSpPr txBox="1">
            <a:spLocks noChangeArrowheads="1"/>
          </p:cNvSpPr>
          <p:nvPr/>
        </p:nvSpPr>
        <p:spPr bwMode="auto">
          <a:xfrm>
            <a:off x="-152400" y="1371600"/>
            <a:ext cx="1447800" cy="701675"/>
          </a:xfrm>
          <a:prstGeom prst="rect">
            <a:avLst/>
          </a:prstGeom>
          <a:noFill/>
          <a:ln w="9525">
            <a:noFill/>
            <a:miter lim="800000"/>
            <a:headEnd/>
            <a:tailEnd/>
          </a:ln>
          <a:effectLst/>
        </p:spPr>
        <p:txBody>
          <a:bodyPr>
            <a:spAutoFit/>
          </a:bodyPr>
          <a:lstStyle/>
          <a:p>
            <a:pPr algn="ctr"/>
            <a:r>
              <a:rPr lang="en-US" sz="2000"/>
              <a:t>Student Directory</a:t>
            </a:r>
          </a:p>
        </p:txBody>
      </p:sp>
      <p:sp>
        <p:nvSpPr>
          <p:cNvPr id="303126" name="Rectangle 22"/>
          <p:cNvSpPr>
            <a:spLocks noGrp="1" noChangeArrowheads="1"/>
          </p:cNvSpPr>
          <p:nvPr>
            <p:ph type="title"/>
          </p:nvPr>
        </p:nvSpPr>
        <p:spPr/>
        <p:txBody>
          <a:bodyPr/>
          <a:lstStyle/>
          <a:p>
            <a:r>
              <a:rPr lang="en-US"/>
              <a:t>An Object Model</a:t>
            </a:r>
          </a:p>
        </p:txBody>
      </p:sp>
      <p:sp>
        <p:nvSpPr>
          <p:cNvPr id="303127" name="Rectangle 23"/>
          <p:cNvSpPr>
            <a:spLocks noChangeArrowheads="1"/>
          </p:cNvSpPr>
          <p:nvPr/>
        </p:nvSpPr>
        <p:spPr bwMode="auto">
          <a:xfrm>
            <a:off x="457200" y="52578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3128" name="Text Box 24"/>
          <p:cNvSpPr txBox="1">
            <a:spLocks noChangeArrowheads="1"/>
          </p:cNvSpPr>
          <p:nvPr/>
        </p:nvSpPr>
        <p:spPr bwMode="auto">
          <a:xfrm>
            <a:off x="304800" y="5181600"/>
            <a:ext cx="1447800" cy="701675"/>
          </a:xfrm>
          <a:prstGeom prst="rect">
            <a:avLst/>
          </a:prstGeom>
          <a:noFill/>
          <a:ln w="9525">
            <a:noFill/>
            <a:miter lim="800000"/>
            <a:headEnd/>
            <a:tailEnd/>
          </a:ln>
          <a:effectLst/>
        </p:spPr>
        <p:txBody>
          <a:bodyPr>
            <a:spAutoFit/>
          </a:bodyPr>
          <a:lstStyle/>
          <a:p>
            <a:pPr algn="ctr"/>
            <a:r>
              <a:rPr lang="en-US" sz="2000"/>
              <a:t>Faculty Directory</a:t>
            </a:r>
          </a:p>
        </p:txBody>
      </p:sp>
      <p:sp>
        <p:nvSpPr>
          <p:cNvPr id="303129" name="Rectangle 25"/>
          <p:cNvSpPr>
            <a:spLocks noChangeArrowheads="1"/>
          </p:cNvSpPr>
          <p:nvPr/>
        </p:nvSpPr>
        <p:spPr bwMode="auto">
          <a:xfrm>
            <a:off x="457200" y="35052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3130" name="Text Box 26"/>
          <p:cNvSpPr txBox="1">
            <a:spLocks noChangeArrowheads="1"/>
          </p:cNvSpPr>
          <p:nvPr/>
        </p:nvSpPr>
        <p:spPr bwMode="auto">
          <a:xfrm>
            <a:off x="304800" y="3565525"/>
            <a:ext cx="1447800" cy="396875"/>
          </a:xfrm>
          <a:prstGeom prst="rect">
            <a:avLst/>
          </a:prstGeom>
          <a:noFill/>
          <a:ln w="9525">
            <a:noFill/>
            <a:miter lim="800000"/>
            <a:headEnd/>
            <a:tailEnd/>
          </a:ln>
          <a:effectLst/>
        </p:spPr>
        <p:txBody>
          <a:bodyPr>
            <a:spAutoFit/>
          </a:bodyPr>
          <a:lstStyle/>
          <a:p>
            <a:pPr algn="ctr"/>
            <a:r>
              <a:rPr lang="en-US" sz="2000"/>
              <a:t>Teacher</a:t>
            </a:r>
          </a:p>
        </p:txBody>
      </p:sp>
      <p:sp>
        <p:nvSpPr>
          <p:cNvPr id="303131" name="Line 27"/>
          <p:cNvSpPr>
            <a:spLocks noChangeShapeType="1"/>
          </p:cNvSpPr>
          <p:nvPr/>
        </p:nvSpPr>
        <p:spPr bwMode="auto">
          <a:xfrm flipH="1">
            <a:off x="1600200" y="3810000"/>
            <a:ext cx="1524000" cy="0"/>
          </a:xfrm>
          <a:prstGeom prst="line">
            <a:avLst/>
          </a:prstGeom>
          <a:noFill/>
          <a:ln w="9525">
            <a:solidFill>
              <a:srgbClr val="FFFFFF"/>
            </a:solidFill>
            <a:round/>
            <a:headEnd/>
            <a:tailEnd/>
          </a:ln>
          <a:effectLst/>
        </p:spPr>
        <p:txBody>
          <a:bodyPr>
            <a:spAutoFit/>
          </a:bodyPr>
          <a:lstStyle/>
          <a:p>
            <a:endParaRPr lang="en-US"/>
          </a:p>
        </p:txBody>
      </p:sp>
      <p:sp>
        <p:nvSpPr>
          <p:cNvPr id="303132" name="Line 28"/>
          <p:cNvSpPr>
            <a:spLocks noChangeShapeType="1"/>
          </p:cNvSpPr>
          <p:nvPr/>
        </p:nvSpPr>
        <p:spPr bwMode="auto">
          <a:xfrm>
            <a:off x="990600" y="4114800"/>
            <a:ext cx="0" cy="1143000"/>
          </a:xfrm>
          <a:prstGeom prst="line">
            <a:avLst/>
          </a:prstGeom>
          <a:noFill/>
          <a:ln w="9525">
            <a:solidFill>
              <a:srgbClr val="FFFFFF"/>
            </a:solidFill>
            <a:round/>
            <a:headEnd/>
            <a:tailEnd/>
          </a:ln>
          <a:effectLst/>
        </p:spPr>
        <p:txBody>
          <a:bodyPr>
            <a:spAutoFit/>
          </a:bodyPr>
          <a:lstStyle/>
          <a:p>
            <a:endParaRPr lang="en-US"/>
          </a:p>
        </p:txBody>
      </p:sp>
      <p:sp>
        <p:nvSpPr>
          <p:cNvPr id="303133" name="Line 29"/>
          <p:cNvSpPr>
            <a:spLocks noChangeShapeType="1"/>
          </p:cNvSpPr>
          <p:nvPr/>
        </p:nvSpPr>
        <p:spPr bwMode="auto">
          <a:xfrm>
            <a:off x="4343400" y="5562600"/>
            <a:ext cx="2819400" cy="0"/>
          </a:xfrm>
          <a:prstGeom prst="line">
            <a:avLst/>
          </a:prstGeom>
          <a:noFill/>
          <a:ln w="9525">
            <a:solidFill>
              <a:srgbClr val="FFFFFF"/>
            </a:solidFill>
            <a:round/>
            <a:headEnd/>
            <a:tailEnd/>
          </a:ln>
          <a:effectLst/>
        </p:spPr>
        <p:txBody>
          <a:bodyPr>
            <a:spAutoFit/>
          </a:bodyPr>
          <a:lstStyle/>
          <a:p>
            <a:endParaRPr lang="en-US"/>
          </a:p>
        </p:txBody>
      </p:sp>
      <p:sp>
        <p:nvSpPr>
          <p:cNvPr id="303134" name="Rectangle 30"/>
          <p:cNvSpPr>
            <a:spLocks noChangeArrowheads="1"/>
          </p:cNvSpPr>
          <p:nvPr/>
        </p:nvSpPr>
        <p:spPr bwMode="auto">
          <a:xfrm>
            <a:off x="7086600" y="521335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3135" name="Text Box 31"/>
          <p:cNvSpPr txBox="1">
            <a:spLocks noChangeArrowheads="1"/>
          </p:cNvSpPr>
          <p:nvPr/>
        </p:nvSpPr>
        <p:spPr bwMode="auto">
          <a:xfrm>
            <a:off x="6858000" y="5165725"/>
            <a:ext cx="1600200" cy="701675"/>
          </a:xfrm>
          <a:prstGeom prst="rect">
            <a:avLst/>
          </a:prstGeom>
          <a:noFill/>
          <a:ln w="9525">
            <a:noFill/>
            <a:miter lim="800000"/>
            <a:headEnd/>
            <a:tailEnd/>
          </a:ln>
          <a:effectLst/>
        </p:spPr>
        <p:txBody>
          <a:bodyPr>
            <a:spAutoFit/>
          </a:bodyPr>
          <a:lstStyle/>
          <a:p>
            <a:pPr algn="ctr"/>
            <a:r>
              <a:rPr lang="en-US" sz="2000"/>
              <a:t>Seat Assignment</a:t>
            </a:r>
          </a:p>
        </p:txBody>
      </p:sp>
      <p:sp>
        <p:nvSpPr>
          <p:cNvPr id="303138" name="Line 34"/>
          <p:cNvSpPr>
            <a:spLocks noChangeShapeType="1"/>
          </p:cNvSpPr>
          <p:nvPr/>
        </p:nvSpPr>
        <p:spPr bwMode="auto">
          <a:xfrm>
            <a:off x="152400" y="6324600"/>
            <a:ext cx="3657600" cy="0"/>
          </a:xfrm>
          <a:prstGeom prst="line">
            <a:avLst/>
          </a:prstGeom>
          <a:noFill/>
          <a:ln w="9525">
            <a:solidFill>
              <a:srgbClr val="FFFFFF"/>
            </a:solidFill>
            <a:round/>
            <a:headEnd/>
            <a:tailEnd/>
          </a:ln>
          <a:effectLst/>
        </p:spPr>
        <p:txBody>
          <a:bodyPr>
            <a:spAutoFit/>
          </a:bodyPr>
          <a:lstStyle/>
          <a:p>
            <a:endParaRPr lang="en-US"/>
          </a:p>
        </p:txBody>
      </p:sp>
      <p:sp>
        <p:nvSpPr>
          <p:cNvPr id="303139" name="Line 35"/>
          <p:cNvSpPr>
            <a:spLocks noChangeShapeType="1"/>
          </p:cNvSpPr>
          <p:nvPr/>
        </p:nvSpPr>
        <p:spPr bwMode="auto">
          <a:xfrm flipH="1" flipV="1">
            <a:off x="3810000" y="5867400"/>
            <a:ext cx="0" cy="457200"/>
          </a:xfrm>
          <a:prstGeom prst="line">
            <a:avLst/>
          </a:prstGeom>
          <a:noFill/>
          <a:ln w="9525">
            <a:solidFill>
              <a:srgbClr val="FFFFFF"/>
            </a:solidFill>
            <a:round/>
            <a:headEnd/>
            <a:tailEnd/>
          </a:ln>
          <a:effectLst/>
        </p:spPr>
        <p:txBody>
          <a:bodyPr>
            <a:spAutoFit/>
          </a:bodyPr>
          <a:lstStyle/>
          <a:p>
            <a:endParaRPr lang="en-US"/>
          </a:p>
        </p:txBody>
      </p:sp>
      <p:sp>
        <p:nvSpPr>
          <p:cNvPr id="303140" name="Rectangle 36"/>
          <p:cNvSpPr>
            <a:spLocks noChangeArrowheads="1"/>
          </p:cNvSpPr>
          <p:nvPr/>
        </p:nvSpPr>
        <p:spPr bwMode="auto">
          <a:xfrm>
            <a:off x="1295400" y="22098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3141" name="Text Box 37"/>
          <p:cNvSpPr txBox="1">
            <a:spLocks noChangeArrowheads="1"/>
          </p:cNvSpPr>
          <p:nvPr/>
        </p:nvSpPr>
        <p:spPr bwMode="auto">
          <a:xfrm>
            <a:off x="1143000" y="2346325"/>
            <a:ext cx="1447800" cy="396875"/>
          </a:xfrm>
          <a:prstGeom prst="rect">
            <a:avLst/>
          </a:prstGeom>
          <a:noFill/>
          <a:ln w="9525">
            <a:noFill/>
            <a:miter lim="800000"/>
            <a:headEnd/>
            <a:tailEnd/>
          </a:ln>
          <a:effectLst/>
        </p:spPr>
        <p:txBody>
          <a:bodyPr>
            <a:spAutoFit/>
          </a:bodyPr>
          <a:lstStyle/>
          <a:p>
            <a:pPr algn="ctr"/>
            <a:r>
              <a:rPr lang="en-US" sz="2000"/>
              <a:t>Course</a:t>
            </a:r>
          </a:p>
        </p:txBody>
      </p:sp>
      <p:sp>
        <p:nvSpPr>
          <p:cNvPr id="303142" name="Line 38"/>
          <p:cNvSpPr>
            <a:spLocks noChangeShapeType="1"/>
          </p:cNvSpPr>
          <p:nvPr/>
        </p:nvSpPr>
        <p:spPr bwMode="auto">
          <a:xfrm>
            <a:off x="1981200" y="2895600"/>
            <a:ext cx="1143000" cy="762000"/>
          </a:xfrm>
          <a:prstGeom prst="line">
            <a:avLst/>
          </a:prstGeom>
          <a:noFill/>
          <a:ln w="9525">
            <a:solidFill>
              <a:srgbClr val="FFFFFF"/>
            </a:solidFill>
            <a:round/>
            <a:headEnd/>
            <a:tailEnd/>
          </a:ln>
          <a:effectLst/>
        </p:spPr>
        <p:txBody>
          <a:bodyPr>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Kal Bugrara, Ph.D</a:t>
            </a:r>
          </a:p>
        </p:txBody>
      </p:sp>
      <p:sp>
        <p:nvSpPr>
          <p:cNvPr id="6" name="Footer Placeholder 4"/>
          <p:cNvSpPr>
            <a:spLocks noGrp="1"/>
          </p:cNvSpPr>
          <p:nvPr>
            <p:ph type="ftr" sz="quarter" idx="11"/>
          </p:nvPr>
        </p:nvSpPr>
        <p:spPr/>
        <p:txBody>
          <a:bodyPr/>
          <a:lstStyle/>
          <a:p>
            <a:r>
              <a:rPr lang="en-US"/>
              <a:t>Software Engineering		     Northeastern University</a:t>
            </a:r>
          </a:p>
        </p:txBody>
      </p:sp>
      <p:sp>
        <p:nvSpPr>
          <p:cNvPr id="310274" name="Rectangle 2"/>
          <p:cNvSpPr>
            <a:spLocks noGrp="1" noChangeArrowheads="1"/>
          </p:cNvSpPr>
          <p:nvPr>
            <p:ph type="title"/>
          </p:nvPr>
        </p:nvSpPr>
        <p:spPr/>
        <p:txBody>
          <a:bodyPr/>
          <a:lstStyle/>
          <a:p>
            <a:endParaRPr lang="en-US"/>
          </a:p>
        </p:txBody>
      </p:sp>
      <p:sp>
        <p:nvSpPr>
          <p:cNvPr id="310278" name="Rectangle 6"/>
          <p:cNvSpPr>
            <a:spLocks noChangeArrowheads="1"/>
          </p:cNvSpPr>
          <p:nvPr/>
        </p:nvSpPr>
        <p:spPr bwMode="auto">
          <a:xfrm>
            <a:off x="0" y="1752600"/>
            <a:ext cx="8413750" cy="2438400"/>
          </a:xfrm>
          <a:prstGeom prst="rect">
            <a:avLst/>
          </a:prstGeom>
          <a:noFill/>
          <a:ln w="9525">
            <a:noFill/>
            <a:miter lim="800000"/>
            <a:headEnd/>
            <a:tailEnd/>
          </a:ln>
          <a:effectLst/>
        </p:spPr>
        <p:txBody>
          <a:bodyPr wrap="none">
            <a:spAutoFit/>
          </a:bodyPr>
          <a:lstStyle/>
          <a:p>
            <a:r>
              <a:rPr lang="en-US">
                <a:solidFill>
                  <a:srgbClr val="FFFF66"/>
                </a:solidFill>
              </a:rPr>
              <a:t>University: </a:t>
            </a:r>
          </a:p>
          <a:p>
            <a:pPr lvl="3"/>
            <a:r>
              <a:rPr lang="en-US" sz="1800">
                <a:solidFill>
                  <a:srgbClr val="FFFF66"/>
                </a:solidFill>
              </a:rPr>
              <a:t>Responsible for </a:t>
            </a:r>
          </a:p>
          <a:p>
            <a:pPr lvl="3"/>
            <a:r>
              <a:rPr lang="en-US" sz="1800">
                <a:solidFill>
                  <a:srgbClr val="FFFF66"/>
                </a:solidFill>
              </a:rPr>
              <a:t>academic matters such as colleges and students</a:t>
            </a:r>
          </a:p>
          <a:p>
            <a:pPr lvl="3"/>
            <a:r>
              <a:rPr lang="en-US" sz="1800">
                <a:solidFill>
                  <a:srgbClr val="FFFF66"/>
                </a:solidFill>
              </a:rPr>
              <a:t>Business matters such as marketing, financials, course pricing, etc. </a:t>
            </a:r>
          </a:p>
          <a:p>
            <a:pPr lvl="3"/>
            <a:r>
              <a:rPr lang="en-US" sz="1800">
                <a:solidFill>
                  <a:srgbClr val="FFFF66"/>
                </a:solidFill>
              </a:rPr>
              <a:t>Administrative matters such as Human Resources</a:t>
            </a:r>
          </a:p>
          <a:p>
            <a:pPr lvl="3"/>
            <a:endParaRPr lang="en-US" sz="1800">
              <a:solidFill>
                <a:srgbClr val="FFFF66"/>
              </a:solidFill>
            </a:endParaRPr>
          </a:p>
          <a:p>
            <a:pPr lvl="1"/>
            <a:endParaRPr lang="en-US" sz="1800">
              <a:solidFill>
                <a:srgbClr val="FFFF66"/>
              </a:solidFill>
            </a:endParaRPr>
          </a:p>
        </p:txBody>
      </p:sp>
      <p:sp>
        <p:nvSpPr>
          <p:cNvPr id="310280" name="Rectangle 8"/>
          <p:cNvSpPr>
            <a:spLocks noChangeArrowheads="1"/>
          </p:cNvSpPr>
          <p:nvPr/>
        </p:nvSpPr>
        <p:spPr bwMode="auto">
          <a:xfrm>
            <a:off x="0" y="4267200"/>
            <a:ext cx="9144000" cy="2357438"/>
          </a:xfrm>
          <a:prstGeom prst="rect">
            <a:avLst/>
          </a:prstGeom>
          <a:noFill/>
          <a:ln w="9525">
            <a:noFill/>
            <a:miter lim="800000"/>
            <a:headEnd/>
            <a:tailEnd/>
          </a:ln>
          <a:effectLst/>
        </p:spPr>
        <p:txBody>
          <a:bodyPr>
            <a:spAutoFit/>
          </a:bodyPr>
          <a:lstStyle/>
          <a:p>
            <a:r>
              <a:rPr lang="en-US" sz="2000">
                <a:solidFill>
                  <a:srgbClr val="FFFF66"/>
                </a:solidFill>
              </a:rPr>
              <a:t>Issues important at this level</a:t>
            </a:r>
          </a:p>
          <a:p>
            <a:endParaRPr lang="en-US" sz="2000">
              <a:solidFill>
                <a:srgbClr val="FFFF66"/>
              </a:solidFill>
            </a:endParaRPr>
          </a:p>
          <a:p>
            <a:r>
              <a:rPr lang="en-US" sz="1800">
                <a:solidFill>
                  <a:srgbClr val="FFFF66"/>
                </a:solidFill>
              </a:rPr>
              <a:t>Are we profitable?</a:t>
            </a:r>
          </a:p>
          <a:p>
            <a:r>
              <a:rPr lang="en-US" sz="1800">
                <a:solidFill>
                  <a:srgbClr val="FFFF66"/>
                </a:solidFill>
              </a:rPr>
              <a:t>What is the faculty/student ratio per class broken down by college? What is the current student enrollment in our university broken down by college?</a:t>
            </a:r>
          </a:p>
          <a:p>
            <a:endParaRPr lang="en-US" sz="1800">
              <a:solidFill>
                <a:srgbClr val="FFFF66"/>
              </a:solidFill>
            </a:endParaRPr>
          </a:p>
          <a:p>
            <a:pPr lvl="1"/>
            <a:endParaRPr lang="en-US" sz="1800">
              <a:solidFill>
                <a:srgbClr val="FFFF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Kal Bugrara, Ph.D</a:t>
            </a:r>
          </a:p>
        </p:txBody>
      </p:sp>
      <p:sp>
        <p:nvSpPr>
          <p:cNvPr id="6" name="Footer Placeholder 4"/>
          <p:cNvSpPr>
            <a:spLocks noGrp="1"/>
          </p:cNvSpPr>
          <p:nvPr>
            <p:ph type="ftr" sz="quarter" idx="11"/>
          </p:nvPr>
        </p:nvSpPr>
        <p:spPr/>
        <p:txBody>
          <a:bodyPr/>
          <a:lstStyle/>
          <a:p>
            <a:r>
              <a:rPr lang="en-US"/>
              <a:t>Software Engineering		     Northeastern University</a:t>
            </a:r>
          </a:p>
        </p:txBody>
      </p:sp>
      <p:sp>
        <p:nvSpPr>
          <p:cNvPr id="312322" name="Rectangle 2"/>
          <p:cNvSpPr>
            <a:spLocks noGrp="1" noChangeArrowheads="1"/>
          </p:cNvSpPr>
          <p:nvPr>
            <p:ph type="title"/>
          </p:nvPr>
        </p:nvSpPr>
        <p:spPr/>
        <p:txBody>
          <a:bodyPr/>
          <a:lstStyle/>
          <a:p>
            <a:endParaRPr lang="en-US"/>
          </a:p>
        </p:txBody>
      </p:sp>
      <p:sp>
        <p:nvSpPr>
          <p:cNvPr id="312323" name="Rectangle 3"/>
          <p:cNvSpPr>
            <a:spLocks noChangeArrowheads="1"/>
          </p:cNvSpPr>
          <p:nvPr/>
        </p:nvSpPr>
        <p:spPr bwMode="auto">
          <a:xfrm>
            <a:off x="0" y="1447800"/>
            <a:ext cx="6940550" cy="1778000"/>
          </a:xfrm>
          <a:prstGeom prst="rect">
            <a:avLst/>
          </a:prstGeom>
          <a:noFill/>
          <a:ln w="9525">
            <a:noFill/>
            <a:miter lim="800000"/>
            <a:headEnd/>
            <a:tailEnd/>
          </a:ln>
          <a:effectLst/>
        </p:spPr>
        <p:txBody>
          <a:bodyPr wrap="none">
            <a:spAutoFit/>
          </a:bodyPr>
          <a:lstStyle/>
          <a:p>
            <a:r>
              <a:rPr lang="en-US">
                <a:solidFill>
                  <a:srgbClr val="FFFF66"/>
                </a:solidFill>
              </a:rPr>
              <a:t>College: </a:t>
            </a:r>
          </a:p>
          <a:p>
            <a:pPr lvl="3"/>
            <a:r>
              <a:rPr lang="en-US" sz="1800">
                <a:solidFill>
                  <a:srgbClr val="FFFF66"/>
                </a:solidFill>
              </a:rPr>
              <a:t>Responsible for </a:t>
            </a:r>
          </a:p>
          <a:p>
            <a:pPr lvl="3"/>
            <a:r>
              <a:rPr lang="en-US" sz="1800">
                <a:solidFill>
                  <a:srgbClr val="FFFF66"/>
                </a:solidFill>
              </a:rPr>
              <a:t>Academic matters such as departments and students</a:t>
            </a:r>
          </a:p>
          <a:p>
            <a:pPr lvl="3"/>
            <a:r>
              <a:rPr lang="en-US" sz="1800">
                <a:solidFill>
                  <a:srgbClr val="FFFF66"/>
                </a:solidFill>
              </a:rPr>
              <a:t>Business matters such as  staff, faculty, etc. </a:t>
            </a:r>
          </a:p>
          <a:p>
            <a:pPr lvl="3"/>
            <a:endParaRPr lang="en-US" sz="1800">
              <a:solidFill>
                <a:srgbClr val="FFFF66"/>
              </a:solidFill>
            </a:endParaRPr>
          </a:p>
        </p:txBody>
      </p:sp>
      <p:sp>
        <p:nvSpPr>
          <p:cNvPr id="312326" name="Rectangle 6"/>
          <p:cNvSpPr>
            <a:spLocks noChangeArrowheads="1"/>
          </p:cNvSpPr>
          <p:nvPr/>
        </p:nvSpPr>
        <p:spPr bwMode="auto">
          <a:xfrm>
            <a:off x="0" y="3505200"/>
            <a:ext cx="9144000" cy="3348038"/>
          </a:xfrm>
          <a:prstGeom prst="rect">
            <a:avLst/>
          </a:prstGeom>
          <a:noFill/>
          <a:ln w="9525">
            <a:noFill/>
            <a:miter lim="800000"/>
            <a:headEnd/>
            <a:tailEnd/>
          </a:ln>
          <a:effectLst/>
        </p:spPr>
        <p:txBody>
          <a:bodyPr>
            <a:spAutoFit/>
          </a:bodyPr>
          <a:lstStyle/>
          <a:p>
            <a:r>
              <a:rPr lang="en-US" sz="2000">
                <a:solidFill>
                  <a:srgbClr val="FFFF66"/>
                </a:solidFill>
              </a:rPr>
              <a:t>Issues important at this level</a:t>
            </a:r>
          </a:p>
          <a:p>
            <a:endParaRPr lang="en-US" sz="2000">
              <a:solidFill>
                <a:srgbClr val="FFFF66"/>
              </a:solidFill>
            </a:endParaRPr>
          </a:p>
          <a:p>
            <a:r>
              <a:rPr lang="en-US" sz="1800">
                <a:solidFill>
                  <a:srgbClr val="FFFF66"/>
                </a:solidFill>
              </a:rPr>
              <a:t>What is the faculty/student ratio per class broken down by Department? How do we compare with other colleges?</a:t>
            </a:r>
          </a:p>
          <a:p>
            <a:r>
              <a:rPr lang="en-US" sz="1800">
                <a:solidFill>
                  <a:srgbClr val="FFFF66"/>
                </a:solidFill>
              </a:rPr>
              <a:t>What is the average number of students per class? Largest class? Smallest class?</a:t>
            </a:r>
          </a:p>
          <a:p>
            <a:r>
              <a:rPr lang="en-US" sz="1800">
                <a:solidFill>
                  <a:srgbClr val="FFFF66"/>
                </a:solidFill>
              </a:rPr>
              <a:t>What is the current student enrollment in our college broken down by department?</a:t>
            </a:r>
          </a:p>
          <a:p>
            <a:r>
              <a:rPr lang="en-US" sz="1800">
                <a:solidFill>
                  <a:srgbClr val="FFFF66"/>
                </a:solidFill>
              </a:rPr>
              <a:t>What is the administrative staff to faculty ratio?</a:t>
            </a:r>
          </a:p>
          <a:p>
            <a:r>
              <a:rPr lang="en-US" sz="1800">
                <a:solidFill>
                  <a:srgbClr val="FFFF66"/>
                </a:solidFill>
              </a:rPr>
              <a:t>What is the ratio of full time faculty vs part-time? </a:t>
            </a:r>
          </a:p>
          <a:p>
            <a:r>
              <a:rPr lang="en-US" sz="1800">
                <a:solidFill>
                  <a:srgbClr val="FFFF66"/>
                </a:solidFill>
              </a:rPr>
              <a:t>What is the percentage of faculty with Ph.Ds?</a:t>
            </a:r>
          </a:p>
          <a:p>
            <a:endParaRPr lang="en-US" sz="1800">
              <a:solidFill>
                <a:srgbClr val="FFFF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Kal Bugrara, Ph.D</a:t>
            </a:r>
          </a:p>
        </p:txBody>
      </p:sp>
      <p:sp>
        <p:nvSpPr>
          <p:cNvPr id="6" name="Footer Placeholder 4"/>
          <p:cNvSpPr>
            <a:spLocks noGrp="1"/>
          </p:cNvSpPr>
          <p:nvPr>
            <p:ph type="ftr" sz="quarter" idx="11"/>
          </p:nvPr>
        </p:nvSpPr>
        <p:spPr/>
        <p:txBody>
          <a:bodyPr/>
          <a:lstStyle/>
          <a:p>
            <a:r>
              <a:rPr lang="en-US"/>
              <a:t>Software Engineering		     Northeastern University</a:t>
            </a:r>
          </a:p>
        </p:txBody>
      </p:sp>
      <p:sp>
        <p:nvSpPr>
          <p:cNvPr id="311298" name="Rectangle 2"/>
          <p:cNvSpPr>
            <a:spLocks noGrp="1" noChangeArrowheads="1"/>
          </p:cNvSpPr>
          <p:nvPr>
            <p:ph type="title"/>
          </p:nvPr>
        </p:nvSpPr>
        <p:spPr/>
        <p:txBody>
          <a:bodyPr/>
          <a:lstStyle/>
          <a:p>
            <a:endParaRPr lang="en-US"/>
          </a:p>
        </p:txBody>
      </p:sp>
      <p:sp>
        <p:nvSpPr>
          <p:cNvPr id="311301" name="Rectangle 5"/>
          <p:cNvSpPr>
            <a:spLocks noChangeArrowheads="1"/>
          </p:cNvSpPr>
          <p:nvPr/>
        </p:nvSpPr>
        <p:spPr bwMode="auto">
          <a:xfrm>
            <a:off x="0" y="914400"/>
            <a:ext cx="6470650" cy="1778000"/>
          </a:xfrm>
          <a:prstGeom prst="rect">
            <a:avLst/>
          </a:prstGeom>
          <a:noFill/>
          <a:ln w="9525">
            <a:noFill/>
            <a:miter lim="800000"/>
            <a:headEnd/>
            <a:tailEnd/>
          </a:ln>
          <a:effectLst/>
        </p:spPr>
        <p:txBody>
          <a:bodyPr wrap="none">
            <a:spAutoFit/>
          </a:bodyPr>
          <a:lstStyle/>
          <a:p>
            <a:r>
              <a:rPr lang="en-US">
                <a:solidFill>
                  <a:srgbClr val="FFFF66"/>
                </a:solidFill>
              </a:rPr>
              <a:t>Dept </a:t>
            </a:r>
          </a:p>
          <a:p>
            <a:pPr lvl="3"/>
            <a:r>
              <a:rPr lang="en-US" sz="1800">
                <a:solidFill>
                  <a:srgbClr val="FFFF66"/>
                </a:solidFill>
              </a:rPr>
              <a:t>Responsible for </a:t>
            </a:r>
          </a:p>
          <a:p>
            <a:pPr lvl="3"/>
            <a:r>
              <a:rPr lang="en-US" sz="1800">
                <a:solidFill>
                  <a:srgbClr val="FFFF66"/>
                </a:solidFill>
              </a:rPr>
              <a:t>Academic matters such as students and courses</a:t>
            </a:r>
          </a:p>
          <a:p>
            <a:pPr lvl="3"/>
            <a:r>
              <a:rPr lang="en-US" sz="1800">
                <a:solidFill>
                  <a:srgbClr val="FFFF66"/>
                </a:solidFill>
              </a:rPr>
              <a:t>Business matters such as  staff, faculty, etc. </a:t>
            </a:r>
          </a:p>
          <a:p>
            <a:pPr lvl="3"/>
            <a:r>
              <a:rPr lang="en-US" sz="1800">
                <a:solidFill>
                  <a:srgbClr val="FFFF66"/>
                </a:solidFill>
              </a:rPr>
              <a:t>Maintain course catalog and schedule courses</a:t>
            </a:r>
          </a:p>
        </p:txBody>
      </p:sp>
      <p:sp>
        <p:nvSpPr>
          <p:cNvPr id="311302" name="Rectangle 6"/>
          <p:cNvSpPr>
            <a:spLocks noChangeArrowheads="1"/>
          </p:cNvSpPr>
          <p:nvPr/>
        </p:nvSpPr>
        <p:spPr bwMode="auto">
          <a:xfrm>
            <a:off x="0" y="3124200"/>
            <a:ext cx="9144000" cy="3794125"/>
          </a:xfrm>
          <a:prstGeom prst="rect">
            <a:avLst/>
          </a:prstGeom>
          <a:noFill/>
          <a:ln w="9525">
            <a:noFill/>
            <a:miter lim="800000"/>
            <a:headEnd/>
            <a:tailEnd/>
          </a:ln>
          <a:effectLst/>
        </p:spPr>
        <p:txBody>
          <a:bodyPr>
            <a:spAutoFit/>
          </a:bodyPr>
          <a:lstStyle/>
          <a:p>
            <a:r>
              <a:rPr lang="en-US" sz="2000">
                <a:solidFill>
                  <a:srgbClr val="FFFF66"/>
                </a:solidFill>
              </a:rPr>
              <a:t>Issues important at this level</a:t>
            </a:r>
          </a:p>
          <a:p>
            <a:endParaRPr lang="en-US" sz="1800">
              <a:solidFill>
                <a:srgbClr val="FFFF66"/>
              </a:solidFill>
            </a:endParaRPr>
          </a:p>
          <a:p>
            <a:r>
              <a:rPr lang="en-US" sz="1400">
                <a:solidFill>
                  <a:srgbClr val="FFFF66"/>
                </a:solidFill>
              </a:rPr>
              <a:t>What are the courses we teach?</a:t>
            </a:r>
          </a:p>
          <a:p>
            <a:r>
              <a:rPr lang="en-US" sz="1400">
                <a:solidFill>
                  <a:srgbClr val="FFFF66"/>
                </a:solidFill>
              </a:rPr>
              <a:t>What are the courses we offer at any given semester?</a:t>
            </a:r>
          </a:p>
          <a:p>
            <a:r>
              <a:rPr lang="en-US" sz="1400">
                <a:solidFill>
                  <a:srgbClr val="FFFF66"/>
                </a:solidFill>
              </a:rPr>
              <a:t>Which courses are core and which ones are electives? What are the course requirements?</a:t>
            </a:r>
          </a:p>
          <a:p>
            <a:r>
              <a:rPr lang="en-US" sz="1400">
                <a:solidFill>
                  <a:srgbClr val="FFFF66"/>
                </a:solidFill>
              </a:rPr>
              <a:t>What are the degree requirements?</a:t>
            </a:r>
          </a:p>
          <a:p>
            <a:r>
              <a:rPr lang="en-US" sz="1400">
                <a:solidFill>
                  <a:srgbClr val="FFFF66"/>
                </a:solidFill>
              </a:rPr>
              <a:t>What is our current capacity? How many seats are empty?</a:t>
            </a:r>
          </a:p>
          <a:p>
            <a:r>
              <a:rPr lang="en-US" sz="1400">
                <a:solidFill>
                  <a:srgbClr val="FFFF66"/>
                </a:solidFill>
              </a:rPr>
              <a:t>What is our faculty/student ratio per class? How do we compare with other depts in the college?</a:t>
            </a:r>
          </a:p>
          <a:p>
            <a:r>
              <a:rPr lang="en-US" sz="1400">
                <a:solidFill>
                  <a:srgbClr val="FFFF66"/>
                </a:solidFill>
              </a:rPr>
              <a:t>What is the average number of students per class? Largest class? Smallest class?</a:t>
            </a:r>
          </a:p>
          <a:p>
            <a:r>
              <a:rPr lang="en-US" sz="1400">
                <a:solidFill>
                  <a:srgbClr val="FFFF66"/>
                </a:solidFill>
              </a:rPr>
              <a:t>What is the current student enrollment in our department?</a:t>
            </a:r>
          </a:p>
          <a:p>
            <a:r>
              <a:rPr lang="en-US" sz="1400">
                <a:solidFill>
                  <a:srgbClr val="FFFF66"/>
                </a:solidFill>
              </a:rPr>
              <a:t>What is the administrative staff to faculty ratio?</a:t>
            </a:r>
          </a:p>
          <a:p>
            <a:r>
              <a:rPr lang="en-US" sz="1400">
                <a:solidFill>
                  <a:srgbClr val="FFFF66"/>
                </a:solidFill>
              </a:rPr>
              <a:t>What is the ratio of full time faculty vs part-time? </a:t>
            </a:r>
          </a:p>
          <a:p>
            <a:r>
              <a:rPr lang="en-US" sz="1400">
                <a:solidFill>
                  <a:srgbClr val="FFFF66"/>
                </a:solidFill>
              </a:rPr>
              <a:t>What is the percentage of faculty with Ph.Ds?</a:t>
            </a:r>
          </a:p>
          <a:p>
            <a:endParaRPr lang="en-US" sz="1400">
              <a:solidFill>
                <a:srgbClr val="FFFF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half" idx="10"/>
          </p:nvPr>
        </p:nvSpPr>
        <p:spPr/>
        <p:txBody>
          <a:bodyPr/>
          <a:lstStyle/>
          <a:p>
            <a:r>
              <a:rPr lang="en-US"/>
              <a:t>Kal Bugrara, Ph.D</a:t>
            </a:r>
          </a:p>
        </p:txBody>
      </p:sp>
      <p:sp>
        <p:nvSpPr>
          <p:cNvPr id="16" name="Footer Placeholder 4"/>
          <p:cNvSpPr>
            <a:spLocks noGrp="1"/>
          </p:cNvSpPr>
          <p:nvPr>
            <p:ph type="ftr" sz="quarter" idx="11"/>
          </p:nvPr>
        </p:nvSpPr>
        <p:spPr/>
        <p:txBody>
          <a:bodyPr/>
          <a:lstStyle/>
          <a:p>
            <a:r>
              <a:rPr lang="en-US"/>
              <a:t>Software Engineering		     Northeastern University</a:t>
            </a:r>
          </a:p>
        </p:txBody>
      </p:sp>
      <p:sp>
        <p:nvSpPr>
          <p:cNvPr id="313346" name="Rectangle 2"/>
          <p:cNvSpPr>
            <a:spLocks noChangeArrowheads="1"/>
          </p:cNvSpPr>
          <p:nvPr/>
        </p:nvSpPr>
        <p:spPr bwMode="auto">
          <a:xfrm>
            <a:off x="304800" y="280352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3347" name="Rectangle 3"/>
          <p:cNvSpPr>
            <a:spLocks noChangeArrowheads="1"/>
          </p:cNvSpPr>
          <p:nvPr/>
        </p:nvSpPr>
        <p:spPr bwMode="auto">
          <a:xfrm>
            <a:off x="355600" y="1417638"/>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3356" name="Text Box 12"/>
          <p:cNvSpPr txBox="1">
            <a:spLocks noChangeArrowheads="1"/>
          </p:cNvSpPr>
          <p:nvPr/>
        </p:nvSpPr>
        <p:spPr bwMode="auto">
          <a:xfrm>
            <a:off x="2362200" y="1219200"/>
            <a:ext cx="5334000" cy="1301750"/>
          </a:xfrm>
          <a:prstGeom prst="rect">
            <a:avLst/>
          </a:prstGeom>
          <a:noFill/>
          <a:ln w="9525">
            <a:noFill/>
            <a:miter lim="800000"/>
            <a:headEnd/>
            <a:tailEnd/>
          </a:ln>
          <a:effectLst/>
        </p:spPr>
        <p:txBody>
          <a:bodyPr>
            <a:spAutoFit/>
          </a:bodyPr>
          <a:lstStyle/>
          <a:p>
            <a:r>
              <a:rPr lang="en-US" sz="1800"/>
              <a:t>Department.getTotalNumberOfRegisteredStudents(Semster)</a:t>
            </a:r>
          </a:p>
          <a:p>
            <a:r>
              <a:rPr lang="en-US" sz="1800"/>
              <a:t>getTotalNumberOfAvailableSeats()</a:t>
            </a:r>
          </a:p>
          <a:p>
            <a:r>
              <a:rPr lang="en-US" sz="1800"/>
              <a:t>getAllCoursesWithEmptySeats()</a:t>
            </a:r>
          </a:p>
        </p:txBody>
      </p:sp>
      <p:sp>
        <p:nvSpPr>
          <p:cNvPr id="313357" name="Rectangle 13"/>
          <p:cNvSpPr>
            <a:spLocks noGrp="1" noChangeArrowheads="1"/>
          </p:cNvSpPr>
          <p:nvPr>
            <p:ph type="title"/>
          </p:nvPr>
        </p:nvSpPr>
        <p:spPr/>
        <p:txBody>
          <a:bodyPr/>
          <a:lstStyle/>
          <a:p>
            <a:r>
              <a:rPr lang="en-US"/>
              <a:t>Operations Examples</a:t>
            </a:r>
          </a:p>
        </p:txBody>
      </p:sp>
      <p:sp>
        <p:nvSpPr>
          <p:cNvPr id="313358" name="Text Box 14"/>
          <p:cNvSpPr txBox="1">
            <a:spLocks noChangeArrowheads="1"/>
          </p:cNvSpPr>
          <p:nvPr/>
        </p:nvSpPr>
        <p:spPr bwMode="auto">
          <a:xfrm>
            <a:off x="2286000" y="2590800"/>
            <a:ext cx="6858000" cy="1631950"/>
          </a:xfrm>
          <a:prstGeom prst="rect">
            <a:avLst/>
          </a:prstGeom>
          <a:noFill/>
          <a:ln w="9525">
            <a:noFill/>
            <a:miter lim="800000"/>
            <a:headEnd/>
            <a:tailEnd/>
          </a:ln>
          <a:effectLst/>
        </p:spPr>
        <p:txBody>
          <a:bodyPr>
            <a:spAutoFit/>
          </a:bodyPr>
          <a:lstStyle/>
          <a:p>
            <a:r>
              <a:rPr lang="en-US" sz="1800"/>
              <a:t>Manage the department course catalog which represent all the courses the department has to offer</a:t>
            </a:r>
          </a:p>
          <a:p>
            <a:pPr lvl="1"/>
            <a:r>
              <a:rPr lang="en-US" sz="1800"/>
              <a:t>CourseCatalog.findCourseByName(name);</a:t>
            </a:r>
          </a:p>
          <a:p>
            <a:pPr lvl="1"/>
            <a:r>
              <a:rPr lang="en-US" sz="1800"/>
              <a:t>CourseCatalog.findCourseByNumber();</a:t>
            </a:r>
          </a:p>
          <a:p>
            <a:pPr lvl="1"/>
            <a:r>
              <a:rPr lang="en-US" sz="1800"/>
              <a:t>CourseCatalog.getAllCourses();</a:t>
            </a:r>
          </a:p>
        </p:txBody>
      </p:sp>
      <p:sp>
        <p:nvSpPr>
          <p:cNvPr id="313359" name="Rectangle 15"/>
          <p:cNvSpPr>
            <a:spLocks noChangeArrowheads="1"/>
          </p:cNvSpPr>
          <p:nvPr/>
        </p:nvSpPr>
        <p:spPr bwMode="auto">
          <a:xfrm>
            <a:off x="304800" y="605155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3360" name="Text Box 16"/>
          <p:cNvSpPr txBox="1">
            <a:spLocks noChangeArrowheads="1"/>
          </p:cNvSpPr>
          <p:nvPr/>
        </p:nvSpPr>
        <p:spPr bwMode="auto">
          <a:xfrm>
            <a:off x="152400" y="6003925"/>
            <a:ext cx="1447800" cy="701675"/>
          </a:xfrm>
          <a:prstGeom prst="rect">
            <a:avLst/>
          </a:prstGeom>
          <a:noFill/>
          <a:ln w="9525">
            <a:noFill/>
            <a:miter lim="800000"/>
            <a:headEnd/>
            <a:tailEnd/>
          </a:ln>
          <a:effectLst/>
        </p:spPr>
        <p:txBody>
          <a:bodyPr>
            <a:spAutoFit/>
          </a:bodyPr>
          <a:lstStyle/>
          <a:p>
            <a:pPr algn="ctr"/>
            <a:r>
              <a:rPr lang="en-US" sz="2000"/>
              <a:t>Student Directory</a:t>
            </a:r>
          </a:p>
        </p:txBody>
      </p:sp>
      <p:sp>
        <p:nvSpPr>
          <p:cNvPr id="313362" name="Rectangle 18"/>
          <p:cNvSpPr>
            <a:spLocks noChangeArrowheads="1"/>
          </p:cNvSpPr>
          <p:nvPr/>
        </p:nvSpPr>
        <p:spPr bwMode="auto">
          <a:xfrm>
            <a:off x="2362200" y="6156325"/>
            <a:ext cx="6003925" cy="366713"/>
          </a:xfrm>
          <a:prstGeom prst="rect">
            <a:avLst/>
          </a:prstGeom>
          <a:noFill/>
          <a:ln w="9525">
            <a:noFill/>
            <a:miter lim="800000"/>
            <a:headEnd/>
            <a:tailEnd/>
          </a:ln>
          <a:effectLst/>
        </p:spPr>
        <p:txBody>
          <a:bodyPr wrap="none">
            <a:spAutoFit/>
          </a:bodyPr>
          <a:lstStyle/>
          <a:p>
            <a:r>
              <a:rPr lang="en-US" sz="1800"/>
              <a:t>Manage students: StudentDirectory.findStudentByName()</a:t>
            </a:r>
          </a:p>
        </p:txBody>
      </p:sp>
      <p:sp>
        <p:nvSpPr>
          <p:cNvPr id="313363" name="Text Box 19"/>
          <p:cNvSpPr txBox="1">
            <a:spLocks noChangeArrowheads="1"/>
          </p:cNvSpPr>
          <p:nvPr/>
        </p:nvSpPr>
        <p:spPr bwMode="auto">
          <a:xfrm>
            <a:off x="152400" y="1524000"/>
            <a:ext cx="1600200" cy="396875"/>
          </a:xfrm>
          <a:prstGeom prst="rect">
            <a:avLst/>
          </a:prstGeom>
          <a:noFill/>
          <a:ln w="9525">
            <a:noFill/>
            <a:miter lim="800000"/>
            <a:headEnd/>
            <a:tailEnd/>
          </a:ln>
          <a:effectLst/>
        </p:spPr>
        <p:txBody>
          <a:bodyPr>
            <a:spAutoFit/>
          </a:bodyPr>
          <a:lstStyle/>
          <a:p>
            <a:pPr algn="ctr"/>
            <a:r>
              <a:rPr lang="en-US" sz="2000"/>
              <a:t>Department</a:t>
            </a:r>
          </a:p>
        </p:txBody>
      </p:sp>
      <p:sp>
        <p:nvSpPr>
          <p:cNvPr id="313364" name="Text Box 20"/>
          <p:cNvSpPr txBox="1">
            <a:spLocks noChangeArrowheads="1"/>
          </p:cNvSpPr>
          <p:nvPr/>
        </p:nvSpPr>
        <p:spPr bwMode="auto">
          <a:xfrm>
            <a:off x="152400" y="2743200"/>
            <a:ext cx="1447800" cy="701675"/>
          </a:xfrm>
          <a:prstGeom prst="rect">
            <a:avLst/>
          </a:prstGeom>
          <a:noFill/>
          <a:ln w="9525">
            <a:noFill/>
            <a:miter lim="800000"/>
            <a:headEnd/>
            <a:tailEnd/>
          </a:ln>
          <a:effectLst/>
        </p:spPr>
        <p:txBody>
          <a:bodyPr>
            <a:spAutoFit/>
          </a:bodyPr>
          <a:lstStyle/>
          <a:p>
            <a:pPr algn="ctr"/>
            <a:r>
              <a:rPr lang="en-US" sz="2000"/>
              <a:t>Course Catalog</a:t>
            </a:r>
          </a:p>
        </p:txBody>
      </p:sp>
      <p:sp>
        <p:nvSpPr>
          <p:cNvPr id="313366" name="Rectangle 22"/>
          <p:cNvSpPr>
            <a:spLocks noChangeArrowheads="1"/>
          </p:cNvSpPr>
          <p:nvPr/>
        </p:nvSpPr>
        <p:spPr bwMode="auto">
          <a:xfrm>
            <a:off x="304800" y="455612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3367" name="Text Box 23"/>
          <p:cNvSpPr txBox="1">
            <a:spLocks noChangeArrowheads="1"/>
          </p:cNvSpPr>
          <p:nvPr/>
        </p:nvSpPr>
        <p:spPr bwMode="auto">
          <a:xfrm>
            <a:off x="2362200" y="4419600"/>
            <a:ext cx="6781800" cy="1357313"/>
          </a:xfrm>
          <a:prstGeom prst="rect">
            <a:avLst/>
          </a:prstGeom>
          <a:noFill/>
          <a:ln w="9525">
            <a:noFill/>
            <a:miter lim="800000"/>
            <a:headEnd/>
            <a:tailEnd/>
          </a:ln>
          <a:effectLst/>
        </p:spPr>
        <p:txBody>
          <a:bodyPr>
            <a:spAutoFit/>
          </a:bodyPr>
          <a:lstStyle/>
          <a:p>
            <a:r>
              <a:rPr lang="en-US" sz="1800"/>
              <a:t>Manage the department course schedule for a given semester:</a:t>
            </a:r>
          </a:p>
          <a:p>
            <a:pPr lvl="1"/>
            <a:r>
              <a:rPr lang="en-US" sz="1800"/>
              <a:t>CourseSchedule.findScheduledCourseByName(name);</a:t>
            </a:r>
          </a:p>
          <a:p>
            <a:pPr lvl="1"/>
            <a:r>
              <a:rPr lang="en-US" sz="1800"/>
              <a:t>CourseSchedule.findScheduledCourseByNumber();</a:t>
            </a:r>
          </a:p>
          <a:p>
            <a:pPr lvl="1"/>
            <a:r>
              <a:rPr lang="en-US" sz="1800"/>
              <a:t>CourseSchedule.getAllScheduledCourses();</a:t>
            </a:r>
          </a:p>
        </p:txBody>
      </p:sp>
      <p:sp>
        <p:nvSpPr>
          <p:cNvPr id="313368" name="Text Box 24"/>
          <p:cNvSpPr txBox="1">
            <a:spLocks noChangeArrowheads="1"/>
          </p:cNvSpPr>
          <p:nvPr/>
        </p:nvSpPr>
        <p:spPr bwMode="auto">
          <a:xfrm>
            <a:off x="152400" y="4495800"/>
            <a:ext cx="1447800" cy="701675"/>
          </a:xfrm>
          <a:prstGeom prst="rect">
            <a:avLst/>
          </a:prstGeom>
          <a:noFill/>
          <a:ln w="9525">
            <a:noFill/>
            <a:miter lim="800000"/>
            <a:headEnd/>
            <a:tailEnd/>
          </a:ln>
          <a:effectLst/>
        </p:spPr>
        <p:txBody>
          <a:bodyPr>
            <a:spAutoFit/>
          </a:bodyPr>
          <a:lstStyle/>
          <a:p>
            <a:pPr algn="ctr"/>
            <a:r>
              <a:rPr lang="en-US" sz="2000"/>
              <a:t>Course Schedule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t>Kal Bugrara, Ph.D</a:t>
            </a:r>
          </a:p>
        </p:txBody>
      </p:sp>
      <p:sp>
        <p:nvSpPr>
          <p:cNvPr id="8" name="Footer Placeholder 4"/>
          <p:cNvSpPr>
            <a:spLocks noGrp="1"/>
          </p:cNvSpPr>
          <p:nvPr>
            <p:ph type="ftr" sz="quarter" idx="11"/>
          </p:nvPr>
        </p:nvSpPr>
        <p:spPr/>
        <p:txBody>
          <a:bodyPr/>
          <a:lstStyle/>
          <a:p>
            <a:r>
              <a:rPr lang="en-US"/>
              <a:t>Software Engineering		     Northeastern University</a:t>
            </a:r>
          </a:p>
        </p:txBody>
      </p:sp>
      <p:sp>
        <p:nvSpPr>
          <p:cNvPr id="305154" name="Rectangle 2"/>
          <p:cNvSpPr>
            <a:spLocks noGrp="1" noChangeArrowheads="1"/>
          </p:cNvSpPr>
          <p:nvPr>
            <p:ph type="title"/>
          </p:nvPr>
        </p:nvSpPr>
        <p:spPr/>
        <p:txBody>
          <a:bodyPr/>
          <a:lstStyle/>
          <a:p>
            <a:r>
              <a:rPr lang="en-US"/>
              <a:t>Define operation detail</a:t>
            </a:r>
          </a:p>
        </p:txBody>
      </p:sp>
      <p:sp>
        <p:nvSpPr>
          <p:cNvPr id="305156" name="Rectangle 4"/>
          <p:cNvSpPr>
            <a:spLocks noChangeArrowheads="1"/>
          </p:cNvSpPr>
          <p:nvPr/>
        </p:nvSpPr>
        <p:spPr bwMode="auto">
          <a:xfrm>
            <a:off x="685800" y="1549400"/>
            <a:ext cx="7308850" cy="2017713"/>
          </a:xfrm>
          <a:prstGeom prst="rect">
            <a:avLst/>
          </a:prstGeom>
          <a:noFill/>
          <a:ln w="9525">
            <a:noFill/>
            <a:miter lim="800000"/>
            <a:headEnd/>
            <a:tailEnd/>
          </a:ln>
          <a:effectLst/>
        </p:spPr>
        <p:txBody>
          <a:bodyPr wrap="none">
            <a:spAutoFit/>
          </a:bodyPr>
          <a:lstStyle/>
          <a:p>
            <a:r>
              <a:rPr lang="en-US" sz="1800"/>
              <a:t>CourseOffer.getCourseFilledSeats():</a:t>
            </a:r>
          </a:p>
          <a:p>
            <a:endParaRPr lang="en-US" sz="1800"/>
          </a:p>
          <a:p>
            <a:r>
              <a:rPr lang="en-US" sz="1800"/>
              <a:t>	total_filled_seats = 0;</a:t>
            </a:r>
          </a:p>
          <a:p>
            <a:r>
              <a:rPr lang="en-US" sz="1800"/>
              <a:t>	For each seat associated with CourseOffer</a:t>
            </a:r>
          </a:p>
          <a:p>
            <a:r>
              <a:rPr lang="en-US" sz="1800"/>
              <a:t>		if </a:t>
            </a:r>
            <a:r>
              <a:rPr lang="en-US" sz="1800" u="sng"/>
              <a:t>seat is assigned</a:t>
            </a:r>
            <a:r>
              <a:rPr lang="en-US" sz="1800"/>
              <a:t> then add one to total_filled_seats;</a:t>
            </a:r>
          </a:p>
          <a:p>
            <a:r>
              <a:rPr lang="en-US" sz="1800"/>
              <a:t>	Return total_filled_seats</a:t>
            </a:r>
          </a:p>
        </p:txBody>
      </p:sp>
      <p:sp>
        <p:nvSpPr>
          <p:cNvPr id="305157" name="Rectangle 5"/>
          <p:cNvSpPr>
            <a:spLocks noChangeArrowheads="1"/>
          </p:cNvSpPr>
          <p:nvPr/>
        </p:nvSpPr>
        <p:spPr bwMode="auto">
          <a:xfrm>
            <a:off x="6248400" y="11588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5158" name="Text Box 6"/>
          <p:cNvSpPr txBox="1">
            <a:spLocks noChangeArrowheads="1"/>
          </p:cNvSpPr>
          <p:nvPr/>
        </p:nvSpPr>
        <p:spPr bwMode="auto">
          <a:xfrm>
            <a:off x="6096000" y="1066800"/>
            <a:ext cx="1447800" cy="701675"/>
          </a:xfrm>
          <a:prstGeom prst="rect">
            <a:avLst/>
          </a:prstGeom>
          <a:noFill/>
          <a:ln w="9525">
            <a:noFill/>
            <a:miter lim="800000"/>
            <a:headEnd/>
            <a:tailEnd/>
          </a:ln>
          <a:effectLst/>
        </p:spPr>
        <p:txBody>
          <a:bodyPr>
            <a:spAutoFit/>
          </a:bodyPr>
          <a:lstStyle/>
          <a:p>
            <a:pPr algn="ctr"/>
            <a:r>
              <a:rPr lang="en-US" sz="2000"/>
              <a:t>Course Offer</a:t>
            </a:r>
          </a:p>
        </p:txBody>
      </p:sp>
      <p:sp>
        <p:nvSpPr>
          <p:cNvPr id="305160" name="Rectangle 8"/>
          <p:cNvSpPr>
            <a:spLocks noChangeArrowheads="1"/>
          </p:cNvSpPr>
          <p:nvPr/>
        </p:nvSpPr>
        <p:spPr bwMode="auto">
          <a:xfrm>
            <a:off x="685800" y="4064000"/>
            <a:ext cx="7372350" cy="1962150"/>
          </a:xfrm>
          <a:prstGeom prst="rect">
            <a:avLst/>
          </a:prstGeom>
          <a:noFill/>
          <a:ln w="9525">
            <a:noFill/>
            <a:miter lim="800000"/>
            <a:headEnd/>
            <a:tailEnd/>
          </a:ln>
          <a:effectLst/>
        </p:spPr>
        <p:txBody>
          <a:bodyPr wrap="none">
            <a:spAutoFit/>
          </a:bodyPr>
          <a:lstStyle/>
          <a:p>
            <a:pPr>
              <a:spcBef>
                <a:spcPct val="0"/>
              </a:spcBef>
              <a:buClrTx/>
              <a:buSzTx/>
              <a:buFontTx/>
              <a:buNone/>
            </a:pPr>
            <a:r>
              <a:rPr lang="en-US" sz="1800"/>
              <a:t>CourseOffer.getCourseEmptySeats():</a:t>
            </a:r>
          </a:p>
          <a:p>
            <a:pPr>
              <a:spcBef>
                <a:spcPct val="0"/>
              </a:spcBef>
              <a:buClrTx/>
              <a:buSzTx/>
              <a:buFontTx/>
              <a:buNone/>
            </a:pPr>
            <a:endParaRPr lang="en-US" sz="1800"/>
          </a:p>
          <a:p>
            <a:r>
              <a:rPr lang="en-US" sz="1800"/>
              <a:t>	total_unfilled_seats = 0;</a:t>
            </a:r>
          </a:p>
          <a:p>
            <a:r>
              <a:rPr lang="en-US" sz="1800"/>
              <a:t>	For each seat</a:t>
            </a:r>
          </a:p>
          <a:p>
            <a:r>
              <a:rPr lang="en-US" sz="1800"/>
              <a:t>		if </a:t>
            </a:r>
            <a:r>
              <a:rPr lang="en-US" sz="1800" u="sng"/>
              <a:t>seat is unfilled </a:t>
            </a:r>
            <a:r>
              <a:rPr lang="en-US" sz="1800"/>
              <a:t>then add one to total_unfilled_seats;</a:t>
            </a:r>
          </a:p>
          <a:p>
            <a:r>
              <a:rPr lang="en-US" sz="1800"/>
              <a:t>	Return total_filled_seats</a:t>
            </a:r>
          </a:p>
        </p:txBody>
      </p:sp>
    </p:spTree>
  </p:cSld>
  <p:clrMapOvr>
    <a:masterClrMapping/>
  </p:clrMapOvr>
</p:sld>
</file>

<file path=ppt/theme/theme1.xml><?xml version="1.0" encoding="utf-8"?>
<a:theme xmlns:a="http://schemas.openxmlformats.org/drawingml/2006/main" name="course">
  <a:themeElements>
    <a:clrScheme name="course 8">
      <a:dk1>
        <a:srgbClr val="000000"/>
      </a:dk1>
      <a:lt1>
        <a:srgbClr val="FF9900"/>
      </a:lt1>
      <a:dk2>
        <a:srgbClr val="FFFFFF"/>
      </a:dk2>
      <a:lt2>
        <a:srgbClr val="000000"/>
      </a:lt2>
      <a:accent1>
        <a:srgbClr val="FF0000"/>
      </a:accent1>
      <a:accent2>
        <a:srgbClr val="800080"/>
      </a:accent2>
      <a:accent3>
        <a:srgbClr val="FFCAAA"/>
      </a:accent3>
      <a:accent4>
        <a:srgbClr val="000000"/>
      </a:accent4>
      <a:accent5>
        <a:srgbClr val="FFAAAA"/>
      </a:accent5>
      <a:accent6>
        <a:srgbClr val="730073"/>
      </a:accent6>
      <a:hlink>
        <a:srgbClr val="A50021"/>
      </a:hlink>
      <a:folHlink>
        <a:srgbClr val="996600"/>
      </a:folHlink>
    </a:clrScheme>
    <a:fontScheme name="cours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rgbClr val="FFFFFF"/>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20000"/>
          </a:spcBef>
          <a:spcAft>
            <a:spcPct val="0"/>
          </a:spcAft>
          <a:buClr>
            <a:srgbClr val="4D4D4D"/>
          </a:buClr>
          <a:buSzPct val="55000"/>
          <a:buFont typeface="Wingdings" pitchFamily="2" charset="2"/>
          <a:buNone/>
          <a:tabLst/>
          <a:defRPr kumimoji="1" lang="en-US" sz="2400" b="0" i="0" u="none" strike="noStrike" cap="none" normalizeH="0" baseline="0" smtClean="0">
            <a:ln>
              <a:noFill/>
            </a:ln>
            <a:solidFill>
              <a:srgbClr val="FFFF99"/>
            </a:solidFill>
            <a:effectLst/>
            <a:latin typeface="Helvetica" pitchFamily="34" charset="0"/>
          </a:defRPr>
        </a:defPPr>
      </a:lstStyle>
    </a:spDef>
    <a:lnDef>
      <a:spPr bwMode="auto">
        <a:xfrm>
          <a:off x="0" y="0"/>
          <a:ext cx="1" cy="1"/>
        </a:xfrm>
        <a:custGeom>
          <a:avLst/>
          <a:gdLst/>
          <a:ahLst/>
          <a:cxnLst/>
          <a:rect l="0" t="0" r="0" b="0"/>
          <a:pathLst/>
        </a:custGeom>
        <a:noFill/>
        <a:ln w="28575" cap="flat" cmpd="sng" algn="ctr">
          <a:solidFill>
            <a:srgbClr val="FFFFFF"/>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20000"/>
          </a:spcBef>
          <a:spcAft>
            <a:spcPct val="0"/>
          </a:spcAft>
          <a:buClr>
            <a:srgbClr val="4D4D4D"/>
          </a:buClr>
          <a:buSzPct val="55000"/>
          <a:buFont typeface="Wingdings" pitchFamily="2" charset="2"/>
          <a:buNone/>
          <a:tabLst/>
          <a:defRPr kumimoji="1" lang="en-US" sz="2400" b="0" i="0" u="none" strike="noStrike" cap="none" normalizeH="0" baseline="0" smtClean="0">
            <a:ln>
              <a:noFill/>
            </a:ln>
            <a:solidFill>
              <a:srgbClr val="FFFF99"/>
            </a:solidFill>
            <a:effectLst/>
            <a:latin typeface="Helvetica" pitchFamily="34" charset="0"/>
          </a:defRPr>
        </a:defPPr>
      </a:lstStyle>
    </a:lnDef>
  </a:objectDefaults>
  <a:extraClrSchemeLst>
    <a:extraClrScheme>
      <a:clrScheme name="course 1">
        <a:dk1>
          <a:srgbClr val="000000"/>
        </a:dk1>
        <a:lt1>
          <a:srgbClr val="FFFFFF"/>
        </a:lt1>
        <a:dk2>
          <a:srgbClr val="000000"/>
        </a:dk2>
        <a:lt2>
          <a:srgbClr val="B2B2B2"/>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urse 2">
        <a:dk1>
          <a:srgbClr val="000000"/>
        </a:dk1>
        <a:lt1>
          <a:srgbClr val="FFFFFF"/>
        </a:lt1>
        <a:dk2>
          <a:srgbClr val="000000"/>
        </a:dk2>
        <a:lt2>
          <a:srgbClr val="FFFFFF"/>
        </a:lt2>
        <a:accent1>
          <a:srgbClr val="CC3399"/>
        </a:accent1>
        <a:accent2>
          <a:srgbClr val="000066"/>
        </a:accent2>
        <a:accent3>
          <a:srgbClr val="FFFFFF"/>
        </a:accent3>
        <a:accent4>
          <a:srgbClr val="000000"/>
        </a:accent4>
        <a:accent5>
          <a:srgbClr val="E2ADCA"/>
        </a:accent5>
        <a:accent6>
          <a:srgbClr val="00005C"/>
        </a:accent6>
        <a:hlink>
          <a:srgbClr val="CC66FF"/>
        </a:hlink>
        <a:folHlink>
          <a:srgbClr val="660033"/>
        </a:folHlink>
      </a:clrScheme>
      <a:clrMap bg1="lt1" tx1="dk1" bg2="lt2" tx2="dk2" accent1="accent1" accent2="accent2" accent3="accent3" accent4="accent4" accent5="accent5" accent6="accent6" hlink="hlink" folHlink="folHlink"/>
    </a:extraClrScheme>
    <a:extraClrScheme>
      <a:clrScheme name="course 3">
        <a:dk1>
          <a:srgbClr val="000000"/>
        </a:dk1>
        <a:lt1>
          <a:srgbClr val="FFFFFF"/>
        </a:lt1>
        <a:dk2>
          <a:srgbClr val="F8F8F8"/>
        </a:dk2>
        <a:lt2>
          <a:srgbClr val="336699"/>
        </a:lt2>
        <a:accent1>
          <a:srgbClr val="0099FF"/>
        </a:accent1>
        <a:accent2>
          <a:srgbClr val="33CCCC"/>
        </a:accent2>
        <a:accent3>
          <a:srgbClr val="FFFFFF"/>
        </a:accent3>
        <a:accent4>
          <a:srgbClr val="000000"/>
        </a:accent4>
        <a:accent5>
          <a:srgbClr val="AACAFF"/>
        </a:accent5>
        <a:accent6>
          <a:srgbClr val="2DB9B9"/>
        </a:accent6>
        <a:hlink>
          <a:srgbClr val="CC00CC"/>
        </a:hlink>
        <a:folHlink>
          <a:srgbClr val="333399"/>
        </a:folHlink>
      </a:clrScheme>
      <a:clrMap bg1="lt1" tx1="dk1" bg2="lt2" tx2="dk2" accent1="accent1" accent2="accent2" accent3="accent3" accent4="accent4" accent5="accent5" accent6="accent6" hlink="hlink" folHlink="folHlink"/>
    </a:extraClrScheme>
    <a:extraClrScheme>
      <a:clrScheme name="course 4">
        <a:dk1>
          <a:srgbClr val="000000"/>
        </a:dk1>
        <a:lt1>
          <a:srgbClr val="FFFFFF"/>
        </a:lt1>
        <a:dk2>
          <a:srgbClr val="000000"/>
        </a:dk2>
        <a:lt2>
          <a:srgbClr val="FFFFFF"/>
        </a:lt2>
        <a:accent1>
          <a:srgbClr val="FF0000"/>
        </a:accent1>
        <a:accent2>
          <a:srgbClr val="008000"/>
        </a:accent2>
        <a:accent3>
          <a:srgbClr val="FFFFFF"/>
        </a:accent3>
        <a:accent4>
          <a:srgbClr val="000000"/>
        </a:accent4>
        <a:accent5>
          <a:srgbClr val="FFAAAA"/>
        </a:accent5>
        <a:accent6>
          <a:srgbClr val="007300"/>
        </a:accent6>
        <a:hlink>
          <a:srgbClr val="FFFFFF"/>
        </a:hlink>
        <a:folHlink>
          <a:srgbClr val="003300"/>
        </a:folHlink>
      </a:clrScheme>
      <a:clrMap bg1="lt1" tx1="dk1" bg2="lt2" tx2="dk2" accent1="accent1" accent2="accent2" accent3="accent3" accent4="accent4" accent5="accent5" accent6="accent6" hlink="hlink" folHlink="folHlink"/>
    </a:extraClrScheme>
    <a:extraClrScheme>
      <a:clrScheme name="course 5">
        <a:dk1>
          <a:srgbClr val="000000"/>
        </a:dk1>
        <a:lt1>
          <a:srgbClr val="FFFFCC"/>
        </a:lt1>
        <a:dk2>
          <a:srgbClr val="FFFFFF"/>
        </a:dk2>
        <a:lt2>
          <a:srgbClr val="C58051"/>
        </a:lt2>
        <a:accent1>
          <a:srgbClr val="99CC00"/>
        </a:accent1>
        <a:accent2>
          <a:srgbClr val="800000"/>
        </a:accent2>
        <a:accent3>
          <a:srgbClr val="FFFFE2"/>
        </a:accent3>
        <a:accent4>
          <a:srgbClr val="000000"/>
        </a:accent4>
        <a:accent5>
          <a:srgbClr val="CAE2AA"/>
        </a:accent5>
        <a:accent6>
          <a:srgbClr val="730000"/>
        </a:accent6>
        <a:hlink>
          <a:srgbClr val="FF0000"/>
        </a:hlink>
        <a:folHlink>
          <a:srgbClr val="CC9900"/>
        </a:folHlink>
      </a:clrScheme>
      <a:clrMap bg1="lt1" tx1="dk1" bg2="lt2" tx2="dk2" accent1="accent1" accent2="accent2" accent3="accent3" accent4="accent4" accent5="accent5" accent6="accent6" hlink="hlink" folHlink="folHlink"/>
    </a:extraClrScheme>
    <a:extraClrScheme>
      <a:clrScheme name="course 6">
        <a:dk1>
          <a:srgbClr val="000000"/>
        </a:dk1>
        <a:lt1>
          <a:srgbClr val="FFFFFF"/>
        </a:lt1>
        <a:dk2>
          <a:srgbClr val="000066"/>
        </a:dk2>
        <a:lt2>
          <a:srgbClr val="FFFFFF"/>
        </a:lt2>
        <a:accent1>
          <a:srgbClr val="F8F8F8"/>
        </a:accent1>
        <a:accent2>
          <a:srgbClr val="0066FF"/>
        </a:accent2>
        <a:accent3>
          <a:srgbClr val="FFFFFF"/>
        </a:accent3>
        <a:accent4>
          <a:srgbClr val="000000"/>
        </a:accent4>
        <a:accent5>
          <a:srgbClr val="FBFBFB"/>
        </a:accent5>
        <a:accent6>
          <a:srgbClr val="005CE7"/>
        </a:accent6>
        <a:hlink>
          <a:srgbClr val="FF0033"/>
        </a:hlink>
        <a:folHlink>
          <a:srgbClr val="000066"/>
        </a:folHlink>
      </a:clrScheme>
      <a:clrMap bg1="lt1" tx1="dk1" bg2="lt2" tx2="dk2" accent1="accent1" accent2="accent2" accent3="accent3" accent4="accent4" accent5="accent5" accent6="accent6" hlink="hlink" folHlink="folHlink"/>
    </a:extraClrScheme>
    <a:extraClrScheme>
      <a:clrScheme name="course 7">
        <a:dk1>
          <a:srgbClr val="0000CC"/>
        </a:dk1>
        <a:lt1>
          <a:srgbClr val="FFFFFF"/>
        </a:lt1>
        <a:dk2>
          <a:srgbClr val="000000"/>
        </a:dk2>
        <a:lt2>
          <a:srgbClr val="FFFFFF"/>
        </a:lt2>
        <a:accent1>
          <a:srgbClr val="3366FF"/>
        </a:accent1>
        <a:accent2>
          <a:srgbClr val="000066"/>
        </a:accent2>
        <a:accent3>
          <a:srgbClr val="AAAAAA"/>
        </a:accent3>
        <a:accent4>
          <a:srgbClr val="DADADA"/>
        </a:accent4>
        <a:accent5>
          <a:srgbClr val="ADB8FF"/>
        </a:accent5>
        <a:accent6>
          <a:srgbClr val="00005C"/>
        </a:accent6>
        <a:hlink>
          <a:srgbClr val="333399"/>
        </a:hlink>
        <a:folHlink>
          <a:srgbClr val="99CCFF"/>
        </a:folHlink>
      </a:clrScheme>
      <a:clrMap bg1="dk2" tx1="lt1" bg2="dk1" tx2="lt2" accent1="accent1" accent2="accent2" accent3="accent3" accent4="accent4" accent5="accent5" accent6="accent6" hlink="hlink" folHlink="folHlink"/>
    </a:extraClrScheme>
    <a:extraClrScheme>
      <a:clrScheme name="course 8">
        <a:dk1>
          <a:srgbClr val="000000"/>
        </a:dk1>
        <a:lt1>
          <a:srgbClr val="FF9900"/>
        </a:lt1>
        <a:dk2>
          <a:srgbClr val="FFFFFF"/>
        </a:dk2>
        <a:lt2>
          <a:srgbClr val="000000"/>
        </a:lt2>
        <a:accent1>
          <a:srgbClr val="FF0000"/>
        </a:accent1>
        <a:accent2>
          <a:srgbClr val="800080"/>
        </a:accent2>
        <a:accent3>
          <a:srgbClr val="FFCAAA"/>
        </a:accent3>
        <a:accent4>
          <a:srgbClr val="000000"/>
        </a:accent4>
        <a:accent5>
          <a:srgbClr val="FFAAAA"/>
        </a:accent5>
        <a:accent6>
          <a:srgbClr val="730073"/>
        </a:accent6>
        <a:hlink>
          <a:srgbClr val="A50021"/>
        </a:hlink>
        <a:folHlink>
          <a:srgbClr val="996600"/>
        </a:folHlink>
      </a:clrScheme>
      <a:clrMap bg1="lt1" tx1="dk1" bg2="lt2" tx2="dk2" accent1="accent1" accent2="accent2" accent3="accent3" accent4="accent4" accent5="accent5" accent6="accent6" hlink="hlink" folHlink="folHlink"/>
    </a:extraClrScheme>
    <a:extraClrScheme>
      <a:clrScheme name="course 9">
        <a:dk1>
          <a:srgbClr val="000000"/>
        </a:dk1>
        <a:lt1>
          <a:srgbClr val="FFFFFF"/>
        </a:lt1>
        <a:dk2>
          <a:srgbClr val="FFFFFF"/>
        </a:dk2>
        <a:lt2>
          <a:srgbClr val="FF9900"/>
        </a:lt2>
        <a:accent1>
          <a:srgbClr val="FF0000"/>
        </a:accent1>
        <a:accent2>
          <a:srgbClr val="800080"/>
        </a:accent2>
        <a:accent3>
          <a:srgbClr val="FFFFFF"/>
        </a:accent3>
        <a:accent4>
          <a:srgbClr val="000000"/>
        </a:accent4>
        <a:accent5>
          <a:srgbClr val="FFAAAA"/>
        </a:accent5>
        <a:accent6>
          <a:srgbClr val="730073"/>
        </a:accent6>
        <a:hlink>
          <a:srgbClr val="A50021"/>
        </a:hlink>
        <a:folHlink>
          <a:srgbClr val="9966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54058</TotalTime>
  <Words>1896</Words>
  <Application>Microsoft Office PowerPoint</Application>
  <PresentationFormat>On-screen Show (4:3)</PresentationFormat>
  <Paragraphs>384</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Helvetica</vt:lpstr>
      <vt:lpstr>Wingdings</vt:lpstr>
      <vt:lpstr>course</vt:lpstr>
      <vt:lpstr>Fundamentals Of Software Engineering  Use-case and Application</vt:lpstr>
      <vt:lpstr>A University Example</vt:lpstr>
      <vt:lpstr>Key Ideas</vt:lpstr>
      <vt:lpstr>An Object Model</vt:lpstr>
      <vt:lpstr>PowerPoint Presentation</vt:lpstr>
      <vt:lpstr>PowerPoint Presentation</vt:lpstr>
      <vt:lpstr>PowerPoint Presentation</vt:lpstr>
      <vt:lpstr>Operations Examples</vt:lpstr>
      <vt:lpstr>Define operation detail</vt:lpstr>
      <vt:lpstr>Define operation detail</vt:lpstr>
      <vt:lpstr>Assign Operations</vt:lpstr>
      <vt:lpstr>Assign Operations</vt:lpstr>
      <vt:lpstr>Assign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Define operation detail</vt:lpstr>
      <vt:lpstr>PowerPoint Presentation</vt:lpstr>
      <vt:lpstr>More examples</vt:lpstr>
      <vt:lpstr>More examples</vt:lpstr>
      <vt:lpstr>PowerPoint Presentation</vt:lpstr>
      <vt:lpstr>How would you calculate total revenue by College? University?</vt:lpstr>
    </vt:vector>
  </TitlesOfParts>
  <Company>DBI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Kal</dc:creator>
  <cp:lastModifiedBy>kalb</cp:lastModifiedBy>
  <cp:revision>91</cp:revision>
  <cp:lastPrinted>2004-02-03T20:20:43Z</cp:lastPrinted>
  <dcterms:created xsi:type="dcterms:W3CDTF">2003-09-06T12:08:54Z</dcterms:created>
  <dcterms:modified xsi:type="dcterms:W3CDTF">2018-10-01T12:10:52Z</dcterms:modified>
</cp:coreProperties>
</file>