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handoutMasterIdLst>
    <p:handoutMasterId r:id="rId34"/>
  </p:handoutMasterIdLst>
  <p:sldIdLst>
    <p:sldId id="321" r:id="rId2"/>
    <p:sldId id="349" r:id="rId3"/>
    <p:sldId id="350" r:id="rId4"/>
    <p:sldId id="35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47" r:id="rId17"/>
    <p:sldId id="348" r:id="rId18"/>
    <p:sldId id="336" r:id="rId19"/>
    <p:sldId id="333" r:id="rId20"/>
    <p:sldId id="334" r:id="rId21"/>
    <p:sldId id="337" r:id="rId22"/>
    <p:sldId id="335" r:id="rId23"/>
    <p:sldId id="338" r:id="rId24"/>
    <p:sldId id="352" r:id="rId25"/>
    <p:sldId id="343" r:id="rId26"/>
    <p:sldId id="344" r:id="rId27"/>
    <p:sldId id="345" r:id="rId28"/>
    <p:sldId id="346" r:id="rId29"/>
    <p:sldId id="339" r:id="rId30"/>
    <p:sldId id="340" r:id="rId31"/>
    <p:sldId id="341" r:id="rId32"/>
    <p:sldId id="342" r:id="rId3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rgbClr val="4D4D4D"/>
      </a:buClr>
      <a:buSzPct val="55000"/>
      <a:buFont typeface="Wingdings" pitchFamily="2" charset="2"/>
      <a:defRPr kumimoji="1" sz="2400" kern="1200">
        <a:solidFill>
          <a:srgbClr val="FFFF99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4D4D4D"/>
      </a:buClr>
      <a:buSzPct val="55000"/>
      <a:buFont typeface="Wingdings" pitchFamily="2" charset="2"/>
      <a:defRPr kumimoji="1" sz="2400" kern="1200">
        <a:solidFill>
          <a:srgbClr val="FFFF99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4D4D4D"/>
      </a:buClr>
      <a:buSzPct val="55000"/>
      <a:buFont typeface="Wingdings" pitchFamily="2" charset="2"/>
      <a:defRPr kumimoji="1" sz="2400" kern="1200">
        <a:solidFill>
          <a:srgbClr val="FFFF99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4D4D4D"/>
      </a:buClr>
      <a:buSzPct val="55000"/>
      <a:buFont typeface="Wingdings" pitchFamily="2" charset="2"/>
      <a:defRPr kumimoji="1" sz="2400" kern="1200">
        <a:solidFill>
          <a:srgbClr val="FFFF99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4D4D4D"/>
      </a:buClr>
      <a:buSzPct val="55000"/>
      <a:buFont typeface="Wingdings" pitchFamily="2" charset="2"/>
      <a:defRPr kumimoji="1" sz="2400" kern="1200">
        <a:solidFill>
          <a:srgbClr val="FFFF99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FFFF99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FFFF99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FFFF99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FFFF99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  <a:srgbClr val="008080"/>
    <a:srgbClr val="FFFF99"/>
    <a:srgbClr val="FFFFFF"/>
    <a:srgbClr val="5F5F5F"/>
    <a:srgbClr val="66FFFF"/>
    <a:srgbClr val="FFFF66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 autoAdjust="0"/>
    <p:restoredTop sz="94660" autoAdjust="0"/>
  </p:normalViewPr>
  <p:slideViewPr>
    <p:cSldViewPr>
      <p:cViewPr varScale="1">
        <p:scale>
          <a:sx n="76" d="100"/>
          <a:sy n="76" d="100"/>
        </p:scale>
        <p:origin x="1646" y="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7" d="100"/>
          <a:sy n="47" d="100"/>
        </p:scale>
        <p:origin x="-2371" y="-10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686C2B-B8C6-4A06-ADB4-DF955E108781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E534B3-A3E1-4A03-8340-B204DAB225AA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tx2"/>
              </a:solidFill>
            </a:rPr>
            <a:t>P1</a:t>
          </a:r>
        </a:p>
      </dgm:t>
    </dgm:pt>
    <dgm:pt modelId="{EF45B027-BF77-40FF-884B-05BA9C410621}" type="parTrans" cxnId="{610D2D49-854C-44EA-A1A5-2943FA9DA5EC}">
      <dgm:prSet/>
      <dgm:spPr/>
      <dgm:t>
        <a:bodyPr/>
        <a:lstStyle/>
        <a:p>
          <a:endParaRPr lang="en-US"/>
        </a:p>
      </dgm:t>
    </dgm:pt>
    <dgm:pt modelId="{D412C8A9-36D6-456A-8A19-A5353E3A75BF}" type="sibTrans" cxnId="{610D2D49-854C-44EA-A1A5-2943FA9DA5EC}">
      <dgm:prSet/>
      <dgm:spPr/>
      <dgm:t>
        <a:bodyPr/>
        <a:lstStyle/>
        <a:p>
          <a:endParaRPr lang="en-US"/>
        </a:p>
      </dgm:t>
    </dgm:pt>
    <dgm:pt modelId="{6431E51E-77A1-4372-8C87-33B3D7BE21A3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tx2"/>
              </a:solidFill>
            </a:rPr>
            <a:t>P2</a:t>
          </a:r>
        </a:p>
      </dgm:t>
    </dgm:pt>
    <dgm:pt modelId="{FBCFCFB3-34D1-44C3-8958-926F8C6C5AED}" type="parTrans" cxnId="{6EE38C20-7979-4E2E-BE10-E490E2BC2AC5}">
      <dgm:prSet/>
      <dgm:spPr/>
      <dgm:t>
        <a:bodyPr/>
        <a:lstStyle/>
        <a:p>
          <a:endParaRPr lang="en-US"/>
        </a:p>
      </dgm:t>
    </dgm:pt>
    <dgm:pt modelId="{2E3326C0-71F9-4F4C-8E34-9F9709B996B3}" type="sibTrans" cxnId="{6EE38C20-7979-4E2E-BE10-E490E2BC2AC5}">
      <dgm:prSet/>
      <dgm:spPr/>
      <dgm:t>
        <a:bodyPr/>
        <a:lstStyle/>
        <a:p>
          <a:endParaRPr lang="en-US"/>
        </a:p>
      </dgm:t>
    </dgm:pt>
    <dgm:pt modelId="{997FCE75-FF67-4B34-B509-998E4C1FF43C}">
      <dgm:prSet phldrT="[Text]"/>
      <dgm:spPr>
        <a:solidFill>
          <a:schemeClr val="tx2">
            <a:lumMod val="75000"/>
          </a:schemeClr>
        </a:solidFill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r>
            <a:rPr lang="en-US" dirty="0"/>
            <a:t>P3</a:t>
          </a:r>
        </a:p>
      </dgm:t>
    </dgm:pt>
    <dgm:pt modelId="{787FA132-E698-44CF-9F61-887922F62ED8}" type="parTrans" cxnId="{71F2D3E0-3EBC-43D6-B807-B759653CF30F}">
      <dgm:prSet/>
      <dgm:spPr/>
      <dgm:t>
        <a:bodyPr/>
        <a:lstStyle/>
        <a:p>
          <a:endParaRPr lang="en-US"/>
        </a:p>
      </dgm:t>
    </dgm:pt>
    <dgm:pt modelId="{73D2A6BD-39DE-4C78-8E5D-5C6688CEB5F6}" type="sibTrans" cxnId="{71F2D3E0-3EBC-43D6-B807-B759653CF30F}">
      <dgm:prSet/>
      <dgm:spPr/>
      <dgm:t>
        <a:bodyPr/>
        <a:lstStyle/>
        <a:p>
          <a:endParaRPr lang="en-US"/>
        </a:p>
      </dgm:t>
    </dgm:pt>
    <dgm:pt modelId="{10ED7104-CF36-4149-A43A-D739821A75B6}">
      <dgm:prSet phldrT="[Text]" custT="1"/>
      <dgm:spPr/>
      <dgm:t>
        <a:bodyPr/>
        <a:lstStyle/>
        <a:p>
          <a:r>
            <a:rPr lang="en-US" sz="2000" dirty="0">
              <a:solidFill>
                <a:schemeClr val="tx2"/>
              </a:solidFill>
            </a:rPr>
            <a:t>Total Price</a:t>
          </a:r>
        </a:p>
      </dgm:t>
    </dgm:pt>
    <dgm:pt modelId="{AE5FF859-12F9-4509-94B0-B0DA8D7FC4D9}" type="parTrans" cxnId="{13B43B91-3D0D-410F-B454-8235FACF9EEE}">
      <dgm:prSet/>
      <dgm:spPr/>
      <dgm:t>
        <a:bodyPr/>
        <a:lstStyle/>
        <a:p>
          <a:endParaRPr lang="en-US"/>
        </a:p>
      </dgm:t>
    </dgm:pt>
    <dgm:pt modelId="{E96E3074-0C6F-4B59-96EB-88E7F9BDB0EF}" type="sibTrans" cxnId="{13B43B91-3D0D-410F-B454-8235FACF9EEE}">
      <dgm:prSet/>
      <dgm:spPr/>
      <dgm:t>
        <a:bodyPr/>
        <a:lstStyle/>
        <a:p>
          <a:endParaRPr lang="en-US"/>
        </a:p>
      </dgm:t>
    </dgm:pt>
    <dgm:pt modelId="{58E369C1-BDA2-430C-B34E-0FDFABA6E2AB}" type="pres">
      <dgm:prSet presAssocID="{5B686C2B-B8C6-4A06-ADB4-DF955E108781}" presName="Name0" presStyleCnt="0">
        <dgm:presLayoutVars>
          <dgm:chMax val="4"/>
          <dgm:resizeHandles val="exact"/>
        </dgm:presLayoutVars>
      </dgm:prSet>
      <dgm:spPr/>
    </dgm:pt>
    <dgm:pt modelId="{659C8276-1304-4B7D-9491-89C87D83ACF0}" type="pres">
      <dgm:prSet presAssocID="{5B686C2B-B8C6-4A06-ADB4-DF955E108781}" presName="ellipse" presStyleLbl="trBgShp" presStyleIdx="0" presStyleCnt="1"/>
      <dgm:spPr/>
    </dgm:pt>
    <dgm:pt modelId="{01BBDC75-BE19-48DB-98F9-B9C0C99B63C2}" type="pres">
      <dgm:prSet presAssocID="{5B686C2B-B8C6-4A06-ADB4-DF955E108781}" presName="arrow1" presStyleLbl="fgShp" presStyleIdx="0" presStyleCnt="1"/>
      <dgm:spPr/>
    </dgm:pt>
    <dgm:pt modelId="{C1B2C3AA-1100-4BB9-990D-E78FDCB7F9B1}" type="pres">
      <dgm:prSet presAssocID="{5B686C2B-B8C6-4A06-ADB4-DF955E108781}" presName="rectangle" presStyleLbl="revTx" presStyleIdx="0" presStyleCnt="1">
        <dgm:presLayoutVars>
          <dgm:bulletEnabled val="1"/>
        </dgm:presLayoutVars>
      </dgm:prSet>
      <dgm:spPr/>
    </dgm:pt>
    <dgm:pt modelId="{31731593-6C6E-41CA-92B0-F97F5B342C21}" type="pres">
      <dgm:prSet presAssocID="{6431E51E-77A1-4372-8C87-33B3D7BE21A3}" presName="item1" presStyleLbl="node1" presStyleIdx="0" presStyleCnt="3">
        <dgm:presLayoutVars>
          <dgm:bulletEnabled val="1"/>
        </dgm:presLayoutVars>
      </dgm:prSet>
      <dgm:spPr/>
    </dgm:pt>
    <dgm:pt modelId="{616F040F-D50D-4A74-B37E-86648EDC9DB7}" type="pres">
      <dgm:prSet presAssocID="{997FCE75-FF67-4B34-B509-998E4C1FF43C}" presName="item2" presStyleLbl="node1" presStyleIdx="1" presStyleCnt="3">
        <dgm:presLayoutVars>
          <dgm:bulletEnabled val="1"/>
        </dgm:presLayoutVars>
      </dgm:prSet>
      <dgm:spPr/>
    </dgm:pt>
    <dgm:pt modelId="{A52633FF-572B-4331-BEFF-AFEC2317BE85}" type="pres">
      <dgm:prSet presAssocID="{10ED7104-CF36-4149-A43A-D739821A75B6}" presName="item3" presStyleLbl="node1" presStyleIdx="2" presStyleCnt="3">
        <dgm:presLayoutVars>
          <dgm:bulletEnabled val="1"/>
        </dgm:presLayoutVars>
      </dgm:prSet>
      <dgm:spPr/>
    </dgm:pt>
    <dgm:pt modelId="{C4444AD6-E865-4460-9669-619AAA0FBAE7}" type="pres">
      <dgm:prSet presAssocID="{5B686C2B-B8C6-4A06-ADB4-DF955E108781}" presName="funnel" presStyleLbl="trAlignAcc1" presStyleIdx="0" presStyleCnt="1" custLinFactNeighborX="714" custLinFactNeighborY="-1228"/>
      <dgm:spPr/>
    </dgm:pt>
  </dgm:ptLst>
  <dgm:cxnLst>
    <dgm:cxn modelId="{46429C09-4B42-4304-BBB1-CFFAD4E11519}" type="presOf" srcId="{5B686C2B-B8C6-4A06-ADB4-DF955E108781}" destId="{58E369C1-BDA2-430C-B34E-0FDFABA6E2AB}" srcOrd="0" destOrd="0" presId="urn:microsoft.com/office/officeart/2005/8/layout/funnel1"/>
    <dgm:cxn modelId="{6EE38C20-7979-4E2E-BE10-E490E2BC2AC5}" srcId="{5B686C2B-B8C6-4A06-ADB4-DF955E108781}" destId="{6431E51E-77A1-4372-8C87-33B3D7BE21A3}" srcOrd="1" destOrd="0" parTransId="{FBCFCFB3-34D1-44C3-8958-926F8C6C5AED}" sibTransId="{2E3326C0-71F9-4F4C-8E34-9F9709B996B3}"/>
    <dgm:cxn modelId="{91DF142D-6381-41EE-B88A-2C0C5E178EA0}" type="presOf" srcId="{10ED7104-CF36-4149-A43A-D739821A75B6}" destId="{C1B2C3AA-1100-4BB9-990D-E78FDCB7F9B1}" srcOrd="0" destOrd="0" presId="urn:microsoft.com/office/officeart/2005/8/layout/funnel1"/>
    <dgm:cxn modelId="{78BC8739-AB0D-4047-9D0A-5EED9986BE3F}" type="presOf" srcId="{9EE534B3-A3E1-4A03-8340-B204DAB225AA}" destId="{A52633FF-572B-4331-BEFF-AFEC2317BE85}" srcOrd="0" destOrd="0" presId="urn:microsoft.com/office/officeart/2005/8/layout/funnel1"/>
    <dgm:cxn modelId="{054AE13F-3539-4543-B6AC-D184F95D5372}" type="presOf" srcId="{6431E51E-77A1-4372-8C87-33B3D7BE21A3}" destId="{616F040F-D50D-4A74-B37E-86648EDC9DB7}" srcOrd="0" destOrd="0" presId="urn:microsoft.com/office/officeart/2005/8/layout/funnel1"/>
    <dgm:cxn modelId="{610D2D49-854C-44EA-A1A5-2943FA9DA5EC}" srcId="{5B686C2B-B8C6-4A06-ADB4-DF955E108781}" destId="{9EE534B3-A3E1-4A03-8340-B204DAB225AA}" srcOrd="0" destOrd="0" parTransId="{EF45B027-BF77-40FF-884B-05BA9C410621}" sibTransId="{D412C8A9-36D6-456A-8A19-A5353E3A75BF}"/>
    <dgm:cxn modelId="{13B43B91-3D0D-410F-B454-8235FACF9EEE}" srcId="{5B686C2B-B8C6-4A06-ADB4-DF955E108781}" destId="{10ED7104-CF36-4149-A43A-D739821A75B6}" srcOrd="3" destOrd="0" parTransId="{AE5FF859-12F9-4509-94B0-B0DA8D7FC4D9}" sibTransId="{E96E3074-0C6F-4B59-96EB-88E7F9BDB0EF}"/>
    <dgm:cxn modelId="{71F2D3E0-3EBC-43D6-B807-B759653CF30F}" srcId="{5B686C2B-B8C6-4A06-ADB4-DF955E108781}" destId="{997FCE75-FF67-4B34-B509-998E4C1FF43C}" srcOrd="2" destOrd="0" parTransId="{787FA132-E698-44CF-9F61-887922F62ED8}" sibTransId="{73D2A6BD-39DE-4C78-8E5D-5C6688CEB5F6}"/>
    <dgm:cxn modelId="{C41BCDE3-FC3B-4A8F-978B-69355956A7D0}" type="presOf" srcId="{997FCE75-FF67-4B34-B509-998E4C1FF43C}" destId="{31731593-6C6E-41CA-92B0-F97F5B342C21}" srcOrd="0" destOrd="0" presId="urn:microsoft.com/office/officeart/2005/8/layout/funnel1"/>
    <dgm:cxn modelId="{6E626134-17C5-4923-98D7-A7BC54875103}" type="presParOf" srcId="{58E369C1-BDA2-430C-B34E-0FDFABA6E2AB}" destId="{659C8276-1304-4B7D-9491-89C87D83ACF0}" srcOrd="0" destOrd="0" presId="urn:microsoft.com/office/officeart/2005/8/layout/funnel1"/>
    <dgm:cxn modelId="{278CCAD5-FAB1-44E2-8BF4-052FA6F1F484}" type="presParOf" srcId="{58E369C1-BDA2-430C-B34E-0FDFABA6E2AB}" destId="{01BBDC75-BE19-48DB-98F9-B9C0C99B63C2}" srcOrd="1" destOrd="0" presId="urn:microsoft.com/office/officeart/2005/8/layout/funnel1"/>
    <dgm:cxn modelId="{82DA2EAB-4354-44F4-B2E1-B7EFFFD5B195}" type="presParOf" srcId="{58E369C1-BDA2-430C-B34E-0FDFABA6E2AB}" destId="{C1B2C3AA-1100-4BB9-990D-E78FDCB7F9B1}" srcOrd="2" destOrd="0" presId="urn:microsoft.com/office/officeart/2005/8/layout/funnel1"/>
    <dgm:cxn modelId="{ED2818C5-75FF-4C8B-8552-114C51382EA8}" type="presParOf" srcId="{58E369C1-BDA2-430C-B34E-0FDFABA6E2AB}" destId="{31731593-6C6E-41CA-92B0-F97F5B342C21}" srcOrd="3" destOrd="0" presId="urn:microsoft.com/office/officeart/2005/8/layout/funnel1"/>
    <dgm:cxn modelId="{D469C064-4052-458A-9B68-24DAE05CF79C}" type="presParOf" srcId="{58E369C1-BDA2-430C-B34E-0FDFABA6E2AB}" destId="{616F040F-D50D-4A74-B37E-86648EDC9DB7}" srcOrd="4" destOrd="0" presId="urn:microsoft.com/office/officeart/2005/8/layout/funnel1"/>
    <dgm:cxn modelId="{6AF9337B-CA01-4268-9A3B-5D08ACAC1587}" type="presParOf" srcId="{58E369C1-BDA2-430C-B34E-0FDFABA6E2AB}" destId="{A52633FF-572B-4331-BEFF-AFEC2317BE85}" srcOrd="5" destOrd="0" presId="urn:microsoft.com/office/officeart/2005/8/layout/funnel1"/>
    <dgm:cxn modelId="{43A93AF1-DE08-4731-9F3B-E17717AA966F}" type="presParOf" srcId="{58E369C1-BDA2-430C-B34E-0FDFABA6E2AB}" destId="{C4444AD6-E865-4460-9669-619AAA0FBAE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C8276-1304-4B7D-9491-89C87D83ACF0}">
      <dsp:nvSpPr>
        <dsp:cNvPr id="0" name=""/>
        <dsp:cNvSpPr/>
      </dsp:nvSpPr>
      <dsp:spPr>
        <a:xfrm>
          <a:off x="698142" y="121245"/>
          <a:ext cx="2406253" cy="83566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BBDC75-BE19-48DB-98F9-B9C0C99B63C2}">
      <dsp:nvSpPr>
        <dsp:cNvPr id="0" name=""/>
        <dsp:cNvSpPr/>
      </dsp:nvSpPr>
      <dsp:spPr>
        <a:xfrm>
          <a:off x="1671835" y="2167493"/>
          <a:ext cx="466328" cy="29845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B2C3AA-1100-4BB9-990D-E78FDCB7F9B1}">
      <dsp:nvSpPr>
        <dsp:cNvPr id="0" name=""/>
        <dsp:cNvSpPr/>
      </dsp:nvSpPr>
      <dsp:spPr>
        <a:xfrm>
          <a:off x="785812" y="2406253"/>
          <a:ext cx="2238375" cy="559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</a:rPr>
            <a:t>Total Price</a:t>
          </a:r>
        </a:p>
      </dsp:txBody>
      <dsp:txXfrm>
        <a:off x="785812" y="2406253"/>
        <a:ext cx="2238375" cy="559593"/>
      </dsp:txXfrm>
    </dsp:sp>
    <dsp:sp modelId="{31731593-6C6E-41CA-92B0-F97F5B342C21}">
      <dsp:nvSpPr>
        <dsp:cNvPr id="0" name=""/>
        <dsp:cNvSpPr/>
      </dsp:nvSpPr>
      <dsp:spPr>
        <a:xfrm>
          <a:off x="1572974" y="1021445"/>
          <a:ext cx="839390" cy="839390"/>
        </a:xfrm>
        <a:prstGeom prst="ellipse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P3</a:t>
          </a:r>
        </a:p>
      </dsp:txBody>
      <dsp:txXfrm>
        <a:off x="1695900" y="1144371"/>
        <a:ext cx="593538" cy="593538"/>
      </dsp:txXfrm>
    </dsp:sp>
    <dsp:sp modelId="{616F040F-D50D-4A74-B37E-86648EDC9DB7}">
      <dsp:nvSpPr>
        <dsp:cNvPr id="0" name=""/>
        <dsp:cNvSpPr/>
      </dsp:nvSpPr>
      <dsp:spPr>
        <a:xfrm>
          <a:off x="972343" y="391715"/>
          <a:ext cx="839390" cy="839390"/>
        </a:xfrm>
        <a:prstGeom prst="ellipse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2"/>
              </a:solidFill>
            </a:rPr>
            <a:t>P2</a:t>
          </a:r>
        </a:p>
      </dsp:txBody>
      <dsp:txXfrm>
        <a:off x="1095269" y="514641"/>
        <a:ext cx="593538" cy="593538"/>
      </dsp:txXfrm>
    </dsp:sp>
    <dsp:sp modelId="{A52633FF-572B-4331-BEFF-AFEC2317BE85}">
      <dsp:nvSpPr>
        <dsp:cNvPr id="0" name=""/>
        <dsp:cNvSpPr/>
      </dsp:nvSpPr>
      <dsp:spPr>
        <a:xfrm>
          <a:off x="1830387" y="188769"/>
          <a:ext cx="839390" cy="839390"/>
        </a:xfrm>
        <a:prstGeom prst="ellipse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2"/>
              </a:solidFill>
            </a:rPr>
            <a:t>P1</a:t>
          </a:r>
        </a:p>
      </dsp:txBody>
      <dsp:txXfrm>
        <a:off x="1953313" y="311695"/>
        <a:ext cx="593538" cy="593538"/>
      </dsp:txXfrm>
    </dsp:sp>
    <dsp:sp modelId="{C4444AD6-E865-4460-9669-619AAA0FBAE7}">
      <dsp:nvSpPr>
        <dsp:cNvPr id="0" name=""/>
        <dsp:cNvSpPr/>
      </dsp:nvSpPr>
      <dsp:spPr>
        <a:xfrm>
          <a:off x="617926" y="0"/>
          <a:ext cx="2611437" cy="208915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390" cy="480060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4220" y="1"/>
            <a:ext cx="3169390" cy="480060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r">
              <a:defRPr sz="1200"/>
            </a:lvl1pPr>
          </a:lstStyle>
          <a:p>
            <a:fld id="{17DFE412-188B-4BE2-A516-09FEEC4D98DD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551"/>
            <a:ext cx="3169390" cy="480060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4220" y="9119551"/>
            <a:ext cx="3169390" cy="480060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r">
              <a:defRPr sz="1200"/>
            </a:lvl1pPr>
          </a:lstStyle>
          <a:p>
            <a:fld id="{5EEECFC0-5036-4F7B-BFC5-2A0EED9CD0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8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685800" y="1712913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66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Kal Bugrara, Ph.D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Application Engineering and Development		    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0"/>
            <a:ext cx="19812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0"/>
            <a:ext cx="57912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Kal Bugrara, Ph.D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Application Engineering and Development		    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Kal Bugrara, Ph.D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Application Engineering and Development		    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Kal Bugrara, Ph.D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Application Engineering and Development		    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906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Kal Bugrara, Ph.D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Application Engineering and Development		    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Kal Bugrara, Ph.D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Application Engineering and Development		    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Kal Bugrara, Ph.D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Application Engineering and Development		     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Kal Bugrara, Ph.D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Application Engineering and Development		     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Kal Bugrara, Ph.D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Application Engineering and Development		    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Kal Bugrara, Ph.D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Application Engineering and Development		    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666699">
                <a:gamma/>
                <a:shade val="46275"/>
                <a:invGamma/>
              </a:srgbClr>
            </a:gs>
            <a:gs pos="100000">
              <a:srgbClr val="666699"/>
            </a:gs>
          </a:gsLst>
          <a:lin ang="5400000" scaled="1"/>
        </a:gra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5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7924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663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90600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637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buClrTx/>
              <a:buSzTx/>
              <a:buFontTx/>
              <a:buNone/>
              <a:defRPr kumimoji="0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Kal Bugrara, Ph.D</a:t>
            </a:r>
          </a:p>
        </p:txBody>
      </p:sp>
      <p:sp>
        <p:nvSpPr>
          <p:cNvPr id="2663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buClrTx/>
              <a:buSzTx/>
              <a:buFontTx/>
              <a:buNone/>
              <a:defRPr kumimoji="0"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Application Engineering and Development		     </a:t>
            </a:r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>
            <a:off x="533400" y="838200"/>
            <a:ext cx="79248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rgbClr val="8C8C08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rgbClr val="8C8C08"/>
          </a:solidFill>
          <a:latin typeface="Helvetic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rgbClr val="8C8C08"/>
          </a:solidFill>
          <a:latin typeface="Helvetic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rgbClr val="8C8C08"/>
          </a:solidFill>
          <a:latin typeface="Helvetic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rgbClr val="8C8C08"/>
          </a:solidFill>
          <a:latin typeface="Helvetic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rgbClr val="8C8C08"/>
          </a:solidFill>
          <a:latin typeface="Helvetic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rgbClr val="8C8C08"/>
          </a:solidFill>
          <a:latin typeface="Helvetic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rgbClr val="8C8C08"/>
          </a:solidFill>
          <a:latin typeface="Helvetic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rgbClr val="8C8C08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D4D4D"/>
        </a:buClr>
        <a:buSzPct val="60000"/>
        <a:buFont typeface="Wingdings" pitchFamily="2" charset="2"/>
        <a:buChar char="n"/>
        <a:defRPr kumimoji="1" sz="2400" b="1">
          <a:solidFill>
            <a:srgbClr val="0066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Char char="•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438400"/>
            <a:ext cx="7924800" cy="762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Application Engineering and Development INFO 5100</a:t>
            </a:r>
            <a:br>
              <a:rPr lang="en-US" dirty="0">
                <a:solidFill>
                  <a:schemeClr val="tx2"/>
                </a:solidFill>
              </a:rPr>
            </a:b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A case study in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Order Booking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3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  <p:sp>
        <p:nvSpPr>
          <p:cNvPr id="338946" name="AutoShap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866"/>
            </a:avLst>
          </a:prstGeom>
          <a:solidFill>
            <a:srgbClr val="00808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947" name="Text Box 3"/>
          <p:cNvSpPr txBox="1">
            <a:spLocks noChangeArrowheads="1"/>
          </p:cNvSpPr>
          <p:nvPr/>
        </p:nvSpPr>
        <p:spPr bwMode="auto">
          <a:xfrm>
            <a:off x="304800" y="0"/>
            <a:ext cx="2555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2000">
                <a:solidFill>
                  <a:schemeClr val="tx2"/>
                </a:solidFill>
              </a:rPr>
              <a:t>Xerox Sales Console</a:t>
            </a:r>
          </a:p>
        </p:txBody>
      </p:sp>
      <p:sp>
        <p:nvSpPr>
          <p:cNvPr id="338948" name="Text Box 4"/>
          <p:cNvSpPr txBox="1">
            <a:spLocks noChangeArrowheads="1"/>
          </p:cNvSpPr>
          <p:nvPr/>
        </p:nvSpPr>
        <p:spPr bwMode="auto">
          <a:xfrm>
            <a:off x="5105400" y="57150"/>
            <a:ext cx="3549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rgbClr val="FFFFFF"/>
                </a:solidFill>
              </a:rPr>
              <a:t>Sales person’s name: John smith</a:t>
            </a:r>
          </a:p>
        </p:txBody>
      </p:sp>
      <p:sp>
        <p:nvSpPr>
          <p:cNvPr id="338949" name="Text Box 5"/>
          <p:cNvSpPr txBox="1">
            <a:spLocks noChangeArrowheads="1"/>
          </p:cNvSpPr>
          <p:nvPr/>
        </p:nvSpPr>
        <p:spPr bwMode="auto">
          <a:xfrm>
            <a:off x="304800" y="1463675"/>
            <a:ext cx="3494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rgbClr val="663300"/>
                </a:solidFill>
              </a:rPr>
              <a:t>Activity: Browse Product Catalog</a:t>
            </a:r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338950" name="Rectangle 6"/>
          <p:cNvSpPr>
            <a:spLocks noChangeArrowheads="1"/>
          </p:cNvSpPr>
          <p:nvPr/>
        </p:nvSpPr>
        <p:spPr bwMode="auto">
          <a:xfrm>
            <a:off x="393700" y="3478213"/>
            <a:ext cx="2590800" cy="304800"/>
          </a:xfrm>
          <a:prstGeom prst="rect">
            <a:avLst/>
          </a:prstGeom>
          <a:solidFill>
            <a:srgbClr val="C0C0C0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400" b="1">
                <a:solidFill>
                  <a:schemeClr val="bg2"/>
                </a:solidFill>
                <a:latin typeface="Arial" charset="0"/>
              </a:rPr>
              <a:t>Printing Catalog</a:t>
            </a:r>
          </a:p>
        </p:txBody>
      </p:sp>
      <p:sp>
        <p:nvSpPr>
          <p:cNvPr id="338951" name="AutoShape 7"/>
          <p:cNvSpPr>
            <a:spLocks noChangeArrowheads="1"/>
          </p:cNvSpPr>
          <p:nvPr/>
        </p:nvSpPr>
        <p:spPr bwMode="auto">
          <a:xfrm rot="10800000">
            <a:off x="2667000" y="3516313"/>
            <a:ext cx="304800" cy="22860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952" name="Rectangle 8"/>
          <p:cNvSpPr>
            <a:spLocks noChangeArrowheads="1"/>
          </p:cNvSpPr>
          <p:nvPr/>
        </p:nvSpPr>
        <p:spPr bwMode="auto">
          <a:xfrm>
            <a:off x="393700" y="3821113"/>
            <a:ext cx="8153400" cy="1797050"/>
          </a:xfrm>
          <a:prstGeom prst="rect">
            <a:avLst/>
          </a:prstGeom>
          <a:solidFill>
            <a:srgbClr val="99CCFF"/>
          </a:solidFill>
          <a:ln w="2857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953" name="Line 9"/>
          <p:cNvSpPr>
            <a:spLocks noChangeShapeType="1"/>
          </p:cNvSpPr>
          <p:nvPr/>
        </p:nvSpPr>
        <p:spPr bwMode="auto">
          <a:xfrm>
            <a:off x="393700" y="4202113"/>
            <a:ext cx="8153400" cy="0"/>
          </a:xfrm>
          <a:prstGeom prst="line">
            <a:avLst/>
          </a:prstGeom>
          <a:noFill/>
          <a:ln w="9525">
            <a:solidFill>
              <a:srgbClr val="FF7C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954" name="Text Box 10"/>
          <p:cNvSpPr txBox="1">
            <a:spLocks noChangeArrowheads="1"/>
          </p:cNvSpPr>
          <p:nvPr/>
        </p:nvSpPr>
        <p:spPr bwMode="auto">
          <a:xfrm>
            <a:off x="927100" y="3897313"/>
            <a:ext cx="1060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400" b="1">
                <a:solidFill>
                  <a:schemeClr val="tx1"/>
                </a:solidFill>
                <a:latin typeface="Arial" charset="0"/>
              </a:rPr>
              <a:t>Product Id</a:t>
            </a:r>
          </a:p>
        </p:txBody>
      </p:sp>
      <p:sp>
        <p:nvSpPr>
          <p:cNvPr id="338955" name="Text Box 11"/>
          <p:cNvSpPr txBox="1">
            <a:spLocks noChangeArrowheads="1"/>
          </p:cNvSpPr>
          <p:nvPr/>
        </p:nvSpPr>
        <p:spPr bwMode="auto">
          <a:xfrm>
            <a:off x="3124200" y="3859213"/>
            <a:ext cx="14366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400" b="1">
                <a:solidFill>
                  <a:schemeClr val="tx1"/>
                </a:solidFill>
                <a:latin typeface="Arial" charset="0"/>
              </a:rPr>
              <a:t>Product  Name</a:t>
            </a:r>
          </a:p>
        </p:txBody>
      </p:sp>
      <p:sp>
        <p:nvSpPr>
          <p:cNvPr id="338956" name="Text Box 12"/>
          <p:cNvSpPr txBox="1">
            <a:spLocks noChangeArrowheads="1"/>
          </p:cNvSpPr>
          <p:nvPr/>
        </p:nvSpPr>
        <p:spPr bwMode="auto">
          <a:xfrm>
            <a:off x="5410200" y="3859213"/>
            <a:ext cx="1209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400" b="1">
                <a:solidFill>
                  <a:schemeClr val="tx1"/>
                </a:solidFill>
                <a:latin typeface="Arial" charset="0"/>
              </a:rPr>
              <a:t>Target Price</a:t>
            </a:r>
          </a:p>
        </p:txBody>
      </p:sp>
      <p:sp>
        <p:nvSpPr>
          <p:cNvPr id="338957" name="Line 13"/>
          <p:cNvSpPr>
            <a:spLocks noChangeShapeType="1"/>
          </p:cNvSpPr>
          <p:nvPr/>
        </p:nvSpPr>
        <p:spPr bwMode="auto">
          <a:xfrm>
            <a:off x="393700" y="4506913"/>
            <a:ext cx="8153400" cy="0"/>
          </a:xfrm>
          <a:prstGeom prst="line">
            <a:avLst/>
          </a:prstGeom>
          <a:noFill/>
          <a:ln w="9525">
            <a:solidFill>
              <a:srgbClr val="FF7C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958" name="Line 14"/>
          <p:cNvSpPr>
            <a:spLocks noChangeShapeType="1"/>
          </p:cNvSpPr>
          <p:nvPr/>
        </p:nvSpPr>
        <p:spPr bwMode="auto">
          <a:xfrm>
            <a:off x="5410200" y="3859213"/>
            <a:ext cx="0" cy="1773237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959" name="Rectangle 15"/>
          <p:cNvSpPr>
            <a:spLocks noChangeArrowheads="1"/>
          </p:cNvSpPr>
          <p:nvPr/>
        </p:nvSpPr>
        <p:spPr bwMode="auto">
          <a:xfrm>
            <a:off x="7162800" y="6172200"/>
            <a:ext cx="1676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u="sng">
                <a:solidFill>
                  <a:srgbClr val="FFFF66"/>
                </a:solidFill>
                <a:latin typeface="Arial" charset="0"/>
              </a:rPr>
              <a:t>Done &gt;&gt;</a:t>
            </a:r>
          </a:p>
        </p:txBody>
      </p:sp>
      <p:sp>
        <p:nvSpPr>
          <p:cNvPr id="338960" name="Line 16"/>
          <p:cNvSpPr>
            <a:spLocks noChangeShapeType="1"/>
          </p:cNvSpPr>
          <p:nvPr/>
        </p:nvSpPr>
        <p:spPr bwMode="auto">
          <a:xfrm>
            <a:off x="304800" y="1387475"/>
            <a:ext cx="8229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961" name="Line 17"/>
          <p:cNvSpPr>
            <a:spLocks noChangeShapeType="1"/>
          </p:cNvSpPr>
          <p:nvPr/>
        </p:nvSpPr>
        <p:spPr bwMode="auto">
          <a:xfrm>
            <a:off x="5181600" y="396875"/>
            <a:ext cx="0" cy="9906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962" name="Text Box 18"/>
          <p:cNvSpPr txBox="1">
            <a:spLocks noChangeArrowheads="1"/>
          </p:cNvSpPr>
          <p:nvPr/>
        </p:nvSpPr>
        <p:spPr bwMode="auto">
          <a:xfrm>
            <a:off x="762000" y="396875"/>
            <a:ext cx="4267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SzPct val="60000"/>
            </a:pPr>
            <a:r>
              <a:rPr lang="en-US" sz="2800">
                <a:solidFill>
                  <a:schemeClr val="tx2"/>
                </a:solidFill>
              </a:rPr>
              <a:t>Customer Information summary</a:t>
            </a:r>
          </a:p>
        </p:txBody>
      </p:sp>
      <p:sp>
        <p:nvSpPr>
          <p:cNvPr id="338963" name="Text Box 19"/>
          <p:cNvSpPr txBox="1">
            <a:spLocks noChangeArrowheads="1"/>
          </p:cNvSpPr>
          <p:nvPr/>
        </p:nvSpPr>
        <p:spPr bwMode="auto">
          <a:xfrm>
            <a:off x="5334000" y="473075"/>
            <a:ext cx="3124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SzPct val="60000"/>
            </a:pPr>
            <a:r>
              <a:rPr lang="en-US" sz="2800">
                <a:solidFill>
                  <a:schemeClr val="tx2"/>
                </a:solidFill>
              </a:rPr>
              <a:t>Person Contact Information</a:t>
            </a:r>
          </a:p>
        </p:txBody>
      </p:sp>
      <p:sp>
        <p:nvSpPr>
          <p:cNvPr id="338964" name="Line 20"/>
          <p:cNvSpPr>
            <a:spLocks noChangeShapeType="1"/>
          </p:cNvSpPr>
          <p:nvPr/>
        </p:nvSpPr>
        <p:spPr bwMode="auto">
          <a:xfrm>
            <a:off x="304800" y="396875"/>
            <a:ext cx="82296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965" name="Line 21"/>
          <p:cNvSpPr>
            <a:spLocks noChangeShapeType="1"/>
          </p:cNvSpPr>
          <p:nvPr/>
        </p:nvSpPr>
        <p:spPr bwMode="auto">
          <a:xfrm>
            <a:off x="2590800" y="3789363"/>
            <a:ext cx="0" cy="1773237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966" name="Rectangle 22"/>
          <p:cNvSpPr>
            <a:spLocks noChangeArrowheads="1"/>
          </p:cNvSpPr>
          <p:nvPr/>
        </p:nvSpPr>
        <p:spPr bwMode="auto">
          <a:xfrm>
            <a:off x="7239000" y="4284663"/>
            <a:ext cx="1143000" cy="160337"/>
          </a:xfrm>
          <a:prstGeom prst="rect">
            <a:avLst/>
          </a:prstGeom>
          <a:solidFill>
            <a:srgbClr val="808080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200" b="1">
                <a:solidFill>
                  <a:schemeClr val="hlink"/>
                </a:solidFill>
                <a:latin typeface="Arial" charset="0"/>
              </a:rPr>
              <a:t>View Detail &gt;&gt;</a:t>
            </a:r>
          </a:p>
        </p:txBody>
      </p:sp>
      <p:sp>
        <p:nvSpPr>
          <p:cNvPr id="338967" name="Line 23"/>
          <p:cNvSpPr>
            <a:spLocks noChangeShapeType="1"/>
          </p:cNvSpPr>
          <p:nvPr/>
        </p:nvSpPr>
        <p:spPr bwMode="auto">
          <a:xfrm>
            <a:off x="7086600" y="3865563"/>
            <a:ext cx="0" cy="1773237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968" name="Text Box 24"/>
          <p:cNvSpPr txBox="1">
            <a:spLocks noChangeArrowheads="1"/>
          </p:cNvSpPr>
          <p:nvPr/>
        </p:nvSpPr>
        <p:spPr bwMode="auto">
          <a:xfrm>
            <a:off x="7265988" y="3865563"/>
            <a:ext cx="1158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400" b="1">
                <a:solidFill>
                  <a:schemeClr val="tx1"/>
                </a:solidFill>
                <a:latin typeface="Arial" charset="0"/>
              </a:rPr>
              <a:t>Description</a:t>
            </a:r>
          </a:p>
        </p:txBody>
      </p:sp>
      <p:sp>
        <p:nvSpPr>
          <p:cNvPr id="338969" name="Line 25"/>
          <p:cNvSpPr>
            <a:spLocks noChangeShapeType="1"/>
          </p:cNvSpPr>
          <p:nvPr/>
        </p:nvSpPr>
        <p:spPr bwMode="auto">
          <a:xfrm>
            <a:off x="381000" y="4779963"/>
            <a:ext cx="8153400" cy="0"/>
          </a:xfrm>
          <a:prstGeom prst="line">
            <a:avLst/>
          </a:prstGeom>
          <a:noFill/>
          <a:ln w="9525">
            <a:solidFill>
              <a:srgbClr val="FF7C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970" name="Rectangle 26"/>
          <p:cNvSpPr>
            <a:spLocks noChangeArrowheads="1"/>
          </p:cNvSpPr>
          <p:nvPr/>
        </p:nvSpPr>
        <p:spPr bwMode="auto">
          <a:xfrm>
            <a:off x="5194300" y="2286000"/>
            <a:ext cx="2667000" cy="2286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971" name="Text Box 27"/>
          <p:cNvSpPr txBox="1">
            <a:spLocks noChangeArrowheads="1"/>
          </p:cNvSpPr>
          <p:nvPr/>
        </p:nvSpPr>
        <p:spPr bwMode="auto">
          <a:xfrm>
            <a:off x="5105400" y="1993900"/>
            <a:ext cx="217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/>
              <a:t>Product Description</a:t>
            </a:r>
          </a:p>
        </p:txBody>
      </p:sp>
      <p:sp>
        <p:nvSpPr>
          <p:cNvPr id="338972" name="Rectangle 28"/>
          <p:cNvSpPr>
            <a:spLocks noChangeArrowheads="1"/>
          </p:cNvSpPr>
          <p:nvPr/>
        </p:nvSpPr>
        <p:spPr bwMode="auto">
          <a:xfrm>
            <a:off x="7696200" y="2209800"/>
            <a:ext cx="1676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u="sng">
                <a:solidFill>
                  <a:srgbClr val="FFFF66"/>
                </a:solidFill>
                <a:latin typeface="Arial" charset="0"/>
              </a:rPr>
              <a:t>Find &gt;&gt;</a:t>
            </a:r>
          </a:p>
        </p:txBody>
      </p:sp>
      <p:sp>
        <p:nvSpPr>
          <p:cNvPr id="338973" name="Rectangle 29"/>
          <p:cNvSpPr>
            <a:spLocks noChangeArrowheads="1"/>
          </p:cNvSpPr>
          <p:nvPr/>
        </p:nvSpPr>
        <p:spPr bwMode="auto">
          <a:xfrm>
            <a:off x="7239000" y="4572000"/>
            <a:ext cx="1143000" cy="160338"/>
          </a:xfrm>
          <a:prstGeom prst="rect">
            <a:avLst/>
          </a:prstGeom>
          <a:solidFill>
            <a:srgbClr val="808080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200" b="1">
                <a:solidFill>
                  <a:schemeClr val="hlink"/>
                </a:solidFill>
                <a:latin typeface="Arial" charset="0"/>
              </a:rPr>
              <a:t>View Detail &gt;&gt;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3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  <p:sp>
        <p:nvSpPr>
          <p:cNvPr id="339970" name="AutoShape 2"/>
          <p:cNvSpPr>
            <a:spLocks noChangeArrowheads="1"/>
          </p:cNvSpPr>
          <p:nvPr/>
        </p:nvSpPr>
        <p:spPr bwMode="auto">
          <a:xfrm>
            <a:off x="228600" y="914400"/>
            <a:ext cx="8686800" cy="5638800"/>
          </a:xfrm>
          <a:prstGeom prst="roundRect">
            <a:avLst>
              <a:gd name="adj" fmla="val 2866"/>
            </a:avLst>
          </a:prstGeom>
          <a:solidFill>
            <a:srgbClr val="00808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71" name="Line 3"/>
          <p:cNvSpPr>
            <a:spLocks noChangeShapeType="1"/>
          </p:cNvSpPr>
          <p:nvPr/>
        </p:nvSpPr>
        <p:spPr bwMode="auto">
          <a:xfrm>
            <a:off x="381000" y="2209800"/>
            <a:ext cx="8229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72" name="Line 4"/>
          <p:cNvSpPr>
            <a:spLocks noChangeShapeType="1"/>
          </p:cNvSpPr>
          <p:nvPr/>
        </p:nvSpPr>
        <p:spPr bwMode="auto">
          <a:xfrm>
            <a:off x="5257800" y="1219200"/>
            <a:ext cx="0" cy="9906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73" name="Text Box 5"/>
          <p:cNvSpPr txBox="1">
            <a:spLocks noChangeArrowheads="1"/>
          </p:cNvSpPr>
          <p:nvPr/>
        </p:nvSpPr>
        <p:spPr bwMode="auto">
          <a:xfrm>
            <a:off x="838200" y="1219200"/>
            <a:ext cx="4267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SzPct val="60000"/>
            </a:pPr>
            <a:r>
              <a:rPr lang="en-US" sz="2800">
                <a:solidFill>
                  <a:schemeClr val="tx2"/>
                </a:solidFill>
              </a:rPr>
              <a:t>Customer Information summary</a:t>
            </a:r>
          </a:p>
        </p:txBody>
      </p:sp>
      <p:sp>
        <p:nvSpPr>
          <p:cNvPr id="339974" name="Text Box 6"/>
          <p:cNvSpPr txBox="1">
            <a:spLocks noChangeArrowheads="1"/>
          </p:cNvSpPr>
          <p:nvPr/>
        </p:nvSpPr>
        <p:spPr bwMode="auto">
          <a:xfrm>
            <a:off x="5410200" y="1295400"/>
            <a:ext cx="3124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SzPct val="60000"/>
            </a:pPr>
            <a:r>
              <a:rPr lang="en-US" sz="2800">
                <a:solidFill>
                  <a:schemeClr val="tx2"/>
                </a:solidFill>
              </a:rPr>
              <a:t>Person Contact Information</a:t>
            </a:r>
          </a:p>
        </p:txBody>
      </p:sp>
      <p:sp>
        <p:nvSpPr>
          <p:cNvPr id="339975" name="Line 7"/>
          <p:cNvSpPr>
            <a:spLocks noChangeShapeType="1"/>
          </p:cNvSpPr>
          <p:nvPr/>
        </p:nvSpPr>
        <p:spPr bwMode="auto">
          <a:xfrm>
            <a:off x="381000" y="1219200"/>
            <a:ext cx="82296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76" name="Text Box 8"/>
          <p:cNvSpPr txBox="1">
            <a:spLocks noChangeArrowheads="1"/>
          </p:cNvSpPr>
          <p:nvPr/>
        </p:nvSpPr>
        <p:spPr bwMode="auto">
          <a:xfrm>
            <a:off x="381000" y="822325"/>
            <a:ext cx="2555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2000">
                <a:solidFill>
                  <a:schemeClr val="tx2"/>
                </a:solidFill>
              </a:rPr>
              <a:t>Xerox Sales Console</a:t>
            </a:r>
          </a:p>
        </p:txBody>
      </p:sp>
      <p:sp>
        <p:nvSpPr>
          <p:cNvPr id="339977" name="Text Box 9"/>
          <p:cNvSpPr txBox="1">
            <a:spLocks noChangeArrowheads="1"/>
          </p:cNvSpPr>
          <p:nvPr/>
        </p:nvSpPr>
        <p:spPr bwMode="auto">
          <a:xfrm>
            <a:off x="5181600" y="879475"/>
            <a:ext cx="3549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rgbClr val="FFFFFF"/>
                </a:solidFill>
              </a:rPr>
              <a:t>Sales person’s name: John smith</a:t>
            </a:r>
          </a:p>
        </p:txBody>
      </p:sp>
      <p:sp>
        <p:nvSpPr>
          <p:cNvPr id="339978" name="Text Box 10"/>
          <p:cNvSpPr txBox="1">
            <a:spLocks noChangeArrowheads="1"/>
          </p:cNvSpPr>
          <p:nvPr/>
        </p:nvSpPr>
        <p:spPr bwMode="auto">
          <a:xfrm>
            <a:off x="381000" y="2286000"/>
            <a:ext cx="3038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rgbClr val="CCFFFF"/>
                </a:solidFill>
              </a:rPr>
              <a:t>Activity: Check Order Status</a:t>
            </a:r>
          </a:p>
        </p:txBody>
      </p:sp>
      <p:sp>
        <p:nvSpPr>
          <p:cNvPr id="339979" name="Rectangle 11"/>
          <p:cNvSpPr>
            <a:spLocks noChangeArrowheads="1"/>
          </p:cNvSpPr>
          <p:nvPr/>
        </p:nvSpPr>
        <p:spPr bwMode="auto">
          <a:xfrm>
            <a:off x="457200" y="3505200"/>
            <a:ext cx="1295400" cy="304800"/>
          </a:xfrm>
          <a:prstGeom prst="rect">
            <a:avLst/>
          </a:prstGeom>
          <a:solidFill>
            <a:srgbClr val="C0C0C0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400" b="1">
                <a:solidFill>
                  <a:schemeClr val="bg2"/>
                </a:solidFill>
                <a:latin typeface="Arial" charset="0"/>
              </a:rPr>
              <a:t>Begin time</a:t>
            </a:r>
          </a:p>
        </p:txBody>
      </p:sp>
      <p:sp>
        <p:nvSpPr>
          <p:cNvPr id="339980" name="Rectangle 12"/>
          <p:cNvSpPr>
            <a:spLocks noChangeArrowheads="1"/>
          </p:cNvSpPr>
          <p:nvPr/>
        </p:nvSpPr>
        <p:spPr bwMode="auto">
          <a:xfrm>
            <a:off x="381000" y="4375150"/>
            <a:ext cx="8153400" cy="1257300"/>
          </a:xfrm>
          <a:prstGeom prst="rect">
            <a:avLst/>
          </a:prstGeom>
          <a:solidFill>
            <a:srgbClr val="99CCFF"/>
          </a:solidFill>
          <a:ln w="2857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81" name="Line 13"/>
          <p:cNvSpPr>
            <a:spLocks noChangeShapeType="1"/>
          </p:cNvSpPr>
          <p:nvPr/>
        </p:nvSpPr>
        <p:spPr bwMode="auto">
          <a:xfrm>
            <a:off x="381000" y="4756150"/>
            <a:ext cx="8153400" cy="0"/>
          </a:xfrm>
          <a:prstGeom prst="line">
            <a:avLst/>
          </a:prstGeom>
          <a:noFill/>
          <a:ln w="9525">
            <a:solidFill>
              <a:srgbClr val="FF7C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82" name="Text Box 14"/>
          <p:cNvSpPr txBox="1">
            <a:spLocks noChangeArrowheads="1"/>
          </p:cNvSpPr>
          <p:nvPr/>
        </p:nvSpPr>
        <p:spPr bwMode="auto">
          <a:xfrm>
            <a:off x="1006475" y="4451350"/>
            <a:ext cx="8747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400" b="1">
                <a:solidFill>
                  <a:schemeClr val="tx1"/>
                </a:solidFill>
                <a:latin typeface="Arial" charset="0"/>
              </a:rPr>
              <a:t>Order Id</a:t>
            </a:r>
          </a:p>
        </p:txBody>
      </p:sp>
      <p:sp>
        <p:nvSpPr>
          <p:cNvPr id="339983" name="Text Box 15"/>
          <p:cNvSpPr txBox="1">
            <a:spLocks noChangeArrowheads="1"/>
          </p:cNvSpPr>
          <p:nvPr/>
        </p:nvSpPr>
        <p:spPr bwMode="auto">
          <a:xfrm>
            <a:off x="2552700" y="4419600"/>
            <a:ext cx="1208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400" b="1">
                <a:solidFill>
                  <a:schemeClr val="tx1"/>
                </a:solidFill>
                <a:latin typeface="Arial" charset="0"/>
              </a:rPr>
              <a:t>Date started</a:t>
            </a:r>
          </a:p>
        </p:txBody>
      </p:sp>
      <p:sp>
        <p:nvSpPr>
          <p:cNvPr id="339984" name="Text Box 16"/>
          <p:cNvSpPr txBox="1">
            <a:spLocks noChangeArrowheads="1"/>
          </p:cNvSpPr>
          <p:nvPr/>
        </p:nvSpPr>
        <p:spPr bwMode="auto">
          <a:xfrm>
            <a:off x="5638800" y="4413250"/>
            <a:ext cx="7254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400" b="1">
                <a:solidFill>
                  <a:schemeClr val="tx1"/>
                </a:solidFill>
                <a:latin typeface="Arial" charset="0"/>
              </a:rPr>
              <a:t>Status</a:t>
            </a:r>
          </a:p>
        </p:txBody>
      </p:sp>
      <p:sp>
        <p:nvSpPr>
          <p:cNvPr id="339985" name="Text Box 17"/>
          <p:cNvSpPr txBox="1">
            <a:spLocks noChangeArrowheads="1"/>
          </p:cNvSpPr>
          <p:nvPr/>
        </p:nvSpPr>
        <p:spPr bwMode="auto">
          <a:xfrm>
            <a:off x="7294563" y="4438650"/>
            <a:ext cx="7350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400" b="1">
                <a:solidFill>
                  <a:schemeClr val="tx1"/>
                </a:solidFill>
                <a:latin typeface="Arial" charset="0"/>
              </a:rPr>
              <a:t>Action</a:t>
            </a:r>
          </a:p>
        </p:txBody>
      </p:sp>
      <p:sp>
        <p:nvSpPr>
          <p:cNvPr id="339986" name="Rectangle 18"/>
          <p:cNvSpPr>
            <a:spLocks noChangeArrowheads="1"/>
          </p:cNvSpPr>
          <p:nvPr/>
        </p:nvSpPr>
        <p:spPr bwMode="auto">
          <a:xfrm>
            <a:off x="7304088" y="4806950"/>
            <a:ext cx="609600" cy="228600"/>
          </a:xfrm>
          <a:prstGeom prst="rect">
            <a:avLst/>
          </a:prstGeom>
          <a:solidFill>
            <a:srgbClr val="808080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200" b="1">
                <a:solidFill>
                  <a:schemeClr val="bg1"/>
                </a:solidFill>
                <a:latin typeface="Arial" charset="0"/>
              </a:rPr>
              <a:t>View</a:t>
            </a:r>
          </a:p>
        </p:txBody>
      </p:sp>
      <p:sp>
        <p:nvSpPr>
          <p:cNvPr id="339987" name="Line 19"/>
          <p:cNvSpPr>
            <a:spLocks noChangeShapeType="1"/>
          </p:cNvSpPr>
          <p:nvPr/>
        </p:nvSpPr>
        <p:spPr bwMode="auto">
          <a:xfrm>
            <a:off x="381000" y="5060950"/>
            <a:ext cx="8153400" cy="0"/>
          </a:xfrm>
          <a:prstGeom prst="line">
            <a:avLst/>
          </a:prstGeom>
          <a:noFill/>
          <a:ln w="9525">
            <a:solidFill>
              <a:srgbClr val="FF7C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88" name="Rectangle 20"/>
          <p:cNvSpPr>
            <a:spLocks noChangeArrowheads="1"/>
          </p:cNvSpPr>
          <p:nvPr/>
        </p:nvSpPr>
        <p:spPr bwMode="auto">
          <a:xfrm>
            <a:off x="7304088" y="5175250"/>
            <a:ext cx="609600" cy="228600"/>
          </a:xfrm>
          <a:prstGeom prst="rect">
            <a:avLst/>
          </a:prstGeom>
          <a:solidFill>
            <a:srgbClr val="808080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200" b="1">
                <a:solidFill>
                  <a:schemeClr val="bg1"/>
                </a:solidFill>
                <a:latin typeface="Arial" charset="0"/>
              </a:rPr>
              <a:t>View</a:t>
            </a:r>
          </a:p>
        </p:txBody>
      </p:sp>
      <p:sp>
        <p:nvSpPr>
          <p:cNvPr id="339989" name="Line 21"/>
          <p:cNvSpPr>
            <a:spLocks noChangeShapeType="1"/>
          </p:cNvSpPr>
          <p:nvPr/>
        </p:nvSpPr>
        <p:spPr bwMode="auto">
          <a:xfrm>
            <a:off x="2360613" y="4406900"/>
            <a:ext cx="0" cy="1225550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90" name="Line 22"/>
          <p:cNvSpPr>
            <a:spLocks noChangeShapeType="1"/>
          </p:cNvSpPr>
          <p:nvPr/>
        </p:nvSpPr>
        <p:spPr bwMode="auto">
          <a:xfrm>
            <a:off x="5397500" y="4413250"/>
            <a:ext cx="0" cy="1225550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91" name="Line 23"/>
          <p:cNvSpPr>
            <a:spLocks noChangeShapeType="1"/>
          </p:cNvSpPr>
          <p:nvPr/>
        </p:nvSpPr>
        <p:spPr bwMode="auto">
          <a:xfrm>
            <a:off x="6692900" y="4413250"/>
            <a:ext cx="0" cy="1225550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92" name="AutoShape 24"/>
          <p:cNvSpPr>
            <a:spLocks noChangeArrowheads="1"/>
          </p:cNvSpPr>
          <p:nvPr/>
        </p:nvSpPr>
        <p:spPr bwMode="auto">
          <a:xfrm rot="10800000" flipV="1">
            <a:off x="8521700" y="4756150"/>
            <a:ext cx="304800" cy="19050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93" name="AutoShape 25"/>
          <p:cNvSpPr>
            <a:spLocks noChangeArrowheads="1"/>
          </p:cNvSpPr>
          <p:nvPr/>
        </p:nvSpPr>
        <p:spPr bwMode="auto">
          <a:xfrm rot="21535579" flipV="1">
            <a:off x="8521700" y="5403850"/>
            <a:ext cx="304800" cy="19050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94" name="Rectangle 26"/>
          <p:cNvSpPr>
            <a:spLocks noChangeArrowheads="1"/>
          </p:cNvSpPr>
          <p:nvPr/>
        </p:nvSpPr>
        <p:spPr bwMode="auto">
          <a:xfrm>
            <a:off x="8521700" y="4718050"/>
            <a:ext cx="304800" cy="889000"/>
          </a:xfrm>
          <a:prstGeom prst="rec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95" name="Rectangle 27"/>
          <p:cNvSpPr>
            <a:spLocks noChangeArrowheads="1"/>
          </p:cNvSpPr>
          <p:nvPr/>
        </p:nvSpPr>
        <p:spPr bwMode="auto">
          <a:xfrm>
            <a:off x="8521700" y="4362450"/>
            <a:ext cx="304800" cy="1270000"/>
          </a:xfrm>
          <a:prstGeom prst="rec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96" name="Rectangle 28"/>
          <p:cNvSpPr>
            <a:spLocks noChangeArrowheads="1"/>
          </p:cNvSpPr>
          <p:nvPr/>
        </p:nvSpPr>
        <p:spPr bwMode="auto">
          <a:xfrm>
            <a:off x="317500" y="3022600"/>
            <a:ext cx="1131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kumimoji="0" lang="en-US" sz="1400" b="1">
                <a:solidFill>
                  <a:schemeClr val="bg2"/>
                </a:solidFill>
                <a:latin typeface="Arial" charset="0"/>
              </a:rPr>
              <a:t>Time frame</a:t>
            </a:r>
          </a:p>
        </p:txBody>
      </p:sp>
      <p:sp>
        <p:nvSpPr>
          <p:cNvPr id="339997" name="Line 29"/>
          <p:cNvSpPr>
            <a:spLocks noChangeShapeType="1"/>
          </p:cNvSpPr>
          <p:nvPr/>
        </p:nvSpPr>
        <p:spPr bwMode="auto">
          <a:xfrm>
            <a:off x="3886200" y="4387850"/>
            <a:ext cx="0" cy="1225550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98" name="Text Box 30"/>
          <p:cNvSpPr txBox="1">
            <a:spLocks noChangeArrowheads="1"/>
          </p:cNvSpPr>
          <p:nvPr/>
        </p:nvSpPr>
        <p:spPr bwMode="auto">
          <a:xfrm>
            <a:off x="3886200" y="4419600"/>
            <a:ext cx="1503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400" b="1">
                <a:solidFill>
                  <a:schemeClr val="tx1"/>
                </a:solidFill>
                <a:latin typeface="Arial" charset="0"/>
              </a:rPr>
              <a:t>Date completed</a:t>
            </a:r>
          </a:p>
        </p:txBody>
      </p:sp>
      <p:sp>
        <p:nvSpPr>
          <p:cNvPr id="339999" name="Rectangle 31"/>
          <p:cNvSpPr>
            <a:spLocks noChangeArrowheads="1"/>
          </p:cNvSpPr>
          <p:nvPr/>
        </p:nvSpPr>
        <p:spPr bwMode="auto">
          <a:xfrm>
            <a:off x="1981200" y="3505200"/>
            <a:ext cx="1295400" cy="304800"/>
          </a:xfrm>
          <a:prstGeom prst="rect">
            <a:avLst/>
          </a:prstGeom>
          <a:solidFill>
            <a:srgbClr val="C0C0C0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400" b="1">
                <a:solidFill>
                  <a:schemeClr val="bg2"/>
                </a:solidFill>
                <a:latin typeface="Arial" charset="0"/>
              </a:rPr>
              <a:t>End time</a:t>
            </a:r>
          </a:p>
        </p:txBody>
      </p:sp>
      <p:sp>
        <p:nvSpPr>
          <p:cNvPr id="340000" name="Rectangle 32"/>
          <p:cNvSpPr>
            <a:spLocks noChangeArrowheads="1"/>
          </p:cNvSpPr>
          <p:nvPr/>
        </p:nvSpPr>
        <p:spPr bwMode="auto">
          <a:xfrm>
            <a:off x="381000" y="3276600"/>
            <a:ext cx="3962400" cy="685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0001" name="Rectangle 33"/>
          <p:cNvSpPr>
            <a:spLocks noChangeArrowheads="1"/>
          </p:cNvSpPr>
          <p:nvPr/>
        </p:nvSpPr>
        <p:spPr bwMode="auto">
          <a:xfrm>
            <a:off x="3505200" y="3581400"/>
            <a:ext cx="609600" cy="228600"/>
          </a:xfrm>
          <a:prstGeom prst="rect">
            <a:avLst/>
          </a:prstGeom>
          <a:solidFill>
            <a:srgbClr val="808080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200" b="1">
                <a:solidFill>
                  <a:srgbClr val="CCFFFF"/>
                </a:solidFill>
                <a:latin typeface="Arial" charset="0"/>
              </a:rPr>
              <a:t>Find &gt;&gt;</a:t>
            </a:r>
            <a:endParaRPr kumimoji="0" lang="en-US" sz="12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40002" name="Rectangle 34"/>
          <p:cNvSpPr>
            <a:spLocks noChangeArrowheads="1"/>
          </p:cNvSpPr>
          <p:nvPr/>
        </p:nvSpPr>
        <p:spPr bwMode="auto">
          <a:xfrm>
            <a:off x="7010400" y="6096000"/>
            <a:ext cx="1676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u="sng">
                <a:solidFill>
                  <a:srgbClr val="FFFF66"/>
                </a:solidFill>
                <a:latin typeface="Arial" charset="0"/>
              </a:rPr>
              <a:t>Done &gt;&gt;</a:t>
            </a:r>
          </a:p>
        </p:txBody>
      </p:sp>
      <p:sp>
        <p:nvSpPr>
          <p:cNvPr id="340003" name="Rectangle 35"/>
          <p:cNvSpPr>
            <a:spLocks noChangeArrowheads="1"/>
          </p:cNvSpPr>
          <p:nvPr/>
        </p:nvSpPr>
        <p:spPr bwMode="auto">
          <a:xfrm>
            <a:off x="381000" y="4114800"/>
            <a:ext cx="1031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kumimoji="0" lang="en-US" sz="1400" b="1">
                <a:solidFill>
                  <a:schemeClr val="bg2"/>
                </a:solidFill>
                <a:latin typeface="Arial" charset="0"/>
              </a:rPr>
              <a:t>Order List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  <p:sp>
        <p:nvSpPr>
          <p:cNvPr id="340994" name="AutoShape 2"/>
          <p:cNvSpPr>
            <a:spLocks noChangeArrowheads="1"/>
          </p:cNvSpPr>
          <p:nvPr/>
        </p:nvSpPr>
        <p:spPr bwMode="auto">
          <a:xfrm>
            <a:off x="533400" y="1257300"/>
            <a:ext cx="5410200" cy="3048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0995" name="AutoShape 3"/>
          <p:cNvSpPr>
            <a:spLocks noChangeArrowheads="1"/>
          </p:cNvSpPr>
          <p:nvPr/>
        </p:nvSpPr>
        <p:spPr bwMode="auto">
          <a:xfrm>
            <a:off x="1536700" y="3494088"/>
            <a:ext cx="4787900" cy="3048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0996" name="AutoShape 4"/>
          <p:cNvSpPr>
            <a:spLocks noChangeArrowheads="1"/>
          </p:cNvSpPr>
          <p:nvPr/>
        </p:nvSpPr>
        <p:spPr bwMode="auto">
          <a:xfrm>
            <a:off x="1524000" y="2555875"/>
            <a:ext cx="3657600" cy="3048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0997" name="AutoShape 5"/>
          <p:cNvSpPr>
            <a:spLocks noChangeArrowheads="1"/>
          </p:cNvSpPr>
          <p:nvPr/>
        </p:nvSpPr>
        <p:spPr bwMode="auto">
          <a:xfrm>
            <a:off x="1524000" y="1943100"/>
            <a:ext cx="3657600" cy="3048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0998" name="AutoShape 6"/>
          <p:cNvSpPr>
            <a:spLocks noChangeArrowheads="1"/>
          </p:cNvSpPr>
          <p:nvPr/>
        </p:nvSpPr>
        <p:spPr bwMode="auto">
          <a:xfrm>
            <a:off x="2819400" y="4089400"/>
            <a:ext cx="3505200" cy="3048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0999" name="AutoShape 7"/>
          <p:cNvSpPr>
            <a:spLocks noChangeArrowheads="1"/>
          </p:cNvSpPr>
          <p:nvPr/>
        </p:nvSpPr>
        <p:spPr bwMode="auto">
          <a:xfrm>
            <a:off x="2819400" y="4673600"/>
            <a:ext cx="3505200" cy="3048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1000" name="AutoShape 8"/>
          <p:cNvSpPr>
            <a:spLocks noChangeArrowheads="1"/>
          </p:cNvSpPr>
          <p:nvPr/>
        </p:nvSpPr>
        <p:spPr bwMode="auto">
          <a:xfrm>
            <a:off x="2806700" y="5233988"/>
            <a:ext cx="3505200" cy="3048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1001" name="Rectangle 9"/>
          <p:cNvSpPr>
            <a:spLocks noChangeArrowheads="1"/>
          </p:cNvSpPr>
          <p:nvPr/>
        </p:nvSpPr>
        <p:spPr bwMode="auto">
          <a:xfrm>
            <a:off x="1473200" y="3443288"/>
            <a:ext cx="27003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1.c	Serve customer</a:t>
            </a:r>
          </a:p>
        </p:txBody>
      </p:sp>
      <p:sp>
        <p:nvSpPr>
          <p:cNvPr id="341002" name="Rectangle 10"/>
          <p:cNvSpPr>
            <a:spLocks noChangeArrowheads="1"/>
          </p:cNvSpPr>
          <p:nvPr/>
        </p:nvSpPr>
        <p:spPr bwMode="auto">
          <a:xfrm>
            <a:off x="533400" y="1219200"/>
            <a:ext cx="3092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1.	Manage Customers</a:t>
            </a:r>
          </a:p>
        </p:txBody>
      </p:sp>
      <p:sp>
        <p:nvSpPr>
          <p:cNvPr id="341003" name="Rectangle 11"/>
          <p:cNvSpPr>
            <a:spLocks noChangeArrowheads="1"/>
          </p:cNvSpPr>
          <p:nvPr/>
        </p:nvSpPr>
        <p:spPr bwMode="auto">
          <a:xfrm>
            <a:off x="2768600" y="5195888"/>
            <a:ext cx="321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1.c.c	Book customer order</a:t>
            </a:r>
          </a:p>
        </p:txBody>
      </p:sp>
      <p:sp>
        <p:nvSpPr>
          <p:cNvPr id="341004" name="Rectangle 12"/>
          <p:cNvSpPr>
            <a:spLocks noChangeArrowheads="1"/>
          </p:cNvSpPr>
          <p:nvPr/>
        </p:nvSpPr>
        <p:spPr bwMode="auto">
          <a:xfrm>
            <a:off x="2768600" y="4648200"/>
            <a:ext cx="301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1.c.b	Check order status</a:t>
            </a:r>
          </a:p>
        </p:txBody>
      </p:sp>
      <p:sp>
        <p:nvSpPr>
          <p:cNvPr id="341005" name="Rectangle 13"/>
          <p:cNvSpPr>
            <a:spLocks noChangeArrowheads="1"/>
          </p:cNvSpPr>
          <p:nvPr/>
        </p:nvSpPr>
        <p:spPr bwMode="auto">
          <a:xfrm>
            <a:off x="2768600" y="4038600"/>
            <a:ext cx="3484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1.c.a	Browse product catalog</a:t>
            </a:r>
          </a:p>
        </p:txBody>
      </p:sp>
      <p:sp>
        <p:nvSpPr>
          <p:cNvPr id="341006" name="Rectangle 14"/>
          <p:cNvSpPr>
            <a:spLocks noChangeArrowheads="1"/>
          </p:cNvSpPr>
          <p:nvPr/>
        </p:nvSpPr>
        <p:spPr bwMode="auto">
          <a:xfrm>
            <a:off x="1447800" y="2528888"/>
            <a:ext cx="3714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1.b	Review sales commission</a:t>
            </a:r>
          </a:p>
        </p:txBody>
      </p:sp>
      <p:sp>
        <p:nvSpPr>
          <p:cNvPr id="341007" name="Text Box 15"/>
          <p:cNvSpPr txBox="1">
            <a:spLocks noChangeArrowheads="1"/>
          </p:cNvSpPr>
          <p:nvPr/>
        </p:nvSpPr>
        <p:spPr bwMode="auto">
          <a:xfrm>
            <a:off x="2362200" y="2895600"/>
            <a:ext cx="282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280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341008" name="Rectangle 16"/>
          <p:cNvSpPr>
            <a:spLocks noChangeArrowheads="1"/>
          </p:cNvSpPr>
          <p:nvPr/>
        </p:nvSpPr>
        <p:spPr bwMode="auto">
          <a:xfrm>
            <a:off x="1447800" y="1905000"/>
            <a:ext cx="37734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1.a	Review sales order history</a:t>
            </a:r>
          </a:p>
        </p:txBody>
      </p:sp>
      <p:sp>
        <p:nvSpPr>
          <p:cNvPr id="341009" name="Rectangle 17"/>
          <p:cNvSpPr>
            <a:spLocks noChangeArrowheads="1"/>
          </p:cNvSpPr>
          <p:nvPr/>
        </p:nvSpPr>
        <p:spPr bwMode="auto">
          <a:xfrm>
            <a:off x="457200" y="152400"/>
            <a:ext cx="58023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4000" i="1">
                <a:solidFill>
                  <a:schemeClr val="tx2"/>
                </a:solidFill>
              </a:rPr>
              <a:t>Sales Process Use Case</a:t>
            </a:r>
          </a:p>
        </p:txBody>
      </p:sp>
      <p:sp>
        <p:nvSpPr>
          <p:cNvPr id="341010" name="Rectangle 18"/>
          <p:cNvSpPr>
            <a:spLocks noChangeArrowheads="1"/>
          </p:cNvSpPr>
          <p:nvPr/>
        </p:nvSpPr>
        <p:spPr bwMode="auto">
          <a:xfrm>
            <a:off x="3276600" y="5715000"/>
            <a:ext cx="3048000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SzPct val="60000"/>
            </a:pPr>
            <a:r>
              <a:rPr lang="en-US" sz="1400">
                <a:solidFill>
                  <a:schemeClr val="tx2"/>
                </a:solidFill>
              </a:rPr>
              <a:t>1.c.c.a	Submit customer order</a:t>
            </a:r>
          </a:p>
          <a:p>
            <a:pPr>
              <a:buSzPct val="60000"/>
            </a:pPr>
            <a:r>
              <a:rPr lang="en-US" sz="1400">
                <a:solidFill>
                  <a:schemeClr val="tx2"/>
                </a:solidFill>
              </a:rPr>
              <a:t>1.c.c.b	Cancel customer order</a:t>
            </a:r>
          </a:p>
          <a:p>
            <a:pPr>
              <a:buSzPct val="60000"/>
            </a:pPr>
            <a:r>
              <a:rPr lang="en-US" sz="1400">
                <a:solidFill>
                  <a:schemeClr val="tx2"/>
                </a:solidFill>
              </a:rPr>
              <a:t>1.c.c.c	Save customer order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3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  <p:sp>
        <p:nvSpPr>
          <p:cNvPr id="342018" name="AutoShape 2"/>
          <p:cNvSpPr>
            <a:spLocks noChangeArrowheads="1"/>
          </p:cNvSpPr>
          <p:nvPr/>
        </p:nvSpPr>
        <p:spPr bwMode="auto">
          <a:xfrm>
            <a:off x="3048000" y="1409700"/>
            <a:ext cx="5715000" cy="3048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019" name="AutoShape 3"/>
          <p:cNvSpPr>
            <a:spLocks noChangeArrowheads="1"/>
          </p:cNvSpPr>
          <p:nvPr/>
        </p:nvSpPr>
        <p:spPr bwMode="auto">
          <a:xfrm>
            <a:off x="4051300" y="3646488"/>
            <a:ext cx="4711700" cy="3048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020" name="AutoShape 4"/>
          <p:cNvSpPr>
            <a:spLocks noChangeArrowheads="1"/>
          </p:cNvSpPr>
          <p:nvPr/>
        </p:nvSpPr>
        <p:spPr bwMode="auto">
          <a:xfrm>
            <a:off x="4038600" y="2708275"/>
            <a:ext cx="3657600" cy="3048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021" name="AutoShape 5"/>
          <p:cNvSpPr>
            <a:spLocks noChangeArrowheads="1"/>
          </p:cNvSpPr>
          <p:nvPr/>
        </p:nvSpPr>
        <p:spPr bwMode="auto">
          <a:xfrm>
            <a:off x="4038600" y="2095500"/>
            <a:ext cx="3657600" cy="3048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022" name="AutoShape 6"/>
          <p:cNvSpPr>
            <a:spLocks noChangeArrowheads="1"/>
          </p:cNvSpPr>
          <p:nvPr/>
        </p:nvSpPr>
        <p:spPr bwMode="auto">
          <a:xfrm>
            <a:off x="5257800" y="4241800"/>
            <a:ext cx="3505200" cy="3048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023" name="AutoShape 7"/>
          <p:cNvSpPr>
            <a:spLocks noChangeArrowheads="1"/>
          </p:cNvSpPr>
          <p:nvPr/>
        </p:nvSpPr>
        <p:spPr bwMode="auto">
          <a:xfrm>
            <a:off x="5257800" y="4826000"/>
            <a:ext cx="3505200" cy="3048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024" name="AutoShape 8"/>
          <p:cNvSpPr>
            <a:spLocks noChangeArrowheads="1"/>
          </p:cNvSpPr>
          <p:nvPr/>
        </p:nvSpPr>
        <p:spPr bwMode="auto">
          <a:xfrm>
            <a:off x="5245100" y="5386388"/>
            <a:ext cx="3505200" cy="3048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025" name="Rectangle 9"/>
          <p:cNvSpPr>
            <a:spLocks noChangeArrowheads="1"/>
          </p:cNvSpPr>
          <p:nvPr/>
        </p:nvSpPr>
        <p:spPr bwMode="auto">
          <a:xfrm>
            <a:off x="3987800" y="3595688"/>
            <a:ext cx="27003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1.c	Serve customer</a:t>
            </a:r>
          </a:p>
        </p:txBody>
      </p:sp>
      <p:sp>
        <p:nvSpPr>
          <p:cNvPr id="342026" name="Rectangle 10"/>
          <p:cNvSpPr>
            <a:spLocks noChangeArrowheads="1"/>
          </p:cNvSpPr>
          <p:nvPr/>
        </p:nvSpPr>
        <p:spPr bwMode="auto">
          <a:xfrm>
            <a:off x="3048000" y="1371600"/>
            <a:ext cx="3092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1. 	Manage Customers</a:t>
            </a:r>
          </a:p>
        </p:txBody>
      </p:sp>
      <p:sp>
        <p:nvSpPr>
          <p:cNvPr id="342027" name="Rectangle 11"/>
          <p:cNvSpPr>
            <a:spLocks noChangeArrowheads="1"/>
          </p:cNvSpPr>
          <p:nvPr/>
        </p:nvSpPr>
        <p:spPr bwMode="auto">
          <a:xfrm>
            <a:off x="5207000" y="5348288"/>
            <a:ext cx="321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1.c.c	Book customer order</a:t>
            </a:r>
          </a:p>
        </p:txBody>
      </p:sp>
      <p:sp>
        <p:nvSpPr>
          <p:cNvPr id="342028" name="Rectangle 12"/>
          <p:cNvSpPr>
            <a:spLocks noChangeArrowheads="1"/>
          </p:cNvSpPr>
          <p:nvPr/>
        </p:nvSpPr>
        <p:spPr bwMode="auto">
          <a:xfrm>
            <a:off x="5207000" y="4800600"/>
            <a:ext cx="301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1.c.b	Check order status</a:t>
            </a:r>
          </a:p>
        </p:txBody>
      </p:sp>
      <p:sp>
        <p:nvSpPr>
          <p:cNvPr id="342029" name="Rectangle 13"/>
          <p:cNvSpPr>
            <a:spLocks noChangeArrowheads="1"/>
          </p:cNvSpPr>
          <p:nvPr/>
        </p:nvSpPr>
        <p:spPr bwMode="auto">
          <a:xfrm>
            <a:off x="5207000" y="4191000"/>
            <a:ext cx="3484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1.c.a	Browse product catalog</a:t>
            </a:r>
          </a:p>
        </p:txBody>
      </p:sp>
      <p:sp>
        <p:nvSpPr>
          <p:cNvPr id="342030" name="Rectangle 14"/>
          <p:cNvSpPr>
            <a:spLocks noChangeArrowheads="1"/>
          </p:cNvSpPr>
          <p:nvPr/>
        </p:nvSpPr>
        <p:spPr bwMode="auto">
          <a:xfrm>
            <a:off x="3962400" y="2681288"/>
            <a:ext cx="3714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1.b	Review sales commission</a:t>
            </a:r>
          </a:p>
        </p:txBody>
      </p:sp>
      <p:sp>
        <p:nvSpPr>
          <p:cNvPr id="342031" name="Text Box 15"/>
          <p:cNvSpPr txBox="1">
            <a:spLocks noChangeArrowheads="1"/>
          </p:cNvSpPr>
          <p:nvPr/>
        </p:nvSpPr>
        <p:spPr bwMode="auto">
          <a:xfrm>
            <a:off x="4876800" y="3048000"/>
            <a:ext cx="282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280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342032" name="Line 16"/>
          <p:cNvSpPr>
            <a:spLocks noChangeShapeType="1"/>
          </p:cNvSpPr>
          <p:nvPr/>
        </p:nvSpPr>
        <p:spPr bwMode="auto">
          <a:xfrm flipV="1">
            <a:off x="906463" y="1524000"/>
            <a:ext cx="2141537" cy="7938"/>
          </a:xfrm>
          <a:prstGeom prst="line">
            <a:avLst/>
          </a:prstGeom>
          <a:noFill/>
          <a:ln w="25400">
            <a:solidFill>
              <a:srgbClr val="33CCCC"/>
            </a:solidFill>
            <a:prstDash val="dash"/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2033" name="Group 17"/>
          <p:cNvGrpSpPr>
            <a:grpSpLocks/>
          </p:cNvGrpSpPr>
          <p:nvPr/>
        </p:nvGrpSpPr>
        <p:grpSpPr bwMode="auto">
          <a:xfrm>
            <a:off x="152400" y="1219200"/>
            <a:ext cx="677863" cy="709613"/>
            <a:chOff x="1728" y="1776"/>
            <a:chExt cx="427" cy="447"/>
          </a:xfrm>
        </p:grpSpPr>
        <p:sp>
          <p:nvSpPr>
            <p:cNvPr id="342034" name="Oval 18"/>
            <p:cNvSpPr>
              <a:spLocks noChangeArrowheads="1"/>
            </p:cNvSpPr>
            <p:nvPr/>
          </p:nvSpPr>
          <p:spPr bwMode="auto">
            <a:xfrm>
              <a:off x="1728" y="1776"/>
              <a:ext cx="427" cy="447"/>
            </a:xfrm>
            <a:prstGeom prst="ellipse">
              <a:avLst/>
            </a:prstGeom>
            <a:solidFill>
              <a:srgbClr val="FFBEBE"/>
            </a:solidFill>
            <a:ln w="12700">
              <a:solidFill>
                <a:srgbClr val="FFBEB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035" name="AutoShape 19"/>
            <p:cNvSpPr>
              <a:spLocks noChangeArrowheads="1"/>
            </p:cNvSpPr>
            <p:nvPr/>
          </p:nvSpPr>
          <p:spPr bwMode="auto">
            <a:xfrm rot="16200000">
              <a:off x="1754" y="1894"/>
              <a:ext cx="244" cy="230"/>
            </a:xfrm>
            <a:prstGeom prst="triangle">
              <a:avLst>
                <a:gd name="adj" fmla="val 4999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036" name="Oval 20"/>
            <p:cNvSpPr>
              <a:spLocks noChangeArrowheads="1"/>
            </p:cNvSpPr>
            <p:nvPr/>
          </p:nvSpPr>
          <p:spPr bwMode="auto">
            <a:xfrm>
              <a:off x="1957" y="1906"/>
              <a:ext cx="87" cy="215"/>
            </a:xfrm>
            <a:prstGeom prst="ellipse">
              <a:avLst/>
            </a:prstGeom>
            <a:solidFill>
              <a:srgbClr val="1080A8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037" name="Oval 21"/>
            <p:cNvSpPr>
              <a:spLocks noChangeArrowheads="1"/>
            </p:cNvSpPr>
            <p:nvPr/>
          </p:nvSpPr>
          <p:spPr bwMode="auto">
            <a:xfrm>
              <a:off x="2011" y="1975"/>
              <a:ext cx="27" cy="91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038" name="AutoShape 22"/>
            <p:cNvSpPr>
              <a:spLocks noChangeArrowheads="1"/>
            </p:cNvSpPr>
            <p:nvPr/>
          </p:nvSpPr>
          <p:spPr bwMode="auto">
            <a:xfrm rot="9660000">
              <a:off x="2006" y="1905"/>
              <a:ext cx="9" cy="77"/>
            </a:xfrm>
            <a:prstGeom prst="triangle">
              <a:avLst>
                <a:gd name="adj" fmla="val 49995"/>
              </a:avLst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039" name="Line 23"/>
            <p:cNvSpPr>
              <a:spLocks noChangeShapeType="1"/>
            </p:cNvSpPr>
            <p:nvPr/>
          </p:nvSpPr>
          <p:spPr bwMode="auto">
            <a:xfrm>
              <a:off x="1976" y="2123"/>
              <a:ext cx="44" cy="2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2040" name="Rectangle 24"/>
          <p:cNvSpPr>
            <a:spLocks noChangeArrowheads="1"/>
          </p:cNvSpPr>
          <p:nvPr/>
        </p:nvSpPr>
        <p:spPr bwMode="auto">
          <a:xfrm>
            <a:off x="3962400" y="2057400"/>
            <a:ext cx="37734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1.a	Review sales order history</a:t>
            </a:r>
          </a:p>
        </p:txBody>
      </p:sp>
      <p:sp>
        <p:nvSpPr>
          <p:cNvPr id="342041" name="Rectangle 25"/>
          <p:cNvSpPr>
            <a:spLocks noChangeArrowheads="1"/>
          </p:cNvSpPr>
          <p:nvPr/>
        </p:nvSpPr>
        <p:spPr bwMode="auto">
          <a:xfrm>
            <a:off x="0" y="1981200"/>
            <a:ext cx="9144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SzPct val="60000"/>
            </a:pPr>
            <a:r>
              <a:rPr lang="en-US" sz="1400">
                <a:solidFill>
                  <a:schemeClr val="tx2"/>
                </a:solidFill>
              </a:rPr>
              <a:t>Sales Person</a:t>
            </a:r>
          </a:p>
        </p:txBody>
      </p:sp>
      <p:sp>
        <p:nvSpPr>
          <p:cNvPr id="342042" name="Rectangle 26"/>
          <p:cNvSpPr>
            <a:spLocks noChangeArrowheads="1"/>
          </p:cNvSpPr>
          <p:nvPr/>
        </p:nvSpPr>
        <p:spPr bwMode="auto">
          <a:xfrm>
            <a:off x="457200" y="152400"/>
            <a:ext cx="58023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4000" i="1">
                <a:solidFill>
                  <a:schemeClr val="tx2"/>
                </a:solidFill>
              </a:rPr>
              <a:t>Sales Process Use Case</a:t>
            </a:r>
          </a:p>
        </p:txBody>
      </p:sp>
      <p:sp>
        <p:nvSpPr>
          <p:cNvPr id="342043" name="Line 27"/>
          <p:cNvSpPr>
            <a:spLocks noChangeShapeType="1"/>
          </p:cNvSpPr>
          <p:nvPr/>
        </p:nvSpPr>
        <p:spPr bwMode="auto">
          <a:xfrm flipV="1">
            <a:off x="2590800" y="3810000"/>
            <a:ext cx="1379538" cy="0"/>
          </a:xfrm>
          <a:prstGeom prst="line">
            <a:avLst/>
          </a:prstGeom>
          <a:noFill/>
          <a:ln w="25400">
            <a:solidFill>
              <a:srgbClr val="33CCCC"/>
            </a:solidFill>
            <a:prstDash val="dash"/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044" name="Rectangle 28"/>
          <p:cNvSpPr>
            <a:spLocks noChangeArrowheads="1"/>
          </p:cNvSpPr>
          <p:nvPr/>
        </p:nvSpPr>
        <p:spPr bwMode="auto">
          <a:xfrm>
            <a:off x="1295400" y="3581400"/>
            <a:ext cx="12954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SzPct val="60000"/>
            </a:pPr>
            <a:r>
              <a:rPr lang="en-US" sz="1400">
                <a:solidFill>
                  <a:schemeClr val="tx2"/>
                </a:solidFill>
              </a:rPr>
              <a:t>Customer name</a:t>
            </a:r>
          </a:p>
        </p:txBody>
      </p:sp>
      <p:sp>
        <p:nvSpPr>
          <p:cNvPr id="342045" name="Line 29"/>
          <p:cNvSpPr>
            <a:spLocks noChangeShapeType="1"/>
          </p:cNvSpPr>
          <p:nvPr/>
        </p:nvSpPr>
        <p:spPr bwMode="auto">
          <a:xfrm flipV="1">
            <a:off x="3810000" y="5527675"/>
            <a:ext cx="1379538" cy="0"/>
          </a:xfrm>
          <a:prstGeom prst="line">
            <a:avLst/>
          </a:prstGeom>
          <a:noFill/>
          <a:ln w="19050">
            <a:solidFill>
              <a:srgbClr val="33CCCC"/>
            </a:solidFill>
            <a:prstDash val="dash"/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046" name="Rectangle 30"/>
          <p:cNvSpPr>
            <a:spLocks noChangeArrowheads="1"/>
          </p:cNvSpPr>
          <p:nvPr/>
        </p:nvSpPr>
        <p:spPr bwMode="auto">
          <a:xfrm>
            <a:off x="2667000" y="53340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SzPct val="60000"/>
            </a:pPr>
            <a:r>
              <a:rPr lang="en-US" sz="1400">
                <a:solidFill>
                  <a:schemeClr val="tx2"/>
                </a:solidFill>
              </a:rPr>
              <a:t>Customer</a:t>
            </a:r>
          </a:p>
        </p:txBody>
      </p:sp>
      <p:sp>
        <p:nvSpPr>
          <p:cNvPr id="342047" name="Rectangle 31"/>
          <p:cNvSpPr>
            <a:spLocks noChangeArrowheads="1"/>
          </p:cNvSpPr>
          <p:nvPr/>
        </p:nvSpPr>
        <p:spPr bwMode="auto">
          <a:xfrm>
            <a:off x="5715000" y="5791200"/>
            <a:ext cx="3048000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SzPct val="60000"/>
            </a:pPr>
            <a:r>
              <a:rPr lang="en-US" sz="1400">
                <a:solidFill>
                  <a:schemeClr val="tx2"/>
                </a:solidFill>
              </a:rPr>
              <a:t>1.c.c.a	Submit customer order</a:t>
            </a:r>
          </a:p>
          <a:p>
            <a:pPr>
              <a:buSzPct val="60000"/>
            </a:pPr>
            <a:r>
              <a:rPr lang="en-US" sz="1400">
                <a:solidFill>
                  <a:schemeClr val="tx2"/>
                </a:solidFill>
              </a:rPr>
              <a:t>1.c.c.b	Cancel customer order</a:t>
            </a:r>
          </a:p>
          <a:p>
            <a:pPr>
              <a:buSzPct val="60000"/>
            </a:pPr>
            <a:r>
              <a:rPr lang="en-US" sz="1400">
                <a:solidFill>
                  <a:schemeClr val="tx2"/>
                </a:solidFill>
              </a:rPr>
              <a:t>1.c.c.c	Save customer order</a:t>
            </a:r>
          </a:p>
        </p:txBody>
      </p:sp>
      <p:sp>
        <p:nvSpPr>
          <p:cNvPr id="342048" name="Rectangle 32"/>
          <p:cNvSpPr>
            <a:spLocks noChangeArrowheads="1"/>
          </p:cNvSpPr>
          <p:nvPr/>
        </p:nvSpPr>
        <p:spPr bwMode="auto">
          <a:xfrm>
            <a:off x="2667000" y="4130675"/>
            <a:ext cx="12954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SzPct val="60000"/>
            </a:pPr>
            <a:r>
              <a:rPr lang="en-US" sz="1400">
                <a:solidFill>
                  <a:schemeClr val="tx2"/>
                </a:solidFill>
              </a:rPr>
              <a:t>Product Catalog</a:t>
            </a:r>
          </a:p>
        </p:txBody>
      </p:sp>
      <p:sp>
        <p:nvSpPr>
          <p:cNvPr id="342049" name="Line 33"/>
          <p:cNvSpPr>
            <a:spLocks noChangeShapeType="1"/>
          </p:cNvSpPr>
          <p:nvPr/>
        </p:nvSpPr>
        <p:spPr bwMode="auto">
          <a:xfrm flipV="1">
            <a:off x="3810000" y="4419600"/>
            <a:ext cx="1379538" cy="0"/>
          </a:xfrm>
          <a:prstGeom prst="line">
            <a:avLst/>
          </a:prstGeom>
          <a:noFill/>
          <a:ln w="19050">
            <a:solidFill>
              <a:srgbClr val="33CCCC"/>
            </a:solidFill>
            <a:prstDash val="dash"/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050" name="Line 34"/>
          <p:cNvSpPr>
            <a:spLocks noChangeShapeType="1"/>
          </p:cNvSpPr>
          <p:nvPr/>
        </p:nvSpPr>
        <p:spPr bwMode="auto">
          <a:xfrm>
            <a:off x="3810000" y="4419600"/>
            <a:ext cx="1371600" cy="990600"/>
          </a:xfrm>
          <a:prstGeom prst="line">
            <a:avLst/>
          </a:prstGeom>
          <a:noFill/>
          <a:ln w="19050">
            <a:solidFill>
              <a:srgbClr val="33CCCC"/>
            </a:solidFill>
            <a:prstDash val="dash"/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051" name="Line 35"/>
          <p:cNvSpPr>
            <a:spLocks noChangeShapeType="1"/>
          </p:cNvSpPr>
          <p:nvPr/>
        </p:nvSpPr>
        <p:spPr bwMode="auto">
          <a:xfrm flipV="1">
            <a:off x="3810000" y="4953000"/>
            <a:ext cx="1447800" cy="533400"/>
          </a:xfrm>
          <a:prstGeom prst="line">
            <a:avLst/>
          </a:prstGeom>
          <a:noFill/>
          <a:ln w="19050">
            <a:solidFill>
              <a:srgbClr val="33CCCC"/>
            </a:solidFill>
            <a:prstDash val="dash"/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  <p:sp>
        <p:nvSpPr>
          <p:cNvPr id="343042" name="AutoShape 2"/>
          <p:cNvSpPr>
            <a:spLocks noChangeArrowheads="1"/>
          </p:cNvSpPr>
          <p:nvPr/>
        </p:nvSpPr>
        <p:spPr bwMode="auto">
          <a:xfrm>
            <a:off x="4279900" y="6540500"/>
            <a:ext cx="2882900" cy="1905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43" name="AutoShape 3"/>
          <p:cNvSpPr>
            <a:spLocks noChangeArrowheads="1"/>
          </p:cNvSpPr>
          <p:nvPr/>
        </p:nvSpPr>
        <p:spPr bwMode="auto">
          <a:xfrm>
            <a:off x="1447800" y="6248400"/>
            <a:ext cx="2882900" cy="1905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44" name="AutoShape 4"/>
          <p:cNvSpPr>
            <a:spLocks noChangeArrowheads="1"/>
          </p:cNvSpPr>
          <p:nvPr/>
        </p:nvSpPr>
        <p:spPr bwMode="auto">
          <a:xfrm>
            <a:off x="12700" y="5829300"/>
            <a:ext cx="2882900" cy="1905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45" name="AutoShape 5"/>
          <p:cNvSpPr>
            <a:spLocks noChangeArrowheads="1"/>
          </p:cNvSpPr>
          <p:nvPr/>
        </p:nvSpPr>
        <p:spPr bwMode="auto">
          <a:xfrm>
            <a:off x="3048000" y="471488"/>
            <a:ext cx="3733800" cy="3048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46" name="AutoShape 6"/>
          <p:cNvSpPr>
            <a:spLocks noChangeArrowheads="1"/>
          </p:cNvSpPr>
          <p:nvPr/>
        </p:nvSpPr>
        <p:spPr bwMode="auto">
          <a:xfrm>
            <a:off x="63500" y="2857500"/>
            <a:ext cx="3365500" cy="3048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47" name="AutoShape 7"/>
          <p:cNvSpPr>
            <a:spLocks noChangeArrowheads="1"/>
          </p:cNvSpPr>
          <p:nvPr/>
        </p:nvSpPr>
        <p:spPr bwMode="auto">
          <a:xfrm>
            <a:off x="3276600" y="2251075"/>
            <a:ext cx="3657600" cy="3048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48" name="AutoShape 8"/>
          <p:cNvSpPr>
            <a:spLocks noChangeArrowheads="1"/>
          </p:cNvSpPr>
          <p:nvPr/>
        </p:nvSpPr>
        <p:spPr bwMode="auto">
          <a:xfrm>
            <a:off x="5446713" y="1500188"/>
            <a:ext cx="3657600" cy="3048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49" name="AutoShape 9"/>
          <p:cNvSpPr>
            <a:spLocks noChangeArrowheads="1"/>
          </p:cNvSpPr>
          <p:nvPr/>
        </p:nvSpPr>
        <p:spPr bwMode="auto">
          <a:xfrm>
            <a:off x="5156200" y="3822700"/>
            <a:ext cx="3505200" cy="3048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50" name="AutoShape 10"/>
          <p:cNvSpPr>
            <a:spLocks noChangeArrowheads="1"/>
          </p:cNvSpPr>
          <p:nvPr/>
        </p:nvSpPr>
        <p:spPr bwMode="auto">
          <a:xfrm>
            <a:off x="3784600" y="4406900"/>
            <a:ext cx="3505200" cy="3048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51" name="AutoShape 11"/>
          <p:cNvSpPr>
            <a:spLocks noChangeArrowheads="1"/>
          </p:cNvSpPr>
          <p:nvPr/>
        </p:nvSpPr>
        <p:spPr bwMode="auto">
          <a:xfrm>
            <a:off x="114300" y="5043488"/>
            <a:ext cx="3505200" cy="3048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52" name="Rectangle 12"/>
          <p:cNvSpPr>
            <a:spLocks noChangeArrowheads="1"/>
          </p:cNvSpPr>
          <p:nvPr/>
        </p:nvSpPr>
        <p:spPr bwMode="auto">
          <a:xfrm>
            <a:off x="0" y="2806700"/>
            <a:ext cx="2700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1.c	Serve customer</a:t>
            </a:r>
          </a:p>
        </p:txBody>
      </p:sp>
      <p:sp>
        <p:nvSpPr>
          <p:cNvPr id="343053" name="Rectangle 13"/>
          <p:cNvSpPr>
            <a:spLocks noChangeArrowheads="1"/>
          </p:cNvSpPr>
          <p:nvPr/>
        </p:nvSpPr>
        <p:spPr bwMode="auto">
          <a:xfrm>
            <a:off x="3048000" y="471488"/>
            <a:ext cx="2178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Manage Customers</a:t>
            </a:r>
          </a:p>
        </p:txBody>
      </p:sp>
      <p:sp>
        <p:nvSpPr>
          <p:cNvPr id="343054" name="Rectangle 14"/>
          <p:cNvSpPr>
            <a:spLocks noChangeArrowheads="1"/>
          </p:cNvSpPr>
          <p:nvPr/>
        </p:nvSpPr>
        <p:spPr bwMode="auto">
          <a:xfrm>
            <a:off x="76200" y="5005388"/>
            <a:ext cx="321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1.c.c	Book customer order</a:t>
            </a:r>
          </a:p>
        </p:txBody>
      </p:sp>
      <p:sp>
        <p:nvSpPr>
          <p:cNvPr id="343055" name="Rectangle 15"/>
          <p:cNvSpPr>
            <a:spLocks noChangeArrowheads="1"/>
          </p:cNvSpPr>
          <p:nvPr/>
        </p:nvSpPr>
        <p:spPr bwMode="auto">
          <a:xfrm>
            <a:off x="3733800" y="4381500"/>
            <a:ext cx="301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1.c.b	Check order status</a:t>
            </a:r>
          </a:p>
        </p:txBody>
      </p:sp>
      <p:sp>
        <p:nvSpPr>
          <p:cNvPr id="343056" name="Rectangle 16"/>
          <p:cNvSpPr>
            <a:spLocks noChangeArrowheads="1"/>
          </p:cNvSpPr>
          <p:nvPr/>
        </p:nvSpPr>
        <p:spPr bwMode="auto">
          <a:xfrm>
            <a:off x="5105400" y="3771900"/>
            <a:ext cx="3484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1.c.a	Browse product catalog</a:t>
            </a:r>
          </a:p>
        </p:txBody>
      </p:sp>
      <p:sp>
        <p:nvSpPr>
          <p:cNvPr id="343057" name="Rectangle 17"/>
          <p:cNvSpPr>
            <a:spLocks noChangeArrowheads="1"/>
          </p:cNvSpPr>
          <p:nvPr/>
        </p:nvSpPr>
        <p:spPr bwMode="auto">
          <a:xfrm>
            <a:off x="3200400" y="2224088"/>
            <a:ext cx="3714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1.b	Review sales commission</a:t>
            </a:r>
          </a:p>
        </p:txBody>
      </p:sp>
      <p:sp>
        <p:nvSpPr>
          <p:cNvPr id="343058" name="Rectangle 18"/>
          <p:cNvSpPr>
            <a:spLocks noChangeArrowheads="1"/>
          </p:cNvSpPr>
          <p:nvPr/>
        </p:nvSpPr>
        <p:spPr bwMode="auto">
          <a:xfrm>
            <a:off x="5370513" y="1462088"/>
            <a:ext cx="37734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1.a	Review sales order history</a:t>
            </a:r>
          </a:p>
        </p:txBody>
      </p:sp>
      <p:sp>
        <p:nvSpPr>
          <p:cNvPr id="343059" name="Line 19"/>
          <p:cNvSpPr>
            <a:spLocks noChangeShapeType="1"/>
          </p:cNvSpPr>
          <p:nvPr/>
        </p:nvSpPr>
        <p:spPr bwMode="auto">
          <a:xfrm flipH="1">
            <a:off x="1828800" y="762000"/>
            <a:ext cx="3124200" cy="20955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60" name="Line 20"/>
          <p:cNvSpPr>
            <a:spLocks noChangeShapeType="1"/>
          </p:cNvSpPr>
          <p:nvPr/>
        </p:nvSpPr>
        <p:spPr bwMode="auto">
          <a:xfrm>
            <a:off x="4953000" y="762000"/>
            <a:ext cx="0" cy="1447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61" name="Line 21"/>
          <p:cNvSpPr>
            <a:spLocks noChangeShapeType="1"/>
          </p:cNvSpPr>
          <p:nvPr/>
        </p:nvSpPr>
        <p:spPr bwMode="auto">
          <a:xfrm>
            <a:off x="4953000" y="762000"/>
            <a:ext cx="609600" cy="685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62" name="Line 22"/>
          <p:cNvSpPr>
            <a:spLocks noChangeShapeType="1"/>
          </p:cNvSpPr>
          <p:nvPr/>
        </p:nvSpPr>
        <p:spPr bwMode="auto">
          <a:xfrm flipH="1">
            <a:off x="1905000" y="3162300"/>
            <a:ext cx="0" cy="1828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63" name="Line 23"/>
          <p:cNvSpPr>
            <a:spLocks noChangeShapeType="1"/>
          </p:cNvSpPr>
          <p:nvPr/>
        </p:nvSpPr>
        <p:spPr bwMode="auto">
          <a:xfrm>
            <a:off x="1905000" y="3162300"/>
            <a:ext cx="1905000" cy="1219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64" name="Line 24"/>
          <p:cNvSpPr>
            <a:spLocks noChangeShapeType="1"/>
          </p:cNvSpPr>
          <p:nvPr/>
        </p:nvSpPr>
        <p:spPr bwMode="auto">
          <a:xfrm>
            <a:off x="1905000" y="3162300"/>
            <a:ext cx="3200400" cy="762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65" name="Rectangle 25"/>
          <p:cNvSpPr>
            <a:spLocks noChangeArrowheads="1"/>
          </p:cNvSpPr>
          <p:nvPr/>
        </p:nvSpPr>
        <p:spPr bwMode="auto">
          <a:xfrm>
            <a:off x="4267200" y="6477000"/>
            <a:ext cx="304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SzPct val="60000"/>
            </a:pPr>
            <a:r>
              <a:rPr lang="en-US" sz="1400">
                <a:solidFill>
                  <a:schemeClr val="tx2"/>
                </a:solidFill>
              </a:rPr>
              <a:t>1.c.c.c	Save customer order</a:t>
            </a:r>
          </a:p>
        </p:txBody>
      </p:sp>
      <p:sp>
        <p:nvSpPr>
          <p:cNvPr id="343066" name="Rectangle 26"/>
          <p:cNvSpPr>
            <a:spLocks noChangeArrowheads="1"/>
          </p:cNvSpPr>
          <p:nvPr/>
        </p:nvSpPr>
        <p:spPr bwMode="auto">
          <a:xfrm>
            <a:off x="-76200" y="5791200"/>
            <a:ext cx="28971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400">
                <a:solidFill>
                  <a:schemeClr val="tx2"/>
                </a:solidFill>
              </a:rPr>
              <a:t>1.c.c.a	Submit customer order</a:t>
            </a:r>
          </a:p>
        </p:txBody>
      </p:sp>
      <p:sp>
        <p:nvSpPr>
          <p:cNvPr id="343067" name="Rectangle 27"/>
          <p:cNvSpPr>
            <a:spLocks noChangeArrowheads="1"/>
          </p:cNvSpPr>
          <p:nvPr/>
        </p:nvSpPr>
        <p:spPr bwMode="auto">
          <a:xfrm>
            <a:off x="1447800" y="6172200"/>
            <a:ext cx="28940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400">
                <a:solidFill>
                  <a:schemeClr val="tx2"/>
                </a:solidFill>
              </a:rPr>
              <a:t>1.c.c.b	Cancel customer order</a:t>
            </a:r>
          </a:p>
        </p:txBody>
      </p:sp>
      <p:sp>
        <p:nvSpPr>
          <p:cNvPr id="343068" name="Line 28"/>
          <p:cNvSpPr>
            <a:spLocks noChangeShapeType="1"/>
          </p:cNvSpPr>
          <p:nvPr/>
        </p:nvSpPr>
        <p:spPr bwMode="auto">
          <a:xfrm flipH="1">
            <a:off x="2057400" y="5334000"/>
            <a:ext cx="0" cy="457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69" name="Line 29"/>
          <p:cNvSpPr>
            <a:spLocks noChangeShapeType="1"/>
          </p:cNvSpPr>
          <p:nvPr/>
        </p:nvSpPr>
        <p:spPr bwMode="auto">
          <a:xfrm>
            <a:off x="2057400" y="5334000"/>
            <a:ext cx="1676400" cy="914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70" name="Line 30"/>
          <p:cNvSpPr>
            <a:spLocks noChangeShapeType="1"/>
          </p:cNvSpPr>
          <p:nvPr/>
        </p:nvSpPr>
        <p:spPr bwMode="auto">
          <a:xfrm>
            <a:off x="2057400" y="5334000"/>
            <a:ext cx="3886200" cy="1143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71" name="Rectangle 31"/>
          <p:cNvSpPr>
            <a:spLocks noChangeArrowheads="1"/>
          </p:cNvSpPr>
          <p:nvPr/>
        </p:nvSpPr>
        <p:spPr bwMode="auto">
          <a:xfrm>
            <a:off x="0" y="0"/>
            <a:ext cx="2357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Navigation Sequence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  <p:sp>
        <p:nvSpPr>
          <p:cNvPr id="344066" name="Rectangle 2"/>
          <p:cNvSpPr>
            <a:spLocks noChangeArrowheads="1"/>
          </p:cNvSpPr>
          <p:nvPr/>
        </p:nvSpPr>
        <p:spPr bwMode="auto">
          <a:xfrm>
            <a:off x="457200" y="1143000"/>
            <a:ext cx="8224838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Implicit in the use case above is the fact that there is an authentication step that</a:t>
            </a:r>
          </a:p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must be completed before the user is allowed to use the system</a:t>
            </a:r>
          </a:p>
        </p:txBody>
      </p:sp>
      <p:sp>
        <p:nvSpPr>
          <p:cNvPr id="344067" name="AutoShape 3"/>
          <p:cNvSpPr>
            <a:spLocks noChangeArrowheads="1"/>
          </p:cNvSpPr>
          <p:nvPr/>
        </p:nvSpPr>
        <p:spPr bwMode="auto">
          <a:xfrm>
            <a:off x="2209800" y="3848100"/>
            <a:ext cx="5410200" cy="3048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68" name="AutoShape 4"/>
          <p:cNvSpPr>
            <a:spLocks noChangeArrowheads="1"/>
          </p:cNvSpPr>
          <p:nvPr/>
        </p:nvSpPr>
        <p:spPr bwMode="auto">
          <a:xfrm>
            <a:off x="3200400" y="5146675"/>
            <a:ext cx="3657600" cy="3048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69" name="AutoShape 5"/>
          <p:cNvSpPr>
            <a:spLocks noChangeArrowheads="1"/>
          </p:cNvSpPr>
          <p:nvPr/>
        </p:nvSpPr>
        <p:spPr bwMode="auto">
          <a:xfrm>
            <a:off x="3200400" y="4533900"/>
            <a:ext cx="3657600" cy="3048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70" name="Rectangle 6"/>
          <p:cNvSpPr>
            <a:spLocks noChangeArrowheads="1"/>
          </p:cNvSpPr>
          <p:nvPr/>
        </p:nvSpPr>
        <p:spPr bwMode="auto">
          <a:xfrm>
            <a:off x="2209800" y="3810000"/>
            <a:ext cx="2432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1. Manage Customers</a:t>
            </a:r>
          </a:p>
        </p:txBody>
      </p:sp>
      <p:sp>
        <p:nvSpPr>
          <p:cNvPr id="344071" name="Rectangle 7"/>
          <p:cNvSpPr>
            <a:spLocks noChangeArrowheads="1"/>
          </p:cNvSpPr>
          <p:nvPr/>
        </p:nvSpPr>
        <p:spPr bwMode="auto">
          <a:xfrm>
            <a:off x="3124200" y="5119688"/>
            <a:ext cx="3714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1.b	Review sales commission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4038600" y="5486400"/>
            <a:ext cx="282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280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344073" name="Rectangle 9"/>
          <p:cNvSpPr>
            <a:spLocks noChangeArrowheads="1"/>
          </p:cNvSpPr>
          <p:nvPr/>
        </p:nvSpPr>
        <p:spPr bwMode="auto">
          <a:xfrm>
            <a:off x="3124200" y="4495800"/>
            <a:ext cx="37734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1.a	Review sales order history</a:t>
            </a:r>
          </a:p>
        </p:txBody>
      </p:sp>
      <p:sp>
        <p:nvSpPr>
          <p:cNvPr id="344074" name="AutoShape 10"/>
          <p:cNvSpPr>
            <a:spLocks noChangeArrowheads="1"/>
          </p:cNvSpPr>
          <p:nvPr/>
        </p:nvSpPr>
        <p:spPr bwMode="auto">
          <a:xfrm>
            <a:off x="2209800" y="2286000"/>
            <a:ext cx="5410200" cy="3048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75" name="Rectangle 11"/>
          <p:cNvSpPr>
            <a:spLocks noChangeArrowheads="1"/>
          </p:cNvSpPr>
          <p:nvPr/>
        </p:nvSpPr>
        <p:spPr bwMode="auto">
          <a:xfrm>
            <a:off x="2209800" y="2262188"/>
            <a:ext cx="2738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chemeClr val="tx2"/>
                </a:solidFill>
              </a:rPr>
              <a:t>0. Login/validate the user</a:t>
            </a:r>
          </a:p>
        </p:txBody>
      </p:sp>
      <p:sp>
        <p:nvSpPr>
          <p:cNvPr id="344076" name="Rectangle 12"/>
          <p:cNvSpPr>
            <a:spLocks noChangeArrowheads="1"/>
          </p:cNvSpPr>
          <p:nvPr/>
        </p:nvSpPr>
        <p:spPr bwMode="auto">
          <a:xfrm>
            <a:off x="3048000" y="2743200"/>
            <a:ext cx="449580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SzPct val="60000"/>
            </a:pPr>
            <a:r>
              <a:rPr lang="en-US" sz="1400">
                <a:solidFill>
                  <a:schemeClr val="tx2"/>
                </a:solidFill>
              </a:rPr>
              <a:t>0.1	Ask the security service if user has 	the right to use the system</a:t>
            </a:r>
          </a:p>
          <a:p>
            <a:pPr>
              <a:buSzPct val="60000"/>
            </a:pPr>
            <a:r>
              <a:rPr lang="en-US" sz="1400">
                <a:solidFill>
                  <a:schemeClr val="tx2"/>
                </a:solidFill>
              </a:rPr>
              <a:t>0.2	If user is valid then continue with next step</a:t>
            </a:r>
          </a:p>
        </p:txBody>
      </p:sp>
      <p:sp>
        <p:nvSpPr>
          <p:cNvPr id="344077" name="Rectangle 13"/>
          <p:cNvSpPr>
            <a:spLocks noChangeArrowheads="1"/>
          </p:cNvSpPr>
          <p:nvPr/>
        </p:nvSpPr>
        <p:spPr bwMode="auto">
          <a:xfrm>
            <a:off x="2133600" y="1981200"/>
            <a:ext cx="6172200" cy="1676400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Pricing: Product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3657600" y="3276600"/>
            <a:ext cx="1447800" cy="1454182"/>
          </a:xfrm>
          <a:prstGeom prst="ellipse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elvetica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elvetica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elvetic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71900" y="3772858"/>
            <a:ext cx="12458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Product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29000" y="2590800"/>
            <a:ext cx="1827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Target Price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47548" y="4419600"/>
            <a:ext cx="19159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Ceiling Price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47800" y="4419600"/>
            <a:ext cx="16738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Floor Price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40084" y="914400"/>
            <a:ext cx="8178842" cy="1348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What matters is the price for the total package: </a:t>
            </a:r>
          </a:p>
          <a:p>
            <a:r>
              <a:rPr lang="en-US" dirty="0"/>
              <a:t>Some products in the sale package are sold at lower price </a:t>
            </a:r>
          </a:p>
          <a:p>
            <a:r>
              <a:rPr lang="en-US" dirty="0"/>
              <a:t>and others are at higher price.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57575" y="6162675"/>
            <a:ext cx="18277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Actual Price</a:t>
            </a:r>
          </a:p>
        </p:txBody>
      </p:sp>
      <p:sp>
        <p:nvSpPr>
          <p:cNvPr id="3" name="Down Arrow 2"/>
          <p:cNvSpPr/>
          <p:nvPr/>
        </p:nvSpPr>
        <p:spPr bwMode="auto">
          <a:xfrm>
            <a:off x="4111483" y="5107632"/>
            <a:ext cx="490905" cy="835968"/>
          </a:xfrm>
          <a:prstGeom prst="downArrow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5000"/>
              <a:buFont typeface="Wingdings" pitchFamily="2" charset="2"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FFFF99"/>
              </a:solidFill>
              <a:effectLst/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625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Pricing: Solution Package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4304"/>
            <a:ext cx="1905000" cy="457200"/>
          </a:xfrm>
        </p:spPr>
        <p:txBody>
          <a:bodyPr/>
          <a:lstStyle/>
          <a:p>
            <a:r>
              <a:rPr lang="en-US"/>
              <a:t>Kal Bugrara, Ph.D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79039804"/>
              </p:ext>
            </p:extLst>
          </p:nvPr>
        </p:nvGraphicFramePr>
        <p:xfrm>
          <a:off x="4572000" y="1600200"/>
          <a:ext cx="3810000" cy="2984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-9525" y="5562600"/>
            <a:ext cx="8642302" cy="10341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tx2"/>
                </a:solidFill>
              </a:rPr>
              <a:t>Total Price = </a:t>
            </a:r>
            <a:r>
              <a:rPr lang="en-US" sz="1800" dirty="0" err="1">
                <a:solidFill>
                  <a:schemeClr val="tx2"/>
                </a:solidFill>
              </a:rPr>
              <a:t>ActualPrice</a:t>
            </a:r>
            <a:r>
              <a:rPr lang="en-US" sz="1800" dirty="0">
                <a:solidFill>
                  <a:schemeClr val="tx2"/>
                </a:solidFill>
              </a:rPr>
              <a:t>(P1) + </a:t>
            </a:r>
            <a:r>
              <a:rPr lang="en-US" sz="1800" dirty="0" err="1">
                <a:solidFill>
                  <a:schemeClr val="tx2"/>
                </a:solidFill>
              </a:rPr>
              <a:t>ActualPrice</a:t>
            </a:r>
            <a:r>
              <a:rPr lang="en-US" sz="1800" dirty="0">
                <a:solidFill>
                  <a:schemeClr val="tx2"/>
                </a:solidFill>
              </a:rPr>
              <a:t>(P2) + </a:t>
            </a:r>
            <a:r>
              <a:rPr lang="en-US" sz="1800" dirty="0" err="1">
                <a:solidFill>
                  <a:schemeClr val="tx2"/>
                </a:solidFill>
              </a:rPr>
              <a:t>ActualPrice</a:t>
            </a:r>
            <a:r>
              <a:rPr lang="en-US" sz="1800" dirty="0">
                <a:solidFill>
                  <a:schemeClr val="tx2"/>
                </a:solidFill>
              </a:rPr>
              <a:t>(P3)</a:t>
            </a:r>
          </a:p>
          <a:p>
            <a:pPr lvl="0"/>
            <a:endParaRPr lang="en-US" sz="1800" dirty="0">
              <a:solidFill>
                <a:schemeClr val="tx2"/>
              </a:solidFill>
            </a:endParaRPr>
          </a:p>
          <a:p>
            <a:pPr lvl="0"/>
            <a:r>
              <a:rPr lang="en-US" sz="1800" dirty="0">
                <a:solidFill>
                  <a:schemeClr val="tx2"/>
                </a:solidFill>
              </a:rPr>
              <a:t>Must be equal or greater than  = (</a:t>
            </a:r>
            <a:r>
              <a:rPr lang="en-US" sz="1800" dirty="0" err="1">
                <a:solidFill>
                  <a:schemeClr val="tx2"/>
                </a:solidFill>
              </a:rPr>
              <a:t>TargetPrice</a:t>
            </a:r>
            <a:r>
              <a:rPr lang="en-US" sz="1800" dirty="0">
                <a:solidFill>
                  <a:schemeClr val="tx2"/>
                </a:solidFill>
              </a:rPr>
              <a:t>(P1)+</a:t>
            </a:r>
            <a:r>
              <a:rPr lang="en-US" sz="1800" dirty="0" err="1">
                <a:solidFill>
                  <a:schemeClr val="tx2"/>
                </a:solidFill>
              </a:rPr>
              <a:t>TargetPrice</a:t>
            </a:r>
            <a:r>
              <a:rPr lang="en-US" sz="1800" dirty="0">
                <a:solidFill>
                  <a:schemeClr val="tx2"/>
                </a:solidFill>
              </a:rPr>
              <a:t>(p2)+</a:t>
            </a:r>
            <a:r>
              <a:rPr lang="en-US" sz="1800" dirty="0" err="1">
                <a:solidFill>
                  <a:schemeClr val="tx2"/>
                </a:solidFill>
              </a:rPr>
              <a:t>TargetPrice</a:t>
            </a:r>
            <a:r>
              <a:rPr lang="en-US" sz="1800" dirty="0">
                <a:solidFill>
                  <a:schemeClr val="tx2"/>
                </a:solidFill>
              </a:rPr>
              <a:t>(p3)</a:t>
            </a:r>
          </a:p>
        </p:txBody>
      </p:sp>
    </p:spTree>
    <p:extLst>
      <p:ext uri="{BB962C8B-B14F-4D97-AF65-F5344CB8AC3E}">
        <p14:creationId xmlns:p14="http://schemas.microsoft.com/office/powerpoint/2010/main" val="2951647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33600"/>
            <a:ext cx="7924800" cy="762000"/>
          </a:xfrm>
        </p:spPr>
        <p:txBody>
          <a:bodyPr/>
          <a:lstStyle/>
          <a:p>
            <a:r>
              <a:rPr lang="en-US" sz="3600" dirty="0"/>
              <a:t>Sales Model 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>
                <a:solidFill>
                  <a:schemeClr val="tx2"/>
                </a:solidFill>
              </a:rPr>
              <a:t>Self-serve model where customer prepares own order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  <p:sp>
        <p:nvSpPr>
          <p:cNvPr id="345110" name="Line 22"/>
          <p:cNvSpPr>
            <a:spLocks noChangeShapeType="1"/>
          </p:cNvSpPr>
          <p:nvPr/>
        </p:nvSpPr>
        <p:spPr bwMode="auto">
          <a:xfrm>
            <a:off x="5005388" y="5068888"/>
            <a:ext cx="22098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5106" name="Line 18"/>
          <p:cNvSpPr>
            <a:spLocks noChangeShapeType="1"/>
          </p:cNvSpPr>
          <p:nvPr/>
        </p:nvSpPr>
        <p:spPr bwMode="auto">
          <a:xfrm>
            <a:off x="2414588" y="2935288"/>
            <a:ext cx="22098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5105" name="Line 17"/>
          <p:cNvSpPr>
            <a:spLocks noChangeShapeType="1"/>
          </p:cNvSpPr>
          <p:nvPr/>
        </p:nvSpPr>
        <p:spPr bwMode="auto">
          <a:xfrm>
            <a:off x="4852988" y="2935288"/>
            <a:ext cx="22098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5092" name="Line 4"/>
          <p:cNvSpPr>
            <a:spLocks noChangeShapeType="1"/>
          </p:cNvSpPr>
          <p:nvPr/>
        </p:nvSpPr>
        <p:spPr bwMode="auto">
          <a:xfrm>
            <a:off x="2719388" y="5068888"/>
            <a:ext cx="19812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5093" name="Line 5"/>
          <p:cNvSpPr>
            <a:spLocks noChangeShapeType="1"/>
          </p:cNvSpPr>
          <p:nvPr/>
        </p:nvSpPr>
        <p:spPr bwMode="auto">
          <a:xfrm>
            <a:off x="4319588" y="5068888"/>
            <a:ext cx="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5094" name="Text Box 6"/>
          <p:cNvSpPr txBox="1">
            <a:spLocks noChangeArrowheads="1"/>
          </p:cNvSpPr>
          <p:nvPr/>
        </p:nvSpPr>
        <p:spPr bwMode="auto">
          <a:xfrm>
            <a:off x="2743200" y="47244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i="1"/>
              <a:t>orders</a:t>
            </a:r>
          </a:p>
        </p:txBody>
      </p:sp>
      <p:sp>
        <p:nvSpPr>
          <p:cNvPr id="345095" name="Rectangle 7"/>
          <p:cNvSpPr>
            <a:spLocks noChangeArrowheads="1"/>
          </p:cNvSpPr>
          <p:nvPr/>
        </p:nvSpPr>
        <p:spPr bwMode="auto">
          <a:xfrm>
            <a:off x="4332288" y="4727575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5096" name="Text Box 8"/>
          <p:cNvSpPr txBox="1">
            <a:spLocks noChangeArrowheads="1"/>
          </p:cNvSpPr>
          <p:nvPr/>
        </p:nvSpPr>
        <p:spPr bwMode="auto">
          <a:xfrm>
            <a:off x="4319588" y="4840288"/>
            <a:ext cx="11668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Person</a:t>
            </a:r>
          </a:p>
        </p:txBody>
      </p:sp>
      <p:sp>
        <p:nvSpPr>
          <p:cNvPr id="345097" name="Rectangle 9"/>
          <p:cNvSpPr>
            <a:spLocks noChangeArrowheads="1"/>
          </p:cNvSpPr>
          <p:nvPr/>
        </p:nvSpPr>
        <p:spPr bwMode="auto">
          <a:xfrm>
            <a:off x="1576388" y="4764088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5098" name="Text Box 10"/>
          <p:cNvSpPr txBox="1">
            <a:spLocks noChangeArrowheads="1"/>
          </p:cNvSpPr>
          <p:nvPr/>
        </p:nvSpPr>
        <p:spPr bwMode="auto">
          <a:xfrm>
            <a:off x="1676400" y="4876800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Order</a:t>
            </a:r>
          </a:p>
        </p:txBody>
      </p:sp>
      <p:sp>
        <p:nvSpPr>
          <p:cNvPr id="345099" name="Rectangle 11"/>
          <p:cNvSpPr>
            <a:spLocks noChangeArrowheads="1"/>
          </p:cNvSpPr>
          <p:nvPr/>
        </p:nvSpPr>
        <p:spPr bwMode="auto">
          <a:xfrm>
            <a:off x="1500188" y="2630488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5100" name="Text Box 12"/>
          <p:cNvSpPr txBox="1">
            <a:spLocks noChangeArrowheads="1"/>
          </p:cNvSpPr>
          <p:nvPr/>
        </p:nvSpPr>
        <p:spPr bwMode="auto">
          <a:xfrm>
            <a:off x="1423988" y="2751138"/>
            <a:ext cx="1276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Order Item</a:t>
            </a:r>
          </a:p>
        </p:txBody>
      </p:sp>
      <p:sp>
        <p:nvSpPr>
          <p:cNvPr id="345101" name="Rectangle 13"/>
          <p:cNvSpPr>
            <a:spLocks noChangeArrowheads="1"/>
          </p:cNvSpPr>
          <p:nvPr/>
        </p:nvSpPr>
        <p:spPr bwMode="auto">
          <a:xfrm>
            <a:off x="4319588" y="2630488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5102" name="Text Box 14"/>
          <p:cNvSpPr txBox="1">
            <a:spLocks noChangeArrowheads="1"/>
          </p:cNvSpPr>
          <p:nvPr/>
        </p:nvSpPr>
        <p:spPr bwMode="auto">
          <a:xfrm>
            <a:off x="4419600" y="2743200"/>
            <a:ext cx="971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Product</a:t>
            </a:r>
          </a:p>
        </p:txBody>
      </p:sp>
      <p:sp>
        <p:nvSpPr>
          <p:cNvPr id="345103" name="Rectangle 15"/>
          <p:cNvSpPr>
            <a:spLocks noChangeArrowheads="1"/>
          </p:cNvSpPr>
          <p:nvPr/>
        </p:nvSpPr>
        <p:spPr bwMode="auto">
          <a:xfrm>
            <a:off x="6834188" y="2630488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5104" name="Text Box 16"/>
          <p:cNvSpPr txBox="1">
            <a:spLocks noChangeArrowheads="1"/>
          </p:cNvSpPr>
          <p:nvPr/>
        </p:nvSpPr>
        <p:spPr bwMode="auto">
          <a:xfrm>
            <a:off x="6910388" y="2586038"/>
            <a:ext cx="971550" cy="69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Product</a:t>
            </a:r>
          </a:p>
          <a:p>
            <a:r>
              <a:rPr lang="en-US" sz="1800"/>
              <a:t>Catalog</a:t>
            </a:r>
          </a:p>
        </p:txBody>
      </p:sp>
      <p:sp>
        <p:nvSpPr>
          <p:cNvPr id="345107" name="Line 19"/>
          <p:cNvSpPr>
            <a:spLocks noChangeShapeType="1"/>
          </p:cNvSpPr>
          <p:nvPr/>
        </p:nvSpPr>
        <p:spPr bwMode="auto">
          <a:xfrm flipV="1">
            <a:off x="2109788" y="3240088"/>
            <a:ext cx="0" cy="15240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5108" name="Rectangle 20"/>
          <p:cNvSpPr>
            <a:spLocks noChangeArrowheads="1"/>
          </p:cNvSpPr>
          <p:nvPr/>
        </p:nvSpPr>
        <p:spPr bwMode="auto">
          <a:xfrm>
            <a:off x="6834188" y="4732338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5109" name="Text Box 21"/>
          <p:cNvSpPr txBox="1">
            <a:spLocks noChangeArrowheads="1"/>
          </p:cNvSpPr>
          <p:nvPr/>
        </p:nvSpPr>
        <p:spPr bwMode="auto">
          <a:xfrm>
            <a:off x="6834188" y="4687888"/>
            <a:ext cx="1174750" cy="69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Customer</a:t>
            </a:r>
          </a:p>
          <a:p>
            <a:r>
              <a:rPr lang="en-US" sz="1800"/>
              <a:t>Directory</a:t>
            </a:r>
          </a:p>
        </p:txBody>
      </p:sp>
      <p:sp>
        <p:nvSpPr>
          <p:cNvPr id="345111" name="Text Box 23"/>
          <p:cNvSpPr txBox="1">
            <a:spLocks noChangeArrowheads="1"/>
          </p:cNvSpPr>
          <p:nvPr/>
        </p:nvSpPr>
        <p:spPr bwMode="auto">
          <a:xfrm>
            <a:off x="990600" y="1600200"/>
            <a:ext cx="15240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i="1" u="sng">
                <a:solidFill>
                  <a:srgbClr val="FFFF66"/>
                </a:solidFill>
              </a:rPr>
              <a:t>Attributes:</a:t>
            </a:r>
          </a:p>
          <a:p>
            <a:pPr lvl="1"/>
            <a:r>
              <a:rPr lang="en-US" sz="1200" i="1">
                <a:solidFill>
                  <a:srgbClr val="FFFF66"/>
                </a:solidFill>
              </a:rPr>
              <a:t>Paid price per item</a:t>
            </a:r>
          </a:p>
          <a:p>
            <a:pPr lvl="1"/>
            <a:r>
              <a:rPr lang="en-US" sz="1200" i="1">
                <a:solidFill>
                  <a:srgbClr val="FFFF66"/>
                </a:solidFill>
              </a:rPr>
              <a:t>quantity</a:t>
            </a:r>
          </a:p>
        </p:txBody>
      </p:sp>
      <p:sp>
        <p:nvSpPr>
          <p:cNvPr id="345112" name="Text Box 24"/>
          <p:cNvSpPr txBox="1">
            <a:spLocks noChangeArrowheads="1"/>
          </p:cNvSpPr>
          <p:nvPr/>
        </p:nvSpPr>
        <p:spPr bwMode="auto">
          <a:xfrm>
            <a:off x="838200" y="3581400"/>
            <a:ext cx="2057400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i="1" u="sng">
                <a:solidFill>
                  <a:srgbClr val="FFFF66"/>
                </a:solidFill>
              </a:rPr>
              <a:t>Attributes:</a:t>
            </a:r>
          </a:p>
          <a:p>
            <a:pPr lvl="1"/>
            <a:r>
              <a:rPr lang="en-US" sz="1200" i="1">
                <a:solidFill>
                  <a:srgbClr val="FFFF66"/>
                </a:solidFill>
              </a:rPr>
              <a:t>Status</a:t>
            </a:r>
          </a:p>
          <a:p>
            <a:pPr lvl="1"/>
            <a:r>
              <a:rPr lang="en-US" sz="1200" i="1">
                <a:solidFill>
                  <a:srgbClr val="FFFF66"/>
                </a:solidFill>
              </a:rPr>
              <a:t>Issue date </a:t>
            </a:r>
          </a:p>
          <a:p>
            <a:pPr lvl="1"/>
            <a:r>
              <a:rPr lang="en-US" sz="1200" i="1">
                <a:solidFill>
                  <a:srgbClr val="FFFF66"/>
                </a:solidFill>
              </a:rPr>
              <a:t>Completion date</a:t>
            </a:r>
          </a:p>
          <a:p>
            <a:pPr lvl="1"/>
            <a:r>
              <a:rPr lang="en-US" sz="1200" i="1">
                <a:solidFill>
                  <a:srgbClr val="FFFF66"/>
                </a:solidFill>
              </a:rPr>
              <a:t>Shipping date</a:t>
            </a:r>
          </a:p>
        </p:txBody>
      </p:sp>
      <p:sp>
        <p:nvSpPr>
          <p:cNvPr id="345113" name="Text Box 25"/>
          <p:cNvSpPr txBox="1">
            <a:spLocks noChangeArrowheads="1"/>
          </p:cNvSpPr>
          <p:nvPr/>
        </p:nvSpPr>
        <p:spPr bwMode="auto">
          <a:xfrm>
            <a:off x="4191000" y="1447800"/>
            <a:ext cx="1524000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i="1" u="sng">
                <a:solidFill>
                  <a:srgbClr val="FFFF66"/>
                </a:solidFill>
              </a:rPr>
              <a:t>Attributes:</a:t>
            </a:r>
          </a:p>
          <a:p>
            <a:pPr lvl="1"/>
            <a:r>
              <a:rPr lang="en-US" sz="1200" i="1">
                <a:solidFill>
                  <a:srgbClr val="FFFF66"/>
                </a:solidFill>
              </a:rPr>
              <a:t>Availability</a:t>
            </a:r>
          </a:p>
          <a:p>
            <a:pPr lvl="1"/>
            <a:r>
              <a:rPr lang="en-US" sz="1200" i="1">
                <a:solidFill>
                  <a:srgbClr val="FFFF66"/>
                </a:solidFill>
              </a:rPr>
              <a:t>Description</a:t>
            </a:r>
          </a:p>
          <a:p>
            <a:pPr lvl="1"/>
            <a:r>
              <a:rPr lang="en-US" sz="1200" i="1">
                <a:solidFill>
                  <a:srgbClr val="FFFF66"/>
                </a:solidFill>
              </a:rPr>
              <a:t>Name</a:t>
            </a:r>
          </a:p>
          <a:p>
            <a:pPr lvl="1"/>
            <a:r>
              <a:rPr lang="en-US" sz="1200" i="1">
                <a:solidFill>
                  <a:srgbClr val="FFFF66"/>
                </a:solidFill>
              </a:rPr>
              <a:t>Product ID</a:t>
            </a:r>
          </a:p>
        </p:txBody>
      </p:sp>
      <p:sp>
        <p:nvSpPr>
          <p:cNvPr id="345114" name="Text Box 26"/>
          <p:cNvSpPr txBox="1">
            <a:spLocks noChangeArrowheads="1"/>
          </p:cNvSpPr>
          <p:nvPr/>
        </p:nvSpPr>
        <p:spPr bwMode="auto">
          <a:xfrm>
            <a:off x="4191000" y="3810000"/>
            <a:ext cx="1524000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i="1" u="sng">
                <a:solidFill>
                  <a:srgbClr val="FFFF66"/>
                </a:solidFill>
              </a:rPr>
              <a:t>Attributes:</a:t>
            </a:r>
          </a:p>
          <a:p>
            <a:pPr lvl="1"/>
            <a:r>
              <a:rPr lang="en-US" sz="1200" i="1">
                <a:solidFill>
                  <a:srgbClr val="FFFF66"/>
                </a:solidFill>
              </a:rPr>
              <a:t>Name</a:t>
            </a:r>
          </a:p>
          <a:p>
            <a:pPr lvl="1"/>
            <a:r>
              <a:rPr lang="en-US" sz="1200" i="1">
                <a:solidFill>
                  <a:srgbClr val="FFFF66"/>
                </a:solidFill>
              </a:rPr>
              <a:t>Address</a:t>
            </a:r>
          </a:p>
          <a:p>
            <a:pPr lvl="1"/>
            <a:endParaRPr lang="en-US" sz="1200" i="1">
              <a:solidFill>
                <a:srgbClr val="FFFF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D2BE-8124-403F-89D2-F3F7DEAD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Xerox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A175F-EB21-4434-8EEE-2BFAD3AB5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EF0D2B-CDF8-421A-A365-A28DECF5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Engineering and Development		    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7D449B-B769-4A18-8FDF-589A7835D211}"/>
              </a:ext>
            </a:extLst>
          </p:cNvPr>
          <p:cNvSpPr txBox="1"/>
          <p:nvPr/>
        </p:nvSpPr>
        <p:spPr>
          <a:xfrm>
            <a:off x="228600" y="1371600"/>
            <a:ext cx="8825686" cy="5780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Xerox sales model is for their sales people to go visit with</a:t>
            </a:r>
          </a:p>
          <a:p>
            <a:r>
              <a:rPr lang="en-US" dirty="0"/>
              <a:t>Institutional clients</a:t>
            </a:r>
          </a:p>
          <a:p>
            <a:endParaRPr lang="en-US" dirty="0"/>
          </a:p>
          <a:p>
            <a:r>
              <a:rPr lang="en-US" dirty="0"/>
              <a:t>Xerox was facing tough competition from Japanese companies</a:t>
            </a:r>
          </a:p>
          <a:p>
            <a:endParaRPr lang="en-US" dirty="0"/>
          </a:p>
          <a:p>
            <a:r>
              <a:rPr lang="en-US" dirty="0"/>
              <a:t>Xerox’s sales teams were very slow and inflexible. Negotiations</a:t>
            </a:r>
          </a:p>
          <a:p>
            <a:r>
              <a:rPr lang="en-US" dirty="0"/>
              <a:t>Required that they go back to higher manager for approval of </a:t>
            </a:r>
          </a:p>
          <a:p>
            <a:r>
              <a:rPr lang="en-US" dirty="0"/>
              <a:t>deals. Decisions were made counter to Xerox’s interests. </a:t>
            </a:r>
          </a:p>
          <a:p>
            <a:r>
              <a:rPr lang="en-US" dirty="0"/>
              <a:t>This left their sales people frustrated.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987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  <p:sp>
        <p:nvSpPr>
          <p:cNvPr id="346140" name="Line 28"/>
          <p:cNvSpPr>
            <a:spLocks noChangeShapeType="1"/>
          </p:cNvSpPr>
          <p:nvPr/>
        </p:nvSpPr>
        <p:spPr bwMode="auto">
          <a:xfrm>
            <a:off x="7086600" y="5029200"/>
            <a:ext cx="0" cy="9906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6138" name="Line 26"/>
          <p:cNvSpPr>
            <a:spLocks noChangeShapeType="1"/>
          </p:cNvSpPr>
          <p:nvPr/>
        </p:nvSpPr>
        <p:spPr bwMode="auto">
          <a:xfrm>
            <a:off x="7086600" y="3505200"/>
            <a:ext cx="0" cy="9906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6137" name="Line 25"/>
          <p:cNvSpPr>
            <a:spLocks noChangeShapeType="1"/>
          </p:cNvSpPr>
          <p:nvPr/>
        </p:nvSpPr>
        <p:spPr bwMode="auto">
          <a:xfrm>
            <a:off x="7086600" y="2286000"/>
            <a:ext cx="0" cy="9906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6132" name="Line 20"/>
          <p:cNvSpPr>
            <a:spLocks noChangeShapeType="1"/>
          </p:cNvSpPr>
          <p:nvPr/>
        </p:nvSpPr>
        <p:spPr bwMode="auto">
          <a:xfrm flipV="1">
            <a:off x="1981200" y="2590800"/>
            <a:ext cx="0" cy="34290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6117" name="Line 5"/>
          <p:cNvSpPr>
            <a:spLocks noChangeShapeType="1"/>
          </p:cNvSpPr>
          <p:nvPr/>
        </p:nvSpPr>
        <p:spPr bwMode="auto">
          <a:xfrm>
            <a:off x="5105400" y="1447800"/>
            <a:ext cx="1524000" cy="6096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6118" name="Line 6"/>
          <p:cNvSpPr>
            <a:spLocks noChangeShapeType="1"/>
          </p:cNvSpPr>
          <p:nvPr/>
        </p:nvSpPr>
        <p:spPr bwMode="auto">
          <a:xfrm flipV="1">
            <a:off x="2590800" y="1524000"/>
            <a:ext cx="1371600" cy="5334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6119" name="Line 7"/>
          <p:cNvSpPr>
            <a:spLocks noChangeShapeType="1"/>
          </p:cNvSpPr>
          <p:nvPr/>
        </p:nvSpPr>
        <p:spPr bwMode="auto">
          <a:xfrm>
            <a:off x="2590800" y="6096000"/>
            <a:ext cx="3962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6120" name="Line 8"/>
          <p:cNvSpPr>
            <a:spLocks noChangeShapeType="1"/>
          </p:cNvSpPr>
          <p:nvPr/>
        </p:nvSpPr>
        <p:spPr bwMode="auto">
          <a:xfrm>
            <a:off x="6464300" y="3589338"/>
            <a:ext cx="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6122" name="Rectangle 10"/>
          <p:cNvSpPr>
            <a:spLocks noChangeArrowheads="1"/>
          </p:cNvSpPr>
          <p:nvPr/>
        </p:nvSpPr>
        <p:spPr bwMode="auto">
          <a:xfrm>
            <a:off x="6477000" y="3248025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6123" name="Text Box 11"/>
          <p:cNvSpPr txBox="1">
            <a:spLocks noChangeArrowheads="1"/>
          </p:cNvSpPr>
          <p:nvPr/>
        </p:nvSpPr>
        <p:spPr bwMode="auto">
          <a:xfrm>
            <a:off x="6464300" y="3360738"/>
            <a:ext cx="1155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Person</a:t>
            </a:r>
          </a:p>
        </p:txBody>
      </p:sp>
      <p:sp>
        <p:nvSpPr>
          <p:cNvPr id="346124" name="Rectangle 12"/>
          <p:cNvSpPr>
            <a:spLocks noChangeArrowheads="1"/>
          </p:cNvSpPr>
          <p:nvPr/>
        </p:nvSpPr>
        <p:spPr bwMode="auto">
          <a:xfrm>
            <a:off x="6477000" y="44958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6125" name="Text Box 13"/>
          <p:cNvSpPr txBox="1">
            <a:spLocks noChangeArrowheads="1"/>
          </p:cNvSpPr>
          <p:nvPr/>
        </p:nvSpPr>
        <p:spPr bwMode="auto">
          <a:xfrm>
            <a:off x="6577013" y="4608513"/>
            <a:ext cx="768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Order</a:t>
            </a:r>
          </a:p>
        </p:txBody>
      </p:sp>
      <p:sp>
        <p:nvSpPr>
          <p:cNvPr id="346126" name="Rectangle 14"/>
          <p:cNvSpPr>
            <a:spLocks noChangeArrowheads="1"/>
          </p:cNvSpPr>
          <p:nvPr/>
        </p:nvSpPr>
        <p:spPr bwMode="auto">
          <a:xfrm>
            <a:off x="6477000" y="582295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6127" name="Text Box 15"/>
          <p:cNvSpPr txBox="1">
            <a:spLocks noChangeArrowheads="1"/>
          </p:cNvSpPr>
          <p:nvPr/>
        </p:nvSpPr>
        <p:spPr bwMode="auto">
          <a:xfrm>
            <a:off x="6400800" y="5943600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Order Item</a:t>
            </a:r>
          </a:p>
        </p:txBody>
      </p:sp>
      <p:sp>
        <p:nvSpPr>
          <p:cNvPr id="346128" name="Rectangle 16"/>
          <p:cNvSpPr>
            <a:spLocks noChangeArrowheads="1"/>
          </p:cNvSpPr>
          <p:nvPr/>
        </p:nvSpPr>
        <p:spPr bwMode="auto">
          <a:xfrm>
            <a:off x="1447800" y="57912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6129" name="Text Box 17"/>
          <p:cNvSpPr txBox="1">
            <a:spLocks noChangeArrowheads="1"/>
          </p:cNvSpPr>
          <p:nvPr/>
        </p:nvSpPr>
        <p:spPr bwMode="auto">
          <a:xfrm>
            <a:off x="1547813" y="5903913"/>
            <a:ext cx="971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Product</a:t>
            </a:r>
          </a:p>
        </p:txBody>
      </p:sp>
      <p:sp>
        <p:nvSpPr>
          <p:cNvPr id="346130" name="Rectangle 18"/>
          <p:cNvSpPr>
            <a:spLocks noChangeArrowheads="1"/>
          </p:cNvSpPr>
          <p:nvPr/>
        </p:nvSpPr>
        <p:spPr bwMode="auto">
          <a:xfrm>
            <a:off x="1447800" y="20701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6131" name="Text Box 19"/>
          <p:cNvSpPr txBox="1">
            <a:spLocks noChangeArrowheads="1"/>
          </p:cNvSpPr>
          <p:nvPr/>
        </p:nvSpPr>
        <p:spPr bwMode="auto">
          <a:xfrm>
            <a:off x="1524000" y="2025650"/>
            <a:ext cx="971550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Product</a:t>
            </a:r>
          </a:p>
          <a:p>
            <a:r>
              <a:rPr lang="en-US" sz="1800"/>
              <a:t>Catalog</a:t>
            </a:r>
          </a:p>
        </p:txBody>
      </p:sp>
      <p:sp>
        <p:nvSpPr>
          <p:cNvPr id="346133" name="Rectangle 21"/>
          <p:cNvSpPr>
            <a:spLocks noChangeArrowheads="1"/>
          </p:cNvSpPr>
          <p:nvPr/>
        </p:nvSpPr>
        <p:spPr bwMode="auto">
          <a:xfrm>
            <a:off x="6477000" y="202565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6134" name="Text Box 22"/>
          <p:cNvSpPr txBox="1">
            <a:spLocks noChangeArrowheads="1"/>
          </p:cNvSpPr>
          <p:nvPr/>
        </p:nvSpPr>
        <p:spPr bwMode="auto">
          <a:xfrm>
            <a:off x="6477000" y="1981200"/>
            <a:ext cx="1174750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Customer</a:t>
            </a:r>
          </a:p>
          <a:p>
            <a:r>
              <a:rPr lang="en-US" sz="1800"/>
              <a:t>Directory</a:t>
            </a:r>
          </a:p>
        </p:txBody>
      </p:sp>
      <p:sp>
        <p:nvSpPr>
          <p:cNvPr id="346135" name="Rectangle 23"/>
          <p:cNvSpPr>
            <a:spLocks noChangeArrowheads="1"/>
          </p:cNvSpPr>
          <p:nvPr/>
        </p:nvSpPr>
        <p:spPr bwMode="auto">
          <a:xfrm>
            <a:off x="3984625" y="88265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6136" name="Text Box 24"/>
          <p:cNvSpPr txBox="1">
            <a:spLocks noChangeArrowheads="1"/>
          </p:cNvSpPr>
          <p:nvPr/>
        </p:nvSpPr>
        <p:spPr bwMode="auto">
          <a:xfrm>
            <a:off x="4016375" y="914400"/>
            <a:ext cx="1111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Business</a:t>
            </a:r>
          </a:p>
        </p:txBody>
      </p:sp>
      <p:sp>
        <p:nvSpPr>
          <p:cNvPr id="346141" name="Text Box 29"/>
          <p:cNvSpPr txBox="1">
            <a:spLocks noChangeArrowheads="1"/>
          </p:cNvSpPr>
          <p:nvPr/>
        </p:nvSpPr>
        <p:spPr bwMode="auto">
          <a:xfrm>
            <a:off x="6553200" y="2971800"/>
            <a:ext cx="990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i="1"/>
              <a:t>customers</a:t>
            </a:r>
          </a:p>
        </p:txBody>
      </p:sp>
      <p:sp>
        <p:nvSpPr>
          <p:cNvPr id="346142" name="Text Box 30"/>
          <p:cNvSpPr txBox="1">
            <a:spLocks noChangeArrowheads="1"/>
          </p:cNvSpPr>
          <p:nvPr/>
        </p:nvSpPr>
        <p:spPr bwMode="auto">
          <a:xfrm>
            <a:off x="6553200" y="4221163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i="1"/>
              <a:t>orders</a:t>
            </a:r>
          </a:p>
        </p:txBody>
      </p:sp>
      <p:sp>
        <p:nvSpPr>
          <p:cNvPr id="346143" name="Text Box 31"/>
          <p:cNvSpPr txBox="1">
            <a:spLocks noChangeArrowheads="1"/>
          </p:cNvSpPr>
          <p:nvPr/>
        </p:nvSpPr>
        <p:spPr bwMode="auto">
          <a:xfrm>
            <a:off x="6629400" y="5516563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i="1"/>
              <a:t>order items</a:t>
            </a:r>
          </a:p>
        </p:txBody>
      </p:sp>
      <p:sp>
        <p:nvSpPr>
          <p:cNvPr id="346144" name="Text Box 32"/>
          <p:cNvSpPr txBox="1">
            <a:spLocks noChangeArrowheads="1"/>
          </p:cNvSpPr>
          <p:nvPr/>
        </p:nvSpPr>
        <p:spPr bwMode="auto">
          <a:xfrm>
            <a:off x="1524000" y="5516563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i="1"/>
              <a:t>products</a:t>
            </a:r>
          </a:p>
        </p:txBody>
      </p:sp>
      <p:sp>
        <p:nvSpPr>
          <p:cNvPr id="346145" name="Text Box 33"/>
          <p:cNvSpPr txBox="1">
            <a:spLocks noChangeArrowheads="1"/>
          </p:cNvSpPr>
          <p:nvPr/>
        </p:nvSpPr>
        <p:spPr bwMode="auto">
          <a:xfrm>
            <a:off x="6172200" y="1676400"/>
            <a:ext cx="1905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i="1"/>
              <a:t>Customer directory</a:t>
            </a:r>
          </a:p>
        </p:txBody>
      </p:sp>
      <p:sp>
        <p:nvSpPr>
          <p:cNvPr id="346146" name="Text Box 34"/>
          <p:cNvSpPr txBox="1">
            <a:spLocks noChangeArrowheads="1"/>
          </p:cNvSpPr>
          <p:nvPr/>
        </p:nvSpPr>
        <p:spPr bwMode="auto">
          <a:xfrm>
            <a:off x="1143000" y="1752600"/>
            <a:ext cx="1905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i="1"/>
              <a:t>product catalog</a:t>
            </a:r>
          </a:p>
        </p:txBody>
      </p:sp>
      <p:sp>
        <p:nvSpPr>
          <p:cNvPr id="346147" name="Rectangle 35"/>
          <p:cNvSpPr>
            <a:spLocks noChangeArrowheads="1"/>
          </p:cNvSpPr>
          <p:nvPr/>
        </p:nvSpPr>
        <p:spPr bwMode="auto">
          <a:xfrm>
            <a:off x="-152400" y="-77788"/>
            <a:ext cx="501015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8C8C08"/>
                </a:solidFill>
              </a:rPr>
              <a:t>The complete business hierarchy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33600"/>
            <a:ext cx="7924800" cy="762000"/>
          </a:xfrm>
        </p:spPr>
        <p:txBody>
          <a:bodyPr/>
          <a:lstStyle/>
          <a:p>
            <a:r>
              <a:rPr lang="en-US" sz="3600"/>
              <a:t>Sales Model</a:t>
            </a:r>
            <a:br>
              <a:rPr lang="en-US" sz="3600"/>
            </a:br>
            <a:br>
              <a:rPr lang="en-US" sz="3600"/>
            </a:br>
            <a:r>
              <a:rPr lang="en-US" sz="3600">
                <a:solidFill>
                  <a:srgbClr val="FFFFFF"/>
                </a:solidFill>
              </a:rPr>
              <a:t>Sales person mediates the sale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  <p:sp>
        <p:nvSpPr>
          <p:cNvPr id="347176" name="Rectangle 40"/>
          <p:cNvSpPr>
            <a:spLocks noChangeArrowheads="1"/>
          </p:cNvSpPr>
          <p:nvPr/>
        </p:nvSpPr>
        <p:spPr bwMode="auto">
          <a:xfrm>
            <a:off x="4572000" y="3733800"/>
            <a:ext cx="4267200" cy="1371600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7138" name="Line 2"/>
          <p:cNvSpPr>
            <a:spLocks noChangeShapeType="1"/>
          </p:cNvSpPr>
          <p:nvPr/>
        </p:nvSpPr>
        <p:spPr bwMode="auto">
          <a:xfrm>
            <a:off x="5410200" y="4679950"/>
            <a:ext cx="0" cy="9906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7139" name="Line 3"/>
          <p:cNvSpPr>
            <a:spLocks noChangeShapeType="1"/>
          </p:cNvSpPr>
          <p:nvPr/>
        </p:nvSpPr>
        <p:spPr bwMode="auto">
          <a:xfrm>
            <a:off x="5410200" y="3155950"/>
            <a:ext cx="0" cy="9906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7140" name="Line 4"/>
          <p:cNvSpPr>
            <a:spLocks noChangeShapeType="1"/>
          </p:cNvSpPr>
          <p:nvPr/>
        </p:nvSpPr>
        <p:spPr bwMode="auto">
          <a:xfrm>
            <a:off x="5410200" y="1936750"/>
            <a:ext cx="0" cy="9906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7141" name="Line 5"/>
          <p:cNvSpPr>
            <a:spLocks noChangeShapeType="1"/>
          </p:cNvSpPr>
          <p:nvPr/>
        </p:nvSpPr>
        <p:spPr bwMode="auto">
          <a:xfrm flipV="1">
            <a:off x="838200" y="2241550"/>
            <a:ext cx="0" cy="34290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7142" name="Line 6"/>
          <p:cNvSpPr>
            <a:spLocks noChangeShapeType="1"/>
          </p:cNvSpPr>
          <p:nvPr/>
        </p:nvSpPr>
        <p:spPr bwMode="auto">
          <a:xfrm>
            <a:off x="3733800" y="1098550"/>
            <a:ext cx="1524000" cy="6096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7143" name="Line 7"/>
          <p:cNvSpPr>
            <a:spLocks noChangeShapeType="1"/>
          </p:cNvSpPr>
          <p:nvPr/>
        </p:nvSpPr>
        <p:spPr bwMode="auto">
          <a:xfrm flipV="1">
            <a:off x="1219200" y="1174750"/>
            <a:ext cx="1371600" cy="5334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7144" name="Line 8"/>
          <p:cNvSpPr>
            <a:spLocks noChangeShapeType="1"/>
          </p:cNvSpPr>
          <p:nvPr/>
        </p:nvSpPr>
        <p:spPr bwMode="auto">
          <a:xfrm>
            <a:off x="1219200" y="5746750"/>
            <a:ext cx="3962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7145" name="Line 9"/>
          <p:cNvSpPr>
            <a:spLocks noChangeShapeType="1"/>
          </p:cNvSpPr>
          <p:nvPr/>
        </p:nvSpPr>
        <p:spPr bwMode="auto">
          <a:xfrm>
            <a:off x="4787900" y="3240088"/>
            <a:ext cx="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7146" name="Rectangle 10"/>
          <p:cNvSpPr>
            <a:spLocks noChangeArrowheads="1"/>
          </p:cNvSpPr>
          <p:nvPr/>
        </p:nvSpPr>
        <p:spPr bwMode="auto">
          <a:xfrm>
            <a:off x="4800600" y="2898775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7147" name="Text Box 11"/>
          <p:cNvSpPr txBox="1">
            <a:spLocks noChangeArrowheads="1"/>
          </p:cNvSpPr>
          <p:nvPr/>
        </p:nvSpPr>
        <p:spPr bwMode="auto">
          <a:xfrm>
            <a:off x="4787900" y="3011488"/>
            <a:ext cx="1155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Person</a:t>
            </a:r>
          </a:p>
        </p:txBody>
      </p:sp>
      <p:sp>
        <p:nvSpPr>
          <p:cNvPr id="347148" name="Rectangle 12"/>
          <p:cNvSpPr>
            <a:spLocks noChangeArrowheads="1"/>
          </p:cNvSpPr>
          <p:nvPr/>
        </p:nvSpPr>
        <p:spPr bwMode="auto">
          <a:xfrm>
            <a:off x="4800600" y="414655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7149" name="Text Box 13"/>
          <p:cNvSpPr txBox="1">
            <a:spLocks noChangeArrowheads="1"/>
          </p:cNvSpPr>
          <p:nvPr/>
        </p:nvSpPr>
        <p:spPr bwMode="auto">
          <a:xfrm>
            <a:off x="4900613" y="4259263"/>
            <a:ext cx="768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Order</a:t>
            </a:r>
          </a:p>
        </p:txBody>
      </p:sp>
      <p:sp>
        <p:nvSpPr>
          <p:cNvPr id="347150" name="Rectangle 14"/>
          <p:cNvSpPr>
            <a:spLocks noChangeArrowheads="1"/>
          </p:cNvSpPr>
          <p:nvPr/>
        </p:nvSpPr>
        <p:spPr bwMode="auto">
          <a:xfrm>
            <a:off x="4800600" y="54737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7151" name="Text Box 15"/>
          <p:cNvSpPr txBox="1">
            <a:spLocks noChangeArrowheads="1"/>
          </p:cNvSpPr>
          <p:nvPr/>
        </p:nvSpPr>
        <p:spPr bwMode="auto">
          <a:xfrm>
            <a:off x="4724400" y="5594350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Order Item</a:t>
            </a:r>
          </a:p>
        </p:txBody>
      </p:sp>
      <p:sp>
        <p:nvSpPr>
          <p:cNvPr id="347152" name="Rectangle 16"/>
          <p:cNvSpPr>
            <a:spLocks noChangeArrowheads="1"/>
          </p:cNvSpPr>
          <p:nvPr/>
        </p:nvSpPr>
        <p:spPr bwMode="auto">
          <a:xfrm>
            <a:off x="304800" y="544195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7153" name="Text Box 17"/>
          <p:cNvSpPr txBox="1">
            <a:spLocks noChangeArrowheads="1"/>
          </p:cNvSpPr>
          <p:nvPr/>
        </p:nvSpPr>
        <p:spPr bwMode="auto">
          <a:xfrm>
            <a:off x="404813" y="5554663"/>
            <a:ext cx="971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Product</a:t>
            </a:r>
          </a:p>
        </p:txBody>
      </p:sp>
      <p:sp>
        <p:nvSpPr>
          <p:cNvPr id="347154" name="Rectangle 18"/>
          <p:cNvSpPr>
            <a:spLocks noChangeArrowheads="1"/>
          </p:cNvSpPr>
          <p:nvPr/>
        </p:nvSpPr>
        <p:spPr bwMode="auto">
          <a:xfrm>
            <a:off x="304800" y="172085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7155" name="Text Box 19"/>
          <p:cNvSpPr txBox="1">
            <a:spLocks noChangeArrowheads="1"/>
          </p:cNvSpPr>
          <p:nvPr/>
        </p:nvSpPr>
        <p:spPr bwMode="auto">
          <a:xfrm>
            <a:off x="381000" y="1676400"/>
            <a:ext cx="971550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Product</a:t>
            </a:r>
          </a:p>
          <a:p>
            <a:r>
              <a:rPr lang="en-US" sz="1800"/>
              <a:t>Catalog</a:t>
            </a:r>
          </a:p>
        </p:txBody>
      </p:sp>
      <p:sp>
        <p:nvSpPr>
          <p:cNvPr id="347156" name="Rectangle 20"/>
          <p:cNvSpPr>
            <a:spLocks noChangeArrowheads="1"/>
          </p:cNvSpPr>
          <p:nvPr/>
        </p:nvSpPr>
        <p:spPr bwMode="auto">
          <a:xfrm>
            <a:off x="4800600" y="16764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7157" name="Text Box 21"/>
          <p:cNvSpPr txBox="1">
            <a:spLocks noChangeArrowheads="1"/>
          </p:cNvSpPr>
          <p:nvPr/>
        </p:nvSpPr>
        <p:spPr bwMode="auto">
          <a:xfrm>
            <a:off x="4800600" y="1631950"/>
            <a:ext cx="1174750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Customer</a:t>
            </a:r>
          </a:p>
          <a:p>
            <a:r>
              <a:rPr lang="en-US" sz="1800"/>
              <a:t>Directory</a:t>
            </a:r>
          </a:p>
        </p:txBody>
      </p:sp>
      <p:sp>
        <p:nvSpPr>
          <p:cNvPr id="347158" name="Rectangle 22"/>
          <p:cNvSpPr>
            <a:spLocks noChangeArrowheads="1"/>
          </p:cNvSpPr>
          <p:nvPr/>
        </p:nvSpPr>
        <p:spPr bwMode="auto">
          <a:xfrm>
            <a:off x="2613025" y="5334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7159" name="Text Box 23"/>
          <p:cNvSpPr txBox="1">
            <a:spLocks noChangeArrowheads="1"/>
          </p:cNvSpPr>
          <p:nvPr/>
        </p:nvSpPr>
        <p:spPr bwMode="auto">
          <a:xfrm>
            <a:off x="2644775" y="565150"/>
            <a:ext cx="1111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Business</a:t>
            </a:r>
          </a:p>
        </p:txBody>
      </p:sp>
      <p:sp>
        <p:nvSpPr>
          <p:cNvPr id="347160" name="Text Box 24"/>
          <p:cNvSpPr txBox="1">
            <a:spLocks noChangeArrowheads="1"/>
          </p:cNvSpPr>
          <p:nvPr/>
        </p:nvSpPr>
        <p:spPr bwMode="auto">
          <a:xfrm>
            <a:off x="4876800" y="2622550"/>
            <a:ext cx="990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i="1"/>
              <a:t>customers</a:t>
            </a:r>
          </a:p>
        </p:txBody>
      </p:sp>
      <p:sp>
        <p:nvSpPr>
          <p:cNvPr id="347161" name="Text Box 25"/>
          <p:cNvSpPr txBox="1">
            <a:spLocks noChangeArrowheads="1"/>
          </p:cNvSpPr>
          <p:nvPr/>
        </p:nvSpPr>
        <p:spPr bwMode="auto">
          <a:xfrm>
            <a:off x="4876800" y="3871913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i="1"/>
              <a:t>orders</a:t>
            </a:r>
          </a:p>
        </p:txBody>
      </p:sp>
      <p:sp>
        <p:nvSpPr>
          <p:cNvPr id="347162" name="Text Box 26"/>
          <p:cNvSpPr txBox="1">
            <a:spLocks noChangeArrowheads="1"/>
          </p:cNvSpPr>
          <p:nvPr/>
        </p:nvSpPr>
        <p:spPr bwMode="auto">
          <a:xfrm>
            <a:off x="4953000" y="5167313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i="1"/>
              <a:t>order items</a:t>
            </a:r>
          </a:p>
        </p:txBody>
      </p:sp>
      <p:sp>
        <p:nvSpPr>
          <p:cNvPr id="347163" name="Text Box 27"/>
          <p:cNvSpPr txBox="1">
            <a:spLocks noChangeArrowheads="1"/>
          </p:cNvSpPr>
          <p:nvPr/>
        </p:nvSpPr>
        <p:spPr bwMode="auto">
          <a:xfrm>
            <a:off x="381000" y="5167313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i="1"/>
              <a:t>products</a:t>
            </a:r>
          </a:p>
        </p:txBody>
      </p:sp>
      <p:sp>
        <p:nvSpPr>
          <p:cNvPr id="347164" name="Text Box 28"/>
          <p:cNvSpPr txBox="1">
            <a:spLocks noChangeArrowheads="1"/>
          </p:cNvSpPr>
          <p:nvPr/>
        </p:nvSpPr>
        <p:spPr bwMode="auto">
          <a:xfrm>
            <a:off x="4191000" y="1447800"/>
            <a:ext cx="1905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i="1"/>
              <a:t>Customer directory</a:t>
            </a:r>
          </a:p>
        </p:txBody>
      </p:sp>
      <p:sp>
        <p:nvSpPr>
          <p:cNvPr id="347165" name="Text Box 29"/>
          <p:cNvSpPr txBox="1">
            <a:spLocks noChangeArrowheads="1"/>
          </p:cNvSpPr>
          <p:nvPr/>
        </p:nvSpPr>
        <p:spPr bwMode="auto">
          <a:xfrm>
            <a:off x="-76200" y="1477963"/>
            <a:ext cx="1905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i="1"/>
              <a:t>product catalog</a:t>
            </a:r>
          </a:p>
        </p:txBody>
      </p:sp>
      <p:sp>
        <p:nvSpPr>
          <p:cNvPr id="42" name="Text Box 35"/>
          <p:cNvSpPr txBox="1">
            <a:spLocks noChangeArrowheads="1"/>
          </p:cNvSpPr>
          <p:nvPr/>
        </p:nvSpPr>
        <p:spPr bwMode="auto">
          <a:xfrm>
            <a:off x="6172200" y="2719388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000" i="1" dirty="0"/>
              <a:t>Sales person</a:t>
            </a:r>
          </a:p>
        </p:txBody>
      </p:sp>
      <p:sp>
        <p:nvSpPr>
          <p:cNvPr id="43" name="Rectangle 36"/>
          <p:cNvSpPr>
            <a:spLocks noChangeArrowheads="1"/>
          </p:cNvSpPr>
          <p:nvPr/>
        </p:nvSpPr>
        <p:spPr bwMode="auto">
          <a:xfrm>
            <a:off x="7339013" y="164465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" name="Text Box 37"/>
          <p:cNvSpPr txBox="1">
            <a:spLocks noChangeArrowheads="1"/>
          </p:cNvSpPr>
          <p:nvPr/>
        </p:nvSpPr>
        <p:spPr bwMode="auto">
          <a:xfrm>
            <a:off x="7339013" y="1600200"/>
            <a:ext cx="1195387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Employee</a:t>
            </a:r>
          </a:p>
          <a:p>
            <a:r>
              <a:rPr lang="en-US" sz="1800"/>
              <a:t>Directory</a:t>
            </a:r>
          </a:p>
        </p:txBody>
      </p:sp>
      <p:sp>
        <p:nvSpPr>
          <p:cNvPr id="45" name="Line 38"/>
          <p:cNvSpPr>
            <a:spLocks noChangeShapeType="1"/>
          </p:cNvSpPr>
          <p:nvPr/>
        </p:nvSpPr>
        <p:spPr bwMode="auto">
          <a:xfrm>
            <a:off x="3810000" y="838200"/>
            <a:ext cx="3962400" cy="7620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" name="Line 39"/>
          <p:cNvSpPr>
            <a:spLocks noChangeShapeType="1"/>
          </p:cNvSpPr>
          <p:nvPr/>
        </p:nvSpPr>
        <p:spPr bwMode="auto">
          <a:xfrm flipH="1">
            <a:off x="5943600" y="2241550"/>
            <a:ext cx="1920875" cy="982662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1"/>
          <p:cNvSpPr>
            <a:spLocks noChangeArrowheads="1"/>
          </p:cNvSpPr>
          <p:nvPr/>
        </p:nvSpPr>
        <p:spPr bwMode="auto">
          <a:xfrm>
            <a:off x="2438400" y="28956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  <p:sp>
        <p:nvSpPr>
          <p:cNvPr id="350210" name="Rectangle 2"/>
          <p:cNvSpPr>
            <a:spLocks noChangeArrowheads="1"/>
          </p:cNvSpPr>
          <p:nvPr/>
        </p:nvSpPr>
        <p:spPr bwMode="auto">
          <a:xfrm>
            <a:off x="4572000" y="3733800"/>
            <a:ext cx="4267200" cy="1371600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11" name="Line 3"/>
          <p:cNvSpPr>
            <a:spLocks noChangeShapeType="1"/>
          </p:cNvSpPr>
          <p:nvPr/>
        </p:nvSpPr>
        <p:spPr bwMode="auto">
          <a:xfrm>
            <a:off x="5410200" y="4679950"/>
            <a:ext cx="0" cy="9906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12" name="Line 4"/>
          <p:cNvSpPr>
            <a:spLocks noChangeShapeType="1"/>
          </p:cNvSpPr>
          <p:nvPr/>
        </p:nvSpPr>
        <p:spPr bwMode="auto">
          <a:xfrm>
            <a:off x="5410200" y="3155950"/>
            <a:ext cx="0" cy="9906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13" name="Line 5"/>
          <p:cNvSpPr>
            <a:spLocks noChangeShapeType="1"/>
          </p:cNvSpPr>
          <p:nvPr/>
        </p:nvSpPr>
        <p:spPr bwMode="auto">
          <a:xfrm>
            <a:off x="5410200" y="1936750"/>
            <a:ext cx="0" cy="9906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14" name="Line 6"/>
          <p:cNvSpPr>
            <a:spLocks noChangeShapeType="1"/>
          </p:cNvSpPr>
          <p:nvPr/>
        </p:nvSpPr>
        <p:spPr bwMode="auto">
          <a:xfrm flipV="1">
            <a:off x="838199" y="1143000"/>
            <a:ext cx="45719" cy="452755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50215" name="Line 7"/>
          <p:cNvSpPr>
            <a:spLocks noChangeShapeType="1"/>
          </p:cNvSpPr>
          <p:nvPr/>
        </p:nvSpPr>
        <p:spPr bwMode="auto">
          <a:xfrm>
            <a:off x="3733800" y="1098550"/>
            <a:ext cx="1524000" cy="6096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17" name="Line 9"/>
          <p:cNvSpPr>
            <a:spLocks noChangeShapeType="1"/>
          </p:cNvSpPr>
          <p:nvPr/>
        </p:nvSpPr>
        <p:spPr bwMode="auto">
          <a:xfrm>
            <a:off x="1219200" y="5746750"/>
            <a:ext cx="3962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18" name="Line 10"/>
          <p:cNvSpPr>
            <a:spLocks noChangeShapeType="1"/>
          </p:cNvSpPr>
          <p:nvPr/>
        </p:nvSpPr>
        <p:spPr bwMode="auto">
          <a:xfrm>
            <a:off x="4787900" y="3240088"/>
            <a:ext cx="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19" name="Rectangle 11"/>
          <p:cNvSpPr>
            <a:spLocks noChangeArrowheads="1"/>
          </p:cNvSpPr>
          <p:nvPr/>
        </p:nvSpPr>
        <p:spPr bwMode="auto">
          <a:xfrm>
            <a:off x="4800600" y="2898775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220" name="Text Box 12"/>
          <p:cNvSpPr txBox="1">
            <a:spLocks noChangeArrowheads="1"/>
          </p:cNvSpPr>
          <p:nvPr/>
        </p:nvSpPr>
        <p:spPr bwMode="auto">
          <a:xfrm>
            <a:off x="4787900" y="3011488"/>
            <a:ext cx="1155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Person</a:t>
            </a:r>
          </a:p>
        </p:txBody>
      </p:sp>
      <p:sp>
        <p:nvSpPr>
          <p:cNvPr id="350221" name="Rectangle 13"/>
          <p:cNvSpPr>
            <a:spLocks noChangeArrowheads="1"/>
          </p:cNvSpPr>
          <p:nvPr/>
        </p:nvSpPr>
        <p:spPr bwMode="auto">
          <a:xfrm>
            <a:off x="4800600" y="414655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222" name="Text Box 14"/>
          <p:cNvSpPr txBox="1">
            <a:spLocks noChangeArrowheads="1"/>
          </p:cNvSpPr>
          <p:nvPr/>
        </p:nvSpPr>
        <p:spPr bwMode="auto">
          <a:xfrm>
            <a:off x="4900613" y="4259263"/>
            <a:ext cx="768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Order</a:t>
            </a:r>
          </a:p>
        </p:txBody>
      </p:sp>
      <p:sp>
        <p:nvSpPr>
          <p:cNvPr id="350223" name="Rectangle 15"/>
          <p:cNvSpPr>
            <a:spLocks noChangeArrowheads="1"/>
          </p:cNvSpPr>
          <p:nvPr/>
        </p:nvSpPr>
        <p:spPr bwMode="auto">
          <a:xfrm>
            <a:off x="4800600" y="54737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224" name="Text Box 16"/>
          <p:cNvSpPr txBox="1">
            <a:spLocks noChangeArrowheads="1"/>
          </p:cNvSpPr>
          <p:nvPr/>
        </p:nvSpPr>
        <p:spPr bwMode="auto">
          <a:xfrm>
            <a:off x="4724400" y="5594350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Order Item</a:t>
            </a:r>
          </a:p>
        </p:txBody>
      </p:sp>
      <p:sp>
        <p:nvSpPr>
          <p:cNvPr id="350225" name="Rectangle 17"/>
          <p:cNvSpPr>
            <a:spLocks noChangeArrowheads="1"/>
          </p:cNvSpPr>
          <p:nvPr/>
        </p:nvSpPr>
        <p:spPr bwMode="auto">
          <a:xfrm>
            <a:off x="304800" y="544195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226" name="Text Box 18"/>
          <p:cNvSpPr txBox="1">
            <a:spLocks noChangeArrowheads="1"/>
          </p:cNvSpPr>
          <p:nvPr/>
        </p:nvSpPr>
        <p:spPr bwMode="auto">
          <a:xfrm>
            <a:off x="404813" y="5554663"/>
            <a:ext cx="971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Product</a:t>
            </a:r>
          </a:p>
        </p:txBody>
      </p:sp>
      <p:sp>
        <p:nvSpPr>
          <p:cNvPr id="350227" name="Rectangle 19"/>
          <p:cNvSpPr>
            <a:spLocks noChangeArrowheads="1"/>
          </p:cNvSpPr>
          <p:nvPr/>
        </p:nvSpPr>
        <p:spPr bwMode="auto">
          <a:xfrm>
            <a:off x="304800" y="172085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228" name="Text Box 20"/>
          <p:cNvSpPr txBox="1">
            <a:spLocks noChangeArrowheads="1"/>
          </p:cNvSpPr>
          <p:nvPr/>
        </p:nvSpPr>
        <p:spPr bwMode="auto">
          <a:xfrm>
            <a:off x="381000" y="1828800"/>
            <a:ext cx="10310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/>
              <a:t>Supplier</a:t>
            </a:r>
          </a:p>
        </p:txBody>
      </p:sp>
      <p:sp>
        <p:nvSpPr>
          <p:cNvPr id="350229" name="Rectangle 21"/>
          <p:cNvSpPr>
            <a:spLocks noChangeArrowheads="1"/>
          </p:cNvSpPr>
          <p:nvPr/>
        </p:nvSpPr>
        <p:spPr bwMode="auto">
          <a:xfrm>
            <a:off x="4800600" y="16764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230" name="Text Box 22"/>
          <p:cNvSpPr txBox="1">
            <a:spLocks noChangeArrowheads="1"/>
          </p:cNvSpPr>
          <p:nvPr/>
        </p:nvSpPr>
        <p:spPr bwMode="auto">
          <a:xfrm>
            <a:off x="4800600" y="1631950"/>
            <a:ext cx="1174750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Customer</a:t>
            </a:r>
          </a:p>
          <a:p>
            <a:r>
              <a:rPr lang="en-US" sz="1800"/>
              <a:t>Directory</a:t>
            </a:r>
          </a:p>
        </p:txBody>
      </p:sp>
      <p:sp>
        <p:nvSpPr>
          <p:cNvPr id="350231" name="Rectangle 23"/>
          <p:cNvSpPr>
            <a:spLocks noChangeArrowheads="1"/>
          </p:cNvSpPr>
          <p:nvPr/>
        </p:nvSpPr>
        <p:spPr bwMode="auto">
          <a:xfrm>
            <a:off x="2613025" y="5334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232" name="Text Box 24"/>
          <p:cNvSpPr txBox="1">
            <a:spLocks noChangeArrowheads="1"/>
          </p:cNvSpPr>
          <p:nvPr/>
        </p:nvSpPr>
        <p:spPr bwMode="auto">
          <a:xfrm>
            <a:off x="2644775" y="565150"/>
            <a:ext cx="1111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Business</a:t>
            </a:r>
          </a:p>
        </p:txBody>
      </p:sp>
      <p:sp>
        <p:nvSpPr>
          <p:cNvPr id="350233" name="Text Box 25"/>
          <p:cNvSpPr txBox="1">
            <a:spLocks noChangeArrowheads="1"/>
          </p:cNvSpPr>
          <p:nvPr/>
        </p:nvSpPr>
        <p:spPr bwMode="auto">
          <a:xfrm>
            <a:off x="4876800" y="2622550"/>
            <a:ext cx="990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i="1"/>
              <a:t>customers</a:t>
            </a:r>
          </a:p>
        </p:txBody>
      </p:sp>
      <p:sp>
        <p:nvSpPr>
          <p:cNvPr id="350234" name="Text Box 26"/>
          <p:cNvSpPr txBox="1">
            <a:spLocks noChangeArrowheads="1"/>
          </p:cNvSpPr>
          <p:nvPr/>
        </p:nvSpPr>
        <p:spPr bwMode="auto">
          <a:xfrm>
            <a:off x="4876800" y="3871913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i="1"/>
              <a:t>orders</a:t>
            </a:r>
          </a:p>
        </p:txBody>
      </p:sp>
      <p:sp>
        <p:nvSpPr>
          <p:cNvPr id="350235" name="Text Box 27"/>
          <p:cNvSpPr txBox="1">
            <a:spLocks noChangeArrowheads="1"/>
          </p:cNvSpPr>
          <p:nvPr/>
        </p:nvSpPr>
        <p:spPr bwMode="auto">
          <a:xfrm>
            <a:off x="4953000" y="5167313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i="1"/>
              <a:t>order items</a:t>
            </a:r>
          </a:p>
        </p:txBody>
      </p:sp>
      <p:sp>
        <p:nvSpPr>
          <p:cNvPr id="350236" name="Text Box 28"/>
          <p:cNvSpPr txBox="1">
            <a:spLocks noChangeArrowheads="1"/>
          </p:cNvSpPr>
          <p:nvPr/>
        </p:nvSpPr>
        <p:spPr bwMode="auto">
          <a:xfrm>
            <a:off x="381000" y="5167313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i="1"/>
              <a:t>products</a:t>
            </a:r>
          </a:p>
        </p:txBody>
      </p:sp>
      <p:sp>
        <p:nvSpPr>
          <p:cNvPr id="350237" name="Text Box 29"/>
          <p:cNvSpPr txBox="1">
            <a:spLocks noChangeArrowheads="1"/>
          </p:cNvSpPr>
          <p:nvPr/>
        </p:nvSpPr>
        <p:spPr bwMode="auto">
          <a:xfrm>
            <a:off x="4191000" y="1447800"/>
            <a:ext cx="1905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i="1"/>
              <a:t>Customer directory</a:t>
            </a:r>
          </a:p>
        </p:txBody>
      </p:sp>
      <p:sp>
        <p:nvSpPr>
          <p:cNvPr id="350239" name="Line 31"/>
          <p:cNvSpPr>
            <a:spLocks noChangeShapeType="1"/>
          </p:cNvSpPr>
          <p:nvPr/>
        </p:nvSpPr>
        <p:spPr bwMode="auto">
          <a:xfrm>
            <a:off x="7378700" y="4495800"/>
            <a:ext cx="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40" name="Rectangle 32"/>
          <p:cNvSpPr>
            <a:spLocks noChangeArrowheads="1"/>
          </p:cNvSpPr>
          <p:nvPr/>
        </p:nvSpPr>
        <p:spPr bwMode="auto">
          <a:xfrm>
            <a:off x="7391400" y="4154488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241" name="Text Box 33"/>
          <p:cNvSpPr txBox="1">
            <a:spLocks noChangeArrowheads="1"/>
          </p:cNvSpPr>
          <p:nvPr/>
        </p:nvSpPr>
        <p:spPr bwMode="auto">
          <a:xfrm>
            <a:off x="7537450" y="4267200"/>
            <a:ext cx="90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Person</a:t>
            </a:r>
          </a:p>
        </p:txBody>
      </p:sp>
      <p:sp>
        <p:nvSpPr>
          <p:cNvPr id="350242" name="Line 34"/>
          <p:cNvSpPr>
            <a:spLocks noChangeShapeType="1"/>
          </p:cNvSpPr>
          <p:nvPr/>
        </p:nvSpPr>
        <p:spPr bwMode="auto">
          <a:xfrm flipH="1" flipV="1">
            <a:off x="5943600" y="4419600"/>
            <a:ext cx="14478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43" name="Text Box 35"/>
          <p:cNvSpPr txBox="1">
            <a:spLocks noChangeArrowheads="1"/>
          </p:cNvSpPr>
          <p:nvPr/>
        </p:nvSpPr>
        <p:spPr bwMode="auto">
          <a:xfrm>
            <a:off x="6248400" y="4191000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000" i="1"/>
              <a:t>Sales person</a:t>
            </a:r>
          </a:p>
        </p:txBody>
      </p:sp>
      <p:sp>
        <p:nvSpPr>
          <p:cNvPr id="350244" name="Rectangle 36"/>
          <p:cNvSpPr>
            <a:spLocks noChangeArrowheads="1"/>
          </p:cNvSpPr>
          <p:nvPr/>
        </p:nvSpPr>
        <p:spPr bwMode="auto">
          <a:xfrm>
            <a:off x="7339013" y="164465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245" name="Text Box 37"/>
          <p:cNvSpPr txBox="1">
            <a:spLocks noChangeArrowheads="1"/>
          </p:cNvSpPr>
          <p:nvPr/>
        </p:nvSpPr>
        <p:spPr bwMode="auto">
          <a:xfrm>
            <a:off x="7339013" y="1600200"/>
            <a:ext cx="1195387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Employee</a:t>
            </a:r>
          </a:p>
          <a:p>
            <a:r>
              <a:rPr lang="en-US" sz="1800"/>
              <a:t>Directory</a:t>
            </a:r>
          </a:p>
        </p:txBody>
      </p:sp>
      <p:sp>
        <p:nvSpPr>
          <p:cNvPr id="350246" name="Line 38"/>
          <p:cNvSpPr>
            <a:spLocks noChangeShapeType="1"/>
          </p:cNvSpPr>
          <p:nvPr/>
        </p:nvSpPr>
        <p:spPr bwMode="auto">
          <a:xfrm>
            <a:off x="3810000" y="838200"/>
            <a:ext cx="3962400" cy="7620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47" name="Line 39"/>
          <p:cNvSpPr>
            <a:spLocks noChangeShapeType="1"/>
          </p:cNvSpPr>
          <p:nvPr/>
        </p:nvSpPr>
        <p:spPr bwMode="auto">
          <a:xfrm>
            <a:off x="7864475" y="2217738"/>
            <a:ext cx="0" cy="19050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48" name="Text Box 40"/>
          <p:cNvSpPr txBox="1">
            <a:spLocks noChangeArrowheads="1"/>
          </p:cNvSpPr>
          <p:nvPr/>
        </p:nvSpPr>
        <p:spPr bwMode="auto">
          <a:xfrm>
            <a:off x="7086600" y="1295400"/>
            <a:ext cx="1905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i="1"/>
              <a:t>Employee directory</a:t>
            </a:r>
          </a:p>
        </p:txBody>
      </p:sp>
      <p:sp>
        <p:nvSpPr>
          <p:cNvPr id="43" name="Text Box 22"/>
          <p:cNvSpPr txBox="1">
            <a:spLocks noChangeArrowheads="1"/>
          </p:cNvSpPr>
          <p:nvPr/>
        </p:nvSpPr>
        <p:spPr bwMode="auto">
          <a:xfrm>
            <a:off x="2362200" y="2895600"/>
            <a:ext cx="12191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Master Order List</a:t>
            </a:r>
          </a:p>
        </p:txBody>
      </p:sp>
      <p:cxnSp>
        <p:nvCxnSpPr>
          <p:cNvPr id="47" name="Straight Connector 46"/>
          <p:cNvCxnSpPr/>
          <p:nvPr/>
        </p:nvCxnSpPr>
        <p:spPr bwMode="auto">
          <a:xfrm rot="5400000">
            <a:off x="2171700" y="2019300"/>
            <a:ext cx="1752600" cy="1588"/>
          </a:xfrm>
          <a:prstGeom prst="line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hape 54"/>
          <p:cNvCxnSpPr>
            <a:stCxn id="43" idx="2"/>
            <a:endCxn id="350221" idx="1"/>
          </p:cNvCxnSpPr>
          <p:nvPr/>
        </p:nvCxnSpPr>
        <p:spPr bwMode="auto">
          <a:xfrm rot="16200000" flipH="1">
            <a:off x="3431491" y="3082240"/>
            <a:ext cx="909419" cy="1828800"/>
          </a:xfrm>
          <a:prstGeom prst="bentConnector2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6" name="Rectangle 19"/>
          <p:cNvSpPr>
            <a:spLocks noChangeArrowheads="1"/>
          </p:cNvSpPr>
          <p:nvPr/>
        </p:nvSpPr>
        <p:spPr bwMode="auto">
          <a:xfrm>
            <a:off x="381000" y="37338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" name="Text Box 20"/>
          <p:cNvSpPr txBox="1">
            <a:spLocks noChangeArrowheads="1"/>
          </p:cNvSpPr>
          <p:nvPr/>
        </p:nvSpPr>
        <p:spPr bwMode="auto">
          <a:xfrm>
            <a:off x="457200" y="3689350"/>
            <a:ext cx="971550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/>
              <a:t>Product</a:t>
            </a:r>
          </a:p>
          <a:p>
            <a:r>
              <a:rPr lang="en-US" sz="1800" dirty="0"/>
              <a:t>Catalog</a:t>
            </a:r>
          </a:p>
        </p:txBody>
      </p:sp>
      <p:sp>
        <p:nvSpPr>
          <p:cNvPr id="58" name="Text Box 30"/>
          <p:cNvSpPr txBox="1">
            <a:spLocks noChangeArrowheads="1"/>
          </p:cNvSpPr>
          <p:nvPr/>
        </p:nvSpPr>
        <p:spPr bwMode="auto">
          <a:xfrm>
            <a:off x="0" y="3536950"/>
            <a:ext cx="1905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i="1"/>
              <a:t>product catalog</a:t>
            </a:r>
          </a:p>
        </p:txBody>
      </p:sp>
      <p:sp>
        <p:nvSpPr>
          <p:cNvPr id="59" name="Rectangle 19"/>
          <p:cNvSpPr>
            <a:spLocks noChangeArrowheads="1"/>
          </p:cNvSpPr>
          <p:nvPr/>
        </p:nvSpPr>
        <p:spPr bwMode="auto">
          <a:xfrm>
            <a:off x="304800" y="561919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0" name="Text Box 20"/>
          <p:cNvSpPr txBox="1">
            <a:spLocks noChangeArrowheads="1"/>
          </p:cNvSpPr>
          <p:nvPr/>
        </p:nvSpPr>
        <p:spPr bwMode="auto">
          <a:xfrm>
            <a:off x="381000" y="517469"/>
            <a:ext cx="1107996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/>
              <a:t>Supplier</a:t>
            </a:r>
          </a:p>
          <a:p>
            <a:r>
              <a:rPr lang="en-US" sz="1800" dirty="0"/>
              <a:t>Directory</a:t>
            </a:r>
          </a:p>
        </p:txBody>
      </p:sp>
      <p:sp>
        <p:nvSpPr>
          <p:cNvPr id="61" name="Text Box 30"/>
          <p:cNvSpPr txBox="1">
            <a:spLocks noChangeArrowheads="1"/>
          </p:cNvSpPr>
          <p:nvPr/>
        </p:nvSpPr>
        <p:spPr bwMode="auto">
          <a:xfrm>
            <a:off x="0" y="365069"/>
            <a:ext cx="1905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i="1" dirty="0"/>
              <a:t>product catalog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1"/>
          <p:cNvSpPr>
            <a:spLocks noChangeArrowheads="1"/>
          </p:cNvSpPr>
          <p:nvPr/>
        </p:nvSpPr>
        <p:spPr bwMode="auto">
          <a:xfrm>
            <a:off x="2438400" y="28956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" name="Date Placeholder 3"/>
          <p:cNvSpPr>
            <a:spLocks noGrp="1"/>
          </p:cNvSpPr>
          <p:nvPr>
            <p:ph type="dt" sz="half" idx="10"/>
          </p:nvPr>
        </p:nvSpPr>
        <p:spPr>
          <a:xfrm>
            <a:off x="6566458" y="6313487"/>
            <a:ext cx="1905000" cy="457200"/>
          </a:xfrm>
        </p:spPr>
        <p:txBody>
          <a:bodyPr/>
          <a:lstStyle/>
          <a:p>
            <a:r>
              <a:rPr lang="en-US" dirty="0"/>
              <a:t>Kal Bugrara, </a:t>
            </a:r>
            <a:r>
              <a:rPr lang="en-US" dirty="0" err="1"/>
              <a:t>Ph.D</a:t>
            </a:r>
            <a:endParaRPr lang="en-US" dirty="0"/>
          </a:p>
        </p:txBody>
      </p:sp>
      <p:sp>
        <p:nvSpPr>
          <p:cNvPr id="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  <p:sp>
        <p:nvSpPr>
          <p:cNvPr id="350210" name="Rectangle 2"/>
          <p:cNvSpPr>
            <a:spLocks noChangeArrowheads="1"/>
          </p:cNvSpPr>
          <p:nvPr/>
        </p:nvSpPr>
        <p:spPr bwMode="auto">
          <a:xfrm>
            <a:off x="4572000" y="3733800"/>
            <a:ext cx="4267200" cy="1371600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11" name="Line 3"/>
          <p:cNvSpPr>
            <a:spLocks noChangeShapeType="1"/>
          </p:cNvSpPr>
          <p:nvPr/>
        </p:nvSpPr>
        <p:spPr bwMode="auto">
          <a:xfrm>
            <a:off x="5410200" y="4679950"/>
            <a:ext cx="0" cy="9906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12" name="Line 4"/>
          <p:cNvSpPr>
            <a:spLocks noChangeShapeType="1"/>
          </p:cNvSpPr>
          <p:nvPr/>
        </p:nvSpPr>
        <p:spPr bwMode="auto">
          <a:xfrm>
            <a:off x="5410200" y="3155950"/>
            <a:ext cx="0" cy="9906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13" name="Line 5"/>
          <p:cNvSpPr>
            <a:spLocks noChangeShapeType="1"/>
          </p:cNvSpPr>
          <p:nvPr/>
        </p:nvSpPr>
        <p:spPr bwMode="auto">
          <a:xfrm>
            <a:off x="5410200" y="1936750"/>
            <a:ext cx="0" cy="9906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14" name="Line 6"/>
          <p:cNvSpPr>
            <a:spLocks noChangeShapeType="1"/>
          </p:cNvSpPr>
          <p:nvPr/>
        </p:nvSpPr>
        <p:spPr bwMode="auto">
          <a:xfrm flipV="1">
            <a:off x="838199" y="1143000"/>
            <a:ext cx="45719" cy="452755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50215" name="Line 7"/>
          <p:cNvSpPr>
            <a:spLocks noChangeShapeType="1"/>
          </p:cNvSpPr>
          <p:nvPr/>
        </p:nvSpPr>
        <p:spPr bwMode="auto">
          <a:xfrm>
            <a:off x="3733800" y="1098550"/>
            <a:ext cx="1524000" cy="6096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17" name="Line 9"/>
          <p:cNvSpPr>
            <a:spLocks noChangeShapeType="1"/>
          </p:cNvSpPr>
          <p:nvPr/>
        </p:nvSpPr>
        <p:spPr bwMode="auto">
          <a:xfrm>
            <a:off x="1219200" y="5746750"/>
            <a:ext cx="3962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18" name="Line 10"/>
          <p:cNvSpPr>
            <a:spLocks noChangeShapeType="1"/>
          </p:cNvSpPr>
          <p:nvPr/>
        </p:nvSpPr>
        <p:spPr bwMode="auto">
          <a:xfrm>
            <a:off x="4787900" y="3240088"/>
            <a:ext cx="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19" name="Rectangle 11"/>
          <p:cNvSpPr>
            <a:spLocks noChangeArrowheads="1"/>
          </p:cNvSpPr>
          <p:nvPr/>
        </p:nvSpPr>
        <p:spPr bwMode="auto">
          <a:xfrm>
            <a:off x="4800600" y="2898775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220" name="Text Box 12"/>
          <p:cNvSpPr txBox="1">
            <a:spLocks noChangeArrowheads="1"/>
          </p:cNvSpPr>
          <p:nvPr/>
        </p:nvSpPr>
        <p:spPr bwMode="auto">
          <a:xfrm>
            <a:off x="4787900" y="3011488"/>
            <a:ext cx="1155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Person</a:t>
            </a:r>
          </a:p>
        </p:txBody>
      </p:sp>
      <p:sp>
        <p:nvSpPr>
          <p:cNvPr id="350221" name="Rectangle 13"/>
          <p:cNvSpPr>
            <a:spLocks noChangeArrowheads="1"/>
          </p:cNvSpPr>
          <p:nvPr/>
        </p:nvSpPr>
        <p:spPr bwMode="auto">
          <a:xfrm>
            <a:off x="4800600" y="414655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222" name="Text Box 14"/>
          <p:cNvSpPr txBox="1">
            <a:spLocks noChangeArrowheads="1"/>
          </p:cNvSpPr>
          <p:nvPr/>
        </p:nvSpPr>
        <p:spPr bwMode="auto">
          <a:xfrm>
            <a:off x="4900613" y="4259263"/>
            <a:ext cx="768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Order</a:t>
            </a:r>
          </a:p>
        </p:txBody>
      </p:sp>
      <p:sp>
        <p:nvSpPr>
          <p:cNvPr id="350223" name="Rectangle 15"/>
          <p:cNvSpPr>
            <a:spLocks noChangeArrowheads="1"/>
          </p:cNvSpPr>
          <p:nvPr/>
        </p:nvSpPr>
        <p:spPr bwMode="auto">
          <a:xfrm>
            <a:off x="4800600" y="54737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224" name="Text Box 16"/>
          <p:cNvSpPr txBox="1">
            <a:spLocks noChangeArrowheads="1"/>
          </p:cNvSpPr>
          <p:nvPr/>
        </p:nvSpPr>
        <p:spPr bwMode="auto">
          <a:xfrm>
            <a:off x="4724400" y="5594350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Order Item</a:t>
            </a:r>
          </a:p>
        </p:txBody>
      </p:sp>
      <p:sp>
        <p:nvSpPr>
          <p:cNvPr id="350225" name="Rectangle 17"/>
          <p:cNvSpPr>
            <a:spLocks noChangeArrowheads="1"/>
          </p:cNvSpPr>
          <p:nvPr/>
        </p:nvSpPr>
        <p:spPr bwMode="auto">
          <a:xfrm>
            <a:off x="304800" y="544195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226" name="Text Box 18"/>
          <p:cNvSpPr txBox="1">
            <a:spLocks noChangeArrowheads="1"/>
          </p:cNvSpPr>
          <p:nvPr/>
        </p:nvSpPr>
        <p:spPr bwMode="auto">
          <a:xfrm>
            <a:off x="404813" y="5554663"/>
            <a:ext cx="971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Product</a:t>
            </a:r>
          </a:p>
        </p:txBody>
      </p:sp>
      <p:sp>
        <p:nvSpPr>
          <p:cNvPr id="350227" name="Rectangle 19"/>
          <p:cNvSpPr>
            <a:spLocks noChangeArrowheads="1"/>
          </p:cNvSpPr>
          <p:nvPr/>
        </p:nvSpPr>
        <p:spPr bwMode="auto">
          <a:xfrm>
            <a:off x="304800" y="172085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228" name="Text Box 20"/>
          <p:cNvSpPr txBox="1">
            <a:spLocks noChangeArrowheads="1"/>
          </p:cNvSpPr>
          <p:nvPr/>
        </p:nvSpPr>
        <p:spPr bwMode="auto">
          <a:xfrm>
            <a:off x="381000" y="1828800"/>
            <a:ext cx="10310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/>
              <a:t>Supplier</a:t>
            </a:r>
          </a:p>
        </p:txBody>
      </p:sp>
      <p:sp>
        <p:nvSpPr>
          <p:cNvPr id="350229" name="Rectangle 21"/>
          <p:cNvSpPr>
            <a:spLocks noChangeArrowheads="1"/>
          </p:cNvSpPr>
          <p:nvPr/>
        </p:nvSpPr>
        <p:spPr bwMode="auto">
          <a:xfrm>
            <a:off x="4800600" y="16764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230" name="Text Box 22"/>
          <p:cNvSpPr txBox="1">
            <a:spLocks noChangeArrowheads="1"/>
          </p:cNvSpPr>
          <p:nvPr/>
        </p:nvSpPr>
        <p:spPr bwMode="auto">
          <a:xfrm>
            <a:off x="4800600" y="1631950"/>
            <a:ext cx="1174750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Customer</a:t>
            </a:r>
          </a:p>
          <a:p>
            <a:r>
              <a:rPr lang="en-US" sz="1800"/>
              <a:t>Directory</a:t>
            </a:r>
          </a:p>
        </p:txBody>
      </p:sp>
      <p:sp>
        <p:nvSpPr>
          <p:cNvPr id="350231" name="Rectangle 23"/>
          <p:cNvSpPr>
            <a:spLocks noChangeArrowheads="1"/>
          </p:cNvSpPr>
          <p:nvPr/>
        </p:nvSpPr>
        <p:spPr bwMode="auto">
          <a:xfrm>
            <a:off x="2613025" y="5334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232" name="Text Box 24"/>
          <p:cNvSpPr txBox="1">
            <a:spLocks noChangeArrowheads="1"/>
          </p:cNvSpPr>
          <p:nvPr/>
        </p:nvSpPr>
        <p:spPr bwMode="auto">
          <a:xfrm>
            <a:off x="2644775" y="565150"/>
            <a:ext cx="1111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Business</a:t>
            </a:r>
          </a:p>
        </p:txBody>
      </p:sp>
      <p:sp>
        <p:nvSpPr>
          <p:cNvPr id="350233" name="Text Box 25"/>
          <p:cNvSpPr txBox="1">
            <a:spLocks noChangeArrowheads="1"/>
          </p:cNvSpPr>
          <p:nvPr/>
        </p:nvSpPr>
        <p:spPr bwMode="auto">
          <a:xfrm>
            <a:off x="4876800" y="2622550"/>
            <a:ext cx="990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i="1"/>
              <a:t>customers</a:t>
            </a:r>
          </a:p>
        </p:txBody>
      </p:sp>
      <p:sp>
        <p:nvSpPr>
          <p:cNvPr id="350234" name="Text Box 26"/>
          <p:cNvSpPr txBox="1">
            <a:spLocks noChangeArrowheads="1"/>
          </p:cNvSpPr>
          <p:nvPr/>
        </p:nvSpPr>
        <p:spPr bwMode="auto">
          <a:xfrm>
            <a:off x="4876800" y="3871913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i="1"/>
              <a:t>orders</a:t>
            </a:r>
          </a:p>
        </p:txBody>
      </p:sp>
      <p:sp>
        <p:nvSpPr>
          <p:cNvPr id="350235" name="Text Box 27"/>
          <p:cNvSpPr txBox="1">
            <a:spLocks noChangeArrowheads="1"/>
          </p:cNvSpPr>
          <p:nvPr/>
        </p:nvSpPr>
        <p:spPr bwMode="auto">
          <a:xfrm>
            <a:off x="4953000" y="5167313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i="1"/>
              <a:t>order items</a:t>
            </a:r>
          </a:p>
        </p:txBody>
      </p:sp>
      <p:sp>
        <p:nvSpPr>
          <p:cNvPr id="350236" name="Text Box 28"/>
          <p:cNvSpPr txBox="1">
            <a:spLocks noChangeArrowheads="1"/>
          </p:cNvSpPr>
          <p:nvPr/>
        </p:nvSpPr>
        <p:spPr bwMode="auto">
          <a:xfrm>
            <a:off x="381000" y="5167313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i="1"/>
              <a:t>products</a:t>
            </a:r>
          </a:p>
        </p:txBody>
      </p:sp>
      <p:sp>
        <p:nvSpPr>
          <p:cNvPr id="350237" name="Text Box 29"/>
          <p:cNvSpPr txBox="1">
            <a:spLocks noChangeArrowheads="1"/>
          </p:cNvSpPr>
          <p:nvPr/>
        </p:nvSpPr>
        <p:spPr bwMode="auto">
          <a:xfrm>
            <a:off x="4191000" y="1447800"/>
            <a:ext cx="1905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i="1"/>
              <a:t>Customer directory</a:t>
            </a:r>
          </a:p>
        </p:txBody>
      </p:sp>
      <p:sp>
        <p:nvSpPr>
          <p:cNvPr id="350239" name="Line 31"/>
          <p:cNvSpPr>
            <a:spLocks noChangeShapeType="1"/>
          </p:cNvSpPr>
          <p:nvPr/>
        </p:nvSpPr>
        <p:spPr bwMode="auto">
          <a:xfrm>
            <a:off x="7378700" y="4495800"/>
            <a:ext cx="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40" name="Rectangle 32"/>
          <p:cNvSpPr>
            <a:spLocks noChangeArrowheads="1"/>
          </p:cNvSpPr>
          <p:nvPr/>
        </p:nvSpPr>
        <p:spPr bwMode="auto">
          <a:xfrm>
            <a:off x="7391400" y="4154488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241" name="Text Box 33"/>
          <p:cNvSpPr txBox="1">
            <a:spLocks noChangeArrowheads="1"/>
          </p:cNvSpPr>
          <p:nvPr/>
        </p:nvSpPr>
        <p:spPr bwMode="auto">
          <a:xfrm>
            <a:off x="7537450" y="4267200"/>
            <a:ext cx="90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Person</a:t>
            </a:r>
          </a:p>
        </p:txBody>
      </p:sp>
      <p:sp>
        <p:nvSpPr>
          <p:cNvPr id="350242" name="Line 34"/>
          <p:cNvSpPr>
            <a:spLocks noChangeShapeType="1"/>
          </p:cNvSpPr>
          <p:nvPr/>
        </p:nvSpPr>
        <p:spPr bwMode="auto">
          <a:xfrm flipH="1" flipV="1">
            <a:off x="5943600" y="4419600"/>
            <a:ext cx="14478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43" name="Text Box 35"/>
          <p:cNvSpPr txBox="1">
            <a:spLocks noChangeArrowheads="1"/>
          </p:cNvSpPr>
          <p:nvPr/>
        </p:nvSpPr>
        <p:spPr bwMode="auto">
          <a:xfrm>
            <a:off x="6248400" y="4191000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000" i="1"/>
              <a:t>Sales person</a:t>
            </a:r>
          </a:p>
        </p:txBody>
      </p:sp>
      <p:sp>
        <p:nvSpPr>
          <p:cNvPr id="350244" name="Rectangle 36"/>
          <p:cNvSpPr>
            <a:spLocks noChangeArrowheads="1"/>
          </p:cNvSpPr>
          <p:nvPr/>
        </p:nvSpPr>
        <p:spPr bwMode="auto">
          <a:xfrm>
            <a:off x="7339013" y="164465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245" name="Text Box 37"/>
          <p:cNvSpPr txBox="1">
            <a:spLocks noChangeArrowheads="1"/>
          </p:cNvSpPr>
          <p:nvPr/>
        </p:nvSpPr>
        <p:spPr bwMode="auto">
          <a:xfrm>
            <a:off x="7339013" y="1600200"/>
            <a:ext cx="1195387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Employee</a:t>
            </a:r>
          </a:p>
          <a:p>
            <a:r>
              <a:rPr lang="en-US" sz="1800"/>
              <a:t>Directory</a:t>
            </a:r>
          </a:p>
        </p:txBody>
      </p:sp>
      <p:sp>
        <p:nvSpPr>
          <p:cNvPr id="350246" name="Line 38"/>
          <p:cNvSpPr>
            <a:spLocks noChangeShapeType="1"/>
          </p:cNvSpPr>
          <p:nvPr/>
        </p:nvSpPr>
        <p:spPr bwMode="auto">
          <a:xfrm>
            <a:off x="3810000" y="838200"/>
            <a:ext cx="3962400" cy="7620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47" name="Line 39"/>
          <p:cNvSpPr>
            <a:spLocks noChangeShapeType="1"/>
          </p:cNvSpPr>
          <p:nvPr/>
        </p:nvSpPr>
        <p:spPr bwMode="auto">
          <a:xfrm>
            <a:off x="7864475" y="2217738"/>
            <a:ext cx="0" cy="19050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248" name="Text Box 40"/>
          <p:cNvSpPr txBox="1">
            <a:spLocks noChangeArrowheads="1"/>
          </p:cNvSpPr>
          <p:nvPr/>
        </p:nvSpPr>
        <p:spPr bwMode="auto">
          <a:xfrm>
            <a:off x="7086600" y="1295400"/>
            <a:ext cx="1905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i="1"/>
              <a:t>Employee directory</a:t>
            </a:r>
          </a:p>
        </p:txBody>
      </p:sp>
      <p:sp>
        <p:nvSpPr>
          <p:cNvPr id="43" name="Text Box 22"/>
          <p:cNvSpPr txBox="1">
            <a:spLocks noChangeArrowheads="1"/>
          </p:cNvSpPr>
          <p:nvPr/>
        </p:nvSpPr>
        <p:spPr bwMode="auto">
          <a:xfrm>
            <a:off x="2362200" y="2895600"/>
            <a:ext cx="12191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Master Order List</a:t>
            </a:r>
          </a:p>
        </p:txBody>
      </p:sp>
      <p:cxnSp>
        <p:nvCxnSpPr>
          <p:cNvPr id="47" name="Straight Connector 46"/>
          <p:cNvCxnSpPr/>
          <p:nvPr/>
        </p:nvCxnSpPr>
        <p:spPr bwMode="auto">
          <a:xfrm rot="5400000">
            <a:off x="2171700" y="2019300"/>
            <a:ext cx="1752600" cy="1588"/>
          </a:xfrm>
          <a:prstGeom prst="line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hape 54"/>
          <p:cNvCxnSpPr>
            <a:stCxn id="43" idx="2"/>
            <a:endCxn id="350221" idx="1"/>
          </p:cNvCxnSpPr>
          <p:nvPr/>
        </p:nvCxnSpPr>
        <p:spPr bwMode="auto">
          <a:xfrm rot="16200000" flipH="1">
            <a:off x="3431491" y="3082240"/>
            <a:ext cx="909419" cy="1828800"/>
          </a:xfrm>
          <a:prstGeom prst="bentConnector2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6" name="Rectangle 19"/>
          <p:cNvSpPr>
            <a:spLocks noChangeArrowheads="1"/>
          </p:cNvSpPr>
          <p:nvPr/>
        </p:nvSpPr>
        <p:spPr bwMode="auto">
          <a:xfrm>
            <a:off x="381000" y="37338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" name="Text Box 20"/>
          <p:cNvSpPr txBox="1">
            <a:spLocks noChangeArrowheads="1"/>
          </p:cNvSpPr>
          <p:nvPr/>
        </p:nvSpPr>
        <p:spPr bwMode="auto">
          <a:xfrm>
            <a:off x="457200" y="3689350"/>
            <a:ext cx="971550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/>
              <a:t>Product</a:t>
            </a:r>
          </a:p>
          <a:p>
            <a:r>
              <a:rPr lang="en-US" sz="1800" dirty="0"/>
              <a:t>Catalog</a:t>
            </a:r>
          </a:p>
        </p:txBody>
      </p:sp>
      <p:sp>
        <p:nvSpPr>
          <p:cNvPr id="58" name="Text Box 30"/>
          <p:cNvSpPr txBox="1">
            <a:spLocks noChangeArrowheads="1"/>
          </p:cNvSpPr>
          <p:nvPr/>
        </p:nvSpPr>
        <p:spPr bwMode="auto">
          <a:xfrm>
            <a:off x="0" y="3536950"/>
            <a:ext cx="1905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i="1"/>
              <a:t>product catalog</a:t>
            </a:r>
          </a:p>
        </p:txBody>
      </p:sp>
      <p:sp>
        <p:nvSpPr>
          <p:cNvPr id="59" name="Rectangle 19"/>
          <p:cNvSpPr>
            <a:spLocks noChangeArrowheads="1"/>
          </p:cNvSpPr>
          <p:nvPr/>
        </p:nvSpPr>
        <p:spPr bwMode="auto">
          <a:xfrm>
            <a:off x="304800" y="561919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0" name="Text Box 20"/>
          <p:cNvSpPr txBox="1">
            <a:spLocks noChangeArrowheads="1"/>
          </p:cNvSpPr>
          <p:nvPr/>
        </p:nvSpPr>
        <p:spPr bwMode="auto">
          <a:xfrm>
            <a:off x="381000" y="517469"/>
            <a:ext cx="1107996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/>
              <a:t>Supplier</a:t>
            </a:r>
          </a:p>
          <a:p>
            <a:r>
              <a:rPr lang="en-US" sz="1800" dirty="0"/>
              <a:t>Directory</a:t>
            </a:r>
          </a:p>
        </p:txBody>
      </p:sp>
      <p:sp>
        <p:nvSpPr>
          <p:cNvPr id="61" name="Text Box 30"/>
          <p:cNvSpPr txBox="1">
            <a:spLocks noChangeArrowheads="1"/>
          </p:cNvSpPr>
          <p:nvPr/>
        </p:nvSpPr>
        <p:spPr bwMode="auto">
          <a:xfrm>
            <a:off x="0" y="365069"/>
            <a:ext cx="1905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200" i="1" dirty="0"/>
              <a:t>product catalog</a:t>
            </a:r>
          </a:p>
        </p:txBody>
      </p:sp>
      <p:sp>
        <p:nvSpPr>
          <p:cNvPr id="52" name="Text Box 35">
            <a:extLst>
              <a:ext uri="{FF2B5EF4-FFF2-40B4-BE49-F238E27FC236}">
                <a16:creationId xmlns:a16="http://schemas.microsoft.com/office/drawing/2014/main" id="{387E251A-9D09-4FE8-AC77-935B07A51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730875"/>
            <a:ext cx="1295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400" i="1" dirty="0">
                <a:solidFill>
                  <a:srgbClr val="FF0000"/>
                </a:solidFill>
              </a:rPr>
              <a:t>Actual Price</a:t>
            </a:r>
          </a:p>
        </p:txBody>
      </p:sp>
      <p:sp>
        <p:nvSpPr>
          <p:cNvPr id="53" name="Text Box 35">
            <a:extLst>
              <a:ext uri="{FF2B5EF4-FFF2-40B4-BE49-F238E27FC236}">
                <a16:creationId xmlns:a16="http://schemas.microsoft.com/office/drawing/2014/main" id="{C8AC8F00-9556-419F-AFE3-32DCC5E82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064611"/>
            <a:ext cx="1295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400" i="1" dirty="0">
                <a:solidFill>
                  <a:srgbClr val="FF0000"/>
                </a:solidFill>
              </a:rPr>
              <a:t>Target Price</a:t>
            </a:r>
          </a:p>
        </p:txBody>
      </p:sp>
      <p:sp>
        <p:nvSpPr>
          <p:cNvPr id="54" name="Text Box 35">
            <a:extLst>
              <a:ext uri="{FF2B5EF4-FFF2-40B4-BE49-F238E27FC236}">
                <a16:creationId xmlns:a16="http://schemas.microsoft.com/office/drawing/2014/main" id="{AF37FAD9-6A0C-44BA-8BB7-369D0B8CE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392" y="6278563"/>
            <a:ext cx="1295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400" i="1" dirty="0">
                <a:solidFill>
                  <a:srgbClr val="FF0000"/>
                </a:solidFill>
              </a:rPr>
              <a:t>Floor Price</a:t>
            </a:r>
          </a:p>
        </p:txBody>
      </p:sp>
      <p:sp>
        <p:nvSpPr>
          <p:cNvPr id="62" name="Text Box 35">
            <a:extLst>
              <a:ext uri="{FF2B5EF4-FFF2-40B4-BE49-F238E27FC236}">
                <a16:creationId xmlns:a16="http://schemas.microsoft.com/office/drawing/2014/main" id="{17D6C565-545B-444F-AACE-7D1C11A81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8" y="6493016"/>
            <a:ext cx="1295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400" i="1" dirty="0">
                <a:solidFill>
                  <a:srgbClr val="FF0000"/>
                </a:solidFill>
              </a:rPr>
              <a:t>Ceiling Price</a:t>
            </a:r>
          </a:p>
        </p:txBody>
      </p:sp>
    </p:spTree>
    <p:extLst>
      <p:ext uri="{BB962C8B-B14F-4D97-AF65-F5344CB8AC3E}">
        <p14:creationId xmlns:p14="http://schemas.microsoft.com/office/powerpoint/2010/main" val="1741741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an order?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/>
                </a:solidFill>
              </a:rPr>
              <a:t>MasterOrderList</a:t>
            </a:r>
            <a:r>
              <a:rPr lang="en-US" dirty="0">
                <a:solidFill>
                  <a:schemeClr val="tx2"/>
                </a:solidFill>
              </a:rPr>
              <a:t> class creates orders and keep them in an </a:t>
            </a:r>
            <a:r>
              <a:rPr lang="en-US" dirty="0" err="1">
                <a:solidFill>
                  <a:schemeClr val="tx2"/>
                </a:solidFill>
              </a:rPr>
              <a:t>arraylist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 err="1">
                <a:solidFill>
                  <a:schemeClr val="tx2"/>
                </a:solidFill>
              </a:rPr>
              <a:t>MasterOrderList</a:t>
            </a:r>
            <a:r>
              <a:rPr lang="en-US" dirty="0">
                <a:solidFill>
                  <a:schemeClr val="tx2"/>
                </a:solidFill>
              </a:rPr>
              <a:t> mol = </a:t>
            </a:r>
            <a:r>
              <a:rPr lang="en-US" dirty="0" err="1">
                <a:solidFill>
                  <a:schemeClr val="tx2"/>
                </a:solidFill>
              </a:rPr>
              <a:t>business.getMasterOrderList</a:t>
            </a:r>
            <a:r>
              <a:rPr lang="en-US" dirty="0">
                <a:solidFill>
                  <a:schemeClr val="tx2"/>
                </a:solidFill>
              </a:rPr>
              <a:t>();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Order </a:t>
            </a:r>
            <a:r>
              <a:rPr lang="en-US" dirty="0" err="1">
                <a:solidFill>
                  <a:schemeClr val="tx2"/>
                </a:solidFill>
              </a:rPr>
              <a:t>order</a:t>
            </a:r>
            <a:r>
              <a:rPr lang="en-US" dirty="0">
                <a:solidFill>
                  <a:schemeClr val="tx2"/>
                </a:solidFill>
              </a:rPr>
              <a:t> = </a:t>
            </a:r>
            <a:r>
              <a:rPr lang="en-US" dirty="0" err="1">
                <a:solidFill>
                  <a:schemeClr val="tx2"/>
                </a:solidFill>
              </a:rPr>
              <a:t>mol.newOrder</a:t>
            </a:r>
            <a:r>
              <a:rPr lang="en-US" dirty="0">
                <a:solidFill>
                  <a:schemeClr val="tx2"/>
                </a:solidFill>
              </a:rPr>
              <a:t>();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7893050" y="5297269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7816850" y="5297269"/>
            <a:ext cx="12191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Master Order List</a:t>
            </a: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7893050" y="2903319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 Box 24"/>
          <p:cNvSpPr txBox="1">
            <a:spLocks noChangeArrowheads="1"/>
          </p:cNvSpPr>
          <p:nvPr/>
        </p:nvSpPr>
        <p:spPr bwMode="auto">
          <a:xfrm>
            <a:off x="7924800" y="2935069"/>
            <a:ext cx="1111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Business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 rot="5400000">
            <a:off x="7572375" y="4389219"/>
            <a:ext cx="1752600" cy="1588"/>
          </a:xfrm>
          <a:prstGeom prst="line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5105400" y="5297269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5205413" y="5409982"/>
            <a:ext cx="768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Order</a:t>
            </a:r>
          </a:p>
        </p:txBody>
      </p:sp>
      <p:cxnSp>
        <p:nvCxnSpPr>
          <p:cNvPr id="14" name="Straight Connector 13"/>
          <p:cNvCxnSpPr>
            <a:stCxn id="11" idx="3"/>
            <a:endCxn id="6" idx="1"/>
          </p:cNvCxnSpPr>
          <p:nvPr/>
        </p:nvCxnSpPr>
        <p:spPr bwMode="auto">
          <a:xfrm>
            <a:off x="6248400" y="5602069"/>
            <a:ext cx="1644650" cy="1588"/>
          </a:xfrm>
          <a:prstGeom prst="line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an order item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Scenario: The user wants to select a product and add it to the order: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 err="1">
                <a:solidFill>
                  <a:schemeClr val="tx2"/>
                </a:solidFill>
              </a:rPr>
              <a:t>OrderItem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oi</a:t>
            </a:r>
            <a:r>
              <a:rPr lang="en-US" dirty="0">
                <a:solidFill>
                  <a:schemeClr val="tx2"/>
                </a:solidFill>
              </a:rPr>
              <a:t> = </a:t>
            </a:r>
            <a:r>
              <a:rPr lang="en-US" dirty="0" err="1">
                <a:solidFill>
                  <a:schemeClr val="tx2"/>
                </a:solidFill>
              </a:rPr>
              <a:t>order.newOrderItem</a:t>
            </a:r>
            <a:r>
              <a:rPr lang="en-US" dirty="0">
                <a:solidFill>
                  <a:schemeClr val="tx2"/>
                </a:solidFill>
              </a:rPr>
              <a:t>();</a:t>
            </a:r>
          </a:p>
          <a:p>
            <a:r>
              <a:rPr lang="en-US" dirty="0" err="1">
                <a:solidFill>
                  <a:schemeClr val="tx2"/>
                </a:solidFill>
              </a:rPr>
              <a:t>oi.setProduct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selectedproduct</a:t>
            </a:r>
            <a:r>
              <a:rPr lang="en-US" dirty="0">
                <a:solidFill>
                  <a:schemeClr val="tx2"/>
                </a:solidFill>
              </a:rPr>
              <a:t>);</a:t>
            </a:r>
          </a:p>
          <a:p>
            <a:r>
              <a:rPr lang="en-US" dirty="0" err="1">
                <a:solidFill>
                  <a:schemeClr val="tx2"/>
                </a:solidFill>
              </a:rPr>
              <a:t>oi.setQuantity</a:t>
            </a:r>
            <a:r>
              <a:rPr lang="en-US" dirty="0">
                <a:solidFill>
                  <a:schemeClr val="tx2"/>
                </a:solidFill>
              </a:rPr>
              <a:t>(q);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Or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 err="1">
                <a:solidFill>
                  <a:schemeClr val="tx2"/>
                </a:solidFill>
              </a:rPr>
              <a:t>OrderItem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oi</a:t>
            </a:r>
            <a:r>
              <a:rPr lang="en-US" dirty="0">
                <a:solidFill>
                  <a:schemeClr val="tx2"/>
                </a:solidFill>
              </a:rPr>
              <a:t> = </a:t>
            </a:r>
            <a:r>
              <a:rPr lang="en-US" dirty="0" err="1">
                <a:solidFill>
                  <a:schemeClr val="tx2"/>
                </a:solidFill>
              </a:rPr>
              <a:t>order.newOrderItem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selectedproduct</a:t>
            </a:r>
            <a:r>
              <a:rPr lang="en-US" dirty="0">
                <a:solidFill>
                  <a:schemeClr val="tx2"/>
                </a:solidFill>
              </a:rPr>
              <a:t>);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list the order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 err="1">
                <a:solidFill>
                  <a:schemeClr val="tx2"/>
                </a:solidFill>
              </a:rPr>
              <a:t>ArrayList</a:t>
            </a:r>
            <a:r>
              <a:rPr lang="en-US" dirty="0">
                <a:solidFill>
                  <a:schemeClr val="tx2"/>
                </a:solidFill>
              </a:rPr>
              <a:t> items = </a:t>
            </a:r>
            <a:r>
              <a:rPr lang="en-US" dirty="0" err="1">
                <a:solidFill>
                  <a:schemeClr val="tx2"/>
                </a:solidFill>
              </a:rPr>
              <a:t>order.getOrderItems</a:t>
            </a:r>
            <a:r>
              <a:rPr lang="en-US" dirty="0">
                <a:solidFill>
                  <a:schemeClr val="tx2"/>
                </a:solidFill>
              </a:rPr>
              <a:t>();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For (Item I : items)</a:t>
            </a:r>
          </a:p>
          <a:p>
            <a:r>
              <a:rPr lang="en-US" dirty="0">
                <a:solidFill>
                  <a:schemeClr val="tx2"/>
                </a:solidFill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</a:rPr>
              <a:t>:</a:t>
            </a:r>
          </a:p>
          <a:p>
            <a:r>
              <a:rPr lang="en-US" dirty="0" err="1">
                <a:solidFill>
                  <a:schemeClr val="tx2"/>
                </a:solidFill>
              </a:rPr>
              <a:t>i.getProduct</a:t>
            </a:r>
            <a:r>
              <a:rPr lang="en-US" dirty="0">
                <a:solidFill>
                  <a:schemeClr val="tx2"/>
                </a:solidFill>
              </a:rPr>
              <a:t>() or </a:t>
            </a:r>
            <a:r>
              <a:rPr lang="en-US" dirty="0" err="1">
                <a:solidFill>
                  <a:schemeClr val="tx2"/>
                </a:solidFill>
              </a:rPr>
              <a:t>i.getItemPrice</a:t>
            </a:r>
            <a:r>
              <a:rPr lang="en-US" dirty="0">
                <a:solidFill>
                  <a:schemeClr val="tx2"/>
                </a:solidFill>
              </a:rPr>
              <a:t>() or </a:t>
            </a:r>
            <a:r>
              <a:rPr lang="en-US" dirty="0" err="1">
                <a:solidFill>
                  <a:schemeClr val="tx2"/>
                </a:solidFill>
              </a:rPr>
              <a:t>i.getQuantity</a:t>
            </a:r>
            <a:r>
              <a:rPr lang="en-US" dirty="0">
                <a:solidFill>
                  <a:schemeClr val="tx2"/>
                </a:solidFill>
              </a:rPr>
              <a:t>()</a:t>
            </a:r>
          </a:p>
          <a:p>
            <a:r>
              <a:rPr lang="en-US" dirty="0">
                <a:solidFill>
                  <a:schemeClr val="tx2"/>
                </a:solidFill>
              </a:rPr>
              <a:t>:</a:t>
            </a:r>
          </a:p>
          <a:p>
            <a:r>
              <a:rPr lang="en-US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list all 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 err="1">
                <a:solidFill>
                  <a:schemeClr val="tx2"/>
                </a:solidFill>
              </a:rPr>
              <a:t>MasterOrderList</a:t>
            </a:r>
            <a:r>
              <a:rPr lang="en-US" dirty="0">
                <a:solidFill>
                  <a:schemeClr val="tx2"/>
                </a:solidFill>
              </a:rPr>
              <a:t> mol = </a:t>
            </a:r>
            <a:r>
              <a:rPr lang="en-US" dirty="0" err="1">
                <a:solidFill>
                  <a:schemeClr val="tx2"/>
                </a:solidFill>
              </a:rPr>
              <a:t>business.getMasterOrderList</a:t>
            </a:r>
            <a:r>
              <a:rPr lang="en-US" dirty="0">
                <a:solidFill>
                  <a:schemeClr val="tx2"/>
                </a:solidFill>
              </a:rPr>
              <a:t>();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For (Order </a:t>
            </a:r>
            <a:r>
              <a:rPr lang="en-US" dirty="0" err="1">
                <a:solidFill>
                  <a:schemeClr val="tx2"/>
                </a:solidFill>
              </a:rPr>
              <a:t>selectedoder</a:t>
            </a:r>
            <a:r>
              <a:rPr lang="en-US" dirty="0">
                <a:solidFill>
                  <a:schemeClr val="tx2"/>
                </a:solidFill>
              </a:rPr>
              <a:t> : mol)</a:t>
            </a:r>
          </a:p>
          <a:p>
            <a:r>
              <a:rPr lang="en-US" dirty="0">
                <a:solidFill>
                  <a:schemeClr val="tx2"/>
                </a:solidFill>
              </a:rPr>
              <a:t>{ </a:t>
            </a:r>
          </a:p>
          <a:p>
            <a:r>
              <a:rPr lang="en-US" dirty="0">
                <a:solidFill>
                  <a:schemeClr val="tx2"/>
                </a:solidFill>
              </a:rPr>
              <a:t>&lt;show </a:t>
            </a:r>
            <a:r>
              <a:rPr lang="en-US" dirty="0" err="1">
                <a:solidFill>
                  <a:schemeClr val="tx2"/>
                </a:solidFill>
              </a:rPr>
              <a:t>selectedorder</a:t>
            </a:r>
            <a:r>
              <a:rPr lang="en-US" dirty="0">
                <a:solidFill>
                  <a:schemeClr val="tx2"/>
                </a:solidFill>
              </a:rPr>
              <a:t> info detail here&gt;</a:t>
            </a:r>
          </a:p>
          <a:p>
            <a:r>
              <a:rPr lang="en-US" dirty="0">
                <a:solidFill>
                  <a:schemeClr val="tx2"/>
                </a:solidFill>
              </a:rPr>
              <a:t>:</a:t>
            </a:r>
          </a:p>
          <a:p>
            <a:r>
              <a:rPr lang="en-US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  <p:sp>
        <p:nvSpPr>
          <p:cNvPr id="351236" name="Text Box 4"/>
          <p:cNvSpPr txBox="1">
            <a:spLocks noChangeArrowheads="1"/>
          </p:cNvSpPr>
          <p:nvPr/>
        </p:nvSpPr>
        <p:spPr bwMode="auto">
          <a:xfrm>
            <a:off x="898525" y="982663"/>
            <a:ext cx="4699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How to calculate total order?</a:t>
            </a:r>
          </a:p>
        </p:txBody>
      </p:sp>
      <p:sp>
        <p:nvSpPr>
          <p:cNvPr id="351237" name="Text Box 5"/>
          <p:cNvSpPr txBox="1">
            <a:spLocks noChangeArrowheads="1"/>
          </p:cNvSpPr>
          <p:nvPr/>
        </p:nvSpPr>
        <p:spPr bwMode="auto">
          <a:xfrm>
            <a:off x="914400" y="1905000"/>
            <a:ext cx="7696200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Define an operation called </a:t>
            </a:r>
            <a:r>
              <a:rPr lang="en-US">
                <a:solidFill>
                  <a:srgbClr val="FFFF66"/>
                </a:solidFill>
              </a:rPr>
              <a:t>getOrderItemTotal()</a:t>
            </a:r>
            <a:r>
              <a:rPr lang="en-US"/>
              <a:t> on the Order Item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Define the getOrderTotal() operation on the class Order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351238" name="Rectangle 6"/>
          <p:cNvSpPr>
            <a:spLocks noChangeArrowheads="1"/>
          </p:cNvSpPr>
          <p:nvPr/>
        </p:nvSpPr>
        <p:spPr bwMode="auto">
          <a:xfrm>
            <a:off x="6858000" y="48006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1239" name="Text Box 7"/>
          <p:cNvSpPr txBox="1">
            <a:spLocks noChangeArrowheads="1"/>
          </p:cNvSpPr>
          <p:nvPr/>
        </p:nvSpPr>
        <p:spPr bwMode="auto">
          <a:xfrm>
            <a:off x="6958013" y="4913313"/>
            <a:ext cx="768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Order</a:t>
            </a:r>
          </a:p>
        </p:txBody>
      </p:sp>
      <p:sp>
        <p:nvSpPr>
          <p:cNvPr id="351240" name="Rectangle 8"/>
          <p:cNvSpPr>
            <a:spLocks noChangeArrowheads="1"/>
          </p:cNvSpPr>
          <p:nvPr/>
        </p:nvSpPr>
        <p:spPr bwMode="auto">
          <a:xfrm>
            <a:off x="6858000" y="28194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1241" name="Text Box 9"/>
          <p:cNvSpPr txBox="1">
            <a:spLocks noChangeArrowheads="1"/>
          </p:cNvSpPr>
          <p:nvPr/>
        </p:nvSpPr>
        <p:spPr bwMode="auto">
          <a:xfrm>
            <a:off x="6781800" y="2940050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Order Item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D2BE-8124-403F-89D2-F3F7DEAD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Xerox new sales strategy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A175F-EB21-4434-8EEE-2BFAD3AB5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EF0D2B-CDF8-421A-A365-A28DECF5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Engineering and Development		    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7D449B-B769-4A18-8FDF-589A7835D211}"/>
              </a:ext>
            </a:extLst>
          </p:cNvPr>
          <p:cNvSpPr txBox="1"/>
          <p:nvPr/>
        </p:nvSpPr>
        <p:spPr>
          <a:xfrm>
            <a:off x="304800" y="1066800"/>
            <a:ext cx="9033242" cy="666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Build an app </a:t>
            </a:r>
            <a:r>
              <a:rPr lang="en-US"/>
              <a:t>to empower </a:t>
            </a:r>
            <a:r>
              <a:rPr lang="en-US" dirty="0"/>
              <a:t>the sales teams to make pricing</a:t>
            </a:r>
          </a:p>
          <a:p>
            <a:r>
              <a:rPr lang="en-US" dirty="0"/>
              <a:t>decisions in the field based on the customer circumstances. </a:t>
            </a:r>
          </a:p>
          <a:p>
            <a:endParaRPr lang="en-US" dirty="0"/>
          </a:p>
          <a:p>
            <a:r>
              <a:rPr lang="en-US" dirty="0"/>
              <a:t>Xerox came up with range pricing</a:t>
            </a:r>
          </a:p>
          <a:p>
            <a:r>
              <a:rPr lang="en-US" dirty="0"/>
              <a:t>	Each product will have 3 prices: high, low, and target</a:t>
            </a:r>
          </a:p>
          <a:p>
            <a:r>
              <a:rPr lang="en-US" dirty="0"/>
              <a:t>The sales person is suppose to hit the target on </a:t>
            </a:r>
          </a:p>
          <a:p>
            <a:r>
              <a:rPr lang="en-US" dirty="0"/>
              <a:t>each item on the deal but allowed to vary on some items as long </a:t>
            </a:r>
          </a:p>
          <a:p>
            <a:r>
              <a:rPr lang="en-US" dirty="0"/>
              <a:t>as the total is greater than the sum of the target. </a:t>
            </a:r>
          </a:p>
          <a:p>
            <a:endParaRPr lang="en-US" sz="3600" dirty="0">
              <a:solidFill>
                <a:srgbClr val="FF0000"/>
              </a:solidFill>
            </a:endParaRPr>
          </a:p>
          <a:p>
            <a:r>
              <a:rPr lang="en-US" sz="3600" dirty="0">
                <a:solidFill>
                  <a:srgbClr val="FF0000"/>
                </a:solidFill>
              </a:rPr>
              <a:t>But there is a problem, a big one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5130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  <p:sp>
        <p:nvSpPr>
          <p:cNvPr id="352258" name="Text Box 2"/>
          <p:cNvSpPr txBox="1">
            <a:spLocks noChangeArrowheads="1"/>
          </p:cNvSpPr>
          <p:nvPr/>
        </p:nvSpPr>
        <p:spPr bwMode="auto">
          <a:xfrm>
            <a:off x="898525" y="1030288"/>
            <a:ext cx="4710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How to calculate order item total?</a:t>
            </a:r>
          </a:p>
        </p:txBody>
      </p:sp>
      <p:sp>
        <p:nvSpPr>
          <p:cNvPr id="352259" name="Text Box 3"/>
          <p:cNvSpPr txBox="1">
            <a:spLocks noChangeArrowheads="1"/>
          </p:cNvSpPr>
          <p:nvPr/>
        </p:nvSpPr>
        <p:spPr bwMode="auto">
          <a:xfrm>
            <a:off x="914400" y="3429000"/>
            <a:ext cx="7696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  <a:p>
            <a:r>
              <a:rPr lang="en-US"/>
              <a:t>Then </a:t>
            </a:r>
          </a:p>
          <a:p>
            <a:r>
              <a:rPr lang="en-US"/>
              <a:t>getOrderItem(): </a:t>
            </a:r>
          </a:p>
          <a:p>
            <a:r>
              <a:rPr lang="en-US"/>
              <a:t>	return </a:t>
            </a:r>
            <a:r>
              <a:rPr lang="en-US">
                <a:solidFill>
                  <a:schemeClr val="tx2"/>
                </a:solidFill>
              </a:rPr>
              <a:t>getItemQuantity()*getPaidPrice()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352260" name="Rectangle 4"/>
          <p:cNvSpPr>
            <a:spLocks noChangeArrowheads="1"/>
          </p:cNvSpPr>
          <p:nvPr/>
        </p:nvSpPr>
        <p:spPr bwMode="auto">
          <a:xfrm>
            <a:off x="1066800" y="1676400"/>
            <a:ext cx="632142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Define the following operations on Order Item</a:t>
            </a:r>
          </a:p>
          <a:p>
            <a:endParaRPr lang="en-US"/>
          </a:p>
          <a:p>
            <a:r>
              <a:rPr lang="en-US">
                <a:solidFill>
                  <a:schemeClr val="tx2"/>
                </a:solidFill>
              </a:rPr>
              <a:t>getItemQuantity()</a:t>
            </a:r>
          </a:p>
          <a:p>
            <a:r>
              <a:rPr lang="en-US">
                <a:solidFill>
                  <a:schemeClr val="tx2"/>
                </a:solidFill>
              </a:rPr>
              <a:t>getPaidPrice()</a:t>
            </a:r>
          </a:p>
        </p:txBody>
      </p:sp>
      <p:sp>
        <p:nvSpPr>
          <p:cNvPr id="352261" name="Rectangle 5"/>
          <p:cNvSpPr>
            <a:spLocks noChangeArrowheads="1"/>
          </p:cNvSpPr>
          <p:nvPr/>
        </p:nvSpPr>
        <p:spPr bwMode="auto">
          <a:xfrm>
            <a:off x="7696200" y="10668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2262" name="Text Box 6"/>
          <p:cNvSpPr txBox="1">
            <a:spLocks noChangeArrowheads="1"/>
          </p:cNvSpPr>
          <p:nvPr/>
        </p:nvSpPr>
        <p:spPr bwMode="auto">
          <a:xfrm>
            <a:off x="7620000" y="1187450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Order Item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  <p:sp>
        <p:nvSpPr>
          <p:cNvPr id="353282" name="Text Box 2"/>
          <p:cNvSpPr txBox="1">
            <a:spLocks noChangeArrowheads="1"/>
          </p:cNvSpPr>
          <p:nvPr/>
        </p:nvSpPr>
        <p:spPr bwMode="auto">
          <a:xfrm>
            <a:off x="898525" y="1030288"/>
            <a:ext cx="4049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How to calculate order total?</a:t>
            </a:r>
          </a:p>
        </p:txBody>
      </p:sp>
      <p:sp>
        <p:nvSpPr>
          <p:cNvPr id="353283" name="Text Box 3"/>
          <p:cNvSpPr txBox="1">
            <a:spLocks noChangeArrowheads="1"/>
          </p:cNvSpPr>
          <p:nvPr/>
        </p:nvSpPr>
        <p:spPr bwMode="auto">
          <a:xfrm>
            <a:off x="914400" y="1905000"/>
            <a:ext cx="7696200" cy="608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r>
              <a:rPr lang="en-US"/>
              <a:t>On the Order define </a:t>
            </a:r>
          </a:p>
          <a:p>
            <a:r>
              <a:rPr lang="en-US">
                <a:solidFill>
                  <a:srgbClr val="FFFF66"/>
                </a:solidFill>
              </a:rPr>
              <a:t>getOrderTotal():</a:t>
            </a:r>
          </a:p>
          <a:p>
            <a:r>
              <a:rPr lang="en-US">
                <a:solidFill>
                  <a:srgbClr val="FFFF66"/>
                </a:solidFill>
              </a:rPr>
              <a:t>Sum = 0</a:t>
            </a:r>
            <a:endParaRPr lang="en-US"/>
          </a:p>
          <a:p>
            <a:r>
              <a:rPr lang="en-US"/>
              <a:t>For each </a:t>
            </a:r>
            <a:r>
              <a:rPr lang="en-US" u="sng"/>
              <a:t>orderitem</a:t>
            </a:r>
            <a:r>
              <a:rPr lang="en-US"/>
              <a:t> in the list of orderitems associated with the Order do the following step until done</a:t>
            </a:r>
          </a:p>
          <a:p>
            <a:r>
              <a:rPr lang="en-US"/>
              <a:t>Sum = sum + </a:t>
            </a:r>
            <a:r>
              <a:rPr lang="en-US">
                <a:solidFill>
                  <a:schemeClr val="tx2"/>
                </a:solidFill>
              </a:rPr>
              <a:t>orderitem.getOrderItemTotal();</a:t>
            </a:r>
          </a:p>
          <a:p>
            <a:endParaRPr lang="en-US"/>
          </a:p>
          <a:p>
            <a:r>
              <a:rPr lang="en-US"/>
              <a:t>Return sum;</a:t>
            </a:r>
          </a:p>
          <a:p>
            <a:r>
              <a:rPr lang="en-US"/>
              <a:t>  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353284" name="Rectangle 4"/>
          <p:cNvSpPr>
            <a:spLocks noChangeArrowheads="1"/>
          </p:cNvSpPr>
          <p:nvPr/>
        </p:nvSpPr>
        <p:spPr bwMode="auto">
          <a:xfrm>
            <a:off x="7315200" y="22860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3285" name="Text Box 5"/>
          <p:cNvSpPr txBox="1">
            <a:spLocks noChangeArrowheads="1"/>
          </p:cNvSpPr>
          <p:nvPr/>
        </p:nvSpPr>
        <p:spPr bwMode="auto">
          <a:xfrm>
            <a:off x="7512050" y="2417763"/>
            <a:ext cx="768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Order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  <p:sp>
        <p:nvSpPr>
          <p:cNvPr id="354306" name="Text Box 2"/>
          <p:cNvSpPr txBox="1">
            <a:spLocks noChangeArrowheads="1"/>
          </p:cNvSpPr>
          <p:nvPr/>
        </p:nvSpPr>
        <p:spPr bwMode="auto">
          <a:xfrm>
            <a:off x="898525" y="1030288"/>
            <a:ext cx="618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How to calculate total revenue by customer?</a:t>
            </a:r>
          </a:p>
        </p:txBody>
      </p:sp>
      <p:sp>
        <p:nvSpPr>
          <p:cNvPr id="354307" name="Text Box 3"/>
          <p:cNvSpPr txBox="1">
            <a:spLocks noChangeArrowheads="1"/>
          </p:cNvSpPr>
          <p:nvPr/>
        </p:nvSpPr>
        <p:spPr bwMode="auto">
          <a:xfrm>
            <a:off x="914400" y="1905000"/>
            <a:ext cx="7696200" cy="608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r>
              <a:rPr lang="en-US"/>
              <a:t>On the Customer class define </a:t>
            </a:r>
          </a:p>
          <a:p>
            <a:r>
              <a:rPr lang="en-US">
                <a:solidFill>
                  <a:srgbClr val="FFFF66"/>
                </a:solidFill>
              </a:rPr>
              <a:t>getTotalRevenues()</a:t>
            </a:r>
          </a:p>
          <a:p>
            <a:r>
              <a:rPr lang="en-US">
                <a:solidFill>
                  <a:srgbClr val="FFFF66"/>
                </a:solidFill>
              </a:rPr>
              <a:t>Sum = 0</a:t>
            </a:r>
            <a:endParaRPr lang="en-US"/>
          </a:p>
          <a:p>
            <a:r>
              <a:rPr lang="en-US"/>
              <a:t>For each </a:t>
            </a:r>
            <a:r>
              <a:rPr lang="en-US" u="sng"/>
              <a:t>order</a:t>
            </a:r>
            <a:r>
              <a:rPr lang="en-US"/>
              <a:t> in the list of orders associated with the orderlist do the following step until done</a:t>
            </a:r>
          </a:p>
          <a:p>
            <a:r>
              <a:rPr lang="en-US"/>
              <a:t>Sum = sum + </a:t>
            </a:r>
            <a:r>
              <a:rPr lang="en-US">
                <a:solidFill>
                  <a:schemeClr val="tx2"/>
                </a:solidFill>
              </a:rPr>
              <a:t>order.getOrderTotal();</a:t>
            </a:r>
          </a:p>
          <a:p>
            <a:endParaRPr lang="en-US"/>
          </a:p>
          <a:p>
            <a:r>
              <a:rPr lang="en-US"/>
              <a:t>Return sum;</a:t>
            </a:r>
          </a:p>
          <a:p>
            <a:r>
              <a:rPr lang="en-US"/>
              <a:t>  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354308" name="Rectangle 4"/>
          <p:cNvSpPr>
            <a:spLocks noChangeArrowheads="1"/>
          </p:cNvSpPr>
          <p:nvPr/>
        </p:nvSpPr>
        <p:spPr bwMode="auto">
          <a:xfrm>
            <a:off x="7315200" y="2286000"/>
            <a:ext cx="1143000" cy="609600"/>
          </a:xfrm>
          <a:prstGeom prst="rect">
            <a:avLst/>
          </a:prstGeom>
          <a:solidFill>
            <a:srgbClr val="339966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4309" name="Text Box 5"/>
          <p:cNvSpPr txBox="1">
            <a:spLocks noChangeArrowheads="1"/>
          </p:cNvSpPr>
          <p:nvPr/>
        </p:nvSpPr>
        <p:spPr bwMode="auto">
          <a:xfrm>
            <a:off x="7299325" y="2406650"/>
            <a:ext cx="1174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Customer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5401-59EF-4200-9AA1-0C25316E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6380BE-C6E4-40AE-9BDF-29208AF2D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40CEE5-433E-45E8-B2AB-F0698C5C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Engineering and Development		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006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24200"/>
            <a:ext cx="8382000" cy="762000"/>
          </a:xfrm>
        </p:spPr>
        <p:txBody>
          <a:bodyPr/>
          <a:lstStyle/>
          <a:p>
            <a:r>
              <a:rPr lang="en-US"/>
              <a:t>Screen representation of user tasks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  <p:sp>
        <p:nvSpPr>
          <p:cNvPr id="334850" name="AutoShape 2"/>
          <p:cNvSpPr>
            <a:spLocks noChangeArrowheads="1"/>
          </p:cNvSpPr>
          <p:nvPr/>
        </p:nvSpPr>
        <p:spPr bwMode="auto">
          <a:xfrm>
            <a:off x="0" y="914400"/>
            <a:ext cx="9144000" cy="5943600"/>
          </a:xfrm>
          <a:prstGeom prst="roundRect">
            <a:avLst>
              <a:gd name="adj" fmla="val 2866"/>
            </a:avLst>
          </a:prstGeom>
          <a:solidFill>
            <a:srgbClr val="00808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851" name="AutoShape 3"/>
          <p:cNvSpPr>
            <a:spLocks noChangeArrowheads="1"/>
          </p:cNvSpPr>
          <p:nvPr/>
        </p:nvSpPr>
        <p:spPr bwMode="auto">
          <a:xfrm>
            <a:off x="7924800" y="3581400"/>
            <a:ext cx="1143000" cy="736600"/>
          </a:xfrm>
          <a:prstGeom prst="cloudCallout">
            <a:avLst>
              <a:gd name="adj1" fmla="val -21806"/>
              <a:gd name="adj2" fmla="val 19398"/>
            </a:avLst>
          </a:prstGeom>
          <a:solidFill>
            <a:srgbClr val="C0C0C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SzPct val="60000"/>
            </a:pPr>
            <a:endParaRPr lang="en-US" sz="2800">
              <a:solidFill>
                <a:schemeClr val="tx2"/>
              </a:solidFill>
            </a:endParaRPr>
          </a:p>
        </p:txBody>
      </p:sp>
      <p:sp>
        <p:nvSpPr>
          <p:cNvPr id="334852" name="Line 4"/>
          <p:cNvSpPr>
            <a:spLocks noChangeShapeType="1"/>
          </p:cNvSpPr>
          <p:nvPr/>
        </p:nvSpPr>
        <p:spPr bwMode="auto">
          <a:xfrm>
            <a:off x="381000" y="1828800"/>
            <a:ext cx="8229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853" name="Text Box 5"/>
          <p:cNvSpPr txBox="1">
            <a:spLocks noChangeArrowheads="1"/>
          </p:cNvSpPr>
          <p:nvPr/>
        </p:nvSpPr>
        <p:spPr bwMode="auto">
          <a:xfrm>
            <a:off x="6629400" y="1295400"/>
            <a:ext cx="1908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2800">
                <a:solidFill>
                  <a:srgbClr val="663300"/>
                </a:solidFill>
              </a:rPr>
              <a:t>User Login</a:t>
            </a:r>
            <a:endParaRPr lang="en-US" sz="2800">
              <a:solidFill>
                <a:schemeClr val="tx2"/>
              </a:solidFill>
            </a:endParaRPr>
          </a:p>
        </p:txBody>
      </p:sp>
      <p:sp>
        <p:nvSpPr>
          <p:cNvPr id="334854" name="Rectangle 6"/>
          <p:cNvSpPr>
            <a:spLocks noChangeArrowheads="1"/>
          </p:cNvSpPr>
          <p:nvPr/>
        </p:nvSpPr>
        <p:spPr bwMode="auto">
          <a:xfrm>
            <a:off x="2133600" y="3276600"/>
            <a:ext cx="912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>
                <a:solidFill>
                  <a:schemeClr val="tx2"/>
                </a:solidFill>
              </a:rPr>
              <a:t>User:</a:t>
            </a:r>
          </a:p>
        </p:txBody>
      </p:sp>
      <p:sp>
        <p:nvSpPr>
          <p:cNvPr id="334855" name="Rectangle 7"/>
          <p:cNvSpPr>
            <a:spLocks noChangeArrowheads="1"/>
          </p:cNvSpPr>
          <p:nvPr/>
        </p:nvSpPr>
        <p:spPr bwMode="auto">
          <a:xfrm>
            <a:off x="2133600" y="3886200"/>
            <a:ext cx="1608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>
                <a:solidFill>
                  <a:schemeClr val="tx2"/>
                </a:solidFill>
              </a:rPr>
              <a:t>Password:</a:t>
            </a:r>
          </a:p>
        </p:txBody>
      </p:sp>
      <p:sp>
        <p:nvSpPr>
          <p:cNvPr id="334856" name="Text Box 8"/>
          <p:cNvSpPr txBox="1">
            <a:spLocks noChangeArrowheads="1"/>
          </p:cNvSpPr>
          <p:nvPr/>
        </p:nvSpPr>
        <p:spPr bwMode="auto">
          <a:xfrm>
            <a:off x="533400" y="1295400"/>
            <a:ext cx="35099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2800">
                <a:solidFill>
                  <a:schemeClr val="tx2"/>
                </a:solidFill>
              </a:rPr>
              <a:t>Xerox Sales Console</a:t>
            </a:r>
          </a:p>
        </p:txBody>
      </p:sp>
      <p:sp>
        <p:nvSpPr>
          <p:cNvPr id="334857" name="Rectangle 9"/>
          <p:cNvSpPr>
            <a:spLocks noChangeArrowheads="1"/>
          </p:cNvSpPr>
          <p:nvPr/>
        </p:nvSpPr>
        <p:spPr bwMode="auto">
          <a:xfrm>
            <a:off x="2209800" y="4495800"/>
            <a:ext cx="896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>
                <a:solidFill>
                  <a:schemeClr val="tx2"/>
                </a:solidFill>
              </a:rPr>
              <a:t>Role:</a:t>
            </a:r>
          </a:p>
        </p:txBody>
      </p:sp>
      <p:sp>
        <p:nvSpPr>
          <p:cNvPr id="334858" name="Rectangle 10"/>
          <p:cNvSpPr>
            <a:spLocks noChangeArrowheads="1"/>
          </p:cNvSpPr>
          <p:nvPr/>
        </p:nvSpPr>
        <p:spPr bwMode="auto">
          <a:xfrm>
            <a:off x="3733800" y="3429000"/>
            <a:ext cx="2667000" cy="2286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859" name="Rectangle 11"/>
          <p:cNvSpPr>
            <a:spLocks noChangeArrowheads="1"/>
          </p:cNvSpPr>
          <p:nvPr/>
        </p:nvSpPr>
        <p:spPr bwMode="auto">
          <a:xfrm>
            <a:off x="3733800" y="4038600"/>
            <a:ext cx="2667000" cy="2286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860" name="Rectangle 12"/>
          <p:cNvSpPr>
            <a:spLocks noChangeArrowheads="1"/>
          </p:cNvSpPr>
          <p:nvPr/>
        </p:nvSpPr>
        <p:spPr bwMode="auto">
          <a:xfrm>
            <a:off x="3746500" y="4597400"/>
            <a:ext cx="2667000" cy="3048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861" name="Rectangle 13"/>
          <p:cNvSpPr>
            <a:spLocks noChangeArrowheads="1"/>
          </p:cNvSpPr>
          <p:nvPr/>
        </p:nvSpPr>
        <p:spPr bwMode="auto">
          <a:xfrm>
            <a:off x="6934200" y="5562600"/>
            <a:ext cx="127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u="sng">
                <a:solidFill>
                  <a:schemeClr val="tx2"/>
                </a:solidFill>
              </a:rPr>
              <a:t>login &gt;&gt;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334862" name="AutoShape 14"/>
          <p:cNvSpPr>
            <a:spLocks noChangeArrowheads="1"/>
          </p:cNvSpPr>
          <p:nvPr/>
        </p:nvSpPr>
        <p:spPr bwMode="auto">
          <a:xfrm rot="10847930">
            <a:off x="6172200" y="4648200"/>
            <a:ext cx="228600" cy="228600"/>
          </a:xfrm>
          <a:prstGeom prst="triangle">
            <a:avLst>
              <a:gd name="adj" fmla="val 50000"/>
            </a:avLst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863" name="Rectangle 15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458200" cy="762000"/>
          </a:xfrm>
        </p:spPr>
        <p:txBody>
          <a:bodyPr/>
          <a:lstStyle/>
          <a:p>
            <a:r>
              <a:rPr lang="en-US"/>
              <a:t>Login Screen represents Login Task</a:t>
            </a:r>
          </a:p>
        </p:txBody>
      </p:sp>
      <p:sp>
        <p:nvSpPr>
          <p:cNvPr id="334864" name="Line 16"/>
          <p:cNvSpPr>
            <a:spLocks noChangeShapeType="1"/>
          </p:cNvSpPr>
          <p:nvPr/>
        </p:nvSpPr>
        <p:spPr bwMode="auto">
          <a:xfrm flipH="1">
            <a:off x="7772400" y="4343400"/>
            <a:ext cx="533400" cy="1219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865" name="Rectangle 17"/>
          <p:cNvSpPr>
            <a:spLocks noChangeArrowheads="1"/>
          </p:cNvSpPr>
          <p:nvPr/>
        </p:nvSpPr>
        <p:spPr bwMode="auto">
          <a:xfrm>
            <a:off x="8001000" y="3657600"/>
            <a:ext cx="998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SzPct val="60000"/>
            </a:pPr>
            <a:r>
              <a:rPr lang="en-US">
                <a:solidFill>
                  <a:srgbClr val="006666"/>
                </a:solidFill>
              </a:rPr>
              <a:t>action</a:t>
            </a:r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  <p:sp>
        <p:nvSpPr>
          <p:cNvPr id="335874" name="AutoShape 2"/>
          <p:cNvSpPr>
            <a:spLocks noChangeArrowheads="1"/>
          </p:cNvSpPr>
          <p:nvPr/>
        </p:nvSpPr>
        <p:spPr bwMode="auto">
          <a:xfrm>
            <a:off x="228600" y="838200"/>
            <a:ext cx="8686800" cy="5638800"/>
          </a:xfrm>
          <a:prstGeom prst="roundRect">
            <a:avLst>
              <a:gd name="adj" fmla="val 2866"/>
            </a:avLst>
          </a:prstGeom>
          <a:solidFill>
            <a:srgbClr val="00808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5875" name="Line 3"/>
          <p:cNvSpPr>
            <a:spLocks noChangeShapeType="1"/>
          </p:cNvSpPr>
          <p:nvPr/>
        </p:nvSpPr>
        <p:spPr bwMode="auto">
          <a:xfrm>
            <a:off x="381000" y="1219200"/>
            <a:ext cx="82296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5876" name="Text Box 4"/>
          <p:cNvSpPr txBox="1">
            <a:spLocks noChangeArrowheads="1"/>
          </p:cNvSpPr>
          <p:nvPr/>
        </p:nvSpPr>
        <p:spPr bwMode="auto">
          <a:xfrm>
            <a:off x="381000" y="822325"/>
            <a:ext cx="2555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2000">
                <a:solidFill>
                  <a:schemeClr val="tx2"/>
                </a:solidFill>
              </a:rPr>
              <a:t>Xerox Sales Console</a:t>
            </a:r>
          </a:p>
        </p:txBody>
      </p:sp>
      <p:sp>
        <p:nvSpPr>
          <p:cNvPr id="335877" name="Rectangle 5"/>
          <p:cNvSpPr>
            <a:spLocks noChangeArrowheads="1"/>
          </p:cNvSpPr>
          <p:nvPr/>
        </p:nvSpPr>
        <p:spPr bwMode="auto">
          <a:xfrm>
            <a:off x="7010400" y="5943600"/>
            <a:ext cx="101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u="sng">
                <a:solidFill>
                  <a:srgbClr val="FFFF00"/>
                </a:solidFill>
              </a:rPr>
              <a:t>logout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335878" name="Text Box 6"/>
          <p:cNvSpPr txBox="1">
            <a:spLocks noChangeArrowheads="1"/>
          </p:cNvSpPr>
          <p:nvPr/>
        </p:nvSpPr>
        <p:spPr bwMode="auto">
          <a:xfrm>
            <a:off x="381000" y="1295400"/>
            <a:ext cx="30257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rgbClr val="663300"/>
                </a:solidFill>
              </a:rPr>
              <a:t>Activity: Manage Customers</a:t>
            </a:r>
          </a:p>
        </p:txBody>
      </p:sp>
      <p:sp>
        <p:nvSpPr>
          <p:cNvPr id="335879" name="Rectangle 7"/>
          <p:cNvSpPr>
            <a:spLocks noChangeArrowheads="1"/>
          </p:cNvSpPr>
          <p:nvPr/>
        </p:nvSpPr>
        <p:spPr bwMode="auto">
          <a:xfrm>
            <a:off x="4648200" y="3111500"/>
            <a:ext cx="2757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u="sng">
                <a:solidFill>
                  <a:schemeClr val="tx2"/>
                </a:solidFill>
              </a:rPr>
              <a:t>Serve customer &gt;&gt;</a:t>
            </a:r>
          </a:p>
        </p:txBody>
      </p:sp>
      <p:sp>
        <p:nvSpPr>
          <p:cNvPr id="335880" name="Rectangle 8"/>
          <p:cNvSpPr>
            <a:spLocks noChangeArrowheads="1"/>
          </p:cNvSpPr>
          <p:nvPr/>
        </p:nvSpPr>
        <p:spPr bwMode="auto">
          <a:xfrm>
            <a:off x="4648200" y="3873500"/>
            <a:ext cx="4200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u="sng">
                <a:solidFill>
                  <a:schemeClr val="tx2"/>
                </a:solidFill>
              </a:rPr>
              <a:t>Review sales order history &gt;&gt;</a:t>
            </a:r>
          </a:p>
        </p:txBody>
      </p:sp>
      <p:sp>
        <p:nvSpPr>
          <p:cNvPr id="335881" name="Rectangle 9"/>
          <p:cNvSpPr>
            <a:spLocks noChangeArrowheads="1"/>
          </p:cNvSpPr>
          <p:nvPr/>
        </p:nvSpPr>
        <p:spPr bwMode="auto">
          <a:xfrm>
            <a:off x="1612900" y="3263900"/>
            <a:ext cx="2667000" cy="2286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5882" name="Text Box 10"/>
          <p:cNvSpPr txBox="1">
            <a:spLocks noChangeArrowheads="1"/>
          </p:cNvSpPr>
          <p:nvPr/>
        </p:nvSpPr>
        <p:spPr bwMode="auto">
          <a:xfrm>
            <a:off x="1524000" y="2971800"/>
            <a:ext cx="1809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/>
              <a:t>Customer name</a:t>
            </a:r>
          </a:p>
        </p:txBody>
      </p:sp>
      <p:sp>
        <p:nvSpPr>
          <p:cNvPr id="335883" name="Rectangle 11"/>
          <p:cNvSpPr>
            <a:spLocks noChangeArrowheads="1"/>
          </p:cNvSpPr>
          <p:nvPr/>
        </p:nvSpPr>
        <p:spPr bwMode="auto">
          <a:xfrm>
            <a:off x="4648200" y="4724400"/>
            <a:ext cx="4200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u="sng">
                <a:solidFill>
                  <a:schemeClr val="tx2"/>
                </a:solidFill>
              </a:rPr>
              <a:t>Review sales commission  &gt;&gt;</a:t>
            </a:r>
          </a:p>
        </p:txBody>
      </p:sp>
      <p:sp>
        <p:nvSpPr>
          <p:cNvPr id="335884" name="Text Box 12"/>
          <p:cNvSpPr txBox="1">
            <a:spLocks noChangeArrowheads="1"/>
          </p:cNvSpPr>
          <p:nvPr/>
        </p:nvSpPr>
        <p:spPr bwMode="auto">
          <a:xfrm>
            <a:off x="7315200" y="838200"/>
            <a:ext cx="1289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rgbClr val="FFFFFF"/>
                </a:solidFill>
              </a:rPr>
              <a:t>John smith</a:t>
            </a:r>
          </a:p>
        </p:txBody>
      </p:sp>
      <p:sp>
        <p:nvSpPr>
          <p:cNvPr id="335885" name="Rectangle 1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User Screens (contd.)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  <p:sp>
        <p:nvSpPr>
          <p:cNvPr id="336898" name="AutoShape 2"/>
          <p:cNvSpPr>
            <a:spLocks noChangeArrowheads="1"/>
          </p:cNvSpPr>
          <p:nvPr/>
        </p:nvSpPr>
        <p:spPr bwMode="auto">
          <a:xfrm>
            <a:off x="228600" y="914400"/>
            <a:ext cx="8686800" cy="5638800"/>
          </a:xfrm>
          <a:prstGeom prst="roundRect">
            <a:avLst>
              <a:gd name="adj" fmla="val 2866"/>
            </a:avLst>
          </a:prstGeom>
          <a:solidFill>
            <a:srgbClr val="00808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6899" name="Line 3"/>
          <p:cNvSpPr>
            <a:spLocks noChangeShapeType="1"/>
          </p:cNvSpPr>
          <p:nvPr/>
        </p:nvSpPr>
        <p:spPr bwMode="auto">
          <a:xfrm>
            <a:off x="381000" y="2209800"/>
            <a:ext cx="8229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6900" name="Line 4"/>
          <p:cNvSpPr>
            <a:spLocks noChangeShapeType="1"/>
          </p:cNvSpPr>
          <p:nvPr/>
        </p:nvSpPr>
        <p:spPr bwMode="auto">
          <a:xfrm>
            <a:off x="5257800" y="1219200"/>
            <a:ext cx="0" cy="9906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6901" name="Text Box 5"/>
          <p:cNvSpPr txBox="1">
            <a:spLocks noChangeArrowheads="1"/>
          </p:cNvSpPr>
          <p:nvPr/>
        </p:nvSpPr>
        <p:spPr bwMode="auto">
          <a:xfrm>
            <a:off x="838200" y="1219200"/>
            <a:ext cx="4267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SzPct val="60000"/>
            </a:pPr>
            <a:r>
              <a:rPr lang="en-US" sz="2800">
                <a:solidFill>
                  <a:schemeClr val="tx2"/>
                </a:solidFill>
              </a:rPr>
              <a:t>Customer Information summary</a:t>
            </a:r>
          </a:p>
        </p:txBody>
      </p:sp>
      <p:sp>
        <p:nvSpPr>
          <p:cNvPr id="336902" name="Text Box 6"/>
          <p:cNvSpPr txBox="1">
            <a:spLocks noChangeArrowheads="1"/>
          </p:cNvSpPr>
          <p:nvPr/>
        </p:nvSpPr>
        <p:spPr bwMode="auto">
          <a:xfrm>
            <a:off x="5410200" y="1295400"/>
            <a:ext cx="3124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SzPct val="60000"/>
            </a:pPr>
            <a:r>
              <a:rPr lang="en-US" sz="2800">
                <a:solidFill>
                  <a:schemeClr val="tx2"/>
                </a:solidFill>
              </a:rPr>
              <a:t>Person Contact Information</a:t>
            </a:r>
          </a:p>
        </p:txBody>
      </p:sp>
      <p:sp>
        <p:nvSpPr>
          <p:cNvPr id="336903" name="Rectangle 7"/>
          <p:cNvSpPr>
            <a:spLocks noChangeArrowheads="1"/>
          </p:cNvSpPr>
          <p:nvPr/>
        </p:nvSpPr>
        <p:spPr bwMode="auto">
          <a:xfrm>
            <a:off x="4267200" y="4267200"/>
            <a:ext cx="345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u="sng">
                <a:solidFill>
                  <a:schemeClr val="tx2"/>
                </a:solidFill>
              </a:rPr>
              <a:t>Book customer order &gt;&gt;</a:t>
            </a:r>
          </a:p>
        </p:txBody>
      </p:sp>
      <p:sp>
        <p:nvSpPr>
          <p:cNvPr id="336904" name="Rectangle 8"/>
          <p:cNvSpPr>
            <a:spLocks noChangeArrowheads="1"/>
          </p:cNvSpPr>
          <p:nvPr/>
        </p:nvSpPr>
        <p:spPr bwMode="auto">
          <a:xfrm>
            <a:off x="4267200" y="4838700"/>
            <a:ext cx="3182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u="sng">
                <a:solidFill>
                  <a:schemeClr val="tx2"/>
                </a:solidFill>
              </a:rPr>
              <a:t>Check order status &gt;&gt;</a:t>
            </a:r>
          </a:p>
        </p:txBody>
      </p:sp>
      <p:sp>
        <p:nvSpPr>
          <p:cNvPr id="336905" name="Line 9"/>
          <p:cNvSpPr>
            <a:spLocks noChangeShapeType="1"/>
          </p:cNvSpPr>
          <p:nvPr/>
        </p:nvSpPr>
        <p:spPr bwMode="auto">
          <a:xfrm>
            <a:off x="381000" y="1219200"/>
            <a:ext cx="82296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6906" name="Text Box 10"/>
          <p:cNvSpPr txBox="1">
            <a:spLocks noChangeArrowheads="1"/>
          </p:cNvSpPr>
          <p:nvPr/>
        </p:nvSpPr>
        <p:spPr bwMode="auto">
          <a:xfrm>
            <a:off x="381000" y="847725"/>
            <a:ext cx="2555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2000">
                <a:solidFill>
                  <a:schemeClr val="tx2"/>
                </a:solidFill>
              </a:rPr>
              <a:t>Xerox Sales Console</a:t>
            </a:r>
          </a:p>
        </p:txBody>
      </p:sp>
      <p:sp>
        <p:nvSpPr>
          <p:cNvPr id="336907" name="Text Box 11"/>
          <p:cNvSpPr txBox="1">
            <a:spLocks noChangeArrowheads="1"/>
          </p:cNvSpPr>
          <p:nvPr/>
        </p:nvSpPr>
        <p:spPr bwMode="auto">
          <a:xfrm>
            <a:off x="7315200" y="914400"/>
            <a:ext cx="1289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rgbClr val="FFFFFF"/>
                </a:solidFill>
              </a:rPr>
              <a:t>John smith</a:t>
            </a:r>
          </a:p>
        </p:txBody>
      </p:sp>
      <p:sp>
        <p:nvSpPr>
          <p:cNvPr id="336908" name="Text Box 12"/>
          <p:cNvSpPr txBox="1">
            <a:spLocks noChangeArrowheads="1"/>
          </p:cNvSpPr>
          <p:nvPr/>
        </p:nvSpPr>
        <p:spPr bwMode="auto">
          <a:xfrm>
            <a:off x="381000" y="2286000"/>
            <a:ext cx="2684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rgbClr val="CCFFFF"/>
                </a:solidFill>
              </a:rPr>
              <a:t>Activity: Serve Customer</a:t>
            </a:r>
          </a:p>
        </p:txBody>
      </p:sp>
      <p:sp>
        <p:nvSpPr>
          <p:cNvPr id="336909" name="Rectangle 13"/>
          <p:cNvSpPr>
            <a:spLocks noChangeArrowheads="1"/>
          </p:cNvSpPr>
          <p:nvPr/>
        </p:nvSpPr>
        <p:spPr bwMode="auto">
          <a:xfrm>
            <a:off x="5410200" y="2716213"/>
            <a:ext cx="26622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2000" u="sng">
                <a:solidFill>
                  <a:schemeClr val="bg1"/>
                </a:solidFill>
              </a:rPr>
              <a:t>View customer history</a:t>
            </a:r>
            <a:endParaRPr lang="en-US" sz="2000" u="sng">
              <a:solidFill>
                <a:schemeClr val="hlink"/>
              </a:solidFill>
            </a:endParaRPr>
          </a:p>
        </p:txBody>
      </p:sp>
      <p:sp>
        <p:nvSpPr>
          <p:cNvPr id="336910" name="Rectangle 14"/>
          <p:cNvSpPr>
            <a:spLocks noChangeArrowheads="1"/>
          </p:cNvSpPr>
          <p:nvPr/>
        </p:nvSpPr>
        <p:spPr bwMode="auto">
          <a:xfrm>
            <a:off x="4267200" y="5410200"/>
            <a:ext cx="3811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u="sng">
                <a:solidFill>
                  <a:schemeClr val="tx2"/>
                </a:solidFill>
              </a:rPr>
              <a:t>Browse product catalog &gt;&gt;</a:t>
            </a:r>
          </a:p>
        </p:txBody>
      </p:sp>
      <p:sp>
        <p:nvSpPr>
          <p:cNvPr id="336911" name="Rectangle 15"/>
          <p:cNvSpPr>
            <a:spLocks noChangeArrowheads="1"/>
          </p:cNvSpPr>
          <p:nvPr/>
        </p:nvSpPr>
        <p:spPr bwMode="auto">
          <a:xfrm>
            <a:off x="533400" y="0"/>
            <a:ext cx="7924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4000" i="1">
                <a:solidFill>
                  <a:srgbClr val="8C8C08"/>
                </a:solidFill>
              </a:rPr>
              <a:t>User Screens (contd.)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Kal Bugrara, Ph.D</a:t>
            </a:r>
          </a:p>
        </p:txBody>
      </p:sp>
      <p:sp>
        <p:nvSpPr>
          <p:cNvPr id="5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Application Engineering and Development		     </a:t>
            </a:r>
          </a:p>
        </p:txBody>
      </p:sp>
      <p:sp>
        <p:nvSpPr>
          <p:cNvPr id="337922" name="AutoShap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2866"/>
            </a:avLst>
          </a:prstGeom>
          <a:solidFill>
            <a:srgbClr val="00808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23" name="Text Box 3"/>
          <p:cNvSpPr txBox="1">
            <a:spLocks noChangeArrowheads="1"/>
          </p:cNvSpPr>
          <p:nvPr/>
        </p:nvSpPr>
        <p:spPr bwMode="auto">
          <a:xfrm>
            <a:off x="304800" y="0"/>
            <a:ext cx="2555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2000">
                <a:solidFill>
                  <a:schemeClr val="tx2"/>
                </a:solidFill>
              </a:rPr>
              <a:t>Xerox Sales Console</a:t>
            </a:r>
          </a:p>
        </p:txBody>
      </p:sp>
      <p:sp>
        <p:nvSpPr>
          <p:cNvPr id="337924" name="Text Box 4"/>
          <p:cNvSpPr txBox="1">
            <a:spLocks noChangeArrowheads="1"/>
          </p:cNvSpPr>
          <p:nvPr/>
        </p:nvSpPr>
        <p:spPr bwMode="auto">
          <a:xfrm>
            <a:off x="7315200" y="0"/>
            <a:ext cx="1289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rgbClr val="FFFFFF"/>
                </a:solidFill>
              </a:rPr>
              <a:t>John smith</a:t>
            </a:r>
          </a:p>
        </p:txBody>
      </p:sp>
      <p:sp>
        <p:nvSpPr>
          <p:cNvPr id="337925" name="Text Box 5"/>
          <p:cNvSpPr txBox="1">
            <a:spLocks noChangeArrowheads="1"/>
          </p:cNvSpPr>
          <p:nvPr/>
        </p:nvSpPr>
        <p:spPr bwMode="auto">
          <a:xfrm>
            <a:off x="304800" y="1463675"/>
            <a:ext cx="3254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>
                <a:solidFill>
                  <a:srgbClr val="CCFFFF"/>
                </a:solidFill>
              </a:rPr>
              <a:t>Activity: Book Customer Order</a:t>
            </a:r>
          </a:p>
        </p:txBody>
      </p:sp>
      <p:sp>
        <p:nvSpPr>
          <p:cNvPr id="337926" name="Rectangle 6"/>
          <p:cNvSpPr>
            <a:spLocks noChangeArrowheads="1"/>
          </p:cNvSpPr>
          <p:nvPr/>
        </p:nvSpPr>
        <p:spPr bwMode="auto">
          <a:xfrm>
            <a:off x="393700" y="2362200"/>
            <a:ext cx="2730500" cy="304800"/>
          </a:xfrm>
          <a:prstGeom prst="rect">
            <a:avLst/>
          </a:prstGeom>
          <a:solidFill>
            <a:srgbClr val="C0C0C0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400" b="1" dirty="0">
                <a:solidFill>
                  <a:schemeClr val="bg2"/>
                </a:solidFill>
                <a:latin typeface="Arial" charset="0"/>
              </a:rPr>
              <a:t>Supplier</a:t>
            </a:r>
          </a:p>
        </p:txBody>
      </p:sp>
      <p:sp>
        <p:nvSpPr>
          <p:cNvPr id="337927" name="AutoShape 7"/>
          <p:cNvSpPr>
            <a:spLocks noChangeArrowheads="1"/>
          </p:cNvSpPr>
          <p:nvPr/>
        </p:nvSpPr>
        <p:spPr bwMode="auto">
          <a:xfrm rot="10800000">
            <a:off x="2819400" y="2387600"/>
            <a:ext cx="304800" cy="22860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37" name="Rectangle 17"/>
          <p:cNvSpPr>
            <a:spLocks noChangeArrowheads="1"/>
          </p:cNvSpPr>
          <p:nvPr/>
        </p:nvSpPr>
        <p:spPr bwMode="auto">
          <a:xfrm>
            <a:off x="381000" y="4794250"/>
            <a:ext cx="8142288" cy="1219200"/>
          </a:xfrm>
          <a:prstGeom prst="rect">
            <a:avLst/>
          </a:prstGeom>
          <a:solidFill>
            <a:srgbClr val="99CCFF"/>
          </a:solidFill>
          <a:ln w="2857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38" name="Line 18"/>
          <p:cNvSpPr>
            <a:spLocks noChangeShapeType="1"/>
          </p:cNvSpPr>
          <p:nvPr/>
        </p:nvSpPr>
        <p:spPr bwMode="auto">
          <a:xfrm>
            <a:off x="392113" y="5175250"/>
            <a:ext cx="8001000" cy="0"/>
          </a:xfrm>
          <a:prstGeom prst="line">
            <a:avLst/>
          </a:prstGeom>
          <a:noFill/>
          <a:ln w="9525">
            <a:solidFill>
              <a:srgbClr val="FF7C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39" name="Line 19"/>
          <p:cNvSpPr>
            <a:spLocks noChangeShapeType="1"/>
          </p:cNvSpPr>
          <p:nvPr/>
        </p:nvSpPr>
        <p:spPr bwMode="auto">
          <a:xfrm>
            <a:off x="2220913" y="4794250"/>
            <a:ext cx="0" cy="1225550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40" name="Text Box 20"/>
          <p:cNvSpPr txBox="1">
            <a:spLocks noChangeArrowheads="1"/>
          </p:cNvSpPr>
          <p:nvPr/>
        </p:nvSpPr>
        <p:spPr bwMode="auto">
          <a:xfrm>
            <a:off x="925513" y="4870450"/>
            <a:ext cx="1060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400" b="1">
                <a:solidFill>
                  <a:schemeClr val="tx1"/>
                </a:solidFill>
                <a:latin typeface="Arial" charset="0"/>
              </a:rPr>
              <a:t>Product Id</a:t>
            </a:r>
          </a:p>
        </p:txBody>
      </p:sp>
      <p:sp>
        <p:nvSpPr>
          <p:cNvPr id="337941" name="Text Box 21"/>
          <p:cNvSpPr txBox="1">
            <a:spLocks noChangeArrowheads="1"/>
          </p:cNvSpPr>
          <p:nvPr/>
        </p:nvSpPr>
        <p:spPr bwMode="auto">
          <a:xfrm>
            <a:off x="3657600" y="4870450"/>
            <a:ext cx="14366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400" b="1">
                <a:solidFill>
                  <a:schemeClr val="tx1"/>
                </a:solidFill>
                <a:latin typeface="Arial" charset="0"/>
              </a:rPr>
              <a:t>Product  Name</a:t>
            </a:r>
          </a:p>
        </p:txBody>
      </p:sp>
      <p:sp>
        <p:nvSpPr>
          <p:cNvPr id="337942" name="Text Box 22"/>
          <p:cNvSpPr txBox="1">
            <a:spLocks noChangeArrowheads="1"/>
          </p:cNvSpPr>
          <p:nvPr/>
        </p:nvSpPr>
        <p:spPr bwMode="auto">
          <a:xfrm>
            <a:off x="304800" y="4489450"/>
            <a:ext cx="1181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400" b="1">
                <a:solidFill>
                  <a:schemeClr val="bg2"/>
                </a:solidFill>
                <a:latin typeface="Arial" charset="0"/>
              </a:rPr>
              <a:t>Order Items</a:t>
            </a:r>
          </a:p>
        </p:txBody>
      </p:sp>
      <p:sp>
        <p:nvSpPr>
          <p:cNvPr id="337943" name="Text Box 23"/>
          <p:cNvSpPr txBox="1">
            <a:spLocks noChangeArrowheads="1"/>
          </p:cNvSpPr>
          <p:nvPr/>
        </p:nvSpPr>
        <p:spPr bwMode="auto">
          <a:xfrm>
            <a:off x="6792913" y="487045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400" b="1">
                <a:solidFill>
                  <a:schemeClr val="tx1"/>
                </a:solidFill>
                <a:latin typeface="Arial" charset="0"/>
              </a:rPr>
              <a:t>Actual Price</a:t>
            </a:r>
          </a:p>
        </p:txBody>
      </p:sp>
      <p:sp>
        <p:nvSpPr>
          <p:cNvPr id="337944" name="Rectangle 24"/>
          <p:cNvSpPr>
            <a:spLocks noChangeArrowheads="1"/>
          </p:cNvSpPr>
          <p:nvPr/>
        </p:nvSpPr>
        <p:spPr bwMode="auto">
          <a:xfrm>
            <a:off x="6781800" y="4413250"/>
            <a:ext cx="19050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46" name="Rectangle 26"/>
          <p:cNvSpPr>
            <a:spLocks noChangeArrowheads="1"/>
          </p:cNvSpPr>
          <p:nvPr/>
        </p:nvSpPr>
        <p:spPr bwMode="auto">
          <a:xfrm>
            <a:off x="6781800" y="1765300"/>
            <a:ext cx="17526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47" name="Text Box 27"/>
          <p:cNvSpPr txBox="1">
            <a:spLocks noChangeArrowheads="1"/>
          </p:cNvSpPr>
          <p:nvPr/>
        </p:nvSpPr>
        <p:spPr bwMode="auto">
          <a:xfrm>
            <a:off x="6705600" y="1497013"/>
            <a:ext cx="1709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600" b="1">
                <a:solidFill>
                  <a:schemeClr val="accent1"/>
                </a:solidFill>
                <a:latin typeface="Arial" charset="0"/>
              </a:rPr>
              <a:t>My commission</a:t>
            </a:r>
            <a:endParaRPr kumimoji="0" lang="en-US" sz="16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37948" name="Line 28"/>
          <p:cNvSpPr>
            <a:spLocks noChangeShapeType="1"/>
          </p:cNvSpPr>
          <p:nvPr/>
        </p:nvSpPr>
        <p:spPr bwMode="auto">
          <a:xfrm>
            <a:off x="6705600" y="4794250"/>
            <a:ext cx="0" cy="1225550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52" name="Rectangle 32"/>
          <p:cNvSpPr>
            <a:spLocks noChangeArrowheads="1"/>
          </p:cNvSpPr>
          <p:nvPr/>
        </p:nvSpPr>
        <p:spPr bwMode="auto">
          <a:xfrm>
            <a:off x="4495800" y="6248400"/>
            <a:ext cx="1676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u="sng">
                <a:solidFill>
                  <a:srgbClr val="FFFF66"/>
                </a:solidFill>
                <a:latin typeface="Arial" charset="0"/>
              </a:rPr>
              <a:t>Cancel Order &gt;&gt;</a:t>
            </a:r>
          </a:p>
        </p:txBody>
      </p:sp>
      <p:sp>
        <p:nvSpPr>
          <p:cNvPr id="337953" name="Rectangle 33"/>
          <p:cNvSpPr>
            <a:spLocks noChangeArrowheads="1"/>
          </p:cNvSpPr>
          <p:nvPr/>
        </p:nvSpPr>
        <p:spPr bwMode="auto">
          <a:xfrm>
            <a:off x="6705600" y="6248400"/>
            <a:ext cx="1676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u="sng">
                <a:solidFill>
                  <a:srgbClr val="FFFF66"/>
                </a:solidFill>
                <a:latin typeface="Arial" charset="0"/>
              </a:rPr>
              <a:t>Submit Order &gt;&gt;</a:t>
            </a:r>
          </a:p>
        </p:txBody>
      </p:sp>
      <p:sp>
        <p:nvSpPr>
          <p:cNvPr id="337954" name="Line 34"/>
          <p:cNvSpPr>
            <a:spLocks noChangeShapeType="1"/>
          </p:cNvSpPr>
          <p:nvPr/>
        </p:nvSpPr>
        <p:spPr bwMode="auto">
          <a:xfrm>
            <a:off x="304800" y="1387475"/>
            <a:ext cx="8229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55" name="Line 35"/>
          <p:cNvSpPr>
            <a:spLocks noChangeShapeType="1"/>
          </p:cNvSpPr>
          <p:nvPr/>
        </p:nvSpPr>
        <p:spPr bwMode="auto">
          <a:xfrm>
            <a:off x="5181600" y="396875"/>
            <a:ext cx="0" cy="9906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56" name="Text Box 36"/>
          <p:cNvSpPr txBox="1">
            <a:spLocks noChangeArrowheads="1"/>
          </p:cNvSpPr>
          <p:nvPr/>
        </p:nvSpPr>
        <p:spPr bwMode="auto">
          <a:xfrm>
            <a:off x="762000" y="396875"/>
            <a:ext cx="4267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SzPct val="60000"/>
            </a:pPr>
            <a:r>
              <a:rPr lang="en-US" sz="2800">
                <a:solidFill>
                  <a:schemeClr val="tx2"/>
                </a:solidFill>
              </a:rPr>
              <a:t>Customer Information summary</a:t>
            </a:r>
          </a:p>
        </p:txBody>
      </p:sp>
      <p:sp>
        <p:nvSpPr>
          <p:cNvPr id="337957" name="Text Box 37"/>
          <p:cNvSpPr txBox="1">
            <a:spLocks noChangeArrowheads="1"/>
          </p:cNvSpPr>
          <p:nvPr/>
        </p:nvSpPr>
        <p:spPr bwMode="auto">
          <a:xfrm>
            <a:off x="5334000" y="473075"/>
            <a:ext cx="3124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SzPct val="60000"/>
            </a:pPr>
            <a:r>
              <a:rPr lang="en-US" sz="2800">
                <a:solidFill>
                  <a:schemeClr val="tx2"/>
                </a:solidFill>
              </a:rPr>
              <a:t>Person Contact Information</a:t>
            </a:r>
          </a:p>
        </p:txBody>
      </p:sp>
      <p:sp>
        <p:nvSpPr>
          <p:cNvPr id="337958" name="Line 38"/>
          <p:cNvSpPr>
            <a:spLocks noChangeShapeType="1"/>
          </p:cNvSpPr>
          <p:nvPr/>
        </p:nvSpPr>
        <p:spPr bwMode="auto">
          <a:xfrm>
            <a:off x="304800" y="396875"/>
            <a:ext cx="82296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62" name="AutoShape 42"/>
          <p:cNvSpPr>
            <a:spLocks noChangeArrowheads="1"/>
          </p:cNvSpPr>
          <p:nvPr/>
        </p:nvSpPr>
        <p:spPr bwMode="auto">
          <a:xfrm rot="10800000" flipV="1">
            <a:off x="8534400" y="5175250"/>
            <a:ext cx="304800" cy="19050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63" name="AutoShape 43"/>
          <p:cNvSpPr>
            <a:spLocks noChangeArrowheads="1"/>
          </p:cNvSpPr>
          <p:nvPr/>
        </p:nvSpPr>
        <p:spPr bwMode="auto">
          <a:xfrm rot="21535579" flipV="1">
            <a:off x="8534400" y="5810250"/>
            <a:ext cx="304800" cy="19050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64" name="Rectangle 44"/>
          <p:cNvSpPr>
            <a:spLocks noChangeArrowheads="1"/>
          </p:cNvSpPr>
          <p:nvPr/>
        </p:nvSpPr>
        <p:spPr bwMode="auto">
          <a:xfrm>
            <a:off x="8534400" y="5099050"/>
            <a:ext cx="304800" cy="914400"/>
          </a:xfrm>
          <a:prstGeom prst="rec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66" name="Rectangle 46"/>
          <p:cNvSpPr>
            <a:spLocks noChangeArrowheads="1"/>
          </p:cNvSpPr>
          <p:nvPr/>
        </p:nvSpPr>
        <p:spPr bwMode="auto">
          <a:xfrm>
            <a:off x="8534400" y="4819650"/>
            <a:ext cx="304800" cy="1193800"/>
          </a:xfrm>
          <a:prstGeom prst="rec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393700" y="2705100"/>
            <a:ext cx="8153400" cy="1257300"/>
          </a:xfrm>
          <a:prstGeom prst="rect">
            <a:avLst/>
          </a:prstGeom>
          <a:solidFill>
            <a:srgbClr val="99CCFF"/>
          </a:solidFill>
          <a:ln w="2857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9"/>
          <p:cNvSpPr>
            <a:spLocks noChangeShapeType="1"/>
          </p:cNvSpPr>
          <p:nvPr/>
        </p:nvSpPr>
        <p:spPr bwMode="auto">
          <a:xfrm>
            <a:off x="393700" y="3086100"/>
            <a:ext cx="8153400" cy="0"/>
          </a:xfrm>
          <a:prstGeom prst="line">
            <a:avLst/>
          </a:prstGeom>
          <a:noFill/>
          <a:ln w="9525">
            <a:solidFill>
              <a:srgbClr val="FF7C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 Box 10"/>
          <p:cNvSpPr txBox="1">
            <a:spLocks noChangeArrowheads="1"/>
          </p:cNvSpPr>
          <p:nvPr/>
        </p:nvSpPr>
        <p:spPr bwMode="auto">
          <a:xfrm>
            <a:off x="533400" y="2781300"/>
            <a:ext cx="1060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400" b="1">
                <a:solidFill>
                  <a:schemeClr val="tx1"/>
                </a:solidFill>
                <a:latin typeface="Arial" charset="0"/>
              </a:rPr>
              <a:t>Product Id</a:t>
            </a:r>
          </a:p>
        </p:txBody>
      </p:sp>
      <p:sp>
        <p:nvSpPr>
          <p:cNvPr id="56" name="Text Box 11"/>
          <p:cNvSpPr txBox="1">
            <a:spLocks noChangeArrowheads="1"/>
          </p:cNvSpPr>
          <p:nvPr/>
        </p:nvSpPr>
        <p:spPr bwMode="auto">
          <a:xfrm>
            <a:off x="1676400" y="2781300"/>
            <a:ext cx="14366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400" b="1" dirty="0">
                <a:solidFill>
                  <a:schemeClr val="tx1"/>
                </a:solidFill>
                <a:latin typeface="Arial" charset="0"/>
              </a:rPr>
              <a:t>Product  Name</a:t>
            </a:r>
          </a:p>
        </p:txBody>
      </p:sp>
      <p:sp>
        <p:nvSpPr>
          <p:cNvPr id="57" name="Text Box 12"/>
          <p:cNvSpPr txBox="1">
            <a:spLocks noChangeArrowheads="1"/>
          </p:cNvSpPr>
          <p:nvPr/>
        </p:nvSpPr>
        <p:spPr bwMode="auto">
          <a:xfrm>
            <a:off x="5410200" y="2771775"/>
            <a:ext cx="1209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400" b="1" dirty="0">
                <a:solidFill>
                  <a:schemeClr val="tx1"/>
                </a:solidFill>
                <a:latin typeface="Arial" charset="0"/>
              </a:rPr>
              <a:t>Target Price</a:t>
            </a:r>
          </a:p>
        </p:txBody>
      </p:sp>
      <p:sp>
        <p:nvSpPr>
          <p:cNvPr id="58" name="Text Box 13"/>
          <p:cNvSpPr txBox="1">
            <a:spLocks noChangeArrowheads="1"/>
          </p:cNvSpPr>
          <p:nvPr/>
        </p:nvSpPr>
        <p:spPr bwMode="auto">
          <a:xfrm>
            <a:off x="7408863" y="2768600"/>
            <a:ext cx="5286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400" b="1">
                <a:solidFill>
                  <a:schemeClr val="tx1"/>
                </a:solidFill>
                <a:latin typeface="Arial" charset="0"/>
              </a:rPr>
              <a:t>Add</a:t>
            </a:r>
          </a:p>
        </p:txBody>
      </p: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7316788" y="3136900"/>
            <a:ext cx="609600" cy="228600"/>
          </a:xfrm>
          <a:prstGeom prst="rect">
            <a:avLst/>
          </a:prstGeom>
          <a:solidFill>
            <a:srgbClr val="808080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200" b="1">
                <a:solidFill>
                  <a:schemeClr val="bg1"/>
                </a:solidFill>
                <a:latin typeface="Arial" charset="0"/>
              </a:rPr>
              <a:t>&gt;&gt;</a:t>
            </a:r>
          </a:p>
        </p:txBody>
      </p:sp>
      <p:sp>
        <p:nvSpPr>
          <p:cNvPr id="60" name="Line 15"/>
          <p:cNvSpPr>
            <a:spLocks noChangeShapeType="1"/>
          </p:cNvSpPr>
          <p:nvPr/>
        </p:nvSpPr>
        <p:spPr bwMode="auto">
          <a:xfrm>
            <a:off x="393700" y="3390900"/>
            <a:ext cx="8153400" cy="0"/>
          </a:xfrm>
          <a:prstGeom prst="line">
            <a:avLst/>
          </a:prstGeom>
          <a:noFill/>
          <a:ln w="9525">
            <a:solidFill>
              <a:srgbClr val="FF7C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Rectangle 16"/>
          <p:cNvSpPr>
            <a:spLocks noChangeArrowheads="1"/>
          </p:cNvSpPr>
          <p:nvPr/>
        </p:nvSpPr>
        <p:spPr bwMode="auto">
          <a:xfrm>
            <a:off x="7316788" y="3505200"/>
            <a:ext cx="609600" cy="228600"/>
          </a:xfrm>
          <a:prstGeom prst="rect">
            <a:avLst/>
          </a:prstGeom>
          <a:solidFill>
            <a:srgbClr val="808080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200" b="1">
                <a:solidFill>
                  <a:schemeClr val="bg1"/>
                </a:solidFill>
                <a:latin typeface="Arial" charset="0"/>
              </a:rPr>
              <a:t>&gt;&gt;</a:t>
            </a:r>
          </a:p>
        </p:txBody>
      </p:sp>
      <p:sp>
        <p:nvSpPr>
          <p:cNvPr id="62" name="Line 29"/>
          <p:cNvSpPr>
            <a:spLocks noChangeShapeType="1"/>
          </p:cNvSpPr>
          <p:nvPr/>
        </p:nvSpPr>
        <p:spPr bwMode="auto">
          <a:xfrm>
            <a:off x="1676400" y="2736850"/>
            <a:ext cx="0" cy="1225550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30"/>
          <p:cNvSpPr>
            <a:spLocks noChangeShapeType="1"/>
          </p:cNvSpPr>
          <p:nvPr/>
        </p:nvSpPr>
        <p:spPr bwMode="auto">
          <a:xfrm>
            <a:off x="5410200" y="2743200"/>
            <a:ext cx="0" cy="1225550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31"/>
          <p:cNvSpPr>
            <a:spLocks noChangeShapeType="1"/>
          </p:cNvSpPr>
          <p:nvPr/>
        </p:nvSpPr>
        <p:spPr bwMode="auto">
          <a:xfrm>
            <a:off x="6705600" y="2743200"/>
            <a:ext cx="0" cy="1225550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AutoShape 39"/>
          <p:cNvSpPr>
            <a:spLocks noChangeArrowheads="1"/>
          </p:cNvSpPr>
          <p:nvPr/>
        </p:nvSpPr>
        <p:spPr bwMode="auto">
          <a:xfrm rot="10800000" flipV="1">
            <a:off x="8534400" y="3086100"/>
            <a:ext cx="304800" cy="19050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AutoShape 40"/>
          <p:cNvSpPr>
            <a:spLocks noChangeArrowheads="1"/>
          </p:cNvSpPr>
          <p:nvPr/>
        </p:nvSpPr>
        <p:spPr bwMode="auto">
          <a:xfrm rot="21535579" flipV="1">
            <a:off x="8534400" y="3733800"/>
            <a:ext cx="304800" cy="19050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ectangle 41"/>
          <p:cNvSpPr>
            <a:spLocks noChangeArrowheads="1"/>
          </p:cNvSpPr>
          <p:nvPr/>
        </p:nvSpPr>
        <p:spPr bwMode="auto">
          <a:xfrm>
            <a:off x="8534400" y="3048000"/>
            <a:ext cx="304800" cy="889000"/>
          </a:xfrm>
          <a:prstGeom prst="rec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Rectangle 45"/>
          <p:cNvSpPr>
            <a:spLocks noChangeArrowheads="1"/>
          </p:cNvSpPr>
          <p:nvPr/>
        </p:nvSpPr>
        <p:spPr bwMode="auto">
          <a:xfrm>
            <a:off x="8534400" y="2692400"/>
            <a:ext cx="304800" cy="1270000"/>
          </a:xfrm>
          <a:prstGeom prst="rec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47"/>
          <p:cNvSpPr>
            <a:spLocks noChangeShapeType="1"/>
          </p:cNvSpPr>
          <p:nvPr/>
        </p:nvSpPr>
        <p:spPr bwMode="auto">
          <a:xfrm>
            <a:off x="3124200" y="2743200"/>
            <a:ext cx="0" cy="1225550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48"/>
          <p:cNvSpPr txBox="1">
            <a:spLocks noChangeArrowheads="1"/>
          </p:cNvSpPr>
          <p:nvPr/>
        </p:nvSpPr>
        <p:spPr bwMode="auto">
          <a:xfrm>
            <a:off x="4124325" y="2762250"/>
            <a:ext cx="12698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400" b="1" dirty="0">
                <a:solidFill>
                  <a:schemeClr val="tx1"/>
                </a:solidFill>
                <a:latin typeface="Arial" charset="0"/>
              </a:rPr>
              <a:t>Ceiling Price</a:t>
            </a:r>
          </a:p>
        </p:txBody>
      </p:sp>
      <p:sp>
        <p:nvSpPr>
          <p:cNvPr id="71" name="Line 31"/>
          <p:cNvSpPr>
            <a:spLocks noChangeShapeType="1"/>
          </p:cNvSpPr>
          <p:nvPr/>
        </p:nvSpPr>
        <p:spPr bwMode="auto">
          <a:xfrm>
            <a:off x="4143375" y="2720975"/>
            <a:ext cx="0" cy="1225550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Text Box 48"/>
          <p:cNvSpPr txBox="1">
            <a:spLocks noChangeArrowheads="1"/>
          </p:cNvSpPr>
          <p:nvPr/>
        </p:nvSpPr>
        <p:spPr bwMode="auto">
          <a:xfrm>
            <a:off x="3070180" y="2779712"/>
            <a:ext cx="11208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400" b="1" dirty="0">
                <a:solidFill>
                  <a:schemeClr val="tx1"/>
                </a:solidFill>
                <a:latin typeface="Arial" charset="0"/>
              </a:rPr>
              <a:t>Floor Price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urse">
  <a:themeElements>
    <a:clrScheme name="course 8">
      <a:dk1>
        <a:srgbClr val="000000"/>
      </a:dk1>
      <a:lt1>
        <a:srgbClr val="FF9900"/>
      </a:lt1>
      <a:dk2>
        <a:srgbClr val="FFFFFF"/>
      </a:dk2>
      <a:lt2>
        <a:srgbClr val="000000"/>
      </a:lt2>
      <a:accent1>
        <a:srgbClr val="FF0000"/>
      </a:accent1>
      <a:accent2>
        <a:srgbClr val="800080"/>
      </a:accent2>
      <a:accent3>
        <a:srgbClr val="FFCAAA"/>
      </a:accent3>
      <a:accent4>
        <a:srgbClr val="000000"/>
      </a:accent4>
      <a:accent5>
        <a:srgbClr val="FFAAAA"/>
      </a:accent5>
      <a:accent6>
        <a:srgbClr val="730073"/>
      </a:accent6>
      <a:hlink>
        <a:srgbClr val="A50021"/>
      </a:hlink>
      <a:folHlink>
        <a:srgbClr val="996600"/>
      </a:folHlink>
    </a:clrScheme>
    <a:fontScheme name="course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FFFF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4D4D4D"/>
          </a:buClr>
          <a:buSzPct val="55000"/>
          <a:buFont typeface="Wingdings" pitchFamily="2" charset="2"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rgbClr val="FFFF99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FFFF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4D4D4D"/>
          </a:buClr>
          <a:buSzPct val="55000"/>
          <a:buFont typeface="Wingdings" pitchFamily="2" charset="2"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rgbClr val="FFFF99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course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C3399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ADCA"/>
        </a:accent5>
        <a:accent6>
          <a:srgbClr val="00005C"/>
        </a:accent6>
        <a:hlink>
          <a:srgbClr val="CC66FF"/>
        </a:hlink>
        <a:folHlink>
          <a:srgbClr val="66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 3">
        <a:dk1>
          <a:srgbClr val="000000"/>
        </a:dk1>
        <a:lt1>
          <a:srgbClr val="FFFFFF"/>
        </a:lt1>
        <a:dk2>
          <a:srgbClr val="F8F8F8"/>
        </a:dk2>
        <a:lt2>
          <a:srgbClr val="336699"/>
        </a:lt2>
        <a:accent1>
          <a:srgbClr val="00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ACAFF"/>
        </a:accent5>
        <a:accent6>
          <a:srgbClr val="2DB9B9"/>
        </a:accent6>
        <a:hlink>
          <a:srgbClr val="CC00CC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 4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0000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007300"/>
        </a:accent6>
        <a:hlink>
          <a:srgbClr val="FFFFFF"/>
        </a:hlink>
        <a:folHlink>
          <a:srgbClr val="00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 5">
        <a:dk1>
          <a:srgbClr val="000000"/>
        </a:dk1>
        <a:lt1>
          <a:srgbClr val="FFFFCC"/>
        </a:lt1>
        <a:dk2>
          <a:srgbClr val="FFFFFF"/>
        </a:dk2>
        <a:lt2>
          <a:srgbClr val="C58051"/>
        </a:lt2>
        <a:accent1>
          <a:srgbClr val="99CC00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CAE2AA"/>
        </a:accent5>
        <a:accent6>
          <a:srgbClr val="730000"/>
        </a:accent6>
        <a:hlink>
          <a:srgbClr val="FF00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 6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8F8F8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005CE7"/>
        </a:accent6>
        <a:hlink>
          <a:srgbClr val="FF0033"/>
        </a:hlink>
        <a:folHlink>
          <a:srgbClr val="00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 7">
        <a:dk1>
          <a:srgbClr val="0000CC"/>
        </a:dk1>
        <a:lt1>
          <a:srgbClr val="FFFF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0066"/>
        </a:accent2>
        <a:accent3>
          <a:srgbClr val="AAAAAA"/>
        </a:accent3>
        <a:accent4>
          <a:srgbClr val="DADADA"/>
        </a:accent4>
        <a:accent5>
          <a:srgbClr val="ADB8FF"/>
        </a:accent5>
        <a:accent6>
          <a:srgbClr val="00005C"/>
        </a:accent6>
        <a:hlink>
          <a:srgbClr val="333399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 8">
        <a:dk1>
          <a:srgbClr val="000000"/>
        </a:dk1>
        <a:lt1>
          <a:srgbClr val="FF9900"/>
        </a:lt1>
        <a:dk2>
          <a:srgbClr val="FFFFFF"/>
        </a:dk2>
        <a:lt2>
          <a:srgbClr val="000000"/>
        </a:lt2>
        <a:accent1>
          <a:srgbClr val="FF0000"/>
        </a:accent1>
        <a:accent2>
          <a:srgbClr val="800080"/>
        </a:accent2>
        <a:accent3>
          <a:srgbClr val="FFCAAA"/>
        </a:accent3>
        <a:accent4>
          <a:srgbClr val="000000"/>
        </a:accent4>
        <a:accent5>
          <a:srgbClr val="FFAAAA"/>
        </a:accent5>
        <a:accent6>
          <a:srgbClr val="730073"/>
        </a:accent6>
        <a:hlink>
          <a:srgbClr val="A50021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 9">
        <a:dk1>
          <a:srgbClr val="000000"/>
        </a:dk1>
        <a:lt1>
          <a:srgbClr val="FFFFFF"/>
        </a:lt1>
        <a:dk2>
          <a:srgbClr val="FFFFFF"/>
        </a:dk2>
        <a:lt2>
          <a:srgbClr val="FF9900"/>
        </a:lt2>
        <a:accent1>
          <a:srgbClr val="FF0000"/>
        </a:accent1>
        <a:accent2>
          <a:srgbClr val="80008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730073"/>
        </a:accent6>
        <a:hlink>
          <a:srgbClr val="A50021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55227</TotalTime>
  <Words>1356</Words>
  <Application>Microsoft Office PowerPoint</Application>
  <PresentationFormat>On-screen Show (4:3)</PresentationFormat>
  <Paragraphs>434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Helvetica</vt:lpstr>
      <vt:lpstr>Wingdings</vt:lpstr>
      <vt:lpstr>course</vt:lpstr>
      <vt:lpstr>Application Engineering and Development INFO 5100  A case study in Order Booking</vt:lpstr>
      <vt:lpstr>Xerox</vt:lpstr>
      <vt:lpstr>Xerox new sales strategy </vt:lpstr>
      <vt:lpstr>PowerPoint Presentation</vt:lpstr>
      <vt:lpstr>Screen representation of user tasks</vt:lpstr>
      <vt:lpstr>Login Screen represents Login Task</vt:lpstr>
      <vt:lpstr>User Screens (contd.)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Range Pricing: Product</vt:lpstr>
      <vt:lpstr>Range Pricing: Solution Package</vt:lpstr>
      <vt:lpstr>Sales Model   Self-serve model where customer prepares own order</vt:lpstr>
      <vt:lpstr>PowerPoint Presentation</vt:lpstr>
      <vt:lpstr>PowerPoint Presentation</vt:lpstr>
      <vt:lpstr>Sales Model  Sales person mediates the sale</vt:lpstr>
      <vt:lpstr>PowerPoint Presentation</vt:lpstr>
      <vt:lpstr>PowerPoint Presentation</vt:lpstr>
      <vt:lpstr>PowerPoint Presentation</vt:lpstr>
      <vt:lpstr>How to create an order?</vt:lpstr>
      <vt:lpstr>How to create an order item</vt:lpstr>
      <vt:lpstr>How to list the order items</vt:lpstr>
      <vt:lpstr>How to list all orders</vt:lpstr>
      <vt:lpstr>PowerPoint Presentation</vt:lpstr>
      <vt:lpstr>PowerPoint Presentation</vt:lpstr>
      <vt:lpstr>PowerPoint Presentation</vt:lpstr>
      <vt:lpstr>PowerPoint Presentation</vt:lpstr>
    </vt:vector>
  </TitlesOfParts>
  <Company>DBI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Kal</dc:creator>
  <cp:lastModifiedBy>Bugrara, Kal</cp:lastModifiedBy>
  <cp:revision>106</cp:revision>
  <cp:lastPrinted>2004-02-03T20:20:43Z</cp:lastPrinted>
  <dcterms:created xsi:type="dcterms:W3CDTF">2003-09-06T12:08:54Z</dcterms:created>
  <dcterms:modified xsi:type="dcterms:W3CDTF">2019-10-18T14:09:10Z</dcterms:modified>
</cp:coreProperties>
</file>