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  <p:sldMasterId id="2147483768" r:id="rId2"/>
  </p:sldMasterIdLst>
  <p:notesMasterIdLst>
    <p:notesMasterId r:id="rId34"/>
  </p:notesMasterIdLst>
  <p:sldIdLst>
    <p:sldId id="256" r:id="rId3"/>
    <p:sldId id="303" r:id="rId4"/>
    <p:sldId id="327" r:id="rId5"/>
    <p:sldId id="328" r:id="rId6"/>
    <p:sldId id="329" r:id="rId7"/>
    <p:sldId id="330" r:id="rId8"/>
    <p:sldId id="331" r:id="rId9"/>
    <p:sldId id="332" r:id="rId10"/>
    <p:sldId id="302" r:id="rId11"/>
    <p:sldId id="300" r:id="rId12"/>
    <p:sldId id="301" r:id="rId13"/>
    <p:sldId id="321" r:id="rId14"/>
    <p:sldId id="304" r:id="rId15"/>
    <p:sldId id="305" r:id="rId16"/>
    <p:sldId id="306" r:id="rId17"/>
    <p:sldId id="307" r:id="rId18"/>
    <p:sldId id="320" r:id="rId19"/>
    <p:sldId id="319" r:id="rId20"/>
    <p:sldId id="309" r:id="rId21"/>
    <p:sldId id="308" r:id="rId22"/>
    <p:sldId id="310" r:id="rId23"/>
    <p:sldId id="311" r:id="rId24"/>
    <p:sldId id="313" r:id="rId25"/>
    <p:sldId id="315" r:id="rId26"/>
    <p:sldId id="317" r:id="rId27"/>
    <p:sldId id="322" r:id="rId28"/>
    <p:sldId id="323" r:id="rId29"/>
    <p:sldId id="324" r:id="rId30"/>
    <p:sldId id="325" r:id="rId31"/>
    <p:sldId id="316" r:id="rId32"/>
    <p:sldId id="326" r:id="rId33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4" autoAdjust="0"/>
    <p:restoredTop sz="94660"/>
  </p:normalViewPr>
  <p:slideViewPr>
    <p:cSldViewPr snapToObjects="1">
      <p:cViewPr varScale="1">
        <p:scale>
          <a:sx n="101" d="100"/>
          <a:sy n="101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F50369D-A9C5-4105-B4EF-3DBC3253B8AD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694E70F-68A1-469E-A0F9-FD1FA1081C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EED55-5613-CF4B-92E1-6199412B72E8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48FE1-FA97-4AAD-9B85-2921DFEDC871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BE19A-0776-456A-9C41-CE99B2DF6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7A48-D6B2-4DC4-9AAF-3ACD5E8BDAAD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E757C-3391-4E33-A606-6ADE7888F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7F9B9-1005-4376-A6D9-E7CCD37D5B03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BD406-77F6-4FA7-8997-C1AFA6E43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808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1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2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2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19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85FD-1CE7-4E85-BEEA-685D52930FC4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D5C9-0742-4A21-95FF-195B8C647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356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2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B87C82-A599-4D1A-88FC-71F07DEDE702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C53735-0B90-4878-8DFD-1F3C1D54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D41CB-D2A1-450E-91AF-A1C8F601FCCB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51EC9-9CC8-4CDF-A87A-CAC3C1AA3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19FEDA-CDDC-4839-94FD-DE7ECD030CF9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3CD77C-25D5-4B10-906A-3027F311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8690-81AB-4175-AEDD-EECEA913397A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A24BC-5355-4798-BF62-1F1CCB739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92DE2D-E33B-40E4-82B0-C8D49C8257C0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2803E0-012E-4EF2-B998-556F9AA4E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EF2383-8B48-441A-A5D9-C3BC72F7380E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1E8834-95A6-4AC9-887B-93078159E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7D780-C1FA-417F-A782-00C1E1624ACA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7033B0-69DE-458C-AFC1-F0974E566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4D882E6-6FCF-4402-8874-DFEE7A039907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4F09FFB0-3232-4940-ABC9-2717654D1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ISYG100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 smtClean="0">
                <a:solidFill>
                  <a:srgbClr val="320E04"/>
                </a:solidFill>
              </a:rPr>
              <a:t>Our Engineering Method</a:t>
            </a:r>
          </a:p>
        </p:txBody>
      </p:sp>
      <p:pic>
        <p:nvPicPr>
          <p:cNvPr id="1026" name="Picture 2" descr="http://ijenn.me/wp-content/uploads/2014/02/engineer-wan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29" y="3597122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9350" cy="914400"/>
          </a:xfrm>
        </p:spPr>
        <p:txBody>
          <a:bodyPr/>
          <a:lstStyle/>
          <a:p>
            <a:pPr algn="ctr"/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14550" y="3017838"/>
            <a:ext cx="1447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1417638"/>
            <a:ext cx="7162799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Interface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762500" y="2941638"/>
            <a:ext cx="1447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67600" y="2941638"/>
            <a:ext cx="1447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n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2"/>
            <a:endCxn id="4" idx="0"/>
          </p:cNvCxnSpPr>
          <p:nvPr/>
        </p:nvCxnSpPr>
        <p:spPr>
          <a:xfrm flipH="1">
            <a:off x="2838450" y="2027238"/>
            <a:ext cx="272415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5486400" y="2027238"/>
            <a:ext cx="76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5562600" y="2027238"/>
            <a:ext cx="26289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1295400"/>
            <a:ext cx="1295400" cy="2286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Directory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account +</a:t>
            </a:r>
          </a:p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4419600"/>
            <a:ext cx="177165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52651" y="5181600"/>
            <a:ext cx="2533650" cy="228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Responsibility 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152651" y="6019800"/>
            <a:ext cx="2533650" cy="228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Responsibility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1133" y="5498068"/>
            <a:ext cx="198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Activity 1, Activity 2, 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42533" y="6321623"/>
            <a:ext cx="198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Activity 1, Activity 2, …</a:t>
            </a:r>
          </a:p>
        </p:txBody>
      </p:sp>
      <p:cxnSp>
        <p:nvCxnSpPr>
          <p:cNvPr id="33" name="Elbow Connector 32"/>
          <p:cNvCxnSpPr>
            <a:stCxn id="26" idx="1"/>
            <a:endCxn id="29" idx="1"/>
          </p:cNvCxnSpPr>
          <p:nvPr/>
        </p:nvCxnSpPr>
        <p:spPr>
          <a:xfrm rot="10800000" flipH="1" flipV="1">
            <a:off x="1981201" y="4648200"/>
            <a:ext cx="171450" cy="1485900"/>
          </a:xfrm>
          <a:prstGeom prst="bentConnector3">
            <a:avLst>
              <a:gd name="adj1" fmla="val 444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1962151" y="4838700"/>
            <a:ext cx="533400" cy="1524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4"/>
            <a:endCxn id="26" idx="0"/>
          </p:cNvCxnSpPr>
          <p:nvPr/>
        </p:nvCxnSpPr>
        <p:spPr>
          <a:xfrm>
            <a:off x="2838450" y="4008438"/>
            <a:ext cx="28576" cy="411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3932238"/>
            <a:ext cx="1295400" cy="228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Person Directory</a:t>
            </a: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Person</a:t>
            </a:r>
          </a:p>
        </p:txBody>
      </p:sp>
      <p:cxnSp>
        <p:nvCxnSpPr>
          <p:cNvPr id="50" name="Straight Connector 49"/>
          <p:cNvCxnSpPr>
            <a:stCxn id="24" idx="2"/>
            <a:endCxn id="46" idx="0"/>
          </p:cNvCxnSpPr>
          <p:nvPr/>
        </p:nvCxnSpPr>
        <p:spPr>
          <a:xfrm>
            <a:off x="647700" y="3581400"/>
            <a:ext cx="0" cy="350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53200" y="32766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…..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295400" y="1676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4400" y="835223"/>
            <a:ext cx="155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(User, Password)</a:t>
            </a:r>
            <a:endParaRPr lang="en-US" sz="1400" dirty="0"/>
          </a:p>
        </p:txBody>
      </p:sp>
      <p:cxnSp>
        <p:nvCxnSpPr>
          <p:cNvPr id="68" name="Straight Arrow Connector 67"/>
          <p:cNvCxnSpPr>
            <a:stCxn id="66" idx="2"/>
          </p:cNvCxnSpPr>
          <p:nvPr/>
        </p:nvCxnSpPr>
        <p:spPr>
          <a:xfrm>
            <a:off x="1693492" y="1143000"/>
            <a:ext cx="0" cy="274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1295400" y="2027238"/>
            <a:ext cx="685800" cy="4873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5458" y="25146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Role</a:t>
            </a:r>
            <a:endParaRPr lang="en-US" sz="1400" dirty="0"/>
          </a:p>
        </p:txBody>
      </p:sp>
      <p:sp>
        <p:nvSpPr>
          <p:cNvPr id="76" name="Pentagon 75"/>
          <p:cNvSpPr/>
          <p:nvPr/>
        </p:nvSpPr>
        <p:spPr>
          <a:xfrm>
            <a:off x="3276600" y="1417638"/>
            <a:ext cx="762000" cy="6096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entagon 76"/>
          <p:cNvSpPr/>
          <p:nvPr/>
        </p:nvSpPr>
        <p:spPr>
          <a:xfrm>
            <a:off x="2476500" y="1435100"/>
            <a:ext cx="762000" cy="6096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entagon 77"/>
          <p:cNvSpPr/>
          <p:nvPr/>
        </p:nvSpPr>
        <p:spPr>
          <a:xfrm>
            <a:off x="7734300" y="1430338"/>
            <a:ext cx="762000" cy="6096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entagon 78"/>
          <p:cNvSpPr/>
          <p:nvPr/>
        </p:nvSpPr>
        <p:spPr>
          <a:xfrm>
            <a:off x="6934200" y="1447800"/>
            <a:ext cx="762000" cy="6096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57217" y="759023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Screen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>
            <a:off x="7947283" y="1066800"/>
            <a:ext cx="189026" cy="274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250" y="274638"/>
            <a:ext cx="7499350" cy="1143000"/>
          </a:xfrm>
        </p:spPr>
        <p:txBody>
          <a:bodyPr/>
          <a:lstStyle/>
          <a:p>
            <a:r>
              <a:rPr lang="en-US" dirty="0" smtClean="0"/>
              <a:t>Application Structure (Contd.)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38525" y="1886506"/>
            <a:ext cx="1447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05176" y="3288268"/>
            <a:ext cx="177165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6626" y="4050268"/>
            <a:ext cx="2533650" cy="228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Responsibility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76626" y="4888468"/>
            <a:ext cx="2533650" cy="228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Responsibility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5108" y="4366736"/>
            <a:ext cx="198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Activity 1, Activity 2,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150" y="5190291"/>
            <a:ext cx="198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Activity 1, Activity 2, …</a:t>
            </a:r>
          </a:p>
        </p:txBody>
      </p:sp>
      <p:cxnSp>
        <p:nvCxnSpPr>
          <p:cNvPr id="10" name="Elbow Connector 9"/>
          <p:cNvCxnSpPr>
            <a:stCxn id="5" idx="1"/>
            <a:endCxn id="7" idx="1"/>
          </p:cNvCxnSpPr>
          <p:nvPr/>
        </p:nvCxnSpPr>
        <p:spPr>
          <a:xfrm rot="10800000" flipH="1" flipV="1">
            <a:off x="3305176" y="3516868"/>
            <a:ext cx="171450" cy="1485900"/>
          </a:xfrm>
          <a:prstGeom prst="bentConnector3">
            <a:avLst>
              <a:gd name="adj1" fmla="val 444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3286126" y="3707368"/>
            <a:ext cx="533400" cy="1524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>
            <a:off x="4162425" y="2877106"/>
            <a:ext cx="28576" cy="411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7260" y="418207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as input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733550" y="5638800"/>
            <a:ext cx="914400" cy="685800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hape 15"/>
          <p:cNvCxnSpPr>
            <a:endCxn id="8" idx="1"/>
          </p:cNvCxnSpPr>
          <p:nvPr/>
        </p:nvCxnSpPr>
        <p:spPr>
          <a:xfrm flipV="1">
            <a:off x="2190750" y="4520625"/>
            <a:ext cx="1704358" cy="1118175"/>
          </a:xfrm>
          <a:prstGeom prst="bentConnector3">
            <a:avLst>
              <a:gd name="adj1" fmla="val -663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14" idx="1"/>
            <a:endCxn id="9" idx="1"/>
          </p:cNvCxnSpPr>
          <p:nvPr/>
        </p:nvCxnSpPr>
        <p:spPr>
          <a:xfrm rot="5400000" flipH="1" flipV="1">
            <a:off x="2881640" y="4653290"/>
            <a:ext cx="294620" cy="1676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3"/>
          </p:cNvCxnSpPr>
          <p:nvPr/>
        </p:nvCxnSpPr>
        <p:spPr>
          <a:xfrm>
            <a:off x="5884499" y="4520625"/>
            <a:ext cx="1030651" cy="1499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52750" y="60198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10350" y="41512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as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bmanagementgroup.files.wordpress.com/2014/01/social_media_netwo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3510935" cy="24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126415"/>
            <a:ext cx="7499350" cy="1143000"/>
          </a:xfrm>
        </p:spPr>
        <p:txBody>
          <a:bodyPr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6415"/>
            <a:ext cx="7499350" cy="1143000"/>
          </a:xfrm>
        </p:spPr>
        <p:txBody>
          <a:bodyPr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64335" y="3733800"/>
            <a:ext cx="286026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4457" y="2442086"/>
            <a:ext cx="2057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440857" y="2443317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31921" y="24384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0193" y="2453149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31257" y="2448232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00800" y="2443317"/>
            <a:ext cx="19050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39000" y="2443317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30064" y="24384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38336" y="2453149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29400" y="2448232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76200" y="2462981"/>
            <a:ext cx="457200" cy="4608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610600" y="2453149"/>
            <a:ext cx="457200" cy="4608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stCxn id="5" idx="0"/>
            <a:endCxn id="35" idx="1"/>
          </p:cNvCxnSpPr>
          <p:nvPr/>
        </p:nvCxnSpPr>
        <p:spPr>
          <a:xfrm rot="5400000" flipH="1" flipV="1">
            <a:off x="5135743" y="2468743"/>
            <a:ext cx="1023783" cy="1506332"/>
          </a:xfrm>
          <a:prstGeom prst="bentConnector2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4" idx="3"/>
            <a:endCxn id="5" idx="1"/>
          </p:cNvCxnSpPr>
          <p:nvPr/>
        </p:nvCxnSpPr>
        <p:spPr>
          <a:xfrm>
            <a:off x="2821857" y="2708786"/>
            <a:ext cx="642478" cy="1787014"/>
          </a:xfrm>
          <a:prstGeom prst="bentConnector3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6415"/>
            <a:ext cx="7499350" cy="1143000"/>
          </a:xfrm>
        </p:spPr>
        <p:txBody>
          <a:bodyPr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4050" y="3581400"/>
            <a:ext cx="236496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19015" y="2823085"/>
            <a:ext cx="1140235" cy="548149"/>
            <a:chOff x="3222830" y="2286000"/>
            <a:chExt cx="1905000" cy="548149"/>
          </a:xfrm>
        </p:grpSpPr>
        <p:sp>
          <p:nvSpPr>
            <p:cNvPr id="35" name="Rectangle 34"/>
            <p:cNvSpPr/>
            <p:nvPr/>
          </p:nvSpPr>
          <p:spPr>
            <a:xfrm>
              <a:off x="3222830" y="2286000"/>
              <a:ext cx="19050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079465" y="2290917"/>
              <a:ext cx="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70529" y="2286000"/>
              <a:ext cx="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78801" y="2300749"/>
              <a:ext cx="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469865" y="2295832"/>
              <a:ext cx="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Elbow Connector 41"/>
          <p:cNvCxnSpPr>
            <a:stCxn id="5" idx="0"/>
            <a:endCxn id="35" idx="1"/>
          </p:cNvCxnSpPr>
          <p:nvPr/>
        </p:nvCxnSpPr>
        <p:spPr>
          <a:xfrm rot="5400000" flipH="1" flipV="1">
            <a:off x="2181967" y="2744352"/>
            <a:ext cx="491615" cy="1182482"/>
          </a:xfrm>
          <a:prstGeom prst="bentConnector2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149849" y="2820627"/>
            <a:ext cx="1020761" cy="548149"/>
            <a:chOff x="4416883" y="2820627"/>
            <a:chExt cx="1404478" cy="548149"/>
          </a:xfrm>
        </p:grpSpPr>
        <p:sp>
          <p:nvSpPr>
            <p:cNvPr id="18" name="Rectangle 17"/>
            <p:cNvSpPr/>
            <p:nvPr/>
          </p:nvSpPr>
          <p:spPr>
            <a:xfrm>
              <a:off x="4416883" y="2828002"/>
              <a:ext cx="1404478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220200" y="2820627"/>
              <a:ext cx="416141" cy="548149"/>
              <a:chOff x="5171345" y="4688935"/>
              <a:chExt cx="416141" cy="548149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5587486" y="4688935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444857" y="4688935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313974" y="4703684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171345" y="4698767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Elbow Connector 24"/>
          <p:cNvCxnSpPr>
            <a:stCxn id="18" idx="3"/>
            <a:endCxn id="26" idx="0"/>
          </p:cNvCxnSpPr>
          <p:nvPr/>
        </p:nvCxnSpPr>
        <p:spPr>
          <a:xfrm>
            <a:off x="6170610" y="3094702"/>
            <a:ext cx="1603583" cy="486699"/>
          </a:xfrm>
          <a:prstGeom prst="bentConnector2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32985" y="3581401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96892" y="244883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67970" y="246358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98248" y="331929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54280" y="336370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11650" y="269182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83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3542865"/>
            <a:ext cx="236496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61585" y="3567446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37040" y="1201482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C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0"/>
            <a:endCxn id="11" idx="2"/>
          </p:cNvCxnSpPr>
          <p:nvPr/>
        </p:nvCxnSpPr>
        <p:spPr>
          <a:xfrm flipH="1" flipV="1">
            <a:off x="4788644" y="2285999"/>
            <a:ext cx="3214149" cy="1281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888333" y="3888185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0"/>
            <a:endCxn id="11" idx="2"/>
          </p:cNvCxnSpPr>
          <p:nvPr/>
        </p:nvCxnSpPr>
        <p:spPr>
          <a:xfrm flipH="1" flipV="1">
            <a:off x="4788644" y="2285999"/>
            <a:ext cx="10164" cy="1300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0"/>
            <a:endCxn id="11" idx="2"/>
          </p:cNvCxnSpPr>
          <p:nvPr/>
        </p:nvCxnSpPr>
        <p:spPr>
          <a:xfrm flipV="1">
            <a:off x="1182483" y="2285999"/>
            <a:ext cx="3606161" cy="1256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7" idx="1"/>
          </p:cNvCxnSpPr>
          <p:nvPr/>
        </p:nvCxnSpPr>
        <p:spPr>
          <a:xfrm>
            <a:off x="2364965" y="4304865"/>
            <a:ext cx="4496620" cy="24581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657600" y="3586317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7841542">
            <a:off x="6908784" y="2297489"/>
            <a:ext cx="978408" cy="3653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41820" y="14186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19440" y="601353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788644" y="4495800"/>
            <a:ext cx="1535956" cy="1517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971800" y="4495800"/>
            <a:ext cx="1371600" cy="1447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970" y="3393434"/>
            <a:ext cx="236496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3451634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32985" y="3446718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7751" y="1524000"/>
            <a:ext cx="1932039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06416" y="1524000"/>
            <a:ext cx="1984784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B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0"/>
            <a:endCxn id="9" idx="2"/>
          </p:cNvCxnSpPr>
          <p:nvPr/>
        </p:nvCxnSpPr>
        <p:spPr>
          <a:xfrm flipV="1">
            <a:off x="4798808" y="2590800"/>
            <a:ext cx="0" cy="860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820464" y="1524000"/>
            <a:ext cx="1903208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C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0"/>
            <a:endCxn id="11" idx="2"/>
          </p:cNvCxnSpPr>
          <p:nvPr/>
        </p:nvCxnSpPr>
        <p:spPr>
          <a:xfrm flipH="1" flipV="1">
            <a:off x="7772068" y="2590800"/>
            <a:ext cx="2125" cy="855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888333" y="3753502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0"/>
            <a:endCxn id="8" idx="2"/>
          </p:cNvCxnSpPr>
          <p:nvPr/>
        </p:nvCxnSpPr>
        <p:spPr>
          <a:xfrm flipV="1">
            <a:off x="1693453" y="2590800"/>
            <a:ext cx="30318" cy="802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953000" y="5029200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9977" y="3052355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 Team A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0"/>
            <a:endCxn id="11" idx="2"/>
          </p:cNvCxnSpPr>
          <p:nvPr/>
        </p:nvCxnSpPr>
        <p:spPr>
          <a:xfrm flipV="1">
            <a:off x="6094208" y="4136872"/>
            <a:ext cx="7373" cy="892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979748" y="5349939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0"/>
            <a:endCxn id="19" idx="2"/>
          </p:cNvCxnSpPr>
          <p:nvPr/>
        </p:nvCxnSpPr>
        <p:spPr>
          <a:xfrm flipV="1">
            <a:off x="2966423" y="2622471"/>
            <a:ext cx="38996" cy="242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825215" y="5048071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53815" y="1537954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Services</a:t>
            </a:r>
            <a:endParaRPr lang="en-US" dirty="0"/>
          </a:p>
        </p:txBody>
      </p:sp>
      <p:cxnSp>
        <p:nvCxnSpPr>
          <p:cNvPr id="9" name="Straight Connector 8"/>
          <p:cNvCxnSpPr>
            <a:stCxn id="19" idx="3"/>
            <a:endCxn id="11" idx="1"/>
          </p:cNvCxnSpPr>
          <p:nvPr/>
        </p:nvCxnSpPr>
        <p:spPr>
          <a:xfrm>
            <a:off x="3957023" y="2080213"/>
            <a:ext cx="1192954" cy="1514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914400" y="72026"/>
            <a:ext cx="749935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Management Goes to Work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rot="5400000">
            <a:off x="1632797" y="4952374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0"/>
            <a:endCxn id="19" idx="2"/>
          </p:cNvCxnSpPr>
          <p:nvPr/>
        </p:nvCxnSpPr>
        <p:spPr>
          <a:xfrm flipV="1">
            <a:off x="2619472" y="2224906"/>
            <a:ext cx="38996" cy="242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478264" y="4650506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706864" y="1140389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Services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914400" y="72026"/>
            <a:ext cx="749935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Management Goes to Work As Well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541951" y="1607767"/>
            <a:ext cx="3698388" cy="3100221"/>
            <a:chOff x="-116988" y="1465993"/>
            <a:chExt cx="4876800" cy="3935487"/>
          </a:xfrm>
        </p:grpSpPr>
        <p:pic>
          <p:nvPicPr>
            <p:cNvPr id="27" name="Picture 4" descr="http://blog.viil.net/wp-content/uploads/2009/12/socialnetwork-identit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988" y="1465993"/>
              <a:ext cx="4876800" cy="3935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28"/>
            <p:cNvSpPr/>
            <p:nvPr/>
          </p:nvSpPr>
          <p:spPr>
            <a:xfrm>
              <a:off x="1711811" y="2953555"/>
              <a:ext cx="1235177" cy="9906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3610072" y="1682648"/>
            <a:ext cx="3318774" cy="1096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975385" y="4707988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72362" y="2731143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 Team A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0"/>
            <a:endCxn id="11" idx="2"/>
          </p:cNvCxnSpPr>
          <p:nvPr/>
        </p:nvCxnSpPr>
        <p:spPr>
          <a:xfrm flipV="1">
            <a:off x="4116593" y="3815660"/>
            <a:ext cx="7373" cy="892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133" y="5028727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0"/>
            <a:endCxn id="19" idx="2"/>
          </p:cNvCxnSpPr>
          <p:nvPr/>
        </p:nvCxnSpPr>
        <p:spPr>
          <a:xfrm flipV="1">
            <a:off x="988808" y="2301259"/>
            <a:ext cx="38996" cy="242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152400" y="4726859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00" y="1216742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Services</a:t>
            </a:r>
            <a:endParaRPr lang="en-US" dirty="0"/>
          </a:p>
        </p:txBody>
      </p:sp>
      <p:cxnSp>
        <p:nvCxnSpPr>
          <p:cNvPr id="9" name="Straight Connector 8"/>
          <p:cNvCxnSpPr>
            <a:stCxn id="19" idx="3"/>
            <a:endCxn id="11" idx="1"/>
          </p:cNvCxnSpPr>
          <p:nvPr/>
        </p:nvCxnSpPr>
        <p:spPr>
          <a:xfrm>
            <a:off x="1979408" y="1759001"/>
            <a:ext cx="1192954" cy="1514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914400" y="72026"/>
            <a:ext cx="749935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Management Goes to Work As Well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541951" y="1607767"/>
            <a:ext cx="3698388" cy="3100221"/>
            <a:chOff x="-116988" y="1465993"/>
            <a:chExt cx="4876800" cy="3935487"/>
          </a:xfrm>
        </p:grpSpPr>
        <p:pic>
          <p:nvPicPr>
            <p:cNvPr id="27" name="Picture 4" descr="http://blog.viil.net/wp-content/uploads/2009/12/socialnetwork-identit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988" y="1465993"/>
              <a:ext cx="4876800" cy="3935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28"/>
            <p:cNvSpPr/>
            <p:nvPr/>
          </p:nvSpPr>
          <p:spPr>
            <a:xfrm>
              <a:off x="1711811" y="2953555"/>
              <a:ext cx="1235177" cy="9906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5257800" y="3559965"/>
            <a:ext cx="609600" cy="162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13880" y="3273401"/>
            <a:ext cx="5786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9" idx="1"/>
          </p:cNvCxnSpPr>
          <p:nvPr/>
        </p:nvCxnSpPr>
        <p:spPr>
          <a:xfrm>
            <a:off x="2130015" y="1524000"/>
            <a:ext cx="4936009" cy="1369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905000"/>
            <a:ext cx="749935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definition of </a:t>
            </a:r>
            <a:r>
              <a:rPr lang="en-US" sz="2000" i="1" dirty="0"/>
              <a:t>system </a:t>
            </a:r>
            <a:r>
              <a:rPr lang="en-US" sz="2000" i="1" dirty="0" smtClean="0"/>
              <a:t>: </a:t>
            </a:r>
            <a:r>
              <a:rPr lang="en-US" sz="2000" i="1" dirty="0"/>
              <a:t>An organized set of parts and interacting elements </a:t>
            </a:r>
            <a:r>
              <a:rPr lang="en-US" sz="2000" i="1" dirty="0" smtClean="0"/>
              <a:t>that </a:t>
            </a:r>
            <a:r>
              <a:rPr lang="en-US" sz="2000" dirty="0" smtClean="0"/>
              <a:t>perform </a:t>
            </a:r>
            <a:r>
              <a:rPr lang="en-US" sz="2000" dirty="0"/>
              <a:t>a function that is more than the sum of its parts. A system may consist of things, people, and </a:t>
            </a:r>
            <a:r>
              <a:rPr lang="en-US" sz="2000" dirty="0" smtClean="0"/>
              <a:t>organizations.  An </a:t>
            </a:r>
            <a:r>
              <a:rPr lang="en-US" sz="2000" dirty="0"/>
              <a:t>important theoretical underpinning of the research presented in this thesis is that humans and social </a:t>
            </a:r>
            <a:r>
              <a:rPr lang="en-US" sz="2000" dirty="0" smtClean="0"/>
              <a:t>constructs are </a:t>
            </a:r>
            <a:r>
              <a:rPr lang="en-US" sz="2000" dirty="0"/>
              <a:t>analyzed as part of the system. Humans and organizations must be analyzed beyond the ―</a:t>
            </a:r>
            <a:r>
              <a:rPr lang="en-US" sz="2000" dirty="0" smtClean="0"/>
              <a:t>man–machine‖ interface</a:t>
            </a:r>
            <a:r>
              <a:rPr lang="en-US" sz="2000" dirty="0"/>
              <a:t>. Humans must be treated as part of the system because their role (job) is designed, their interactions </a:t>
            </a:r>
            <a:r>
              <a:rPr lang="en-US" sz="2000" dirty="0" smtClean="0"/>
              <a:t>with the </a:t>
            </a:r>
            <a:r>
              <a:rPr lang="en-US" sz="2000" dirty="0"/>
              <a:t>system and each other are designed, and their interactions with each other create the most powerful drivers </a:t>
            </a:r>
            <a:r>
              <a:rPr lang="en-US" sz="2000" dirty="0" smtClean="0"/>
              <a:t>of system </a:t>
            </a:r>
            <a:r>
              <a:rPr lang="en-US" sz="2000" dirty="0"/>
              <a:t>safety (and system risk).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499350" cy="1143000"/>
          </a:xfrm>
        </p:spPr>
        <p:txBody>
          <a:bodyPr/>
          <a:lstStyle/>
          <a:p>
            <a:r>
              <a:rPr lang="en-US" dirty="0" smtClean="0"/>
              <a:t>Linking it together</a:t>
            </a:r>
            <a:endParaRPr lang="en-US" dirty="0"/>
          </a:p>
        </p:txBody>
      </p:sp>
      <p:cxnSp>
        <p:nvCxnSpPr>
          <p:cNvPr id="5" name="Straight Connector 4"/>
          <p:cNvCxnSpPr>
            <a:stCxn id="6" idx="0"/>
            <a:endCxn id="7" idx="2"/>
          </p:cNvCxnSpPr>
          <p:nvPr/>
        </p:nvCxnSpPr>
        <p:spPr>
          <a:xfrm flipV="1">
            <a:off x="4911546" y="2447258"/>
            <a:ext cx="0" cy="670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59942" y="1362741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1"/>
            <a:endCxn id="7" idx="3"/>
          </p:cNvCxnSpPr>
          <p:nvPr/>
        </p:nvCxnSpPr>
        <p:spPr>
          <a:xfrm flipH="1">
            <a:off x="5863150" y="1896142"/>
            <a:ext cx="996696" cy="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5977" y="3337541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Account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0296" y="3325760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59941" y="5614375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Queue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24532" y="5621083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Request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486400" y="4641799"/>
            <a:ext cx="1" cy="97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19599" y="4612710"/>
            <a:ext cx="1" cy="97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4" idx="3"/>
            <a:endCxn id="25" idx="1"/>
          </p:cNvCxnSpPr>
          <p:nvPr/>
        </p:nvCxnSpPr>
        <p:spPr>
          <a:xfrm>
            <a:off x="5863149" y="6156634"/>
            <a:ext cx="961383" cy="6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781900" y="2361433"/>
            <a:ext cx="1" cy="97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59846" y="1353883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 Directory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876864" y="1371600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Account Directory </a:t>
            </a:r>
            <a:endParaRPr lang="en-US" dirty="0"/>
          </a:p>
        </p:txBody>
      </p:sp>
      <p:cxnSp>
        <p:nvCxnSpPr>
          <p:cNvPr id="56" name="Straight Connector 55"/>
          <p:cNvCxnSpPr>
            <a:stCxn id="15" idx="0"/>
            <a:endCxn id="55" idx="2"/>
          </p:cNvCxnSpPr>
          <p:nvPr/>
        </p:nvCxnSpPr>
        <p:spPr>
          <a:xfrm flipH="1" flipV="1">
            <a:off x="1828468" y="2456117"/>
            <a:ext cx="9113" cy="881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3"/>
            <a:endCxn id="7" idx="1"/>
          </p:cNvCxnSpPr>
          <p:nvPr/>
        </p:nvCxnSpPr>
        <p:spPr>
          <a:xfrm flipV="1">
            <a:off x="2780072" y="1905000"/>
            <a:ext cx="1179870" cy="8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1"/>
            <a:endCxn id="15" idx="3"/>
          </p:cNvCxnSpPr>
          <p:nvPr/>
        </p:nvCxnSpPr>
        <p:spPr>
          <a:xfrm flipH="1">
            <a:off x="2789185" y="3868019"/>
            <a:ext cx="4041111" cy="11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70338" y="3117799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7391400" y="4410277"/>
            <a:ext cx="5764" cy="1210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223836" y="4410277"/>
            <a:ext cx="5764" cy="1210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01000" y="483101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performer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591196" y="485671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</a:t>
            </a:r>
            <a:r>
              <a:rPr lang="en-US" sz="1600" dirty="0" smtClean="0"/>
              <a:t>riginator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3000" y="45836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out-Queue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07636" y="52694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in-Queue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895464" y="5585286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Responsibility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 flipV="1">
            <a:off x="1847068" y="4422058"/>
            <a:ext cx="2136767" cy="1163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499350" cy="1143000"/>
          </a:xfrm>
        </p:spPr>
        <p:txBody>
          <a:bodyPr/>
          <a:lstStyle/>
          <a:p>
            <a:r>
              <a:rPr lang="en-US" dirty="0" smtClean="0"/>
              <a:t>Linking it together</a:t>
            </a:r>
            <a:endParaRPr lang="en-US" dirty="0"/>
          </a:p>
        </p:txBody>
      </p:sp>
      <p:cxnSp>
        <p:nvCxnSpPr>
          <p:cNvPr id="5" name="Straight Connector 4"/>
          <p:cNvCxnSpPr>
            <a:stCxn id="6" idx="0"/>
            <a:endCxn id="7" idx="2"/>
          </p:cNvCxnSpPr>
          <p:nvPr/>
        </p:nvCxnSpPr>
        <p:spPr>
          <a:xfrm flipV="1">
            <a:off x="4911546" y="2447258"/>
            <a:ext cx="0" cy="670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59942" y="1362741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1"/>
            <a:endCxn id="7" idx="3"/>
          </p:cNvCxnSpPr>
          <p:nvPr/>
        </p:nvCxnSpPr>
        <p:spPr>
          <a:xfrm flipH="1">
            <a:off x="5863150" y="1896142"/>
            <a:ext cx="996696" cy="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5977" y="3337541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Account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0296" y="3325760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59941" y="5614375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Queue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24532" y="5621083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Request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486400" y="4641799"/>
            <a:ext cx="1" cy="97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19599" y="4612710"/>
            <a:ext cx="1" cy="97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4" idx="3"/>
            <a:endCxn id="25" idx="1"/>
          </p:cNvCxnSpPr>
          <p:nvPr/>
        </p:nvCxnSpPr>
        <p:spPr>
          <a:xfrm>
            <a:off x="5863149" y="6156634"/>
            <a:ext cx="961383" cy="6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781900" y="2361433"/>
            <a:ext cx="1" cy="97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59846" y="1353883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 Directory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876864" y="1371600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Account Directory </a:t>
            </a:r>
            <a:endParaRPr lang="en-US" dirty="0"/>
          </a:p>
        </p:txBody>
      </p:sp>
      <p:cxnSp>
        <p:nvCxnSpPr>
          <p:cNvPr id="56" name="Straight Connector 55"/>
          <p:cNvCxnSpPr>
            <a:stCxn id="15" idx="0"/>
            <a:endCxn id="55" idx="2"/>
          </p:cNvCxnSpPr>
          <p:nvPr/>
        </p:nvCxnSpPr>
        <p:spPr>
          <a:xfrm flipH="1" flipV="1">
            <a:off x="1828468" y="2456117"/>
            <a:ext cx="9113" cy="881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3"/>
            <a:endCxn id="7" idx="1"/>
          </p:cNvCxnSpPr>
          <p:nvPr/>
        </p:nvCxnSpPr>
        <p:spPr>
          <a:xfrm flipV="1">
            <a:off x="2780072" y="1905000"/>
            <a:ext cx="1179870" cy="8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1"/>
            <a:endCxn id="15" idx="3"/>
          </p:cNvCxnSpPr>
          <p:nvPr/>
        </p:nvCxnSpPr>
        <p:spPr>
          <a:xfrm flipH="1">
            <a:off x="2789185" y="3868019"/>
            <a:ext cx="4041111" cy="11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70338" y="3117799"/>
            <a:ext cx="2282415" cy="1524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Area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7391400" y="4410277"/>
            <a:ext cx="5764" cy="1210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223836" y="4410277"/>
            <a:ext cx="5764" cy="1210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01000" y="483101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performer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591196" y="485671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</a:t>
            </a:r>
            <a:r>
              <a:rPr lang="en-US" sz="1600" dirty="0" smtClean="0"/>
              <a:t>riginator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3000" y="45836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out-Queue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07636" y="52694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in-Queue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895464" y="5585286"/>
            <a:ext cx="1903208" cy="1084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Responsibility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 flipV="1">
            <a:off x="1847068" y="4422058"/>
            <a:ext cx="2136767" cy="1163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5" idx="2"/>
          </p:cNvCxnSpPr>
          <p:nvPr/>
        </p:nvCxnSpPr>
        <p:spPr>
          <a:xfrm flipH="1" flipV="1">
            <a:off x="1837581" y="4422058"/>
            <a:ext cx="9487" cy="1163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2590800"/>
            <a:ext cx="3145761" cy="20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52" y="2566219"/>
            <a:ext cx="3145761" cy="2081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3145761" cy="2081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39" y="76200"/>
            <a:ext cx="3145761" cy="20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04" y="3306941"/>
            <a:ext cx="3145761" cy="2081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036"/>
            <a:ext cx="3145761" cy="2081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907036"/>
            <a:ext cx="3145761" cy="208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" y="4669554"/>
            <a:ext cx="3145761" cy="2081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97" y="3247737"/>
            <a:ext cx="3145761" cy="208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39" y="4669554"/>
            <a:ext cx="3145761" cy="2081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4657264"/>
            <a:ext cx="3145761" cy="2081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89" y="3200400"/>
            <a:ext cx="3145761" cy="20812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07036"/>
            <a:ext cx="3145761" cy="2081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18546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Enterprise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114941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Enterprise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121473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Enterprise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47056" y="10538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</a:t>
            </a:r>
            <a:endParaRPr lang="en-US" sz="2400" dirty="0"/>
          </a:p>
        </p:txBody>
      </p:sp>
      <p:cxnSp>
        <p:nvCxnSpPr>
          <p:cNvPr id="16" name="Straight Connector 15"/>
          <p:cNvCxnSpPr>
            <a:stCxn id="14" idx="2"/>
            <a:endCxn id="2" idx="0"/>
          </p:cNvCxnSpPr>
          <p:nvPr/>
        </p:nvCxnSpPr>
        <p:spPr>
          <a:xfrm flipH="1">
            <a:off x="1327849" y="567053"/>
            <a:ext cx="3276599" cy="618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</p:cNvCxnSpPr>
          <p:nvPr/>
        </p:nvCxnSpPr>
        <p:spPr>
          <a:xfrm>
            <a:off x="4604448" y="567053"/>
            <a:ext cx="0" cy="430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  <a:endCxn id="13" idx="0"/>
          </p:cNvCxnSpPr>
          <p:nvPr/>
        </p:nvCxnSpPr>
        <p:spPr>
          <a:xfrm>
            <a:off x="4604448" y="567053"/>
            <a:ext cx="3048001" cy="647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39" y="2286000"/>
            <a:ext cx="3145761" cy="2081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3145761" cy="2081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107310"/>
            <a:ext cx="3145761" cy="208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" y="4669554"/>
            <a:ext cx="3145761" cy="2081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372877"/>
            <a:ext cx="3145761" cy="208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39" y="4669554"/>
            <a:ext cx="3145761" cy="2081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4657264"/>
            <a:ext cx="3145761" cy="2081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22" y="2286000"/>
            <a:ext cx="3145761" cy="20812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91" y="0"/>
            <a:ext cx="3145761" cy="20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16200000" flipH="1">
            <a:off x="1570382" y="3361082"/>
            <a:ext cx="5565545" cy="56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8"/>
          <p:cNvGrpSpPr/>
          <p:nvPr/>
        </p:nvGrpSpPr>
        <p:grpSpPr>
          <a:xfrm>
            <a:off x="3600910" y="606655"/>
            <a:ext cx="1447800" cy="762000"/>
            <a:chOff x="3356461" y="1066800"/>
            <a:chExt cx="1447800" cy="762000"/>
          </a:xfrm>
        </p:grpSpPr>
        <p:sp>
          <p:nvSpPr>
            <p:cNvPr id="4" name="Oval 3"/>
            <p:cNvSpPr/>
            <p:nvPr/>
          </p:nvSpPr>
          <p:spPr>
            <a:xfrm>
              <a:off x="3356461" y="1066800"/>
              <a:ext cx="1447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7600" y="1219200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System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3623097" y="1521055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6736" y="1709080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23097" y="2511655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255" y="2675930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Enterprise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57600" y="3450012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5412" y="3614287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Organization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930095" y="3056723"/>
            <a:ext cx="1447800" cy="762000"/>
            <a:chOff x="930095" y="1893539"/>
            <a:chExt cx="1447800" cy="762000"/>
          </a:xfrm>
        </p:grpSpPr>
        <p:sp>
          <p:nvSpPr>
            <p:cNvPr id="13" name="Oval 12"/>
            <p:cNvSpPr/>
            <p:nvPr/>
          </p:nvSpPr>
          <p:spPr>
            <a:xfrm>
              <a:off x="930095" y="1893539"/>
              <a:ext cx="1447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3830" y="2081564"/>
              <a:ext cx="1125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Industry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7600" y="4439784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0508" y="4593916"/>
            <a:ext cx="12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 Area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22"/>
          <p:cNvGrpSpPr/>
          <p:nvPr/>
        </p:nvGrpSpPr>
        <p:grpSpPr>
          <a:xfrm>
            <a:off x="6096000" y="4439784"/>
            <a:ext cx="1447800" cy="762000"/>
            <a:chOff x="930095" y="1893539"/>
            <a:chExt cx="1447800" cy="762000"/>
          </a:xfrm>
        </p:grpSpPr>
        <p:sp>
          <p:nvSpPr>
            <p:cNvPr id="18" name="Oval 17"/>
            <p:cNvSpPr/>
            <p:nvPr/>
          </p:nvSpPr>
          <p:spPr>
            <a:xfrm>
              <a:off x="930095" y="1893539"/>
              <a:ext cx="1447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3830" y="2081564"/>
              <a:ext cx="1125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Processes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25"/>
          <p:cNvGrpSpPr/>
          <p:nvPr/>
        </p:nvGrpSpPr>
        <p:grpSpPr>
          <a:xfrm>
            <a:off x="6096000" y="5354184"/>
            <a:ext cx="1447800" cy="762000"/>
            <a:chOff x="930095" y="1893539"/>
            <a:chExt cx="1447800" cy="762000"/>
          </a:xfrm>
        </p:grpSpPr>
        <p:sp>
          <p:nvSpPr>
            <p:cNvPr id="21" name="Oval 20"/>
            <p:cNvSpPr/>
            <p:nvPr/>
          </p:nvSpPr>
          <p:spPr>
            <a:xfrm>
              <a:off x="930095" y="1893539"/>
              <a:ext cx="1447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8695" y="2081564"/>
              <a:ext cx="1125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Activity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8"/>
          <p:cNvGrpSpPr/>
          <p:nvPr/>
        </p:nvGrpSpPr>
        <p:grpSpPr>
          <a:xfrm>
            <a:off x="914400" y="4439784"/>
            <a:ext cx="1447800" cy="762000"/>
            <a:chOff x="930095" y="1893539"/>
            <a:chExt cx="1447800" cy="762000"/>
          </a:xfrm>
        </p:grpSpPr>
        <p:sp>
          <p:nvSpPr>
            <p:cNvPr id="24" name="Oval 23"/>
            <p:cNvSpPr/>
            <p:nvPr/>
          </p:nvSpPr>
          <p:spPr>
            <a:xfrm>
              <a:off x="930095" y="1893539"/>
              <a:ext cx="1447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3830" y="2081564"/>
              <a:ext cx="1125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31"/>
          <p:cNvGrpSpPr/>
          <p:nvPr/>
        </p:nvGrpSpPr>
        <p:grpSpPr>
          <a:xfrm>
            <a:off x="3657600" y="5410200"/>
            <a:ext cx="1447800" cy="762000"/>
            <a:chOff x="930095" y="1893539"/>
            <a:chExt cx="1447800" cy="762000"/>
          </a:xfrm>
        </p:grpSpPr>
        <p:sp>
          <p:nvSpPr>
            <p:cNvPr id="27" name="Oval 26"/>
            <p:cNvSpPr/>
            <p:nvPr/>
          </p:nvSpPr>
          <p:spPr>
            <a:xfrm>
              <a:off x="930095" y="1893539"/>
              <a:ext cx="1447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11195" y="2081564"/>
              <a:ext cx="1125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People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6096000" y="3484809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3811" y="3649084"/>
            <a:ext cx="12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02768" y="629784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0579" y="794059"/>
            <a:ext cx="12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Disease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61999" y="606655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9810" y="770930"/>
            <a:ext cx="12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Vaccine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2" idx="1"/>
          </p:cNvCxnSpPr>
          <p:nvPr/>
        </p:nvCxnSpPr>
        <p:spPr>
          <a:xfrm flipV="1">
            <a:off x="5048710" y="978725"/>
            <a:ext cx="1011869" cy="8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3" idx="6"/>
          </p:cNvCxnSpPr>
          <p:nvPr/>
        </p:nvCxnSpPr>
        <p:spPr>
          <a:xfrm rot="10800000">
            <a:off x="2209800" y="987655"/>
            <a:ext cx="1391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</p:cNvCxnSpPr>
          <p:nvPr/>
        </p:nvCxnSpPr>
        <p:spPr>
          <a:xfrm rot="10800000" flipV="1">
            <a:off x="2377895" y="2892655"/>
            <a:ext cx="1245202" cy="545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6"/>
            <a:endCxn id="30" idx="1"/>
          </p:cNvCxnSpPr>
          <p:nvPr/>
        </p:nvCxnSpPr>
        <p:spPr>
          <a:xfrm>
            <a:off x="5105400" y="3831012"/>
            <a:ext cx="1048411" cy="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6"/>
          </p:cNvCxnSpPr>
          <p:nvPr/>
        </p:nvCxnSpPr>
        <p:spPr>
          <a:xfrm>
            <a:off x="5105400" y="4820784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0" idx="2"/>
          </p:cNvCxnSpPr>
          <p:nvPr/>
        </p:nvCxnSpPr>
        <p:spPr>
          <a:xfrm>
            <a:off x="2377895" y="3437723"/>
            <a:ext cx="1279705" cy="393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2"/>
          </p:cNvCxnSpPr>
          <p:nvPr/>
        </p:nvCxnSpPr>
        <p:spPr>
          <a:xfrm rot="10800000">
            <a:off x="2362200" y="4820784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743700" y="5277984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736275" y="4812475"/>
            <a:ext cx="195745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5105400" y="5791200"/>
            <a:ext cx="6096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800600" y="5638800"/>
            <a:ext cx="2133600" cy="121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0" y="2667000"/>
            <a:ext cx="2057400" cy="1219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dirty="0" smtClean="0"/>
              <a:t>Department of Public Health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0" y="2667000"/>
            <a:ext cx="2133600" cy="1219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dirty="0" smtClean="0"/>
              <a:t>Northeastern University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32294" y="4267200"/>
            <a:ext cx="1143000" cy="914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</a:t>
            </a:r>
            <a:endParaRPr lang="en-US" sz="14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0" y="2667000"/>
            <a:ext cx="2133600" cy="1219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dirty="0" smtClean="0"/>
              <a:t>CVS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55541" y="4267200"/>
            <a:ext cx="1143000" cy="914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412" y="4343400"/>
            <a:ext cx="1219200" cy="856129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Immunizat</a:t>
            </a:r>
            <a:r>
              <a:rPr lang="en-US" sz="1400" dirty="0" smtClean="0"/>
              <a:t>-ion Depart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770094" y="4343400"/>
            <a:ext cx="1143000" cy="914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10" idx="4"/>
            <a:endCxn id="11" idx="0"/>
          </p:cNvCxnSpPr>
          <p:nvPr/>
        </p:nvCxnSpPr>
        <p:spPr>
          <a:xfrm>
            <a:off x="7924800" y="3886200"/>
            <a:ext cx="224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9" idx="0"/>
          </p:cNvCxnSpPr>
          <p:nvPr/>
        </p:nvCxnSpPr>
        <p:spPr>
          <a:xfrm flipH="1">
            <a:off x="5703794" y="3886200"/>
            <a:ext cx="11206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13" idx="0"/>
          </p:cNvCxnSpPr>
          <p:nvPr/>
        </p:nvCxnSpPr>
        <p:spPr>
          <a:xfrm flipH="1">
            <a:off x="3341594" y="3886200"/>
            <a:ext cx="1120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1219200"/>
            <a:ext cx="14478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Vaccine Network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6" idx="0"/>
          </p:cNvCxnSpPr>
          <p:nvPr/>
        </p:nvCxnSpPr>
        <p:spPr>
          <a:xfrm flipH="1">
            <a:off x="1028700" y="1981200"/>
            <a:ext cx="3352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4"/>
            <a:endCxn id="8" idx="0"/>
          </p:cNvCxnSpPr>
          <p:nvPr/>
        </p:nvCxnSpPr>
        <p:spPr>
          <a:xfrm flipH="1">
            <a:off x="3352800" y="1981200"/>
            <a:ext cx="10287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4"/>
            <a:endCxn id="7" idx="0"/>
          </p:cNvCxnSpPr>
          <p:nvPr/>
        </p:nvCxnSpPr>
        <p:spPr>
          <a:xfrm>
            <a:off x="4381500" y="1981200"/>
            <a:ext cx="1333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4"/>
            <a:endCxn id="10" idx="0"/>
          </p:cNvCxnSpPr>
          <p:nvPr/>
        </p:nvCxnSpPr>
        <p:spPr>
          <a:xfrm>
            <a:off x="4381500" y="1981200"/>
            <a:ext cx="35433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4"/>
            <a:endCxn id="12" idx="0"/>
          </p:cNvCxnSpPr>
          <p:nvPr/>
        </p:nvCxnSpPr>
        <p:spPr>
          <a:xfrm flipH="1">
            <a:off x="1013012" y="3886200"/>
            <a:ext cx="1568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2"/>
            <a:endCxn id="13" idx="2"/>
          </p:cNvCxnSpPr>
          <p:nvPr/>
        </p:nvCxnSpPr>
        <p:spPr>
          <a:xfrm rot="16200000" flipH="1">
            <a:off x="2148168" y="4064373"/>
            <a:ext cx="58271" cy="2328582"/>
          </a:xfrm>
          <a:prstGeom prst="bentConnector3">
            <a:avLst>
              <a:gd name="adj1" fmla="val 4923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2"/>
            <a:endCxn id="9" idx="2"/>
          </p:cNvCxnSpPr>
          <p:nvPr/>
        </p:nvCxnSpPr>
        <p:spPr>
          <a:xfrm rot="5400000" flipH="1" flipV="1">
            <a:off x="3349438" y="2845174"/>
            <a:ext cx="17929" cy="4690782"/>
          </a:xfrm>
          <a:prstGeom prst="bentConnector3">
            <a:avLst>
              <a:gd name="adj1" fmla="val -1275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2" idx="2"/>
            <a:endCxn id="11" idx="2"/>
          </p:cNvCxnSpPr>
          <p:nvPr/>
        </p:nvCxnSpPr>
        <p:spPr>
          <a:xfrm rot="5400000" flipH="1" flipV="1">
            <a:off x="4461061" y="1733550"/>
            <a:ext cx="17929" cy="6914029"/>
          </a:xfrm>
          <a:prstGeom prst="bentConnector3">
            <a:avLst>
              <a:gd name="adj1" fmla="val -1275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90600" y="5867400"/>
            <a:ext cx="2348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Contracts/funding 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724400" y="2743200"/>
            <a:ext cx="2133600" cy="1219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endParaRPr lang="en-US" dirty="0" smtClean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2667000"/>
            <a:ext cx="2133600" cy="1219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dirty="0" smtClean="0"/>
              <a:t>Mass General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105400" y="5715000"/>
            <a:ext cx="1143000" cy="914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1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5257800" y="5791200"/>
            <a:ext cx="1143000" cy="914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1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5334000" y="5867400"/>
            <a:ext cx="1143000" cy="914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1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6400" y="5943600"/>
            <a:ext cx="1143000" cy="914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1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019800" y="5181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315200" y="5520978"/>
            <a:ext cx="1208857" cy="1337022"/>
            <a:chOff x="392907" y="1285875"/>
            <a:chExt cx="1208857" cy="1812727"/>
          </a:xfrm>
        </p:grpSpPr>
        <p:pic>
          <p:nvPicPr>
            <p:cNvPr id="57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907" y="1285875"/>
              <a:ext cx="1208857" cy="1812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63500" dir="14940012" algn="ctr" rotWithShape="0">
                <a:schemeClr val="bg2">
                  <a:alpha val="64000"/>
                </a:schemeClr>
              </a:outerShdw>
            </a:effectLst>
          </p:spPr>
        </p:pic>
        <p:sp>
          <p:nvSpPr>
            <p:cNvPr id="58" name="Rectangle 2"/>
            <p:cNvSpPr>
              <a:spLocks/>
            </p:cNvSpPr>
            <p:nvPr/>
          </p:nvSpPr>
          <p:spPr bwMode="auto">
            <a:xfrm>
              <a:off x="436439" y="2805214"/>
              <a:ext cx="609013" cy="2920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 dirty="0" smtClean="0">
                  <a:latin typeface="Arial Rounded MT Bold" pitchFamily="34" charset="0"/>
                  <a:ea typeface="MS PGothic" pitchFamily="34" charset="-128"/>
                </a:rPr>
                <a:t>Patient</a:t>
              </a:r>
              <a:endParaRPr lang="en-US" sz="1400" dirty="0">
                <a:latin typeface="Arial Rounded MT Bold" pitchFamily="34" charset="0"/>
                <a:ea typeface="MS PGothic" pitchFamily="34" charset="-128"/>
              </a:endParaRPr>
            </a:p>
          </p:txBody>
        </p:sp>
      </p:grpSp>
      <p:cxnSp>
        <p:nvCxnSpPr>
          <p:cNvPr id="60" name="Straight Connector 59"/>
          <p:cNvCxnSpPr>
            <a:endCxn id="51" idx="3"/>
          </p:cNvCxnSpPr>
          <p:nvPr/>
        </p:nvCxnSpPr>
        <p:spPr>
          <a:xfrm flipH="1">
            <a:off x="6629400" y="64008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</p:cNvCxnSpPr>
          <p:nvPr/>
        </p:nvCxnSpPr>
        <p:spPr>
          <a:xfrm flipH="1" flipV="1">
            <a:off x="2133600" y="5562600"/>
            <a:ext cx="3148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6" idx="0"/>
          </p:cNvCxnSpPr>
          <p:nvPr/>
        </p:nvCxnSpPr>
        <p:spPr>
          <a:xfrm flipV="1">
            <a:off x="2165089" y="5486400"/>
            <a:ext cx="187351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8"/>
          <p:cNvGrpSpPr/>
          <p:nvPr/>
        </p:nvGrpSpPr>
        <p:grpSpPr>
          <a:xfrm>
            <a:off x="3657601" y="0"/>
            <a:ext cx="1447800" cy="762000"/>
            <a:chOff x="3356461" y="1066800"/>
            <a:chExt cx="1447800" cy="762000"/>
          </a:xfrm>
        </p:grpSpPr>
        <p:sp>
          <p:nvSpPr>
            <p:cNvPr id="70" name="Oval 69"/>
            <p:cNvSpPr/>
            <p:nvPr/>
          </p:nvSpPr>
          <p:spPr>
            <a:xfrm>
              <a:off x="3356461" y="1066800"/>
              <a:ext cx="1447800" cy="762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7600" y="1219200"/>
              <a:ext cx="85113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System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6248401" y="0"/>
            <a:ext cx="14478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4601" y="228600"/>
            <a:ext cx="12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85800" y="0"/>
            <a:ext cx="14478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611" y="164275"/>
            <a:ext cx="12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</a:t>
            </a:r>
            <a:endParaRPr lang="en-US" dirty="0"/>
          </a:p>
        </p:txBody>
      </p:sp>
      <p:cxnSp>
        <p:nvCxnSpPr>
          <p:cNvPr id="76" name="Straight Connector 75"/>
          <p:cNvCxnSpPr>
            <a:stCxn id="70" idx="6"/>
            <a:endCxn id="73" idx="1"/>
          </p:cNvCxnSpPr>
          <p:nvPr/>
        </p:nvCxnSpPr>
        <p:spPr>
          <a:xfrm>
            <a:off x="5105401" y="381000"/>
            <a:ext cx="1219200" cy="32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2"/>
            <a:endCxn id="74" idx="6"/>
          </p:cNvCxnSpPr>
          <p:nvPr/>
        </p:nvCxnSpPr>
        <p:spPr>
          <a:xfrm flipH="1">
            <a:off x="2133600" y="381000"/>
            <a:ext cx="15240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4"/>
            <a:endCxn id="22" idx="0"/>
          </p:cNvCxnSpPr>
          <p:nvPr/>
        </p:nvCxnSpPr>
        <p:spPr>
          <a:xfrm flipH="1">
            <a:off x="4381500" y="762000"/>
            <a:ext cx="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>
            <a:stCxn id="3" idx="4"/>
            <a:endCxn id="32" idx="0"/>
          </p:cNvCxnSpPr>
          <p:nvPr/>
        </p:nvCxnSpPr>
        <p:spPr>
          <a:xfrm>
            <a:off x="4381500" y="16256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"/>
          <p:cNvGrpSpPr/>
          <p:nvPr/>
        </p:nvGrpSpPr>
        <p:grpSpPr>
          <a:xfrm>
            <a:off x="3657600" y="863600"/>
            <a:ext cx="1447800" cy="762000"/>
            <a:chOff x="3356461" y="1066800"/>
            <a:chExt cx="1447800" cy="762000"/>
          </a:xfrm>
        </p:grpSpPr>
        <p:sp>
          <p:nvSpPr>
            <p:cNvPr id="3" name="Oval 2"/>
            <p:cNvSpPr/>
            <p:nvPr/>
          </p:nvSpPr>
          <p:spPr>
            <a:xfrm>
              <a:off x="3356461" y="1066800"/>
              <a:ext cx="1447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57600" y="1219200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System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3657600" y="20066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736" y="217066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1496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302000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Enterprise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2768" y="10922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300616"/>
            <a:ext cx="12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Disease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0" y="10922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244600"/>
            <a:ext cx="12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Vaccine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3" idx="6"/>
            <a:endCxn id="10" idx="1"/>
          </p:cNvCxnSpPr>
          <p:nvPr/>
        </p:nvCxnSpPr>
        <p:spPr>
          <a:xfrm>
            <a:off x="5105400" y="1244600"/>
            <a:ext cx="990600" cy="24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11" idx="6"/>
          </p:cNvCxnSpPr>
          <p:nvPr/>
        </p:nvCxnSpPr>
        <p:spPr>
          <a:xfrm flipH="1">
            <a:off x="2209800" y="1244600"/>
            <a:ext cx="1447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0"/>
            <a:endCxn id="9" idx="0"/>
          </p:cNvCxnSpPr>
          <p:nvPr/>
        </p:nvCxnSpPr>
        <p:spPr>
          <a:xfrm rot="5400000" flipH="1" flipV="1">
            <a:off x="4106284" y="-1528184"/>
            <a:ext cx="12700" cy="5240768"/>
          </a:xfrm>
          <a:prstGeom prst="bentConnector3">
            <a:avLst>
              <a:gd name="adj1" fmla="val 310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15200" y="45212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600" y="4673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33400" y="45212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9804" y="46736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CDC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86400" y="45212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8800" y="46736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Mass PHD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57600" y="45212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0" y="4597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NY State PHD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62200" y="45212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6858000" y="5969000"/>
            <a:ext cx="11430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81800" y="6096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 Warehouse 1</a:t>
            </a:r>
            <a:endParaRPr lang="en-US" sz="1400" dirty="0"/>
          </a:p>
        </p:txBody>
      </p:sp>
      <p:cxnSp>
        <p:nvCxnSpPr>
          <p:cNvPr id="40" name="Straight Connector 39"/>
          <p:cNvCxnSpPr>
            <a:stCxn id="26" idx="4"/>
            <a:endCxn id="37" idx="0"/>
          </p:cNvCxnSpPr>
          <p:nvPr/>
        </p:nvCxnSpPr>
        <p:spPr>
          <a:xfrm flipH="1">
            <a:off x="7429500" y="52832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4"/>
            <a:endCxn id="35" idx="0"/>
          </p:cNvCxnSpPr>
          <p:nvPr/>
        </p:nvCxnSpPr>
        <p:spPr>
          <a:xfrm>
            <a:off x="8039100" y="5283200"/>
            <a:ext cx="533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115300" y="6019800"/>
            <a:ext cx="11430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8800" y="61595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 Center 2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8001000" y="5969000"/>
            <a:ext cx="11430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1000" y="6096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 Warehouse 2</a:t>
            </a:r>
            <a:endParaRPr lang="en-US" sz="1400" dirty="0"/>
          </a:p>
        </p:txBody>
      </p:sp>
      <p:cxnSp>
        <p:nvCxnSpPr>
          <p:cNvPr id="49" name="Straight Connector 48"/>
          <p:cNvCxnSpPr>
            <a:stCxn id="7" idx="4"/>
            <a:endCxn id="30" idx="0"/>
          </p:cNvCxnSpPr>
          <p:nvPr/>
        </p:nvCxnSpPr>
        <p:spPr>
          <a:xfrm>
            <a:off x="4381500" y="3911600"/>
            <a:ext cx="1828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4"/>
            <a:endCxn id="26" idx="0"/>
          </p:cNvCxnSpPr>
          <p:nvPr/>
        </p:nvCxnSpPr>
        <p:spPr>
          <a:xfrm>
            <a:off x="4381500" y="3911600"/>
            <a:ext cx="3657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4"/>
            <a:endCxn id="28" idx="0"/>
          </p:cNvCxnSpPr>
          <p:nvPr/>
        </p:nvCxnSpPr>
        <p:spPr>
          <a:xfrm flipH="1">
            <a:off x="1257300" y="3911600"/>
            <a:ext cx="3124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2400" y="152400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Structure of the Vaccine System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038600" y="6248400"/>
            <a:ext cx="1143000" cy="609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Provider</a:t>
            </a:r>
            <a:endParaRPr lang="en-US" sz="1400" dirty="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181600" y="5562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dirty="0" smtClean="0"/>
              <a:t>Mass General</a:t>
            </a:r>
          </a:p>
        </p:txBody>
      </p:sp>
      <p:cxnSp>
        <p:nvCxnSpPr>
          <p:cNvPr id="46" name="Straight Connector 45"/>
          <p:cNvCxnSpPr>
            <a:stCxn id="41" idx="3"/>
          </p:cNvCxnSpPr>
          <p:nvPr/>
        </p:nvCxnSpPr>
        <p:spPr>
          <a:xfrm flipH="1">
            <a:off x="5029200" y="6147967"/>
            <a:ext cx="364426" cy="17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5700" y="2362200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Enterprise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00900" y="27432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3300" y="2895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9100" y="27432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504" y="28956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CDC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29000" y="2590800"/>
            <a:ext cx="1447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4500" y="28956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Mass PHD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6489" y="268957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Mass  State PHD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900" y="27432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6743700" y="4191000"/>
            <a:ext cx="11430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7500" y="4318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 Warehouse 1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4"/>
            <a:endCxn id="13" idx="0"/>
          </p:cNvCxnSpPr>
          <p:nvPr/>
        </p:nvCxnSpPr>
        <p:spPr>
          <a:xfrm flipH="1">
            <a:off x="7315200" y="35052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9" idx="0"/>
          </p:cNvCxnSpPr>
          <p:nvPr/>
        </p:nvCxnSpPr>
        <p:spPr>
          <a:xfrm>
            <a:off x="7924800" y="3505200"/>
            <a:ext cx="533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01000" y="4241800"/>
            <a:ext cx="11430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64500" y="43815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 Center 2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7886700" y="4191000"/>
            <a:ext cx="11430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86700" y="4318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 Warehouse 2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76600" y="5410200"/>
            <a:ext cx="1143000" cy="609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Provider</a:t>
            </a:r>
            <a:endParaRPr lang="en-US" sz="1400" dirty="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895600" y="4038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dirty="0" smtClean="0"/>
              <a:t>Mass General</a:t>
            </a:r>
          </a:p>
        </p:txBody>
      </p:sp>
      <p:cxnSp>
        <p:nvCxnSpPr>
          <p:cNvPr id="26" name="Straight Connector 25"/>
          <p:cNvCxnSpPr>
            <a:stCxn id="25" idx="4"/>
            <a:endCxn id="24" idx="0"/>
          </p:cNvCxnSpPr>
          <p:nvPr/>
        </p:nvCxnSpPr>
        <p:spPr>
          <a:xfrm>
            <a:off x="3619500" y="4724400"/>
            <a:ext cx="228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429000" y="5562600"/>
            <a:ext cx="1143000" cy="609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Provider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3581400" y="5715000"/>
            <a:ext cx="1143000" cy="609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Provider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3733800" y="5867400"/>
            <a:ext cx="1143000" cy="609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Provider</a:t>
            </a:r>
            <a:endParaRPr lang="en-US" sz="1400" dirty="0"/>
          </a:p>
        </p:txBody>
      </p:sp>
      <p:cxnSp>
        <p:nvCxnSpPr>
          <p:cNvPr id="38" name="Straight Connector 37"/>
          <p:cNvCxnSpPr>
            <a:stCxn id="11" idx="2"/>
            <a:endCxn id="25" idx="0"/>
          </p:cNvCxnSpPr>
          <p:nvPr/>
        </p:nvCxnSpPr>
        <p:spPr>
          <a:xfrm flipH="1">
            <a:off x="3619500" y="3335909"/>
            <a:ext cx="506589" cy="70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3"/>
            <a:endCxn id="8" idx="6"/>
          </p:cNvCxnSpPr>
          <p:nvPr/>
        </p:nvCxnSpPr>
        <p:spPr>
          <a:xfrm flipV="1">
            <a:off x="4876800" y="2971800"/>
            <a:ext cx="12700" cy="3200400"/>
          </a:xfrm>
          <a:prstGeom prst="bentConnector3">
            <a:avLst>
              <a:gd name="adj1" fmla="val 4111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" idx="0"/>
            <a:endCxn id="6" idx="0"/>
          </p:cNvCxnSpPr>
          <p:nvPr/>
        </p:nvCxnSpPr>
        <p:spPr>
          <a:xfrm rot="16200000" flipH="1" flipV="1">
            <a:off x="2607734" y="1224844"/>
            <a:ext cx="53622" cy="2983089"/>
          </a:xfrm>
          <a:prstGeom prst="bentConnector3">
            <a:avLst>
              <a:gd name="adj1" fmla="val -4263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6" idx="0"/>
            <a:endCxn id="4" idx="0"/>
          </p:cNvCxnSpPr>
          <p:nvPr/>
        </p:nvCxnSpPr>
        <p:spPr>
          <a:xfrm rot="5400000" flipH="1" flipV="1">
            <a:off x="4533900" y="-647700"/>
            <a:ext cx="12700" cy="6781800"/>
          </a:xfrm>
          <a:prstGeom prst="bentConnector3">
            <a:avLst>
              <a:gd name="adj1" fmla="val 11222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2"/>
            <a:endCxn id="14" idx="1"/>
          </p:cNvCxnSpPr>
          <p:nvPr/>
        </p:nvCxnSpPr>
        <p:spPr>
          <a:xfrm rot="10800000" flipV="1">
            <a:off x="6667500" y="3124200"/>
            <a:ext cx="533400" cy="1455410"/>
          </a:xfrm>
          <a:prstGeom prst="bentConnector3">
            <a:avLst>
              <a:gd name="adj1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4"/>
            <a:endCxn id="36" idx="2"/>
          </p:cNvCxnSpPr>
          <p:nvPr/>
        </p:nvCxnSpPr>
        <p:spPr>
          <a:xfrm rot="5400000">
            <a:off x="5048250" y="4210050"/>
            <a:ext cx="1524000" cy="3009900"/>
          </a:xfrm>
          <a:prstGeom prst="bentConnector3">
            <a:avLst>
              <a:gd name="adj1" fmla="val 11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181600" y="4648200"/>
            <a:ext cx="609600" cy="60960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2286000" y="1828800"/>
            <a:ext cx="609600" cy="60960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54" name="Rounded Rectangle 53"/>
          <p:cNvSpPr/>
          <p:nvPr/>
        </p:nvSpPr>
        <p:spPr>
          <a:xfrm>
            <a:off x="5257800" y="838200"/>
            <a:ext cx="609600" cy="60960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5" name="Rounded Rectangle 54"/>
          <p:cNvSpPr/>
          <p:nvPr/>
        </p:nvSpPr>
        <p:spPr>
          <a:xfrm>
            <a:off x="6019800" y="2362200"/>
            <a:ext cx="609600" cy="60960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56" name="Rounded Rectangle 55"/>
          <p:cNvSpPr/>
          <p:nvPr/>
        </p:nvSpPr>
        <p:spPr>
          <a:xfrm>
            <a:off x="7239000" y="5638800"/>
            <a:ext cx="609600" cy="60960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 happens?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event is a request to </a:t>
            </a:r>
          </a:p>
          <a:p>
            <a:r>
              <a:rPr lang="en-US" dirty="0" smtClean="0"/>
              <a:t>do something</a:t>
            </a:r>
          </a:p>
          <a:p>
            <a:r>
              <a:rPr lang="en-US" dirty="0" smtClean="0"/>
              <a:t>From someone</a:t>
            </a:r>
          </a:p>
          <a:p>
            <a:r>
              <a:rPr lang="en-US" dirty="0" smtClean="0"/>
              <a:t>To someone</a:t>
            </a:r>
          </a:p>
          <a:p>
            <a:r>
              <a:rPr lang="en-US" dirty="0" smtClean="0"/>
              <a:t>At some time</a:t>
            </a:r>
          </a:p>
          <a:p>
            <a:r>
              <a:rPr lang="en-US" dirty="0" smtClean="0"/>
              <a:t>According to specs</a:t>
            </a:r>
          </a:p>
          <a:p>
            <a:r>
              <a:rPr lang="en-US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3images.coroflot.com/user_files/individual_files/original_187333_49OI1EUB5DE2fQ4XSHvtkbh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459264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33800" y="3056603"/>
            <a:ext cx="18288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Network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057400"/>
            <a:ext cx="8382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Enterprise 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2400300"/>
            <a:ext cx="1066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Enterprise 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4114800"/>
            <a:ext cx="9906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Enterprise 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3390900"/>
            <a:ext cx="643532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Enterprise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2934" y="3361403"/>
            <a:ext cx="567332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Enterprise 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7668" y="1556570"/>
            <a:ext cx="719732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Org 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8143" y="1708970"/>
            <a:ext cx="719732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Org 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2734" y="3560506"/>
            <a:ext cx="817066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Enterprise 6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3025">
            <a:solidFill>
              <a:srgbClr val="DAAD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79120" y="0"/>
            <a:ext cx="7955280" cy="1524000"/>
          </a:xfrm>
          <a:prstGeom prst="rect">
            <a:avLst/>
          </a:prstGeom>
        </p:spPr>
        <p:txBody>
          <a:bodyPr vert="horz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E3B526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Calibri"/>
                <a:ea typeface="+mn-ea"/>
              </a:rPr>
              <a:t>Vision: Make the system available world-wide</a:t>
            </a:r>
            <a:endParaRPr lang="en-US" sz="44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47800"/>
            <a:ext cx="8991600" cy="533400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502920" y="1447800"/>
            <a:ext cx="8183880" cy="1588"/>
          </a:xfrm>
          <a:prstGeom prst="line">
            <a:avLst/>
          </a:prstGeom>
          <a:ln>
            <a:solidFill>
              <a:srgbClr val="CCA9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worldMap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524000"/>
            <a:ext cx="6315075" cy="48006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62500" y="3184581"/>
            <a:ext cx="1600200" cy="835223"/>
          </a:xfrm>
          <a:prstGeom prst="roundRect">
            <a:avLst>
              <a:gd name="adj" fmla="val 24359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6604770" y="2741595"/>
            <a:ext cx="50646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372844" y="4136339"/>
            <a:ext cx="3795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4400" y="371202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</a:rPr>
              <a:t>India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29400" y="1731574"/>
            <a:ext cx="1752600" cy="756788"/>
          </a:xfrm>
          <a:prstGeom prst="roundRect">
            <a:avLst>
              <a:gd name="adj" fmla="val 24359"/>
            </a:avLst>
          </a:prstGeom>
          <a:ln>
            <a:prstDash val="dash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29400" y="1881740"/>
            <a:ext cx="533400" cy="3033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24700" y="2034884"/>
            <a:ext cx="533400" cy="3033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48600" y="2185051"/>
            <a:ext cx="533400" cy="303311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91400" y="1731573"/>
            <a:ext cx="533400" cy="303311"/>
          </a:xfrm>
          <a:prstGeom prst="ellipse">
            <a:avLst/>
          </a:prstGeom>
          <a:scene3d>
            <a:camera prst="orthographicFront">
              <a:rot lat="2400000" lon="0" rev="0"/>
            </a:camera>
            <a:lightRig rig="threePt" dir="t"/>
          </a:scene3d>
          <a:sp3d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81600" y="3331028"/>
            <a:ext cx="533400" cy="303311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62500" y="3487892"/>
            <a:ext cx="533400" cy="3033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48300" y="3633595"/>
            <a:ext cx="533400" cy="3033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91200" y="3184582"/>
            <a:ext cx="533400" cy="303311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0" y="218802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</a:rPr>
              <a:t>China</a:t>
            </a:r>
            <a:endParaRPr lang="en-US" sz="14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4414017" y="5516567"/>
            <a:ext cx="50646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52900" y="5334000"/>
            <a:ext cx="1752600" cy="1066800"/>
          </a:xfrm>
          <a:prstGeom prst="roundRect">
            <a:avLst>
              <a:gd name="adj" fmla="val 24359"/>
            </a:avLst>
          </a:prstGeom>
          <a:ln>
            <a:prstDash val="dash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52900" y="5653724"/>
            <a:ext cx="533400" cy="3033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648200" y="5675124"/>
            <a:ext cx="533400" cy="3033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372100" y="6073111"/>
            <a:ext cx="533400" cy="303311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2400" y="5943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</a:rPr>
              <a:t>South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</a:rPr>
              <a:t>Africa</a:t>
            </a:r>
            <a:endParaRPr lang="en-US" sz="14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2950028"/>
            <a:ext cx="1752600" cy="914400"/>
          </a:xfrm>
          <a:prstGeom prst="roundRect">
            <a:avLst>
              <a:gd name="adj" fmla="val 24359"/>
            </a:avLst>
          </a:prstGeom>
          <a:ln>
            <a:prstDash val="dash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5300" y="3100194"/>
            <a:ext cx="533400" cy="3033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90600" y="3253338"/>
            <a:ext cx="533400" cy="3033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57300" y="2950027"/>
            <a:ext cx="533400" cy="303311"/>
          </a:xfrm>
          <a:prstGeom prst="ellipse">
            <a:avLst/>
          </a:prstGeom>
          <a:scene3d>
            <a:camera prst="orthographicFront">
              <a:rot lat="2400000" lon="0" rev="0"/>
            </a:camera>
            <a:lightRig rig="threePt" dir="t"/>
          </a:scene3d>
          <a:sp3d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" y="4343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</a:rPr>
              <a:t>S.T.A.B.L.E Team</a:t>
            </a:r>
            <a:endParaRPr lang="en-US" sz="14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828800" y="3788226"/>
            <a:ext cx="533400" cy="2286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1850571" y="2188028"/>
            <a:ext cx="3526972" cy="968829"/>
          </a:xfrm>
          <a:custGeom>
            <a:avLst/>
            <a:gdLst>
              <a:gd name="connsiteX0" fmla="*/ 0 w 3526972"/>
              <a:gd name="connsiteY0" fmla="*/ 707571 h 968829"/>
              <a:gd name="connsiteX1" fmla="*/ 2677886 w 3526972"/>
              <a:gd name="connsiteY1" fmla="*/ 43543 h 968829"/>
              <a:gd name="connsiteX2" fmla="*/ 3526972 w 3526972"/>
              <a:gd name="connsiteY2" fmla="*/ 968829 h 9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6972" h="968829">
                <a:moveTo>
                  <a:pt x="0" y="707571"/>
                </a:moveTo>
                <a:cubicBezTo>
                  <a:pt x="1045028" y="353785"/>
                  <a:pt x="2090057" y="0"/>
                  <a:pt x="2677886" y="43543"/>
                </a:cubicBezTo>
                <a:cubicBezTo>
                  <a:pt x="3265715" y="87086"/>
                  <a:pt x="3363686" y="810986"/>
                  <a:pt x="3526972" y="968829"/>
                </a:cubicBezTo>
              </a:path>
            </a:pathLst>
          </a:cu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763487" y="1447800"/>
            <a:ext cx="4942114" cy="1611085"/>
          </a:xfrm>
          <a:custGeom>
            <a:avLst/>
            <a:gdLst>
              <a:gd name="connsiteX0" fmla="*/ 0 w 5573485"/>
              <a:gd name="connsiteY0" fmla="*/ 1611085 h 1611085"/>
              <a:gd name="connsiteX1" fmla="*/ 3755571 w 5573485"/>
              <a:gd name="connsiteY1" fmla="*/ 185057 h 1611085"/>
              <a:gd name="connsiteX2" fmla="*/ 5573485 w 5573485"/>
              <a:gd name="connsiteY2" fmla="*/ 500742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3485" h="1611085">
                <a:moveTo>
                  <a:pt x="0" y="1611085"/>
                </a:moveTo>
                <a:cubicBezTo>
                  <a:pt x="1413328" y="990599"/>
                  <a:pt x="2826657" y="370114"/>
                  <a:pt x="3755571" y="185057"/>
                </a:cubicBezTo>
                <a:cubicBezTo>
                  <a:pt x="4684485" y="0"/>
                  <a:pt x="5236028" y="435428"/>
                  <a:pt x="5573485" y="500742"/>
                </a:cubicBezTo>
              </a:path>
            </a:pathLst>
          </a:cu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1295400" y="3712028"/>
            <a:ext cx="1730829" cy="1435099"/>
          </a:xfrm>
          <a:custGeom>
            <a:avLst/>
            <a:gdLst>
              <a:gd name="connsiteX0" fmla="*/ 0 w 1458686"/>
              <a:gd name="connsiteY0" fmla="*/ 0 h 1195613"/>
              <a:gd name="connsiteX1" fmla="*/ 381000 w 1458686"/>
              <a:gd name="connsiteY1" fmla="*/ 1001485 h 1195613"/>
              <a:gd name="connsiteX2" fmla="*/ 1458686 w 1458686"/>
              <a:gd name="connsiteY2" fmla="*/ 1164771 h 119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686" h="1195613">
                <a:moveTo>
                  <a:pt x="0" y="0"/>
                </a:moveTo>
                <a:cubicBezTo>
                  <a:pt x="68943" y="403678"/>
                  <a:pt x="137886" y="807357"/>
                  <a:pt x="381000" y="1001485"/>
                </a:cubicBezTo>
                <a:cubicBezTo>
                  <a:pt x="624114" y="1195613"/>
                  <a:pt x="1288143" y="1137557"/>
                  <a:pt x="1458686" y="1164771"/>
                </a:cubicBezTo>
              </a:path>
            </a:pathLst>
          </a:cu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895600" y="4931228"/>
            <a:ext cx="533400" cy="303311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94" y="3657600"/>
            <a:ext cx="1286406" cy="717994"/>
          </a:xfrm>
          <a:prstGeom prst="rect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198" y="2830285"/>
            <a:ext cx="209202" cy="21771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285" y="3657600"/>
            <a:ext cx="710915" cy="1018978"/>
          </a:xfrm>
          <a:prstGeom prst="rect">
            <a:avLst/>
          </a:prstGeom>
          <a:ln w="38100" cmpd="sng">
            <a:solidFill>
              <a:srgbClr val="C0DC98"/>
            </a:solidFill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2209800"/>
            <a:ext cx="609600" cy="816428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3500" y="5715000"/>
            <a:ext cx="723900" cy="798324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</p:pic>
      <p:sp>
        <p:nvSpPr>
          <p:cNvPr id="65" name="Oval 64"/>
          <p:cNvSpPr/>
          <p:nvPr/>
        </p:nvSpPr>
        <p:spPr>
          <a:xfrm>
            <a:off x="4953000" y="5486400"/>
            <a:ext cx="533400" cy="3033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Date Placeholder 3"/>
          <p:cNvSpPr txBox="1">
            <a:spLocks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3375D4A-B328-5946-A2A1-FB49B7822ADC}" type="datetime1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10/16/2015</a:t>
            </a:fld>
            <a:endParaRPr lang="en-US" sz="1200" dirty="0" smtClean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7" name="Slide Number Placeholder 4"/>
          <p:cNvSpPr txBox="1">
            <a:spLocks/>
          </p:cNvSpPr>
          <p:nvPr/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D449FBB-43BD-8345-882A-5FB5652CDD1E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US" sz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9" name="Footer Placeholder 5"/>
          <p:cNvSpPr txBox="1">
            <a:spLocks/>
          </p:cNvSpPr>
          <p:nvPr/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Dr. Kal Bugrara</a:t>
            </a:r>
          </a:p>
        </p:txBody>
      </p:sp>
      <p:sp>
        <p:nvSpPr>
          <p:cNvPr id="60" name="Freeform 59"/>
          <p:cNvSpPr/>
          <p:nvPr/>
        </p:nvSpPr>
        <p:spPr>
          <a:xfrm>
            <a:off x="1143000" y="4648200"/>
            <a:ext cx="3009900" cy="1435099"/>
          </a:xfrm>
          <a:custGeom>
            <a:avLst/>
            <a:gdLst>
              <a:gd name="connsiteX0" fmla="*/ 0 w 1458686"/>
              <a:gd name="connsiteY0" fmla="*/ 0 h 1195613"/>
              <a:gd name="connsiteX1" fmla="*/ 381000 w 1458686"/>
              <a:gd name="connsiteY1" fmla="*/ 1001485 h 1195613"/>
              <a:gd name="connsiteX2" fmla="*/ 1458686 w 1458686"/>
              <a:gd name="connsiteY2" fmla="*/ 1164771 h 119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686" h="1195613">
                <a:moveTo>
                  <a:pt x="0" y="0"/>
                </a:moveTo>
                <a:cubicBezTo>
                  <a:pt x="68943" y="403678"/>
                  <a:pt x="137886" y="807357"/>
                  <a:pt x="381000" y="1001485"/>
                </a:cubicBezTo>
                <a:cubicBezTo>
                  <a:pt x="624114" y="1195613"/>
                  <a:pt x="1288143" y="1137557"/>
                  <a:pt x="1458686" y="1164771"/>
                </a:cubicBezTo>
              </a:path>
            </a:pathLst>
          </a:cu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Kal Bugrara, Ph.D.</a:t>
            </a:r>
          </a:p>
        </p:txBody>
      </p:sp>
      <p:sp>
        <p:nvSpPr>
          <p:cNvPr id="3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0ADFC4-39A4-478A-8BEB-E9E3B14CF479}" type="slidenum">
              <a:rPr lang="en-US"/>
              <a:pPr/>
              <a:t>4</a:t>
            </a:fld>
            <a:endParaRPr lang="en-US"/>
          </a:p>
        </p:txBody>
      </p:sp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 i="1" dirty="0"/>
              <a:t>Push Work </a:t>
            </a:r>
            <a:r>
              <a:rPr lang="en-US" sz="2400" b="0" i="1" dirty="0" smtClean="0"/>
              <a:t>Model</a:t>
            </a:r>
            <a:endParaRPr lang="en-US" b="0" dirty="0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5029200" y="2819400"/>
            <a:ext cx="1600200" cy="457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>
            <a:off x="5181600" y="28194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5" name="Line 5"/>
          <p:cNvSpPr>
            <a:spLocks noChangeShapeType="1"/>
          </p:cNvSpPr>
          <p:nvPr/>
        </p:nvSpPr>
        <p:spPr bwMode="auto">
          <a:xfrm>
            <a:off x="5334000" y="28194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6" name="Line 6"/>
          <p:cNvSpPr>
            <a:spLocks noChangeShapeType="1"/>
          </p:cNvSpPr>
          <p:nvPr/>
        </p:nvSpPr>
        <p:spPr bwMode="auto">
          <a:xfrm>
            <a:off x="5486400" y="28194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7" name="Line 7"/>
          <p:cNvSpPr>
            <a:spLocks noChangeShapeType="1"/>
          </p:cNvSpPr>
          <p:nvPr/>
        </p:nvSpPr>
        <p:spPr bwMode="auto">
          <a:xfrm>
            <a:off x="5638800" y="28194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8" name="Line 8"/>
          <p:cNvSpPr>
            <a:spLocks noChangeShapeType="1"/>
          </p:cNvSpPr>
          <p:nvPr/>
        </p:nvSpPr>
        <p:spPr bwMode="auto">
          <a:xfrm>
            <a:off x="5791200" y="28194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9" name="Line 9"/>
          <p:cNvSpPr>
            <a:spLocks noChangeShapeType="1"/>
          </p:cNvSpPr>
          <p:nvPr/>
        </p:nvSpPr>
        <p:spPr bwMode="auto">
          <a:xfrm>
            <a:off x="5943600" y="28194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0" name="AutoShape 10"/>
          <p:cNvSpPr>
            <a:spLocks noChangeArrowheads="1"/>
          </p:cNvSpPr>
          <p:nvPr/>
        </p:nvSpPr>
        <p:spPr bwMode="auto">
          <a:xfrm>
            <a:off x="3752850" y="2819400"/>
            <a:ext cx="457200" cy="428625"/>
          </a:xfrm>
          <a:prstGeom prst="flowChartSummingJunction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1" name="Line 11"/>
          <p:cNvSpPr>
            <a:spLocks noChangeShapeType="1"/>
          </p:cNvSpPr>
          <p:nvPr/>
        </p:nvSpPr>
        <p:spPr bwMode="auto">
          <a:xfrm flipH="1">
            <a:off x="4343400" y="3048000"/>
            <a:ext cx="5334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none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2" name="Line 12"/>
          <p:cNvSpPr>
            <a:spLocks noChangeShapeType="1"/>
          </p:cNvSpPr>
          <p:nvPr/>
        </p:nvSpPr>
        <p:spPr bwMode="auto">
          <a:xfrm flipH="1">
            <a:off x="2133600" y="3048000"/>
            <a:ext cx="1524000" cy="2286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none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3" name="Line 13"/>
          <p:cNvSpPr>
            <a:spLocks noChangeShapeType="1"/>
          </p:cNvSpPr>
          <p:nvPr/>
        </p:nvSpPr>
        <p:spPr bwMode="auto">
          <a:xfrm flipH="1" flipV="1">
            <a:off x="2133600" y="2362200"/>
            <a:ext cx="1524000" cy="6858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none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4" name="Line 14"/>
          <p:cNvSpPr>
            <a:spLocks noChangeShapeType="1"/>
          </p:cNvSpPr>
          <p:nvPr/>
        </p:nvSpPr>
        <p:spPr bwMode="auto">
          <a:xfrm flipH="1">
            <a:off x="2362200" y="3048000"/>
            <a:ext cx="1295400" cy="10668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none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5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52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200" b="0" i="1" dirty="0"/>
              <a:t>Intelligent Work Router:</a:t>
            </a:r>
          </a:p>
          <a:p>
            <a:pPr algn="l"/>
            <a:r>
              <a:rPr lang="en-US" sz="1200" b="0" i="1" dirty="0"/>
              <a:t>E.g. Give high priority items to Jessica since she is always prompt with her response...</a:t>
            </a:r>
            <a:endParaRPr lang="en-US" sz="1200" b="0" dirty="0"/>
          </a:p>
        </p:txBody>
      </p:sp>
      <p:sp>
        <p:nvSpPr>
          <p:cNvPr id="399376" name="Text Box 16"/>
          <p:cNvSpPr txBox="1">
            <a:spLocks noChangeArrowheads="1"/>
          </p:cNvSpPr>
          <p:nvPr/>
        </p:nvSpPr>
        <p:spPr bwMode="auto">
          <a:xfrm>
            <a:off x="228600" y="5562600"/>
            <a:ext cx="55380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A team member will log into her/his work area and find a To-Do List of Work Requests</a:t>
            </a:r>
          </a:p>
          <a:p>
            <a:pPr algn="l"/>
            <a:r>
              <a:rPr lang="en-US" sz="1200" dirty="0"/>
              <a:t>This can be best described as a </a:t>
            </a:r>
            <a:r>
              <a:rPr lang="en-US" sz="1200" dirty="0" err="1"/>
              <a:t>MyWorkArea</a:t>
            </a:r>
            <a:r>
              <a:rPr lang="en-US" sz="1200" dirty="0"/>
              <a:t> type interaction</a:t>
            </a:r>
          </a:p>
          <a:p>
            <a:pPr algn="l"/>
            <a:r>
              <a:rPr lang="en-US" sz="1200" dirty="0"/>
              <a:t>Responsibility for doing the work is specific to the individual</a:t>
            </a:r>
          </a:p>
          <a:p>
            <a:pPr algn="l"/>
            <a:endParaRPr lang="en-US" sz="12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9600" y="1600200"/>
            <a:ext cx="1558633" cy="914400"/>
            <a:chOff x="37" y="2832"/>
            <a:chExt cx="1172" cy="799"/>
          </a:xfrm>
        </p:grpSpPr>
        <p:pic>
          <p:nvPicPr>
            <p:cNvPr id="399378" name="Picture 1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072"/>
              <a:ext cx="445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79" name="Rectangle 19"/>
            <p:cNvSpPr>
              <a:spLocks noChangeArrowheads="1"/>
            </p:cNvSpPr>
            <p:nvPr/>
          </p:nvSpPr>
          <p:spPr bwMode="auto">
            <a:xfrm>
              <a:off x="37" y="2832"/>
              <a:ext cx="117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877888">
                <a:spcBef>
                  <a:spcPct val="0"/>
                </a:spcBef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 Processing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556118" y="1676400"/>
            <a:ext cx="1587882" cy="990600"/>
            <a:chOff x="164" y="2832"/>
            <a:chExt cx="1365" cy="799"/>
          </a:xfrm>
        </p:grpSpPr>
        <p:pic>
          <p:nvPicPr>
            <p:cNvPr id="399381" name="Picture 2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072"/>
              <a:ext cx="445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82" name="Rectangle 22"/>
            <p:cNvSpPr>
              <a:spLocks noChangeArrowheads="1"/>
            </p:cNvSpPr>
            <p:nvPr/>
          </p:nvSpPr>
          <p:spPr bwMode="auto">
            <a:xfrm>
              <a:off x="164" y="2832"/>
              <a:ext cx="136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877888">
                <a:spcBef>
                  <a:spcPct val="0"/>
                </a:spcBef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Donor Services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696200" y="3352800"/>
            <a:ext cx="829421" cy="990600"/>
            <a:chOff x="164" y="2832"/>
            <a:chExt cx="713" cy="799"/>
          </a:xfrm>
        </p:grpSpPr>
        <p:pic>
          <p:nvPicPr>
            <p:cNvPr id="399384" name="Picture 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072"/>
              <a:ext cx="445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85" name="Rectangle 25"/>
            <p:cNvSpPr>
              <a:spLocks noChangeArrowheads="1"/>
            </p:cNvSpPr>
            <p:nvPr/>
          </p:nvSpPr>
          <p:spPr bwMode="auto">
            <a:xfrm>
              <a:off x="164" y="2832"/>
              <a:ext cx="15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877888"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99387" name="Rectangle 27"/>
          <p:cNvSpPr>
            <a:spLocks noChangeArrowheads="1"/>
          </p:cNvSpPr>
          <p:nvPr/>
        </p:nvSpPr>
        <p:spPr bwMode="auto">
          <a:xfrm>
            <a:off x="7543800" y="4724400"/>
            <a:ext cx="14478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0">
                <a:solidFill>
                  <a:srgbClr val="FFFFCC"/>
                </a:solidFill>
                <a:effectLst/>
              </a:rPr>
              <a:t>Client Data Feed</a:t>
            </a:r>
          </a:p>
        </p:txBody>
      </p:sp>
      <p:graphicFrame>
        <p:nvGraphicFramePr>
          <p:cNvPr id="399388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94625" y="5003800"/>
          <a:ext cx="793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4" imgW="6026040" imgH="2573280" progId="">
                  <p:embed/>
                </p:oleObj>
              </mc:Choice>
              <mc:Fallback>
                <p:oleObj name="Clip" r:id="rId4" imgW="6026040" imgH="257328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5003800"/>
                        <a:ext cx="7937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9" name="Line 29"/>
          <p:cNvSpPr>
            <a:spLocks noChangeShapeType="1"/>
          </p:cNvSpPr>
          <p:nvPr/>
        </p:nvSpPr>
        <p:spPr bwMode="auto">
          <a:xfrm flipH="1">
            <a:off x="6705600" y="2819400"/>
            <a:ext cx="1066800" cy="2286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none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90" name="Line 30"/>
          <p:cNvSpPr>
            <a:spLocks noChangeShapeType="1"/>
          </p:cNvSpPr>
          <p:nvPr/>
        </p:nvSpPr>
        <p:spPr bwMode="auto">
          <a:xfrm flipH="1" flipV="1">
            <a:off x="6705600" y="3048000"/>
            <a:ext cx="685800" cy="6096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none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91" name="Line 31"/>
          <p:cNvSpPr>
            <a:spLocks noChangeShapeType="1"/>
          </p:cNvSpPr>
          <p:nvPr/>
        </p:nvSpPr>
        <p:spPr bwMode="auto">
          <a:xfrm flipH="1" flipV="1">
            <a:off x="6705600" y="3200400"/>
            <a:ext cx="914400" cy="15240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none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62000" y="2667000"/>
            <a:ext cx="1000193" cy="1066800"/>
            <a:chOff x="13" y="2832"/>
            <a:chExt cx="864" cy="799"/>
          </a:xfrm>
        </p:grpSpPr>
        <p:pic>
          <p:nvPicPr>
            <p:cNvPr id="399393" name="Picture 3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072"/>
              <a:ext cx="445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94" name="Rectangle 34"/>
            <p:cNvSpPr>
              <a:spLocks noChangeArrowheads="1"/>
            </p:cNvSpPr>
            <p:nvPr/>
          </p:nvSpPr>
          <p:spPr bwMode="auto">
            <a:xfrm>
              <a:off x="13" y="2832"/>
              <a:ext cx="15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877888"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9600" y="3810000"/>
            <a:ext cx="1752600" cy="1143000"/>
            <a:chOff x="-113" y="2832"/>
            <a:chExt cx="1516" cy="799"/>
          </a:xfrm>
        </p:grpSpPr>
        <p:pic>
          <p:nvPicPr>
            <p:cNvPr id="399396" name="Picture 3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072"/>
              <a:ext cx="445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97" name="Rectangle 37"/>
            <p:cNvSpPr>
              <a:spLocks noChangeArrowheads="1"/>
            </p:cNvSpPr>
            <p:nvPr/>
          </p:nvSpPr>
          <p:spPr bwMode="auto">
            <a:xfrm>
              <a:off x="-113" y="2832"/>
              <a:ext cx="1516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877888">
                <a:spcBef>
                  <a:spcPct val="0"/>
                </a:spcBef>
              </a:pPr>
              <a:r>
                <a:rPr lang="en-US" b="0" dirty="0">
                  <a:solidFill>
                    <a:srgbClr val="FFFFCC"/>
                  </a:solidFill>
                  <a:effectLst/>
                </a:rPr>
                <a:t>Client Operations</a:t>
              </a:r>
              <a:endParaRPr lang="en-US" dirty="0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5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Kal Bugrara, Ph.D.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C760E-20A2-41FC-AAC4-99CCA1BE48A3}" type="slidenum">
              <a:rPr lang="en-US"/>
              <a:pPr/>
              <a:t>5</a:t>
            </a:fld>
            <a:endParaRPr lang="en-US"/>
          </a:p>
        </p:txBody>
      </p:sp>
      <p:sp>
        <p:nvSpPr>
          <p:cNvPr id="418818" name="Oval 2"/>
          <p:cNvSpPr>
            <a:spLocks noChangeArrowheads="1"/>
          </p:cNvSpPr>
          <p:nvPr/>
        </p:nvSpPr>
        <p:spPr bwMode="auto">
          <a:xfrm>
            <a:off x="4114800" y="3124200"/>
            <a:ext cx="1676400" cy="685800"/>
          </a:xfrm>
          <a:prstGeom prst="ellipse">
            <a:avLst/>
          </a:prstGeom>
          <a:solidFill>
            <a:srgbClr val="666699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381000" y="609600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 i="1" dirty="0"/>
              <a:t>Pull Work </a:t>
            </a:r>
            <a:r>
              <a:rPr lang="en-US" sz="2400" b="0" i="1" dirty="0" smtClean="0"/>
              <a:t>Model</a:t>
            </a:r>
            <a:endParaRPr lang="en-US" b="0" dirty="0"/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6248400" y="3238500"/>
            <a:ext cx="1524000" cy="457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1" name="Line 5"/>
          <p:cNvSpPr>
            <a:spLocks noChangeShapeType="1"/>
          </p:cNvSpPr>
          <p:nvPr/>
        </p:nvSpPr>
        <p:spPr bwMode="auto">
          <a:xfrm>
            <a:off x="64008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>
            <a:off x="65532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67056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68580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5" name="Line 9"/>
          <p:cNvSpPr>
            <a:spLocks noChangeShapeType="1"/>
          </p:cNvSpPr>
          <p:nvPr/>
        </p:nvSpPr>
        <p:spPr bwMode="auto">
          <a:xfrm>
            <a:off x="69342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6" name="Line 10"/>
          <p:cNvSpPr>
            <a:spLocks noChangeShapeType="1"/>
          </p:cNvSpPr>
          <p:nvPr/>
        </p:nvSpPr>
        <p:spPr bwMode="auto">
          <a:xfrm>
            <a:off x="70104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 flipH="1">
            <a:off x="5638800" y="3467100"/>
            <a:ext cx="5334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none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8" name="Line 12"/>
          <p:cNvSpPr>
            <a:spLocks noChangeShapeType="1"/>
          </p:cNvSpPr>
          <p:nvPr/>
        </p:nvSpPr>
        <p:spPr bwMode="auto">
          <a:xfrm flipH="1">
            <a:off x="4953000" y="3657600"/>
            <a:ext cx="0" cy="7620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stealth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9" name="Line 13"/>
          <p:cNvSpPr>
            <a:spLocks noChangeShapeType="1"/>
          </p:cNvSpPr>
          <p:nvPr/>
        </p:nvSpPr>
        <p:spPr bwMode="auto">
          <a:xfrm flipH="1" flipV="1">
            <a:off x="4953000" y="2590800"/>
            <a:ext cx="0" cy="6858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stealth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30" name="Line 14"/>
          <p:cNvSpPr>
            <a:spLocks noChangeShapeType="1"/>
          </p:cNvSpPr>
          <p:nvPr/>
        </p:nvSpPr>
        <p:spPr bwMode="auto">
          <a:xfrm flipH="1">
            <a:off x="3305175" y="3457575"/>
            <a:ext cx="9906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stealth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31" name="Text Box 15"/>
          <p:cNvSpPr txBox="1">
            <a:spLocks noChangeArrowheads="1"/>
          </p:cNvSpPr>
          <p:nvPr/>
        </p:nvSpPr>
        <p:spPr bwMode="auto">
          <a:xfrm>
            <a:off x="228600" y="5562600"/>
            <a:ext cx="6096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The Staff will log into a shared work area in order to retrieve a task from a list of available tasks</a:t>
            </a:r>
          </a:p>
          <a:p>
            <a:pPr algn="l"/>
            <a:r>
              <a:rPr lang="en-US" sz="1200" dirty="0"/>
              <a:t>The list is visible to other staff members</a:t>
            </a:r>
          </a:p>
          <a:p>
            <a:pPr algn="l"/>
            <a:r>
              <a:rPr lang="en-US" sz="1200" dirty="0"/>
              <a:t>The requested Employee updates are a shared responsibility by a team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114800" y="1371600"/>
            <a:ext cx="1843088" cy="1143000"/>
            <a:chOff x="37" y="2832"/>
            <a:chExt cx="1214" cy="799"/>
          </a:xfrm>
        </p:grpSpPr>
        <p:pic>
          <p:nvPicPr>
            <p:cNvPr id="418833" name="Picture 1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072"/>
              <a:ext cx="445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8834" name="Rectangle 18"/>
            <p:cNvSpPr>
              <a:spLocks noChangeArrowheads="1"/>
            </p:cNvSpPr>
            <p:nvPr/>
          </p:nvSpPr>
          <p:spPr bwMode="auto">
            <a:xfrm>
              <a:off x="37" y="2832"/>
              <a:ext cx="121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877888">
                <a:spcBef>
                  <a:spcPct val="0"/>
                </a:spcBef>
              </a:pPr>
              <a:r>
                <a:rPr lang="en-US" b="0">
                  <a:solidFill>
                    <a:srgbClr val="FFFFCC"/>
                  </a:solidFill>
                  <a:effectLst/>
                </a:rPr>
                <a:t>Client Operations</a:t>
              </a:r>
              <a:endParaRPr lang="en-US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24000" y="2438400"/>
            <a:ext cx="1538288" cy="1295400"/>
            <a:chOff x="37" y="2832"/>
            <a:chExt cx="1214" cy="799"/>
          </a:xfrm>
        </p:grpSpPr>
        <p:pic>
          <p:nvPicPr>
            <p:cNvPr id="418836" name="Picture 2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072"/>
              <a:ext cx="445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8837" name="Rectangle 21"/>
            <p:cNvSpPr>
              <a:spLocks noChangeArrowheads="1"/>
            </p:cNvSpPr>
            <p:nvPr/>
          </p:nvSpPr>
          <p:spPr bwMode="auto">
            <a:xfrm>
              <a:off x="37" y="2832"/>
              <a:ext cx="121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877888">
                <a:spcBef>
                  <a:spcPct val="0"/>
                </a:spcBef>
              </a:pPr>
              <a:r>
                <a:rPr lang="en-US" b="0">
                  <a:solidFill>
                    <a:srgbClr val="FFFFCC"/>
                  </a:solidFill>
                  <a:effectLst/>
                </a:rPr>
                <a:t>Client Operations</a:t>
              </a:r>
              <a:endParaRPr lang="en-US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91000" y="4343400"/>
            <a:ext cx="1538288" cy="1143000"/>
            <a:chOff x="37" y="2832"/>
            <a:chExt cx="1214" cy="799"/>
          </a:xfrm>
        </p:grpSpPr>
        <p:pic>
          <p:nvPicPr>
            <p:cNvPr id="418839" name="Picture 2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072"/>
              <a:ext cx="445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8840" name="Rectangle 24"/>
            <p:cNvSpPr>
              <a:spLocks noChangeArrowheads="1"/>
            </p:cNvSpPr>
            <p:nvPr/>
          </p:nvSpPr>
          <p:spPr bwMode="auto">
            <a:xfrm>
              <a:off x="37" y="2832"/>
              <a:ext cx="121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877888">
                <a:spcBef>
                  <a:spcPct val="0"/>
                </a:spcBef>
              </a:pPr>
              <a:r>
                <a:rPr lang="en-US" b="0">
                  <a:solidFill>
                    <a:srgbClr val="FFFFCC"/>
                  </a:solidFill>
                  <a:effectLst/>
                </a:rPr>
                <a:t>Client Operations</a:t>
              </a:r>
              <a:endParaRPr lang="en-US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18841" name="Text Box 25"/>
          <p:cNvSpPr txBox="1">
            <a:spLocks noChangeArrowheads="1"/>
          </p:cNvSpPr>
          <p:nvPr/>
        </p:nvSpPr>
        <p:spPr bwMode="auto">
          <a:xfrm>
            <a:off x="5257800" y="2362200"/>
            <a:ext cx="1888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/>
              <a:t>Get Work Request</a:t>
            </a:r>
          </a:p>
        </p:txBody>
      </p:sp>
    </p:spTree>
    <p:extLst>
      <p:ext uri="{BB962C8B-B14F-4D97-AF65-F5344CB8AC3E}">
        <p14:creationId xmlns:p14="http://schemas.microsoft.com/office/powerpoint/2010/main" val="17339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Kal Bugrara, Ph.D.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C760E-20A2-41FC-AAC4-99CCA1BE48A3}" type="slidenum">
              <a:rPr lang="en-US"/>
              <a:pPr/>
              <a:t>6</a:t>
            </a:fld>
            <a:endParaRPr lang="en-US"/>
          </a:p>
        </p:txBody>
      </p:sp>
      <p:sp>
        <p:nvSpPr>
          <p:cNvPr id="418818" name="Oval 2"/>
          <p:cNvSpPr>
            <a:spLocks noChangeArrowheads="1"/>
          </p:cNvSpPr>
          <p:nvPr/>
        </p:nvSpPr>
        <p:spPr bwMode="auto">
          <a:xfrm>
            <a:off x="914400" y="3124200"/>
            <a:ext cx="1676400" cy="685800"/>
          </a:xfrm>
          <a:prstGeom prst="ellipse">
            <a:avLst/>
          </a:prstGeom>
          <a:solidFill>
            <a:srgbClr val="666699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381000" y="609600"/>
            <a:ext cx="4286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 i="1" dirty="0" smtClean="0"/>
              <a:t>Work moves from one group to another</a:t>
            </a:r>
            <a:endParaRPr lang="en-US" b="0" dirty="0"/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3048000" y="3238500"/>
            <a:ext cx="1524000" cy="457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1" name="Line 5"/>
          <p:cNvSpPr>
            <a:spLocks noChangeShapeType="1"/>
          </p:cNvSpPr>
          <p:nvPr/>
        </p:nvSpPr>
        <p:spPr bwMode="auto">
          <a:xfrm>
            <a:off x="32004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>
            <a:off x="33528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3505200" y="32385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36576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5" name="Line 9"/>
          <p:cNvSpPr>
            <a:spLocks noChangeShapeType="1"/>
          </p:cNvSpPr>
          <p:nvPr/>
        </p:nvSpPr>
        <p:spPr bwMode="auto">
          <a:xfrm>
            <a:off x="37338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6" name="Line 10"/>
          <p:cNvSpPr>
            <a:spLocks noChangeShapeType="1"/>
          </p:cNvSpPr>
          <p:nvPr/>
        </p:nvSpPr>
        <p:spPr bwMode="auto">
          <a:xfrm>
            <a:off x="38100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 flipH="1">
            <a:off x="2438400" y="3467100"/>
            <a:ext cx="533400" cy="0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2"/>
          <p:cNvSpPr>
            <a:spLocks noChangeArrowheads="1"/>
          </p:cNvSpPr>
          <p:nvPr/>
        </p:nvSpPr>
        <p:spPr bwMode="auto">
          <a:xfrm>
            <a:off x="4724400" y="3048000"/>
            <a:ext cx="1676400" cy="685800"/>
          </a:xfrm>
          <a:prstGeom prst="ellipse">
            <a:avLst/>
          </a:prstGeom>
          <a:solidFill>
            <a:srgbClr val="666699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858000" y="3162300"/>
            <a:ext cx="1524000" cy="457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70104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71628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73152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74676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75438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7620000" y="3162300"/>
            <a:ext cx="0" cy="457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6248400" y="3390900"/>
            <a:ext cx="533400" cy="0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Kal Bugrara, Ph.D.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20EE9-AEE6-4D77-8F47-7F31BFFBBC23}" type="slidenum">
              <a:rPr lang="en-US"/>
              <a:pPr/>
              <a:t>7</a:t>
            </a:fld>
            <a:endParaRPr lang="en-US"/>
          </a:p>
        </p:txBody>
      </p:sp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762000" y="2362200"/>
            <a:ext cx="3657600" cy="32004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4800600" y="2362200"/>
            <a:ext cx="3657600" cy="32004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600200" y="2819400"/>
            <a:ext cx="2590800" cy="22860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89" name="Line 5"/>
          <p:cNvSpPr>
            <a:spLocks noChangeShapeType="1"/>
          </p:cNvSpPr>
          <p:nvPr/>
        </p:nvSpPr>
        <p:spPr bwMode="auto">
          <a:xfrm>
            <a:off x="1600200" y="3048000"/>
            <a:ext cx="2590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1600200" y="3276600"/>
            <a:ext cx="2590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1600200" y="3505200"/>
            <a:ext cx="2590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>
            <a:off x="1600200" y="3733800"/>
            <a:ext cx="2590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1600200" y="3962400"/>
            <a:ext cx="2590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>
            <a:off x="1600200" y="4191000"/>
            <a:ext cx="2590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5" name="Rectangle 11"/>
          <p:cNvSpPr>
            <a:spLocks noChangeArrowheads="1"/>
          </p:cNvSpPr>
          <p:nvPr/>
        </p:nvSpPr>
        <p:spPr bwMode="auto">
          <a:xfrm>
            <a:off x="4800600" y="3048000"/>
            <a:ext cx="1143000" cy="15240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6" name="Line 12"/>
          <p:cNvSpPr>
            <a:spLocks noChangeShapeType="1"/>
          </p:cNvSpPr>
          <p:nvPr/>
        </p:nvSpPr>
        <p:spPr bwMode="auto">
          <a:xfrm>
            <a:off x="4800600" y="3276600"/>
            <a:ext cx="1143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7" name="Line 13"/>
          <p:cNvSpPr>
            <a:spLocks noChangeShapeType="1"/>
          </p:cNvSpPr>
          <p:nvPr/>
        </p:nvSpPr>
        <p:spPr bwMode="auto">
          <a:xfrm>
            <a:off x="4800600" y="3505200"/>
            <a:ext cx="1143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8" name="Line 14"/>
          <p:cNvSpPr>
            <a:spLocks noChangeShapeType="1"/>
          </p:cNvSpPr>
          <p:nvPr/>
        </p:nvSpPr>
        <p:spPr bwMode="auto">
          <a:xfrm>
            <a:off x="4800600" y="3733800"/>
            <a:ext cx="1143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9" name="Line 15"/>
          <p:cNvSpPr>
            <a:spLocks noChangeShapeType="1"/>
          </p:cNvSpPr>
          <p:nvPr/>
        </p:nvSpPr>
        <p:spPr bwMode="auto">
          <a:xfrm>
            <a:off x="4800600" y="3962400"/>
            <a:ext cx="1143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00" name="Line 16"/>
          <p:cNvSpPr>
            <a:spLocks noChangeShapeType="1"/>
          </p:cNvSpPr>
          <p:nvPr/>
        </p:nvSpPr>
        <p:spPr bwMode="auto">
          <a:xfrm>
            <a:off x="5943600" y="3048000"/>
            <a:ext cx="25146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01" name="Text Box 17"/>
          <p:cNvSpPr txBox="1">
            <a:spLocks noChangeArrowheads="1"/>
          </p:cNvSpPr>
          <p:nvPr/>
        </p:nvSpPr>
        <p:spPr bwMode="auto">
          <a:xfrm>
            <a:off x="4800600" y="1660525"/>
            <a:ext cx="2160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My To-Do for the day</a:t>
            </a:r>
          </a:p>
        </p:txBody>
      </p:sp>
      <p:sp>
        <p:nvSpPr>
          <p:cNvPr id="400402" name="Text Box 18"/>
          <p:cNvSpPr txBox="1">
            <a:spLocks noChangeArrowheads="1"/>
          </p:cNvSpPr>
          <p:nvPr/>
        </p:nvSpPr>
        <p:spPr bwMode="auto">
          <a:xfrm>
            <a:off x="1862138" y="1676400"/>
            <a:ext cx="2937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Shared List Of Work Requests</a:t>
            </a:r>
          </a:p>
        </p:txBody>
      </p:sp>
      <p:sp>
        <p:nvSpPr>
          <p:cNvPr id="400403" name="Text Box 19"/>
          <p:cNvSpPr txBox="1">
            <a:spLocks noChangeArrowheads="1"/>
          </p:cNvSpPr>
          <p:nvPr/>
        </p:nvSpPr>
        <p:spPr bwMode="auto">
          <a:xfrm>
            <a:off x="6748463" y="3733800"/>
            <a:ext cx="1290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Work Space</a:t>
            </a:r>
          </a:p>
        </p:txBody>
      </p:sp>
      <p:sp>
        <p:nvSpPr>
          <p:cNvPr id="400404" name="Line 20"/>
          <p:cNvSpPr>
            <a:spLocks noChangeShapeType="1"/>
          </p:cNvSpPr>
          <p:nvPr/>
        </p:nvSpPr>
        <p:spPr bwMode="auto">
          <a:xfrm>
            <a:off x="2895600" y="1981200"/>
            <a:ext cx="0" cy="8382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05" name="Line 21"/>
          <p:cNvSpPr>
            <a:spLocks noChangeShapeType="1"/>
          </p:cNvSpPr>
          <p:nvPr/>
        </p:nvSpPr>
        <p:spPr bwMode="auto">
          <a:xfrm>
            <a:off x="5334000" y="2057400"/>
            <a:ext cx="0" cy="9906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06" name="Text Box 22"/>
          <p:cNvSpPr txBox="1">
            <a:spLocks noChangeArrowheads="1"/>
          </p:cNvSpPr>
          <p:nvPr/>
        </p:nvSpPr>
        <p:spPr bwMode="auto">
          <a:xfrm>
            <a:off x="5199063" y="5867400"/>
            <a:ext cx="36221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Push Model Interface (MyWorkArea)</a:t>
            </a:r>
          </a:p>
        </p:txBody>
      </p:sp>
      <p:sp>
        <p:nvSpPr>
          <p:cNvPr id="400407" name="Text Box 23"/>
          <p:cNvSpPr txBox="1">
            <a:spLocks noChangeArrowheads="1"/>
          </p:cNvSpPr>
          <p:nvPr/>
        </p:nvSpPr>
        <p:spPr bwMode="auto">
          <a:xfrm>
            <a:off x="2057400" y="5867400"/>
            <a:ext cx="2083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Pull Model Interface</a:t>
            </a:r>
          </a:p>
        </p:txBody>
      </p:sp>
      <p:sp>
        <p:nvSpPr>
          <p:cNvPr id="400408" name="Text Box 24"/>
          <p:cNvSpPr txBox="1">
            <a:spLocks noChangeArrowheads="1"/>
          </p:cNvSpPr>
          <p:nvPr/>
        </p:nvSpPr>
        <p:spPr bwMode="auto">
          <a:xfrm>
            <a:off x="76200" y="838200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Impact of Work Model</a:t>
            </a:r>
            <a:endParaRPr 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0409" name="Text Box 25"/>
          <p:cNvSpPr txBox="1">
            <a:spLocks noChangeArrowheads="1"/>
          </p:cNvSpPr>
          <p:nvPr/>
        </p:nvSpPr>
        <p:spPr bwMode="auto">
          <a:xfrm>
            <a:off x="-58738" y="2819400"/>
            <a:ext cx="7445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Team Work Area</a:t>
            </a:r>
          </a:p>
        </p:txBody>
      </p:sp>
      <p:sp>
        <p:nvSpPr>
          <p:cNvPr id="400410" name="Line 26"/>
          <p:cNvSpPr>
            <a:spLocks noChangeShapeType="1"/>
          </p:cNvSpPr>
          <p:nvPr/>
        </p:nvSpPr>
        <p:spPr bwMode="auto">
          <a:xfrm>
            <a:off x="457200" y="3124200"/>
            <a:ext cx="6096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 smtClean="0">
                <a:solidFill>
                  <a:srgbClr val="320E04"/>
                </a:solidFill>
              </a:rPr>
              <a:t>Our Engineering Method</a:t>
            </a:r>
          </a:p>
        </p:txBody>
      </p:sp>
      <p:pic>
        <p:nvPicPr>
          <p:cNvPr id="1026" name="Picture 2" descr="http://ijenn.me/wp-content/uploads/2014/02/engineer-wan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29" y="3597122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600200" y="1371600"/>
            <a:ext cx="6019800" cy="4602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209800" y="1981200"/>
            <a:ext cx="4800600" cy="3429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971800" y="2426732"/>
            <a:ext cx="3276600" cy="23738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325" y="219233"/>
            <a:ext cx="7499350" cy="1143000"/>
          </a:xfrm>
        </p:spPr>
        <p:txBody>
          <a:bodyPr/>
          <a:lstStyle/>
          <a:p>
            <a:r>
              <a:rPr lang="en-US" dirty="0" smtClean="0"/>
              <a:t>Traditional Application Thinking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86200" y="3200400"/>
            <a:ext cx="1447800" cy="990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2540000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Processes</a:t>
            </a:r>
          </a:p>
          <a:p>
            <a:pPr algn="ctr"/>
            <a:r>
              <a:rPr lang="en-US" dirty="0" smtClean="0"/>
              <a:t>(Activities)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8429" y="20574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5605" y="1524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4611</TotalTime>
  <Words>717</Words>
  <Application>Microsoft Office PowerPoint</Application>
  <PresentationFormat>On-screen Show (4:3)</PresentationFormat>
  <Paragraphs>238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Rounded MT Bold</vt:lpstr>
      <vt:lpstr>Calibri</vt:lpstr>
      <vt:lpstr>Gill Sans MT</vt:lpstr>
      <vt:lpstr>MS PGothic</vt:lpstr>
      <vt:lpstr>MS PGothic</vt:lpstr>
      <vt:lpstr>Verdana</vt:lpstr>
      <vt:lpstr>Wingdings 2</vt:lpstr>
      <vt:lpstr>Solstice</vt:lpstr>
      <vt:lpstr>Office Theme</vt:lpstr>
      <vt:lpstr>Clip</vt:lpstr>
      <vt:lpstr>ISYG100 : Application Engineering and Development</vt:lpstr>
      <vt:lpstr>PowerPoint Presentation</vt:lpstr>
      <vt:lpstr>How work happens?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Traditional Application Thinking</vt:lpstr>
      <vt:lpstr>Application Structure</vt:lpstr>
      <vt:lpstr>Application Structure (Contd.)</vt:lpstr>
      <vt:lpstr>Communication</vt:lpstr>
      <vt:lpstr>Work Area</vt:lpstr>
      <vt:lpstr>Communication</vt:lpstr>
      <vt:lpstr>PowerPoint Presentation</vt:lpstr>
      <vt:lpstr>PowerPoint Presentation</vt:lpstr>
      <vt:lpstr>Management Goes to Work As Well</vt:lpstr>
      <vt:lpstr>Management Goes to Work As Well</vt:lpstr>
      <vt:lpstr>Management Goes to Work As Well</vt:lpstr>
      <vt:lpstr>Linking it together</vt:lpstr>
      <vt:lpstr>Linking it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136</cp:revision>
  <dcterms:created xsi:type="dcterms:W3CDTF">2008-09-18T19:40:46Z</dcterms:created>
  <dcterms:modified xsi:type="dcterms:W3CDTF">2015-10-16T12:41:30Z</dcterms:modified>
</cp:coreProperties>
</file>