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61" r:id="rId5"/>
    <p:sldId id="262" r:id="rId6"/>
    <p:sldId id="263" r:id="rId7"/>
    <p:sldId id="264" r:id="rId8"/>
    <p:sldId id="265" r:id="rId9"/>
    <p:sldId id="270" r:id="rId10"/>
    <p:sldId id="269" r:id="rId11"/>
    <p:sldId id="271" r:id="rId12"/>
    <p:sldId id="273" r:id="rId13"/>
    <p:sldId id="274" r:id="rId14"/>
    <p:sldId id="275" r:id="rId15"/>
    <p:sldId id="272" r:id="rId16"/>
    <p:sldId id="276" r:id="rId17"/>
    <p:sldId id="277" r:id="rId18"/>
    <p:sldId id="278" r:id="rId19"/>
    <p:sldId id="279" r:id="rId20"/>
    <p:sldId id="280" r:id="rId21"/>
    <p:sldId id="281" r:id="rId22"/>
    <p:sldId id="282" r:id="rId23"/>
    <p:sldId id="283" r:id="rId24"/>
    <p:sldId id="284" r:id="rId25"/>
    <p:sldId id="288" r:id="rId26"/>
    <p:sldId id="289" r:id="rId27"/>
    <p:sldId id="29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55"/>
    <p:restoredTop sz="96835"/>
  </p:normalViewPr>
  <p:slideViewPr>
    <p:cSldViewPr snapToGrid="0" snapToObjects="1">
      <p:cViewPr>
        <p:scale>
          <a:sx n="156" d="100"/>
          <a:sy n="156" d="100"/>
        </p:scale>
        <p:origin x="4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6.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FE7F7-5A83-4648-968E-687F2BBD11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001D0D3-8D07-46D4-8C8F-5083D422D878}">
      <dgm:prSet/>
      <dgm:spPr/>
      <dgm:t>
        <a:bodyPr/>
        <a:lstStyle/>
        <a:p>
          <a:r>
            <a:rPr lang="en-US" dirty="0"/>
            <a:t>Eliminate redundancy or repetitiveness of data (all data is stored in only one place)</a:t>
          </a:r>
        </a:p>
      </dgm:t>
    </dgm:pt>
    <dgm:pt modelId="{3DD1908C-D6CB-486C-8181-F09B7A1C246D}" type="parTrans" cxnId="{CE4410D9-E9F2-4859-96A5-FFBED7A085A3}">
      <dgm:prSet/>
      <dgm:spPr/>
      <dgm:t>
        <a:bodyPr/>
        <a:lstStyle/>
        <a:p>
          <a:endParaRPr lang="en-US"/>
        </a:p>
      </dgm:t>
    </dgm:pt>
    <dgm:pt modelId="{18ED170D-C2D6-43F9-976D-5E6290E0395E}" type="sibTrans" cxnId="{CE4410D9-E9F2-4859-96A5-FFBED7A085A3}">
      <dgm:prSet/>
      <dgm:spPr/>
      <dgm:t>
        <a:bodyPr/>
        <a:lstStyle/>
        <a:p>
          <a:endParaRPr lang="en-US"/>
        </a:p>
      </dgm:t>
    </dgm:pt>
    <dgm:pt modelId="{A83D69D1-B718-4BD2-B62C-E84B14363520}">
      <dgm:prSet/>
      <dgm:spPr/>
      <dgm:t>
        <a:bodyPr/>
        <a:lstStyle/>
        <a:p>
          <a:r>
            <a:rPr lang="en-US" dirty="0"/>
            <a:t>Data dependencies needed to be logical (all related data items are stored together).</a:t>
          </a:r>
        </a:p>
      </dgm:t>
    </dgm:pt>
    <dgm:pt modelId="{BD8C57DD-A8B2-4412-A4FB-49EED9063961}" type="parTrans" cxnId="{5F77E819-6418-499C-8FAF-38D445FFDD41}">
      <dgm:prSet/>
      <dgm:spPr/>
      <dgm:t>
        <a:bodyPr/>
        <a:lstStyle/>
        <a:p>
          <a:endParaRPr lang="en-US"/>
        </a:p>
      </dgm:t>
    </dgm:pt>
    <dgm:pt modelId="{EF9AF185-A541-4561-8A43-A16139D99D8A}" type="sibTrans" cxnId="{5F77E819-6418-499C-8FAF-38D445FFDD41}">
      <dgm:prSet/>
      <dgm:spPr/>
      <dgm:t>
        <a:bodyPr/>
        <a:lstStyle/>
        <a:p>
          <a:endParaRPr lang="en-US"/>
        </a:p>
      </dgm:t>
    </dgm:pt>
    <dgm:pt modelId="{DCDE502D-5C8A-4618-B7F4-DCEF394F37D6}">
      <dgm:prSet/>
      <dgm:spPr/>
      <dgm:t>
        <a:bodyPr/>
        <a:lstStyle/>
        <a:p>
          <a:r>
            <a:rPr lang="en-US" dirty="0"/>
            <a:t>Normalization basically allows databases to take up as little disk space as possible, resulting in increased performance and efficiency.</a:t>
          </a:r>
        </a:p>
      </dgm:t>
    </dgm:pt>
    <dgm:pt modelId="{1A501B6A-899B-4770-BBAE-EB1DA60E52B7}" type="parTrans" cxnId="{9D654E55-66BE-4A4C-B65F-FCCCF8F1DB01}">
      <dgm:prSet/>
      <dgm:spPr/>
      <dgm:t>
        <a:bodyPr/>
        <a:lstStyle/>
        <a:p>
          <a:endParaRPr lang="en-US"/>
        </a:p>
      </dgm:t>
    </dgm:pt>
    <dgm:pt modelId="{FF3E7C41-25A1-4E91-BE61-DFC89CDF2A69}" type="sibTrans" cxnId="{9D654E55-66BE-4A4C-B65F-FCCCF8F1DB01}">
      <dgm:prSet/>
      <dgm:spPr/>
      <dgm:t>
        <a:bodyPr/>
        <a:lstStyle/>
        <a:p>
          <a:endParaRPr lang="en-US"/>
        </a:p>
      </dgm:t>
    </dgm:pt>
    <dgm:pt modelId="{15C08CDA-221C-4078-B073-E85551C108E1}" type="pres">
      <dgm:prSet presAssocID="{ABEFE7F7-5A83-4648-968E-687F2BBD11EB}" presName="root" presStyleCnt="0">
        <dgm:presLayoutVars>
          <dgm:dir/>
          <dgm:resizeHandles val="exact"/>
        </dgm:presLayoutVars>
      </dgm:prSet>
      <dgm:spPr/>
    </dgm:pt>
    <dgm:pt modelId="{C5676EDA-6C13-4BF2-801C-D8866B8414C3}" type="pres">
      <dgm:prSet presAssocID="{6001D0D3-8D07-46D4-8C8F-5083D422D878}" presName="compNode" presStyleCnt="0"/>
      <dgm:spPr/>
    </dgm:pt>
    <dgm:pt modelId="{DC47FA8E-2B0C-457F-9F5E-B45A3D61AB45}" type="pres">
      <dgm:prSet presAssocID="{6001D0D3-8D07-46D4-8C8F-5083D422D878}" presName="bgRect" presStyleLbl="bgShp" presStyleIdx="0" presStyleCnt="3"/>
      <dgm:spPr/>
    </dgm:pt>
    <dgm:pt modelId="{55562EBE-B4E4-4BE2-A534-85537A1FEC3A}" type="pres">
      <dgm:prSet presAssocID="{6001D0D3-8D07-46D4-8C8F-5083D422D8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4F1D10D-DEDD-4037-9074-10E74C65F749}" type="pres">
      <dgm:prSet presAssocID="{6001D0D3-8D07-46D4-8C8F-5083D422D878}" presName="spaceRect" presStyleCnt="0"/>
      <dgm:spPr/>
    </dgm:pt>
    <dgm:pt modelId="{57EF66D7-2A6C-4F6F-88B5-9E6423C188EF}" type="pres">
      <dgm:prSet presAssocID="{6001D0D3-8D07-46D4-8C8F-5083D422D878}" presName="parTx" presStyleLbl="revTx" presStyleIdx="0" presStyleCnt="3">
        <dgm:presLayoutVars>
          <dgm:chMax val="0"/>
          <dgm:chPref val="0"/>
        </dgm:presLayoutVars>
      </dgm:prSet>
      <dgm:spPr/>
    </dgm:pt>
    <dgm:pt modelId="{215B8957-A56E-4AEA-885F-7847D293F728}" type="pres">
      <dgm:prSet presAssocID="{18ED170D-C2D6-43F9-976D-5E6290E0395E}" presName="sibTrans" presStyleCnt="0"/>
      <dgm:spPr/>
    </dgm:pt>
    <dgm:pt modelId="{3C7BA1B5-20AF-446B-A600-7BA457F84E3E}" type="pres">
      <dgm:prSet presAssocID="{A83D69D1-B718-4BD2-B62C-E84B14363520}" presName="compNode" presStyleCnt="0"/>
      <dgm:spPr/>
    </dgm:pt>
    <dgm:pt modelId="{29778D7A-FEA8-4482-A3A8-C67804A309D8}" type="pres">
      <dgm:prSet presAssocID="{A83D69D1-B718-4BD2-B62C-E84B14363520}" presName="bgRect" presStyleLbl="bgShp" presStyleIdx="1" presStyleCnt="3"/>
      <dgm:spPr/>
    </dgm:pt>
    <dgm:pt modelId="{1B63373C-CEA3-4897-95A0-05C9742AE1AD}" type="pres">
      <dgm:prSet presAssocID="{A83D69D1-B718-4BD2-B62C-E84B143635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BF5382E-78A6-4A82-A8D7-A4C2B6379592}" type="pres">
      <dgm:prSet presAssocID="{A83D69D1-B718-4BD2-B62C-E84B14363520}" presName="spaceRect" presStyleCnt="0"/>
      <dgm:spPr/>
    </dgm:pt>
    <dgm:pt modelId="{41E4E08F-0FED-4238-94EC-914CB1E61557}" type="pres">
      <dgm:prSet presAssocID="{A83D69D1-B718-4BD2-B62C-E84B14363520}" presName="parTx" presStyleLbl="revTx" presStyleIdx="1" presStyleCnt="3">
        <dgm:presLayoutVars>
          <dgm:chMax val="0"/>
          <dgm:chPref val="0"/>
        </dgm:presLayoutVars>
      </dgm:prSet>
      <dgm:spPr/>
    </dgm:pt>
    <dgm:pt modelId="{E637AB24-FDE0-4460-AC21-87C65CF5FAB2}" type="pres">
      <dgm:prSet presAssocID="{EF9AF185-A541-4561-8A43-A16139D99D8A}" presName="sibTrans" presStyleCnt="0"/>
      <dgm:spPr/>
    </dgm:pt>
    <dgm:pt modelId="{F1D503DD-364E-4F75-9699-059D5E856B1E}" type="pres">
      <dgm:prSet presAssocID="{DCDE502D-5C8A-4618-B7F4-DCEF394F37D6}" presName="compNode" presStyleCnt="0"/>
      <dgm:spPr/>
    </dgm:pt>
    <dgm:pt modelId="{FE2B9C7C-D50D-4A04-9278-88914C5F2D73}" type="pres">
      <dgm:prSet presAssocID="{DCDE502D-5C8A-4618-B7F4-DCEF394F37D6}" presName="bgRect" presStyleLbl="bgShp" presStyleIdx="2" presStyleCnt="3"/>
      <dgm:spPr/>
    </dgm:pt>
    <dgm:pt modelId="{58AD6DB9-F1D2-4332-85D3-BC2D170C7184}" type="pres">
      <dgm:prSet presAssocID="{DCDE502D-5C8A-4618-B7F4-DCEF394F37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6599D591-6860-4D3F-BE7A-B4AD3B659BD8}" type="pres">
      <dgm:prSet presAssocID="{DCDE502D-5C8A-4618-B7F4-DCEF394F37D6}" presName="spaceRect" presStyleCnt="0"/>
      <dgm:spPr/>
    </dgm:pt>
    <dgm:pt modelId="{18695851-600B-41E2-8144-3DB029A5DE96}" type="pres">
      <dgm:prSet presAssocID="{DCDE502D-5C8A-4618-B7F4-DCEF394F37D6}" presName="parTx" presStyleLbl="revTx" presStyleIdx="2" presStyleCnt="3">
        <dgm:presLayoutVars>
          <dgm:chMax val="0"/>
          <dgm:chPref val="0"/>
        </dgm:presLayoutVars>
      </dgm:prSet>
      <dgm:spPr/>
    </dgm:pt>
  </dgm:ptLst>
  <dgm:cxnLst>
    <dgm:cxn modelId="{5F77E819-6418-499C-8FAF-38D445FFDD41}" srcId="{ABEFE7F7-5A83-4648-968E-687F2BBD11EB}" destId="{A83D69D1-B718-4BD2-B62C-E84B14363520}" srcOrd="1" destOrd="0" parTransId="{BD8C57DD-A8B2-4412-A4FB-49EED9063961}" sibTransId="{EF9AF185-A541-4561-8A43-A16139D99D8A}"/>
    <dgm:cxn modelId="{8BE1361A-450B-4517-8EE6-D10FAED6BC26}" type="presOf" srcId="{DCDE502D-5C8A-4618-B7F4-DCEF394F37D6}" destId="{18695851-600B-41E2-8144-3DB029A5DE96}" srcOrd="0" destOrd="0" presId="urn:microsoft.com/office/officeart/2018/2/layout/IconVerticalSolidList"/>
    <dgm:cxn modelId="{C5042420-8659-45CB-93FD-74EA7E53B4AD}" type="presOf" srcId="{6001D0D3-8D07-46D4-8C8F-5083D422D878}" destId="{57EF66D7-2A6C-4F6F-88B5-9E6423C188EF}" srcOrd="0" destOrd="0" presId="urn:microsoft.com/office/officeart/2018/2/layout/IconVerticalSolidList"/>
    <dgm:cxn modelId="{9D654E55-66BE-4A4C-B65F-FCCCF8F1DB01}" srcId="{ABEFE7F7-5A83-4648-968E-687F2BBD11EB}" destId="{DCDE502D-5C8A-4618-B7F4-DCEF394F37D6}" srcOrd="2" destOrd="0" parTransId="{1A501B6A-899B-4770-BBAE-EB1DA60E52B7}" sibTransId="{FF3E7C41-25A1-4E91-BE61-DFC89CDF2A69}"/>
    <dgm:cxn modelId="{6AFF9A80-B412-4450-BFA9-FCE04CF342C0}" type="presOf" srcId="{ABEFE7F7-5A83-4648-968E-687F2BBD11EB}" destId="{15C08CDA-221C-4078-B073-E85551C108E1}" srcOrd="0" destOrd="0" presId="urn:microsoft.com/office/officeart/2018/2/layout/IconVerticalSolidList"/>
    <dgm:cxn modelId="{0F807092-6EDB-4F28-9476-564BC15315D4}" type="presOf" srcId="{A83D69D1-B718-4BD2-B62C-E84B14363520}" destId="{41E4E08F-0FED-4238-94EC-914CB1E61557}" srcOrd="0" destOrd="0" presId="urn:microsoft.com/office/officeart/2018/2/layout/IconVerticalSolidList"/>
    <dgm:cxn modelId="{CE4410D9-E9F2-4859-96A5-FFBED7A085A3}" srcId="{ABEFE7F7-5A83-4648-968E-687F2BBD11EB}" destId="{6001D0D3-8D07-46D4-8C8F-5083D422D878}" srcOrd="0" destOrd="0" parTransId="{3DD1908C-D6CB-486C-8181-F09B7A1C246D}" sibTransId="{18ED170D-C2D6-43F9-976D-5E6290E0395E}"/>
    <dgm:cxn modelId="{C1DCAB7C-DEFF-41D1-8EF6-22BDE902DAF1}" type="presParOf" srcId="{15C08CDA-221C-4078-B073-E85551C108E1}" destId="{C5676EDA-6C13-4BF2-801C-D8866B8414C3}" srcOrd="0" destOrd="0" presId="urn:microsoft.com/office/officeart/2018/2/layout/IconVerticalSolidList"/>
    <dgm:cxn modelId="{B95F06D8-8C93-4DA0-BB85-E16698186277}" type="presParOf" srcId="{C5676EDA-6C13-4BF2-801C-D8866B8414C3}" destId="{DC47FA8E-2B0C-457F-9F5E-B45A3D61AB45}" srcOrd="0" destOrd="0" presId="urn:microsoft.com/office/officeart/2018/2/layout/IconVerticalSolidList"/>
    <dgm:cxn modelId="{3472CCA6-E787-489F-B923-B6D37F4B30DF}" type="presParOf" srcId="{C5676EDA-6C13-4BF2-801C-D8866B8414C3}" destId="{55562EBE-B4E4-4BE2-A534-85537A1FEC3A}" srcOrd="1" destOrd="0" presId="urn:microsoft.com/office/officeart/2018/2/layout/IconVerticalSolidList"/>
    <dgm:cxn modelId="{C6085D62-B6D9-4F89-A6A3-8354AC580A55}" type="presParOf" srcId="{C5676EDA-6C13-4BF2-801C-D8866B8414C3}" destId="{34F1D10D-DEDD-4037-9074-10E74C65F749}" srcOrd="2" destOrd="0" presId="urn:microsoft.com/office/officeart/2018/2/layout/IconVerticalSolidList"/>
    <dgm:cxn modelId="{F8D529ED-5FCA-447E-8AE0-623BF6B4B394}" type="presParOf" srcId="{C5676EDA-6C13-4BF2-801C-D8866B8414C3}" destId="{57EF66D7-2A6C-4F6F-88B5-9E6423C188EF}" srcOrd="3" destOrd="0" presId="urn:microsoft.com/office/officeart/2018/2/layout/IconVerticalSolidList"/>
    <dgm:cxn modelId="{D21C234B-4C14-432B-876A-8FA3C697164D}" type="presParOf" srcId="{15C08CDA-221C-4078-B073-E85551C108E1}" destId="{215B8957-A56E-4AEA-885F-7847D293F728}" srcOrd="1" destOrd="0" presId="urn:microsoft.com/office/officeart/2018/2/layout/IconVerticalSolidList"/>
    <dgm:cxn modelId="{D2864A74-99D8-4D29-BCD9-3CDA5E28043C}" type="presParOf" srcId="{15C08CDA-221C-4078-B073-E85551C108E1}" destId="{3C7BA1B5-20AF-446B-A600-7BA457F84E3E}" srcOrd="2" destOrd="0" presId="urn:microsoft.com/office/officeart/2018/2/layout/IconVerticalSolidList"/>
    <dgm:cxn modelId="{94C6F749-B460-4A95-B772-687DA0526695}" type="presParOf" srcId="{3C7BA1B5-20AF-446B-A600-7BA457F84E3E}" destId="{29778D7A-FEA8-4482-A3A8-C67804A309D8}" srcOrd="0" destOrd="0" presId="urn:microsoft.com/office/officeart/2018/2/layout/IconVerticalSolidList"/>
    <dgm:cxn modelId="{D02B22EE-0100-4D26-8759-82D62AAE3CE2}" type="presParOf" srcId="{3C7BA1B5-20AF-446B-A600-7BA457F84E3E}" destId="{1B63373C-CEA3-4897-95A0-05C9742AE1AD}" srcOrd="1" destOrd="0" presId="urn:microsoft.com/office/officeart/2018/2/layout/IconVerticalSolidList"/>
    <dgm:cxn modelId="{553AF561-6F1C-49CB-B794-950501539B48}" type="presParOf" srcId="{3C7BA1B5-20AF-446B-A600-7BA457F84E3E}" destId="{0BF5382E-78A6-4A82-A8D7-A4C2B6379592}" srcOrd="2" destOrd="0" presId="urn:microsoft.com/office/officeart/2018/2/layout/IconVerticalSolidList"/>
    <dgm:cxn modelId="{BCEE068B-BC38-41A1-A86E-9D36D3513B1D}" type="presParOf" srcId="{3C7BA1B5-20AF-446B-A600-7BA457F84E3E}" destId="{41E4E08F-0FED-4238-94EC-914CB1E61557}" srcOrd="3" destOrd="0" presId="urn:microsoft.com/office/officeart/2018/2/layout/IconVerticalSolidList"/>
    <dgm:cxn modelId="{DCCFAEE5-3E96-4F74-A3E2-56E195F37DCF}" type="presParOf" srcId="{15C08CDA-221C-4078-B073-E85551C108E1}" destId="{E637AB24-FDE0-4460-AC21-87C65CF5FAB2}" srcOrd="3" destOrd="0" presId="urn:microsoft.com/office/officeart/2018/2/layout/IconVerticalSolidList"/>
    <dgm:cxn modelId="{C27314DE-6C32-4E20-A4C9-91F0E26BF658}" type="presParOf" srcId="{15C08CDA-221C-4078-B073-E85551C108E1}" destId="{F1D503DD-364E-4F75-9699-059D5E856B1E}" srcOrd="4" destOrd="0" presId="urn:microsoft.com/office/officeart/2018/2/layout/IconVerticalSolidList"/>
    <dgm:cxn modelId="{43A92A2D-6458-41BC-A1C7-3FB84AA7CEBC}" type="presParOf" srcId="{F1D503DD-364E-4F75-9699-059D5E856B1E}" destId="{FE2B9C7C-D50D-4A04-9278-88914C5F2D73}" srcOrd="0" destOrd="0" presId="urn:microsoft.com/office/officeart/2018/2/layout/IconVerticalSolidList"/>
    <dgm:cxn modelId="{1D842A8B-B758-4AA2-B59C-AB522D1CD053}" type="presParOf" srcId="{F1D503DD-364E-4F75-9699-059D5E856B1E}" destId="{58AD6DB9-F1D2-4332-85D3-BC2D170C7184}" srcOrd="1" destOrd="0" presId="urn:microsoft.com/office/officeart/2018/2/layout/IconVerticalSolidList"/>
    <dgm:cxn modelId="{6B488E48-A8EE-44FB-AFD3-53EAC8674BA7}" type="presParOf" srcId="{F1D503DD-364E-4F75-9699-059D5E856B1E}" destId="{6599D591-6860-4D3F-BE7A-B4AD3B659BD8}" srcOrd="2" destOrd="0" presId="urn:microsoft.com/office/officeart/2018/2/layout/IconVerticalSolidList"/>
    <dgm:cxn modelId="{8C6AD707-CE03-4B88-BC3E-3C3B22F001C3}" type="presParOf" srcId="{F1D503DD-364E-4F75-9699-059D5E856B1E}" destId="{18695851-600B-41E2-8144-3DB029A5DE96}"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0748D-66CE-40CB-9AAD-E83D948C9A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85130F-D7DB-46EE-B8C7-BC20C942BF48}">
      <dgm:prSet/>
      <dgm:spPr/>
      <dgm:t>
        <a:bodyPr/>
        <a:lstStyle/>
        <a:p>
          <a:r>
            <a:rPr kumimoji="1" lang="en-US" dirty="0"/>
            <a:t>Insertion exception (when you want to insert data, the structure cannot be successfully inserted because of a table design problem)</a:t>
          </a:r>
          <a:endParaRPr lang="en-US" dirty="0"/>
        </a:p>
      </dgm:t>
    </dgm:pt>
    <dgm:pt modelId="{6DC6B492-A5CB-4444-A9FE-BAE6DD54AD6C}" type="parTrans" cxnId="{2F85CBA8-0827-44FA-BDFF-596CF7920B60}">
      <dgm:prSet/>
      <dgm:spPr/>
      <dgm:t>
        <a:bodyPr/>
        <a:lstStyle/>
        <a:p>
          <a:endParaRPr lang="en-US"/>
        </a:p>
      </dgm:t>
    </dgm:pt>
    <dgm:pt modelId="{10800197-5701-456C-8BF5-74CC97A28903}" type="sibTrans" cxnId="{2F85CBA8-0827-44FA-BDFF-596CF7920B60}">
      <dgm:prSet/>
      <dgm:spPr/>
      <dgm:t>
        <a:bodyPr/>
        <a:lstStyle/>
        <a:p>
          <a:endParaRPr lang="en-US"/>
        </a:p>
      </dgm:t>
    </dgm:pt>
    <dgm:pt modelId="{9B3E0520-85A6-4BC0-9584-D9917FD88658}">
      <dgm:prSet/>
      <dgm:spPr/>
      <dgm:t>
        <a:bodyPr/>
        <a:lstStyle/>
        <a:p>
          <a:r>
            <a:rPr kumimoji="1" lang="en-US" dirty="0"/>
            <a:t>Deletion exception (I only want to delete some of the data, and delete the ones that should not be deleted)</a:t>
          </a:r>
          <a:endParaRPr lang="en-US" dirty="0"/>
        </a:p>
      </dgm:t>
    </dgm:pt>
    <dgm:pt modelId="{B11B2E89-AFBF-4720-AC3A-2283C9D8C128}" type="parTrans" cxnId="{26E2087A-4B4C-47D6-B239-978F7F9DB637}">
      <dgm:prSet/>
      <dgm:spPr/>
      <dgm:t>
        <a:bodyPr/>
        <a:lstStyle/>
        <a:p>
          <a:endParaRPr lang="en-US"/>
        </a:p>
      </dgm:t>
    </dgm:pt>
    <dgm:pt modelId="{8114B7CF-1EDD-466D-BE1B-29858E782F08}" type="sibTrans" cxnId="{26E2087A-4B4C-47D6-B239-978F7F9DB637}">
      <dgm:prSet/>
      <dgm:spPr/>
      <dgm:t>
        <a:bodyPr/>
        <a:lstStyle/>
        <a:p>
          <a:endParaRPr lang="en-US"/>
        </a:p>
      </dgm:t>
    </dgm:pt>
    <dgm:pt modelId="{3F4C3FD4-CED7-4FC1-8A4F-C5604CD690D1}">
      <dgm:prSet/>
      <dgm:spPr/>
      <dgm:t>
        <a:bodyPr/>
        <a:lstStyle/>
        <a:p>
          <a:r>
            <a:rPr kumimoji="1" lang="en-US"/>
            <a:t>Update exception (want to update a piece of data, as a result, the workload is large and error-prone)</a:t>
          </a:r>
          <a:endParaRPr lang="en-US"/>
        </a:p>
      </dgm:t>
    </dgm:pt>
    <dgm:pt modelId="{11DEC948-594B-4949-AFEC-B547115C8057}" type="parTrans" cxnId="{6B8622AA-0251-4C77-A3A6-2DBD9CCC5540}">
      <dgm:prSet/>
      <dgm:spPr/>
      <dgm:t>
        <a:bodyPr/>
        <a:lstStyle/>
        <a:p>
          <a:endParaRPr lang="en-US"/>
        </a:p>
      </dgm:t>
    </dgm:pt>
    <dgm:pt modelId="{5B30866C-8852-4BB7-B837-A8BB0A9E1E0B}" type="sibTrans" cxnId="{6B8622AA-0251-4C77-A3A6-2DBD9CCC5540}">
      <dgm:prSet/>
      <dgm:spPr/>
      <dgm:t>
        <a:bodyPr/>
        <a:lstStyle/>
        <a:p>
          <a:endParaRPr lang="en-US"/>
        </a:p>
      </dgm:t>
    </dgm:pt>
    <dgm:pt modelId="{D0CBCEDE-A6F5-40A9-925E-199E87B2A8CB}" type="pres">
      <dgm:prSet presAssocID="{5CE0748D-66CE-40CB-9AAD-E83D948C9AD6}" presName="root" presStyleCnt="0">
        <dgm:presLayoutVars>
          <dgm:dir/>
          <dgm:resizeHandles val="exact"/>
        </dgm:presLayoutVars>
      </dgm:prSet>
      <dgm:spPr/>
    </dgm:pt>
    <dgm:pt modelId="{DDB51F15-DDC7-4544-82A7-26E43750EEBC}" type="pres">
      <dgm:prSet presAssocID="{F985130F-D7DB-46EE-B8C7-BC20C942BF48}" presName="compNode" presStyleCnt="0"/>
      <dgm:spPr/>
    </dgm:pt>
    <dgm:pt modelId="{465F1BF2-2035-4387-BA87-7FB40D60AC3E}" type="pres">
      <dgm:prSet presAssocID="{F985130F-D7DB-46EE-B8C7-BC20C942BF48}" presName="bgRect" presStyleLbl="bgShp" presStyleIdx="0" presStyleCnt="3"/>
      <dgm:spPr/>
    </dgm:pt>
    <dgm:pt modelId="{F0A1D543-F5AB-42F8-8826-97D95D6D8E1F}" type="pres">
      <dgm:prSet presAssocID="{F985130F-D7DB-46EE-B8C7-BC20C942BF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C08EE622-B192-4D92-9306-36DFB0F0F3F8}" type="pres">
      <dgm:prSet presAssocID="{F985130F-D7DB-46EE-B8C7-BC20C942BF48}" presName="spaceRect" presStyleCnt="0"/>
      <dgm:spPr/>
    </dgm:pt>
    <dgm:pt modelId="{436569FB-C013-4E08-BF99-900A556F317D}" type="pres">
      <dgm:prSet presAssocID="{F985130F-D7DB-46EE-B8C7-BC20C942BF48}" presName="parTx" presStyleLbl="revTx" presStyleIdx="0" presStyleCnt="3">
        <dgm:presLayoutVars>
          <dgm:chMax val="0"/>
          <dgm:chPref val="0"/>
        </dgm:presLayoutVars>
      </dgm:prSet>
      <dgm:spPr/>
    </dgm:pt>
    <dgm:pt modelId="{8601D4D0-D6AB-477F-8228-7EB979BD4986}" type="pres">
      <dgm:prSet presAssocID="{10800197-5701-456C-8BF5-74CC97A28903}" presName="sibTrans" presStyleCnt="0"/>
      <dgm:spPr/>
    </dgm:pt>
    <dgm:pt modelId="{44AEE536-B169-4E3E-ABBF-C6D7AD4367FE}" type="pres">
      <dgm:prSet presAssocID="{9B3E0520-85A6-4BC0-9584-D9917FD88658}" presName="compNode" presStyleCnt="0"/>
      <dgm:spPr/>
    </dgm:pt>
    <dgm:pt modelId="{72B3B417-C0A0-4606-9A08-B1B465E1FE62}" type="pres">
      <dgm:prSet presAssocID="{9B3E0520-85A6-4BC0-9584-D9917FD88658}" presName="bgRect" presStyleLbl="bgShp" presStyleIdx="1" presStyleCnt="3"/>
      <dgm:spPr/>
    </dgm:pt>
    <dgm:pt modelId="{3AB18ED2-DE24-4EB9-8063-A30C14C3D4F1}" type="pres">
      <dgm:prSet presAssocID="{9B3E0520-85A6-4BC0-9584-D9917FD886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976581F8-6D57-4034-A1B4-7EA8D07F9664}" type="pres">
      <dgm:prSet presAssocID="{9B3E0520-85A6-4BC0-9584-D9917FD88658}" presName="spaceRect" presStyleCnt="0"/>
      <dgm:spPr/>
    </dgm:pt>
    <dgm:pt modelId="{C767B0A7-824F-402D-B041-CB112992ADF0}" type="pres">
      <dgm:prSet presAssocID="{9B3E0520-85A6-4BC0-9584-D9917FD88658}" presName="parTx" presStyleLbl="revTx" presStyleIdx="1" presStyleCnt="3">
        <dgm:presLayoutVars>
          <dgm:chMax val="0"/>
          <dgm:chPref val="0"/>
        </dgm:presLayoutVars>
      </dgm:prSet>
      <dgm:spPr/>
    </dgm:pt>
    <dgm:pt modelId="{3EE2B042-39E6-4481-80E0-9C1D854EBEA8}" type="pres">
      <dgm:prSet presAssocID="{8114B7CF-1EDD-466D-BE1B-29858E782F08}" presName="sibTrans" presStyleCnt="0"/>
      <dgm:spPr/>
    </dgm:pt>
    <dgm:pt modelId="{49B38F38-E758-4F98-B3E7-27F0EC3B17E7}" type="pres">
      <dgm:prSet presAssocID="{3F4C3FD4-CED7-4FC1-8A4F-C5604CD690D1}" presName="compNode" presStyleCnt="0"/>
      <dgm:spPr/>
    </dgm:pt>
    <dgm:pt modelId="{36E58495-CD04-47B5-8D96-E8B9A867EF83}" type="pres">
      <dgm:prSet presAssocID="{3F4C3FD4-CED7-4FC1-8A4F-C5604CD690D1}" presName="bgRect" presStyleLbl="bgShp" presStyleIdx="2" presStyleCnt="3"/>
      <dgm:spPr/>
    </dgm:pt>
    <dgm:pt modelId="{A5CE48C7-B05C-4E1D-A10A-44CC20BB44A3}" type="pres">
      <dgm:prSet presAssocID="{3F4C3FD4-CED7-4FC1-8A4F-C5604CD690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AF14472-97AB-4BF5-A3AA-65E22A17B995}" type="pres">
      <dgm:prSet presAssocID="{3F4C3FD4-CED7-4FC1-8A4F-C5604CD690D1}" presName="spaceRect" presStyleCnt="0"/>
      <dgm:spPr/>
    </dgm:pt>
    <dgm:pt modelId="{03F2120A-1057-4ABB-972B-2D7E7E4175D8}" type="pres">
      <dgm:prSet presAssocID="{3F4C3FD4-CED7-4FC1-8A4F-C5604CD690D1}" presName="parTx" presStyleLbl="revTx" presStyleIdx="2" presStyleCnt="3">
        <dgm:presLayoutVars>
          <dgm:chMax val="0"/>
          <dgm:chPref val="0"/>
        </dgm:presLayoutVars>
      </dgm:prSet>
      <dgm:spPr/>
    </dgm:pt>
  </dgm:ptLst>
  <dgm:cxnLst>
    <dgm:cxn modelId="{D2384423-1F43-43F5-B068-17D60F7BD5F1}" type="presOf" srcId="{F985130F-D7DB-46EE-B8C7-BC20C942BF48}" destId="{436569FB-C013-4E08-BF99-900A556F317D}" srcOrd="0" destOrd="0" presId="urn:microsoft.com/office/officeart/2018/2/layout/IconVerticalSolidList"/>
    <dgm:cxn modelId="{007A1E53-18E1-415F-90EA-62487BD63756}" type="presOf" srcId="{3F4C3FD4-CED7-4FC1-8A4F-C5604CD690D1}" destId="{03F2120A-1057-4ABB-972B-2D7E7E4175D8}" srcOrd="0" destOrd="0" presId="urn:microsoft.com/office/officeart/2018/2/layout/IconVerticalSolidList"/>
    <dgm:cxn modelId="{2161C46E-36C8-403E-AB7C-366E87366482}" type="presOf" srcId="{5CE0748D-66CE-40CB-9AAD-E83D948C9AD6}" destId="{D0CBCEDE-A6F5-40A9-925E-199E87B2A8CB}" srcOrd="0" destOrd="0" presId="urn:microsoft.com/office/officeart/2018/2/layout/IconVerticalSolidList"/>
    <dgm:cxn modelId="{26E2087A-4B4C-47D6-B239-978F7F9DB637}" srcId="{5CE0748D-66CE-40CB-9AAD-E83D948C9AD6}" destId="{9B3E0520-85A6-4BC0-9584-D9917FD88658}" srcOrd="1" destOrd="0" parTransId="{B11B2E89-AFBF-4720-AC3A-2283C9D8C128}" sibTransId="{8114B7CF-1EDD-466D-BE1B-29858E782F08}"/>
    <dgm:cxn modelId="{06B6E08A-256B-46F1-A6AE-2371758B5535}" type="presOf" srcId="{9B3E0520-85A6-4BC0-9584-D9917FD88658}" destId="{C767B0A7-824F-402D-B041-CB112992ADF0}" srcOrd="0" destOrd="0" presId="urn:microsoft.com/office/officeart/2018/2/layout/IconVerticalSolidList"/>
    <dgm:cxn modelId="{2F85CBA8-0827-44FA-BDFF-596CF7920B60}" srcId="{5CE0748D-66CE-40CB-9AAD-E83D948C9AD6}" destId="{F985130F-D7DB-46EE-B8C7-BC20C942BF48}" srcOrd="0" destOrd="0" parTransId="{6DC6B492-A5CB-4444-A9FE-BAE6DD54AD6C}" sibTransId="{10800197-5701-456C-8BF5-74CC97A28903}"/>
    <dgm:cxn modelId="{6B8622AA-0251-4C77-A3A6-2DBD9CCC5540}" srcId="{5CE0748D-66CE-40CB-9AAD-E83D948C9AD6}" destId="{3F4C3FD4-CED7-4FC1-8A4F-C5604CD690D1}" srcOrd="2" destOrd="0" parTransId="{11DEC948-594B-4949-AFEC-B547115C8057}" sibTransId="{5B30866C-8852-4BB7-B837-A8BB0A9E1E0B}"/>
    <dgm:cxn modelId="{DDD75681-43AD-46C5-9C5E-4557FA8D9515}" type="presParOf" srcId="{D0CBCEDE-A6F5-40A9-925E-199E87B2A8CB}" destId="{DDB51F15-DDC7-4544-82A7-26E43750EEBC}" srcOrd="0" destOrd="0" presId="urn:microsoft.com/office/officeart/2018/2/layout/IconVerticalSolidList"/>
    <dgm:cxn modelId="{7C0C71BC-43BF-4B05-A669-B8F5CDED90D1}" type="presParOf" srcId="{DDB51F15-DDC7-4544-82A7-26E43750EEBC}" destId="{465F1BF2-2035-4387-BA87-7FB40D60AC3E}" srcOrd="0" destOrd="0" presId="urn:microsoft.com/office/officeart/2018/2/layout/IconVerticalSolidList"/>
    <dgm:cxn modelId="{5167C95A-EB3A-42A1-B917-3D9A465E75C5}" type="presParOf" srcId="{DDB51F15-DDC7-4544-82A7-26E43750EEBC}" destId="{F0A1D543-F5AB-42F8-8826-97D95D6D8E1F}" srcOrd="1" destOrd="0" presId="urn:microsoft.com/office/officeart/2018/2/layout/IconVerticalSolidList"/>
    <dgm:cxn modelId="{D094F922-ECC1-48D8-8665-914B103327FC}" type="presParOf" srcId="{DDB51F15-DDC7-4544-82A7-26E43750EEBC}" destId="{C08EE622-B192-4D92-9306-36DFB0F0F3F8}" srcOrd="2" destOrd="0" presId="urn:microsoft.com/office/officeart/2018/2/layout/IconVerticalSolidList"/>
    <dgm:cxn modelId="{44419E09-3EB6-44AF-82A2-30F61AE72CE7}" type="presParOf" srcId="{DDB51F15-DDC7-4544-82A7-26E43750EEBC}" destId="{436569FB-C013-4E08-BF99-900A556F317D}" srcOrd="3" destOrd="0" presId="urn:microsoft.com/office/officeart/2018/2/layout/IconVerticalSolidList"/>
    <dgm:cxn modelId="{F9FF3907-2F28-4E41-B4B3-AFA36F688C58}" type="presParOf" srcId="{D0CBCEDE-A6F5-40A9-925E-199E87B2A8CB}" destId="{8601D4D0-D6AB-477F-8228-7EB979BD4986}" srcOrd="1" destOrd="0" presId="urn:microsoft.com/office/officeart/2018/2/layout/IconVerticalSolidList"/>
    <dgm:cxn modelId="{E53DC370-8109-437A-B876-B328A0A998D1}" type="presParOf" srcId="{D0CBCEDE-A6F5-40A9-925E-199E87B2A8CB}" destId="{44AEE536-B169-4E3E-ABBF-C6D7AD4367FE}" srcOrd="2" destOrd="0" presId="urn:microsoft.com/office/officeart/2018/2/layout/IconVerticalSolidList"/>
    <dgm:cxn modelId="{FE005AED-AEE5-4558-A5E4-BE8E22B2738F}" type="presParOf" srcId="{44AEE536-B169-4E3E-ABBF-C6D7AD4367FE}" destId="{72B3B417-C0A0-4606-9A08-B1B465E1FE62}" srcOrd="0" destOrd="0" presId="urn:microsoft.com/office/officeart/2018/2/layout/IconVerticalSolidList"/>
    <dgm:cxn modelId="{EE676FD1-2640-43E7-A0C8-34F2D5185599}" type="presParOf" srcId="{44AEE536-B169-4E3E-ABBF-C6D7AD4367FE}" destId="{3AB18ED2-DE24-4EB9-8063-A30C14C3D4F1}" srcOrd="1" destOrd="0" presId="urn:microsoft.com/office/officeart/2018/2/layout/IconVerticalSolidList"/>
    <dgm:cxn modelId="{57E2291E-6AD8-4B3C-A805-2C8478A0D207}" type="presParOf" srcId="{44AEE536-B169-4E3E-ABBF-C6D7AD4367FE}" destId="{976581F8-6D57-4034-A1B4-7EA8D07F9664}" srcOrd="2" destOrd="0" presId="urn:microsoft.com/office/officeart/2018/2/layout/IconVerticalSolidList"/>
    <dgm:cxn modelId="{B9050402-43A0-4CCC-BC68-AB9E8C00CCD5}" type="presParOf" srcId="{44AEE536-B169-4E3E-ABBF-C6D7AD4367FE}" destId="{C767B0A7-824F-402D-B041-CB112992ADF0}" srcOrd="3" destOrd="0" presId="urn:microsoft.com/office/officeart/2018/2/layout/IconVerticalSolidList"/>
    <dgm:cxn modelId="{82443314-0507-4E33-A470-079A6BC6D69F}" type="presParOf" srcId="{D0CBCEDE-A6F5-40A9-925E-199E87B2A8CB}" destId="{3EE2B042-39E6-4481-80E0-9C1D854EBEA8}" srcOrd="3" destOrd="0" presId="urn:microsoft.com/office/officeart/2018/2/layout/IconVerticalSolidList"/>
    <dgm:cxn modelId="{D3735696-512F-4647-92D6-864C3432A6E0}" type="presParOf" srcId="{D0CBCEDE-A6F5-40A9-925E-199E87B2A8CB}" destId="{49B38F38-E758-4F98-B3E7-27F0EC3B17E7}" srcOrd="4" destOrd="0" presId="urn:microsoft.com/office/officeart/2018/2/layout/IconVerticalSolidList"/>
    <dgm:cxn modelId="{E095F5DF-C83C-40B6-9C78-23348FEF5E7A}" type="presParOf" srcId="{49B38F38-E758-4F98-B3E7-27F0EC3B17E7}" destId="{36E58495-CD04-47B5-8D96-E8B9A867EF83}" srcOrd="0" destOrd="0" presId="urn:microsoft.com/office/officeart/2018/2/layout/IconVerticalSolidList"/>
    <dgm:cxn modelId="{0A0D3531-41EB-4534-8F1B-E6123D98819E}" type="presParOf" srcId="{49B38F38-E758-4F98-B3E7-27F0EC3B17E7}" destId="{A5CE48C7-B05C-4E1D-A10A-44CC20BB44A3}" srcOrd="1" destOrd="0" presId="urn:microsoft.com/office/officeart/2018/2/layout/IconVerticalSolidList"/>
    <dgm:cxn modelId="{870D20C7-62E1-41C8-84C5-8423D6405A1E}" type="presParOf" srcId="{49B38F38-E758-4F98-B3E7-27F0EC3B17E7}" destId="{6AF14472-97AB-4BF5-A3AA-65E22A17B995}" srcOrd="2" destOrd="0" presId="urn:microsoft.com/office/officeart/2018/2/layout/IconVerticalSolidList"/>
    <dgm:cxn modelId="{93C8BBE4-CFA5-41D3-906A-E330F11AD3F5}" type="presParOf" srcId="{49B38F38-E758-4F98-B3E7-27F0EC3B17E7}" destId="{03F2120A-1057-4ABB-972B-2D7E7E4175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90DDF7-4CAE-4EDB-B90F-EFC9D8E677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EA9E90-C5CC-4768-815E-BDE42AA05CAA}">
      <dgm:prSet/>
      <dgm:spPr/>
      <dgm:t>
        <a:bodyPr/>
        <a:lstStyle/>
        <a:p>
          <a:pPr>
            <a:lnSpc>
              <a:spcPct val="100000"/>
            </a:lnSpc>
          </a:pPr>
          <a:r>
            <a:rPr kumimoji="1" lang="en-US"/>
            <a:t>The paradigm is also a double-edged sword, both good and bad.</a:t>
          </a:r>
          <a:endParaRPr lang="en-US"/>
        </a:p>
      </dgm:t>
    </dgm:pt>
    <dgm:pt modelId="{85FBA3B0-2573-4F0D-AAB4-F48A0103D828}" type="parTrans" cxnId="{E5701F65-F4A9-451D-8DBF-B63811B5657A}">
      <dgm:prSet/>
      <dgm:spPr/>
      <dgm:t>
        <a:bodyPr/>
        <a:lstStyle/>
        <a:p>
          <a:endParaRPr lang="en-US"/>
        </a:p>
      </dgm:t>
    </dgm:pt>
    <dgm:pt modelId="{D1B8B904-42D2-4750-825A-50411AD08F7A}" type="sibTrans" cxnId="{E5701F65-F4A9-451D-8DBF-B63811B5657A}">
      <dgm:prSet/>
      <dgm:spPr/>
      <dgm:t>
        <a:bodyPr/>
        <a:lstStyle/>
        <a:p>
          <a:endParaRPr lang="en-US"/>
        </a:p>
      </dgm:t>
    </dgm:pt>
    <dgm:pt modelId="{0C783E79-F650-4086-AA48-72C09C6CECE1}">
      <dgm:prSet/>
      <dgm:spPr/>
      <dgm:t>
        <a:bodyPr/>
        <a:lstStyle/>
        <a:p>
          <a:pPr>
            <a:lnSpc>
              <a:spcPct val="100000"/>
            </a:lnSpc>
          </a:pPr>
          <a:r>
            <a:rPr kumimoji="1" lang="en-US"/>
            <a:t>The higher the paradigm satisfied, the higher the complexity of the database relationship, and the more complex the data operation.</a:t>
          </a:r>
          <a:endParaRPr lang="en-US"/>
        </a:p>
      </dgm:t>
    </dgm:pt>
    <dgm:pt modelId="{C9D8B01D-E2DC-463B-8A58-9ECBDF81A010}" type="parTrans" cxnId="{58E61338-C51B-4CE1-A848-C2783358818B}">
      <dgm:prSet/>
      <dgm:spPr/>
      <dgm:t>
        <a:bodyPr/>
        <a:lstStyle/>
        <a:p>
          <a:endParaRPr lang="en-US"/>
        </a:p>
      </dgm:t>
    </dgm:pt>
    <dgm:pt modelId="{02C016A8-BD75-4AF2-B33F-3EEF088B1C94}" type="sibTrans" cxnId="{58E61338-C51B-4CE1-A848-C2783358818B}">
      <dgm:prSet/>
      <dgm:spPr/>
      <dgm:t>
        <a:bodyPr/>
        <a:lstStyle/>
        <a:p>
          <a:endParaRPr lang="en-US"/>
        </a:p>
      </dgm:t>
    </dgm:pt>
    <dgm:pt modelId="{93A5A16C-7351-47DD-8F68-43A3F9F4F94A}">
      <dgm:prSet/>
      <dgm:spPr/>
      <dgm:t>
        <a:bodyPr/>
        <a:lstStyle/>
        <a:p>
          <a:pPr>
            <a:lnSpc>
              <a:spcPct val="100000"/>
            </a:lnSpc>
          </a:pPr>
          <a:r>
            <a:rPr kumimoji="1" lang="en-US"/>
            <a:t>The less easy it is to maintain, the larger the amount of code needed to write the data, and the more error prone it is</a:t>
          </a:r>
          <a:endParaRPr lang="en-US"/>
        </a:p>
      </dgm:t>
    </dgm:pt>
    <dgm:pt modelId="{B374D4BA-C9DD-4A99-920F-F114155F7316}" type="parTrans" cxnId="{E49F69BC-CBDC-4964-BD0A-51FE41739C5B}">
      <dgm:prSet/>
      <dgm:spPr/>
      <dgm:t>
        <a:bodyPr/>
        <a:lstStyle/>
        <a:p>
          <a:endParaRPr lang="en-US"/>
        </a:p>
      </dgm:t>
    </dgm:pt>
    <dgm:pt modelId="{7F244556-D5F4-4ED0-8805-7CDE366164D9}" type="sibTrans" cxnId="{E49F69BC-CBDC-4964-BD0A-51FE41739C5B}">
      <dgm:prSet/>
      <dgm:spPr/>
      <dgm:t>
        <a:bodyPr/>
        <a:lstStyle/>
        <a:p>
          <a:endParaRPr lang="en-US"/>
        </a:p>
      </dgm:t>
    </dgm:pt>
    <dgm:pt modelId="{A5B19E2E-6F0A-463E-AADD-FCF66FE7C48A}">
      <dgm:prSet/>
      <dgm:spPr/>
      <dgm:t>
        <a:bodyPr/>
        <a:lstStyle/>
        <a:p>
          <a:pPr>
            <a:lnSpc>
              <a:spcPct val="100000"/>
            </a:lnSpc>
          </a:pPr>
          <a:r>
            <a:rPr kumimoji="1" lang="en-US"/>
            <a:t>The more you know, the more mistakes you make</a:t>
          </a:r>
          <a:endParaRPr lang="en-US"/>
        </a:p>
      </dgm:t>
    </dgm:pt>
    <dgm:pt modelId="{D0383284-BAB4-47D5-AA8D-7996AFFBD358}" type="parTrans" cxnId="{8E9BB1D3-63DE-4C2B-9AF2-2D11C3354985}">
      <dgm:prSet/>
      <dgm:spPr/>
      <dgm:t>
        <a:bodyPr/>
        <a:lstStyle/>
        <a:p>
          <a:endParaRPr lang="en-US"/>
        </a:p>
      </dgm:t>
    </dgm:pt>
    <dgm:pt modelId="{0EF1BE26-30A7-4598-BA14-8F5E8085B1D5}" type="sibTrans" cxnId="{8E9BB1D3-63DE-4C2B-9AF2-2D11C3354985}">
      <dgm:prSet/>
      <dgm:spPr/>
      <dgm:t>
        <a:bodyPr/>
        <a:lstStyle/>
        <a:p>
          <a:endParaRPr lang="en-US"/>
        </a:p>
      </dgm:t>
    </dgm:pt>
    <dgm:pt modelId="{D04E750A-2843-4095-8094-AB6A6D91CECB}" type="pres">
      <dgm:prSet presAssocID="{7790DDF7-4CAE-4EDB-B90F-EFC9D8E67758}" presName="root" presStyleCnt="0">
        <dgm:presLayoutVars>
          <dgm:dir/>
          <dgm:resizeHandles val="exact"/>
        </dgm:presLayoutVars>
      </dgm:prSet>
      <dgm:spPr/>
    </dgm:pt>
    <dgm:pt modelId="{4D629D68-BE73-48E8-A350-B05EDFC8730B}" type="pres">
      <dgm:prSet presAssocID="{53EA9E90-C5CC-4768-815E-BDE42AA05CAA}" presName="compNode" presStyleCnt="0"/>
      <dgm:spPr/>
    </dgm:pt>
    <dgm:pt modelId="{E5C07856-1D09-4696-B962-88E956D2F76C}" type="pres">
      <dgm:prSet presAssocID="{53EA9E90-C5CC-4768-815E-BDE42AA05CAA}" presName="bgRect" presStyleLbl="bgShp" presStyleIdx="0" presStyleCnt="4"/>
      <dgm:spPr/>
    </dgm:pt>
    <dgm:pt modelId="{3F84BDD3-6BE7-44D4-AF0C-11B8DBD3B620}" type="pres">
      <dgm:prSet presAssocID="{53EA9E90-C5CC-4768-815E-BDE42AA05C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98BB887-EE3D-4FA0-ADCF-6EFFC9621D8D}" type="pres">
      <dgm:prSet presAssocID="{53EA9E90-C5CC-4768-815E-BDE42AA05CAA}" presName="spaceRect" presStyleCnt="0"/>
      <dgm:spPr/>
    </dgm:pt>
    <dgm:pt modelId="{B8533707-2EBF-4627-BE79-85A7F7182C3B}" type="pres">
      <dgm:prSet presAssocID="{53EA9E90-C5CC-4768-815E-BDE42AA05CAA}" presName="parTx" presStyleLbl="revTx" presStyleIdx="0" presStyleCnt="4">
        <dgm:presLayoutVars>
          <dgm:chMax val="0"/>
          <dgm:chPref val="0"/>
        </dgm:presLayoutVars>
      </dgm:prSet>
      <dgm:spPr/>
    </dgm:pt>
    <dgm:pt modelId="{D37D2C9C-BFAF-4C88-A6C5-36725158971E}" type="pres">
      <dgm:prSet presAssocID="{D1B8B904-42D2-4750-825A-50411AD08F7A}" presName="sibTrans" presStyleCnt="0"/>
      <dgm:spPr/>
    </dgm:pt>
    <dgm:pt modelId="{C2B9371F-11FF-4029-85DB-F34487312A34}" type="pres">
      <dgm:prSet presAssocID="{0C783E79-F650-4086-AA48-72C09C6CECE1}" presName="compNode" presStyleCnt="0"/>
      <dgm:spPr/>
    </dgm:pt>
    <dgm:pt modelId="{41E6242F-BC19-43E1-9AD5-840FA974CF65}" type="pres">
      <dgm:prSet presAssocID="{0C783E79-F650-4086-AA48-72C09C6CECE1}" presName="bgRect" presStyleLbl="bgShp" presStyleIdx="1" presStyleCnt="4"/>
      <dgm:spPr/>
    </dgm:pt>
    <dgm:pt modelId="{34679428-9F92-415A-9400-30E79947F5A2}" type="pres">
      <dgm:prSet presAssocID="{0C783E79-F650-4086-AA48-72C09C6CEC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238ED13-35A1-4F6B-84A3-F59D49FC54BD}" type="pres">
      <dgm:prSet presAssocID="{0C783E79-F650-4086-AA48-72C09C6CECE1}" presName="spaceRect" presStyleCnt="0"/>
      <dgm:spPr/>
    </dgm:pt>
    <dgm:pt modelId="{34A00DB9-BA96-4F09-A08F-07E511DF05F3}" type="pres">
      <dgm:prSet presAssocID="{0C783E79-F650-4086-AA48-72C09C6CECE1}" presName="parTx" presStyleLbl="revTx" presStyleIdx="1" presStyleCnt="4">
        <dgm:presLayoutVars>
          <dgm:chMax val="0"/>
          <dgm:chPref val="0"/>
        </dgm:presLayoutVars>
      </dgm:prSet>
      <dgm:spPr/>
    </dgm:pt>
    <dgm:pt modelId="{8933CB74-F3FA-4B5B-B393-819994D7F903}" type="pres">
      <dgm:prSet presAssocID="{02C016A8-BD75-4AF2-B33F-3EEF088B1C94}" presName="sibTrans" presStyleCnt="0"/>
      <dgm:spPr/>
    </dgm:pt>
    <dgm:pt modelId="{D66E696B-512B-4A93-8B00-413DED573459}" type="pres">
      <dgm:prSet presAssocID="{93A5A16C-7351-47DD-8F68-43A3F9F4F94A}" presName="compNode" presStyleCnt="0"/>
      <dgm:spPr/>
    </dgm:pt>
    <dgm:pt modelId="{EF610D13-CC07-43DA-B05E-2122F3B0F59F}" type="pres">
      <dgm:prSet presAssocID="{93A5A16C-7351-47DD-8F68-43A3F9F4F94A}" presName="bgRect" presStyleLbl="bgShp" presStyleIdx="2" presStyleCnt="4"/>
      <dgm:spPr/>
    </dgm:pt>
    <dgm:pt modelId="{970972F4-BF13-414E-8B1A-583883E120B5}" type="pres">
      <dgm:prSet presAssocID="{93A5A16C-7351-47DD-8F68-43A3F9F4F9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6781D33-CA7E-4496-BE96-CA7D072A7423}" type="pres">
      <dgm:prSet presAssocID="{93A5A16C-7351-47DD-8F68-43A3F9F4F94A}" presName="spaceRect" presStyleCnt="0"/>
      <dgm:spPr/>
    </dgm:pt>
    <dgm:pt modelId="{33646BC9-EBCC-4381-81A3-228920DEC238}" type="pres">
      <dgm:prSet presAssocID="{93A5A16C-7351-47DD-8F68-43A3F9F4F94A}" presName="parTx" presStyleLbl="revTx" presStyleIdx="2" presStyleCnt="4">
        <dgm:presLayoutVars>
          <dgm:chMax val="0"/>
          <dgm:chPref val="0"/>
        </dgm:presLayoutVars>
      </dgm:prSet>
      <dgm:spPr/>
    </dgm:pt>
    <dgm:pt modelId="{30BFE73D-515B-4381-8768-D61DA4D56A89}" type="pres">
      <dgm:prSet presAssocID="{7F244556-D5F4-4ED0-8805-7CDE366164D9}" presName="sibTrans" presStyleCnt="0"/>
      <dgm:spPr/>
    </dgm:pt>
    <dgm:pt modelId="{D7C7014B-CB18-4220-9B85-CE6A80DC59DC}" type="pres">
      <dgm:prSet presAssocID="{A5B19E2E-6F0A-463E-AADD-FCF66FE7C48A}" presName="compNode" presStyleCnt="0"/>
      <dgm:spPr/>
    </dgm:pt>
    <dgm:pt modelId="{F9A4CA7A-5774-4369-ABAA-3B63F15E1961}" type="pres">
      <dgm:prSet presAssocID="{A5B19E2E-6F0A-463E-AADD-FCF66FE7C48A}" presName="bgRect" presStyleLbl="bgShp" presStyleIdx="3" presStyleCnt="4"/>
      <dgm:spPr/>
    </dgm:pt>
    <dgm:pt modelId="{7A229517-C999-4717-A418-F704ABC0F497}" type="pres">
      <dgm:prSet presAssocID="{A5B19E2E-6F0A-463E-AADD-FCF66FE7C4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B1C7DEB-836B-4B5A-9DFD-18A8DEA101C4}" type="pres">
      <dgm:prSet presAssocID="{A5B19E2E-6F0A-463E-AADD-FCF66FE7C48A}" presName="spaceRect" presStyleCnt="0"/>
      <dgm:spPr/>
    </dgm:pt>
    <dgm:pt modelId="{9A39FEAC-4E60-4FA6-B4F9-0C1D46D367F6}" type="pres">
      <dgm:prSet presAssocID="{A5B19E2E-6F0A-463E-AADD-FCF66FE7C48A}" presName="parTx" presStyleLbl="revTx" presStyleIdx="3" presStyleCnt="4">
        <dgm:presLayoutVars>
          <dgm:chMax val="0"/>
          <dgm:chPref val="0"/>
        </dgm:presLayoutVars>
      </dgm:prSet>
      <dgm:spPr/>
    </dgm:pt>
  </dgm:ptLst>
  <dgm:cxnLst>
    <dgm:cxn modelId="{DCF23F03-6362-DD48-ACCC-7141B82368B5}" type="presOf" srcId="{7790DDF7-4CAE-4EDB-B90F-EFC9D8E67758}" destId="{D04E750A-2843-4095-8094-AB6A6D91CECB}" srcOrd="0" destOrd="0" presId="urn:microsoft.com/office/officeart/2018/2/layout/IconVerticalSolidList"/>
    <dgm:cxn modelId="{6FBCCF0D-8134-7143-B1FA-B1372D523DE9}" type="presOf" srcId="{93A5A16C-7351-47DD-8F68-43A3F9F4F94A}" destId="{33646BC9-EBCC-4381-81A3-228920DEC238}" srcOrd="0" destOrd="0" presId="urn:microsoft.com/office/officeart/2018/2/layout/IconVerticalSolidList"/>
    <dgm:cxn modelId="{58E61338-C51B-4CE1-A848-C2783358818B}" srcId="{7790DDF7-4CAE-4EDB-B90F-EFC9D8E67758}" destId="{0C783E79-F650-4086-AA48-72C09C6CECE1}" srcOrd="1" destOrd="0" parTransId="{C9D8B01D-E2DC-463B-8A58-9ECBDF81A010}" sibTransId="{02C016A8-BD75-4AF2-B33F-3EEF088B1C94}"/>
    <dgm:cxn modelId="{9043CF5C-4669-0E45-9FC7-CB452DAA1E99}" type="presOf" srcId="{53EA9E90-C5CC-4768-815E-BDE42AA05CAA}" destId="{B8533707-2EBF-4627-BE79-85A7F7182C3B}" srcOrd="0" destOrd="0" presId="urn:microsoft.com/office/officeart/2018/2/layout/IconVerticalSolidList"/>
    <dgm:cxn modelId="{E5701F65-F4A9-451D-8DBF-B63811B5657A}" srcId="{7790DDF7-4CAE-4EDB-B90F-EFC9D8E67758}" destId="{53EA9E90-C5CC-4768-815E-BDE42AA05CAA}" srcOrd="0" destOrd="0" parTransId="{85FBA3B0-2573-4F0D-AAB4-F48A0103D828}" sibTransId="{D1B8B904-42D2-4750-825A-50411AD08F7A}"/>
    <dgm:cxn modelId="{E70B1E68-91B0-DA4D-8DB6-80DDCF092DEE}" type="presOf" srcId="{0C783E79-F650-4086-AA48-72C09C6CECE1}" destId="{34A00DB9-BA96-4F09-A08F-07E511DF05F3}" srcOrd="0" destOrd="0" presId="urn:microsoft.com/office/officeart/2018/2/layout/IconVerticalSolidList"/>
    <dgm:cxn modelId="{1FD8F9B5-58E1-FD49-87E9-C43DA4318B75}" type="presOf" srcId="{A5B19E2E-6F0A-463E-AADD-FCF66FE7C48A}" destId="{9A39FEAC-4E60-4FA6-B4F9-0C1D46D367F6}" srcOrd="0" destOrd="0" presId="urn:microsoft.com/office/officeart/2018/2/layout/IconVerticalSolidList"/>
    <dgm:cxn modelId="{E49F69BC-CBDC-4964-BD0A-51FE41739C5B}" srcId="{7790DDF7-4CAE-4EDB-B90F-EFC9D8E67758}" destId="{93A5A16C-7351-47DD-8F68-43A3F9F4F94A}" srcOrd="2" destOrd="0" parTransId="{B374D4BA-C9DD-4A99-920F-F114155F7316}" sibTransId="{7F244556-D5F4-4ED0-8805-7CDE366164D9}"/>
    <dgm:cxn modelId="{8E9BB1D3-63DE-4C2B-9AF2-2D11C3354985}" srcId="{7790DDF7-4CAE-4EDB-B90F-EFC9D8E67758}" destId="{A5B19E2E-6F0A-463E-AADD-FCF66FE7C48A}" srcOrd="3" destOrd="0" parTransId="{D0383284-BAB4-47D5-AA8D-7996AFFBD358}" sibTransId="{0EF1BE26-30A7-4598-BA14-8F5E8085B1D5}"/>
    <dgm:cxn modelId="{591F03EB-9E15-0748-ADC9-441F261B7A5B}" type="presParOf" srcId="{D04E750A-2843-4095-8094-AB6A6D91CECB}" destId="{4D629D68-BE73-48E8-A350-B05EDFC8730B}" srcOrd="0" destOrd="0" presId="urn:microsoft.com/office/officeart/2018/2/layout/IconVerticalSolidList"/>
    <dgm:cxn modelId="{BC5FCA44-3F0D-FF43-9982-16569A6C9883}" type="presParOf" srcId="{4D629D68-BE73-48E8-A350-B05EDFC8730B}" destId="{E5C07856-1D09-4696-B962-88E956D2F76C}" srcOrd="0" destOrd="0" presId="urn:microsoft.com/office/officeart/2018/2/layout/IconVerticalSolidList"/>
    <dgm:cxn modelId="{8AF18CA9-D21A-4F4A-A892-77EC28D69745}" type="presParOf" srcId="{4D629D68-BE73-48E8-A350-B05EDFC8730B}" destId="{3F84BDD3-6BE7-44D4-AF0C-11B8DBD3B620}" srcOrd="1" destOrd="0" presId="urn:microsoft.com/office/officeart/2018/2/layout/IconVerticalSolidList"/>
    <dgm:cxn modelId="{8623CDD5-5E9F-8F4B-93BC-645E02E5E292}" type="presParOf" srcId="{4D629D68-BE73-48E8-A350-B05EDFC8730B}" destId="{498BB887-EE3D-4FA0-ADCF-6EFFC9621D8D}" srcOrd="2" destOrd="0" presId="urn:microsoft.com/office/officeart/2018/2/layout/IconVerticalSolidList"/>
    <dgm:cxn modelId="{7C252C10-2D4E-B84F-9567-1FBCE5C90A77}" type="presParOf" srcId="{4D629D68-BE73-48E8-A350-B05EDFC8730B}" destId="{B8533707-2EBF-4627-BE79-85A7F7182C3B}" srcOrd="3" destOrd="0" presId="urn:microsoft.com/office/officeart/2018/2/layout/IconVerticalSolidList"/>
    <dgm:cxn modelId="{4AA02065-72D1-854D-BF46-EA9AAA4B872B}" type="presParOf" srcId="{D04E750A-2843-4095-8094-AB6A6D91CECB}" destId="{D37D2C9C-BFAF-4C88-A6C5-36725158971E}" srcOrd="1" destOrd="0" presId="urn:microsoft.com/office/officeart/2018/2/layout/IconVerticalSolidList"/>
    <dgm:cxn modelId="{2E1B754A-1024-074D-B637-890523B67228}" type="presParOf" srcId="{D04E750A-2843-4095-8094-AB6A6D91CECB}" destId="{C2B9371F-11FF-4029-85DB-F34487312A34}" srcOrd="2" destOrd="0" presId="urn:microsoft.com/office/officeart/2018/2/layout/IconVerticalSolidList"/>
    <dgm:cxn modelId="{E144C481-3E4A-3A41-95E4-D94B51A7FCD9}" type="presParOf" srcId="{C2B9371F-11FF-4029-85DB-F34487312A34}" destId="{41E6242F-BC19-43E1-9AD5-840FA974CF65}" srcOrd="0" destOrd="0" presId="urn:microsoft.com/office/officeart/2018/2/layout/IconVerticalSolidList"/>
    <dgm:cxn modelId="{20939138-476E-794B-A111-CC9F1CE09116}" type="presParOf" srcId="{C2B9371F-11FF-4029-85DB-F34487312A34}" destId="{34679428-9F92-415A-9400-30E79947F5A2}" srcOrd="1" destOrd="0" presId="urn:microsoft.com/office/officeart/2018/2/layout/IconVerticalSolidList"/>
    <dgm:cxn modelId="{7A960739-0F7D-F04A-AA48-F9B4C8A0EB77}" type="presParOf" srcId="{C2B9371F-11FF-4029-85DB-F34487312A34}" destId="{F238ED13-35A1-4F6B-84A3-F59D49FC54BD}" srcOrd="2" destOrd="0" presId="urn:microsoft.com/office/officeart/2018/2/layout/IconVerticalSolidList"/>
    <dgm:cxn modelId="{23AB5BD9-C80B-854A-ADDF-DC14B30D6E95}" type="presParOf" srcId="{C2B9371F-11FF-4029-85DB-F34487312A34}" destId="{34A00DB9-BA96-4F09-A08F-07E511DF05F3}" srcOrd="3" destOrd="0" presId="urn:microsoft.com/office/officeart/2018/2/layout/IconVerticalSolidList"/>
    <dgm:cxn modelId="{08E8E1FC-836C-0B48-A26B-DE734B0B0770}" type="presParOf" srcId="{D04E750A-2843-4095-8094-AB6A6D91CECB}" destId="{8933CB74-F3FA-4B5B-B393-819994D7F903}" srcOrd="3" destOrd="0" presId="urn:microsoft.com/office/officeart/2018/2/layout/IconVerticalSolidList"/>
    <dgm:cxn modelId="{A3B5EC08-D3C2-BA47-97BC-04BE5CDE198C}" type="presParOf" srcId="{D04E750A-2843-4095-8094-AB6A6D91CECB}" destId="{D66E696B-512B-4A93-8B00-413DED573459}" srcOrd="4" destOrd="0" presId="urn:microsoft.com/office/officeart/2018/2/layout/IconVerticalSolidList"/>
    <dgm:cxn modelId="{4971D13B-D682-A54D-93A9-BEC4E3FD96BB}" type="presParOf" srcId="{D66E696B-512B-4A93-8B00-413DED573459}" destId="{EF610D13-CC07-43DA-B05E-2122F3B0F59F}" srcOrd="0" destOrd="0" presId="urn:microsoft.com/office/officeart/2018/2/layout/IconVerticalSolidList"/>
    <dgm:cxn modelId="{30A92BEA-392C-184A-B527-A5E962DBCF6C}" type="presParOf" srcId="{D66E696B-512B-4A93-8B00-413DED573459}" destId="{970972F4-BF13-414E-8B1A-583883E120B5}" srcOrd="1" destOrd="0" presId="urn:microsoft.com/office/officeart/2018/2/layout/IconVerticalSolidList"/>
    <dgm:cxn modelId="{EB08783E-E254-EF40-AEBA-EC3B5109E054}" type="presParOf" srcId="{D66E696B-512B-4A93-8B00-413DED573459}" destId="{E6781D33-CA7E-4496-BE96-CA7D072A7423}" srcOrd="2" destOrd="0" presId="urn:microsoft.com/office/officeart/2018/2/layout/IconVerticalSolidList"/>
    <dgm:cxn modelId="{A83EECC5-FC0E-9544-B281-6E665A4FBF7A}" type="presParOf" srcId="{D66E696B-512B-4A93-8B00-413DED573459}" destId="{33646BC9-EBCC-4381-81A3-228920DEC238}" srcOrd="3" destOrd="0" presId="urn:microsoft.com/office/officeart/2018/2/layout/IconVerticalSolidList"/>
    <dgm:cxn modelId="{F08E7318-8947-A94A-AE34-B0324E18FF9D}" type="presParOf" srcId="{D04E750A-2843-4095-8094-AB6A6D91CECB}" destId="{30BFE73D-515B-4381-8768-D61DA4D56A89}" srcOrd="5" destOrd="0" presId="urn:microsoft.com/office/officeart/2018/2/layout/IconVerticalSolidList"/>
    <dgm:cxn modelId="{6AB61802-D975-9A41-BCF6-9634913EE883}" type="presParOf" srcId="{D04E750A-2843-4095-8094-AB6A6D91CECB}" destId="{D7C7014B-CB18-4220-9B85-CE6A80DC59DC}" srcOrd="6" destOrd="0" presId="urn:microsoft.com/office/officeart/2018/2/layout/IconVerticalSolidList"/>
    <dgm:cxn modelId="{A939E76F-4745-6944-A427-A4732EE9B709}" type="presParOf" srcId="{D7C7014B-CB18-4220-9B85-CE6A80DC59DC}" destId="{F9A4CA7A-5774-4369-ABAA-3B63F15E1961}" srcOrd="0" destOrd="0" presId="urn:microsoft.com/office/officeart/2018/2/layout/IconVerticalSolidList"/>
    <dgm:cxn modelId="{FEB25AA3-DD7F-5C44-92E6-72579D8ABA8A}" type="presParOf" srcId="{D7C7014B-CB18-4220-9B85-CE6A80DC59DC}" destId="{7A229517-C999-4717-A418-F704ABC0F497}" srcOrd="1" destOrd="0" presId="urn:microsoft.com/office/officeart/2018/2/layout/IconVerticalSolidList"/>
    <dgm:cxn modelId="{F18719EF-DCDC-A44B-B246-CBD413B22FA4}" type="presParOf" srcId="{D7C7014B-CB18-4220-9B85-CE6A80DC59DC}" destId="{8B1C7DEB-836B-4B5A-9DFD-18A8DEA101C4}" srcOrd="2" destOrd="0" presId="urn:microsoft.com/office/officeart/2018/2/layout/IconVerticalSolidList"/>
    <dgm:cxn modelId="{2E440292-A67D-0A45-9EC0-548342D0FD9E}" type="presParOf" srcId="{D7C7014B-CB18-4220-9B85-CE6A80DC59DC}" destId="{9A39FEAC-4E60-4FA6-B4F9-0C1D46D367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FA8E-2B0C-457F-9F5E-B45A3D61AB45}">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62EBE-B4E4-4BE2-A534-85537A1FEC3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EF66D7-2A6C-4F6F-88B5-9E6423C188E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Eliminate redundancy or repetitiveness of data (all data is stored in only one place)</a:t>
          </a:r>
        </a:p>
      </dsp:txBody>
      <dsp:txXfrm>
        <a:off x="1435590" y="531"/>
        <a:ext cx="9080009" cy="1242935"/>
      </dsp:txXfrm>
    </dsp:sp>
    <dsp:sp modelId="{29778D7A-FEA8-4482-A3A8-C67804A309D8}">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3373C-CEA3-4897-95A0-05C9742AE1A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E4E08F-0FED-4238-94EC-914CB1E6155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Data dependencies needed to be logical (all related data items are stored together).</a:t>
          </a:r>
        </a:p>
      </dsp:txBody>
      <dsp:txXfrm>
        <a:off x="1435590" y="1554201"/>
        <a:ext cx="9080009" cy="1242935"/>
      </dsp:txXfrm>
    </dsp:sp>
    <dsp:sp modelId="{FE2B9C7C-D50D-4A04-9278-88914C5F2D73}">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D6DB9-F1D2-4332-85D3-BC2D170C718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95851-600B-41E2-8144-3DB029A5DE9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Normalization basically allows databases to take up as little disk space as possible, resulting in increased performance and efficiency.</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F1BF2-2035-4387-BA87-7FB40D60AC3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1D543-F5AB-42F8-8826-97D95D6D8E1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569FB-C013-4E08-BF99-900A556F317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kumimoji="1" lang="en-US" sz="2300" kern="1200" dirty="0"/>
            <a:t>Insertion exception (when you want to insert data, the structure cannot be successfully inserted because of a table design problem)</a:t>
          </a:r>
          <a:endParaRPr lang="en-US" sz="2300" kern="1200" dirty="0"/>
        </a:p>
      </dsp:txBody>
      <dsp:txXfrm>
        <a:off x="1435590" y="531"/>
        <a:ext cx="9080009" cy="1242935"/>
      </dsp:txXfrm>
    </dsp:sp>
    <dsp:sp modelId="{72B3B417-C0A0-4606-9A08-B1B465E1FE62}">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18ED2-DE24-4EB9-8063-A30C14C3D4F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7B0A7-824F-402D-B041-CB112992ADF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kumimoji="1" lang="en-US" sz="2300" kern="1200" dirty="0"/>
            <a:t>Deletion exception (I only want to delete some of the data, and delete the ones that should not be deleted)</a:t>
          </a:r>
          <a:endParaRPr lang="en-US" sz="2300" kern="1200" dirty="0"/>
        </a:p>
      </dsp:txBody>
      <dsp:txXfrm>
        <a:off x="1435590" y="1554201"/>
        <a:ext cx="9080009" cy="1242935"/>
      </dsp:txXfrm>
    </dsp:sp>
    <dsp:sp modelId="{36E58495-CD04-47B5-8D96-E8B9A867EF83}">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E48C7-B05C-4E1D-A10A-44CC20BB44A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2120A-1057-4ABB-972B-2D7E7E4175D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kumimoji="1" lang="en-US" sz="2300" kern="1200"/>
            <a:t>Update exception (want to update a piece of data, as a result, the workload is large and error-prone)</a:t>
          </a:r>
          <a:endParaRPr lang="en-US" sz="2300" kern="120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7856-1D09-4696-B962-88E956D2F76C}">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4BDD3-6BE7-44D4-AF0C-11B8DBD3B620}">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33707-2EBF-4627-BE79-85A7F7182C3B}">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100000"/>
            </a:lnSpc>
            <a:spcBef>
              <a:spcPct val="0"/>
            </a:spcBef>
            <a:spcAft>
              <a:spcPct val="35000"/>
            </a:spcAft>
            <a:buNone/>
          </a:pPr>
          <a:r>
            <a:rPr kumimoji="1" lang="en-US" sz="1700" kern="1200"/>
            <a:t>The paradigm is also a double-edged sword, both good and bad.</a:t>
          </a:r>
          <a:endParaRPr lang="en-US" sz="1700" kern="1200"/>
        </a:p>
      </dsp:txBody>
      <dsp:txXfrm>
        <a:off x="1353781" y="2312"/>
        <a:ext cx="4915256" cy="1172105"/>
      </dsp:txXfrm>
    </dsp:sp>
    <dsp:sp modelId="{41E6242F-BC19-43E1-9AD5-840FA974CF65}">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79428-9F92-415A-9400-30E79947F5A2}">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A00DB9-BA96-4F09-A08F-07E511DF05F3}">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100000"/>
            </a:lnSpc>
            <a:spcBef>
              <a:spcPct val="0"/>
            </a:spcBef>
            <a:spcAft>
              <a:spcPct val="35000"/>
            </a:spcAft>
            <a:buNone/>
          </a:pPr>
          <a:r>
            <a:rPr kumimoji="1" lang="en-US" sz="1700" kern="1200"/>
            <a:t>The higher the paradigm satisfied, the higher the complexity of the database relationship, and the more complex the data operation.</a:t>
          </a:r>
          <a:endParaRPr lang="en-US" sz="1700" kern="1200"/>
        </a:p>
      </dsp:txBody>
      <dsp:txXfrm>
        <a:off x="1353781" y="1467444"/>
        <a:ext cx="4915256" cy="1172105"/>
      </dsp:txXfrm>
    </dsp:sp>
    <dsp:sp modelId="{EF610D13-CC07-43DA-B05E-2122F3B0F59F}">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972F4-BF13-414E-8B1A-583883E120B5}">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46BC9-EBCC-4381-81A3-228920DEC238}">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100000"/>
            </a:lnSpc>
            <a:spcBef>
              <a:spcPct val="0"/>
            </a:spcBef>
            <a:spcAft>
              <a:spcPct val="35000"/>
            </a:spcAft>
            <a:buNone/>
          </a:pPr>
          <a:r>
            <a:rPr kumimoji="1" lang="en-US" sz="1700" kern="1200"/>
            <a:t>The less easy it is to maintain, the larger the amount of code needed to write the data, and the more error prone it is</a:t>
          </a:r>
          <a:endParaRPr lang="en-US" sz="1700" kern="1200"/>
        </a:p>
      </dsp:txBody>
      <dsp:txXfrm>
        <a:off x="1353781" y="2932575"/>
        <a:ext cx="4915256" cy="1172105"/>
      </dsp:txXfrm>
    </dsp:sp>
    <dsp:sp modelId="{F9A4CA7A-5774-4369-ABAA-3B63F15E1961}">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29517-C999-4717-A418-F704ABC0F49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39FEAC-4E60-4FA6-B4F9-0C1D46D367F6}">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100000"/>
            </a:lnSpc>
            <a:spcBef>
              <a:spcPct val="0"/>
            </a:spcBef>
            <a:spcAft>
              <a:spcPct val="35000"/>
            </a:spcAft>
            <a:buNone/>
          </a:pPr>
          <a:r>
            <a:rPr kumimoji="1" lang="en-US" sz="1700" kern="1200"/>
            <a:t>The more you know, the more mistakes you make</a:t>
          </a:r>
          <a:endParaRPr lang="en-US" sz="1700" kern="1200"/>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DD684-B436-9941-BC0F-66A3CBF50E6C}" type="datetimeFigureOut">
              <a:rPr kumimoji="1" lang="zh-CN" altLang="en-US" smtClean="0"/>
              <a:t>2020/1/30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96883-696F-1446-A7BD-A472FB09325D}" type="slidenum">
              <a:rPr kumimoji="1" lang="zh-CN" altLang="en-US" smtClean="0"/>
              <a:t>‹#›</a:t>
            </a:fld>
            <a:endParaRPr kumimoji="1" lang="zh-CN" altLang="en-US"/>
          </a:p>
        </p:txBody>
      </p:sp>
    </p:spTree>
    <p:extLst>
      <p:ext uri="{BB962C8B-B14F-4D97-AF65-F5344CB8AC3E}">
        <p14:creationId xmlns:p14="http://schemas.microsoft.com/office/powerpoint/2010/main" val="14591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1</a:t>
            </a:fld>
            <a:endParaRPr kumimoji="1" lang="zh-CN" altLang="en-US"/>
          </a:p>
        </p:txBody>
      </p:sp>
    </p:spTree>
    <p:extLst>
      <p:ext uri="{BB962C8B-B14F-4D97-AF65-F5344CB8AC3E}">
        <p14:creationId xmlns:p14="http://schemas.microsoft.com/office/powerpoint/2010/main" val="65018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3</a:t>
            </a:fld>
            <a:endParaRPr kumimoji="1" lang="zh-CN" altLang="en-US"/>
          </a:p>
        </p:txBody>
      </p:sp>
    </p:spTree>
    <p:extLst>
      <p:ext uri="{BB962C8B-B14F-4D97-AF65-F5344CB8AC3E}">
        <p14:creationId xmlns:p14="http://schemas.microsoft.com/office/powerpoint/2010/main" val="101623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example, there are three columns in a table that identify three attributes. When you write four attributes when inserting, the data will not be inserted. This is a simple insert exception.</a:t>
            </a:r>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7</a:t>
            </a:fld>
            <a:endParaRPr kumimoji="1" lang="zh-CN" altLang="en-US"/>
          </a:p>
        </p:txBody>
      </p:sp>
    </p:spTree>
    <p:extLst>
      <p:ext uri="{BB962C8B-B14F-4D97-AF65-F5344CB8AC3E}">
        <p14:creationId xmlns:p14="http://schemas.microsoft.com/office/powerpoint/2010/main" val="13048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10</a:t>
            </a:fld>
            <a:endParaRPr kumimoji="1" lang="zh-CN" altLang="en-US"/>
          </a:p>
        </p:txBody>
      </p:sp>
    </p:spTree>
    <p:extLst>
      <p:ext uri="{BB962C8B-B14F-4D97-AF65-F5344CB8AC3E}">
        <p14:creationId xmlns:p14="http://schemas.microsoft.com/office/powerpoint/2010/main" val="57274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13</a:t>
            </a:fld>
            <a:endParaRPr kumimoji="1" lang="zh-CN" altLang="en-US"/>
          </a:p>
        </p:txBody>
      </p:sp>
    </p:spTree>
    <p:extLst>
      <p:ext uri="{BB962C8B-B14F-4D97-AF65-F5344CB8AC3E}">
        <p14:creationId xmlns:p14="http://schemas.microsoft.com/office/powerpoint/2010/main" val="272751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15</a:t>
            </a:fld>
            <a:endParaRPr kumimoji="1" lang="zh-CN" altLang="en-US"/>
          </a:p>
        </p:txBody>
      </p:sp>
    </p:spTree>
    <p:extLst>
      <p:ext uri="{BB962C8B-B14F-4D97-AF65-F5344CB8AC3E}">
        <p14:creationId xmlns:p14="http://schemas.microsoft.com/office/powerpoint/2010/main" val="125751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396883-696F-1446-A7BD-A472FB09325D}" type="slidenum">
              <a:rPr kumimoji="1" lang="zh-CN" altLang="en-US" smtClean="0"/>
              <a:t>24</a:t>
            </a:fld>
            <a:endParaRPr kumimoji="1" lang="zh-CN" altLang="en-US"/>
          </a:p>
        </p:txBody>
      </p:sp>
    </p:spTree>
    <p:extLst>
      <p:ext uri="{BB962C8B-B14F-4D97-AF65-F5344CB8AC3E}">
        <p14:creationId xmlns:p14="http://schemas.microsoft.com/office/powerpoint/2010/main" val="104401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83ED4-822F-5F45-85FD-1FED0DA02BD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1A338BD-4D17-C848-90F3-D6AEF9C3B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F5DCB09-1650-524E-AE1E-00F00911FA2C}"/>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4A0A7047-4365-1B42-B3F0-20C6A10515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66B234-56CE-DC4E-A5AE-69DD8E9EC37E}"/>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25557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8362D-0D77-B846-B6A2-713B60CB98A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6EFF185-2F8E-0248-9DC9-B9213C5B2AF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1BE1E7-4020-E241-9194-5B3E24685FBE}"/>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EB1E9C76-6335-8F44-B1BE-AE10CD0362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A4D77C-CB28-7C4E-B335-DFCB08D2B49A}"/>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74097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890EEF-0D77-3F47-8ECB-D10DDB3086C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9916DA-CA00-CD47-B817-42F5A2BABF2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218FE3-B312-6740-B66B-7E01C27F229C}"/>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2A312B42-3D42-0040-AF07-32089228076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677AC2-7655-9E4B-8741-8CA681AF59B2}"/>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232933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360E9-D366-5741-83AC-254A7424C6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0696DDA-EA14-1A4E-812B-45C399C3B10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E0088EC-2CA9-5E47-A09B-448F90430EF3}"/>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D7C14BF8-1D67-0744-B7BD-FD744AE2D8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4F35824-4F6F-7545-8FAE-787B5BE4DF69}"/>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187484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64EF-2EA8-7547-BCA7-B1EE065084C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60232DD-C05D-3B49-B450-C0A6492F0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2DE3EDB-2F3C-A247-AA99-A6832BAD00AD}"/>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A67D97E0-6F6B-B743-A83C-3DA662FA57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57668A-48D4-F246-B667-7A7130CB0895}"/>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694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2E7D-B8D4-3245-B4EF-3AA0F58659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D211428-86F4-AC4B-91E2-3723D1D9066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C79203D-403D-CE4A-AFAE-A6A2ADCEF6C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8373BB9-EA34-C14E-A0D3-434834CBB43A}"/>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6" name="页脚占位符 5">
            <a:extLst>
              <a:ext uri="{FF2B5EF4-FFF2-40B4-BE49-F238E27FC236}">
                <a16:creationId xmlns:a16="http://schemas.microsoft.com/office/drawing/2014/main" id="{50990ABA-DD94-AA45-A623-361E2C18934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2E8A265-C3EA-F246-8D13-712A4AB9EE4F}"/>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420538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E226D-16BD-7546-BE1C-967F26FC167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5AF3C2D-CB7F-B048-B89C-335C06728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E4309C2-D37A-EF42-9BA9-7760EE9D002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BBC534-04AC-944D-A30B-30F0FF22E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5AA9636-3DC3-214C-B81C-BDDC74FE014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FFA4B54-77D7-4B4D-B4AC-1BF4D23D452A}"/>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8" name="页脚占位符 7">
            <a:extLst>
              <a:ext uri="{FF2B5EF4-FFF2-40B4-BE49-F238E27FC236}">
                <a16:creationId xmlns:a16="http://schemas.microsoft.com/office/drawing/2014/main" id="{5AC12101-3222-344B-8B3A-F5656711053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60F2EE4-32B1-904C-9CE4-740B476B46E1}"/>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305465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1F582-8408-8C47-A828-B2EFC550D8D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8582449-A2D0-4246-93CD-D0D2A22489B8}"/>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4" name="页脚占位符 3">
            <a:extLst>
              <a:ext uri="{FF2B5EF4-FFF2-40B4-BE49-F238E27FC236}">
                <a16:creationId xmlns:a16="http://schemas.microsoft.com/office/drawing/2014/main" id="{39EFF66A-6F18-3143-84D1-3C1649E5150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29777DD-236E-4B4E-B741-79C815389423}"/>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42735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F51CAD-4BA9-2C4F-AB6D-D521228FE1E7}"/>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3" name="页脚占位符 2">
            <a:extLst>
              <a:ext uri="{FF2B5EF4-FFF2-40B4-BE49-F238E27FC236}">
                <a16:creationId xmlns:a16="http://schemas.microsoft.com/office/drawing/2014/main" id="{FD1D82A8-7976-5043-B8FE-BD7DF742379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9951960-EF1B-F949-9EF4-120CDB7C45D6}"/>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17662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9D1E5-F491-6F47-A9E8-6D28341AABD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0958023-2DF7-8B4D-B7F6-F519FE8F9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ACFEF57-FB5B-794A-A420-73F3A1524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4D9F80B-F6D1-C04D-A4B7-7E86838CDA1D}"/>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6" name="页脚占位符 5">
            <a:extLst>
              <a:ext uri="{FF2B5EF4-FFF2-40B4-BE49-F238E27FC236}">
                <a16:creationId xmlns:a16="http://schemas.microsoft.com/office/drawing/2014/main" id="{6935B5A6-7C91-2343-A6A2-623FEE78FF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C440E8C-FD63-7941-B2FF-834D446C14EA}"/>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278294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7572B-920E-9547-BD88-446780657A9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6CF48B3-8BAF-B045-967C-2EF2B691C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AC13AA3-636C-DE42-87DE-50000E78E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5C41F21-37FC-DF49-930B-94B9C56C2A5C}"/>
              </a:ext>
            </a:extLst>
          </p:cNvPr>
          <p:cNvSpPr>
            <a:spLocks noGrp="1"/>
          </p:cNvSpPr>
          <p:nvPr>
            <p:ph type="dt" sz="half" idx="10"/>
          </p:nvPr>
        </p:nvSpPr>
        <p:spPr/>
        <p:txBody>
          <a:bodyPr/>
          <a:lstStyle/>
          <a:p>
            <a:fld id="{494D482F-D860-1146-8B0D-2131F0B74993}" type="datetimeFigureOut">
              <a:rPr kumimoji="1" lang="zh-CN" altLang="en-US" smtClean="0"/>
              <a:t>2020/1/30</a:t>
            </a:fld>
            <a:endParaRPr kumimoji="1" lang="zh-CN" altLang="en-US"/>
          </a:p>
        </p:txBody>
      </p:sp>
      <p:sp>
        <p:nvSpPr>
          <p:cNvPr id="6" name="页脚占位符 5">
            <a:extLst>
              <a:ext uri="{FF2B5EF4-FFF2-40B4-BE49-F238E27FC236}">
                <a16:creationId xmlns:a16="http://schemas.microsoft.com/office/drawing/2014/main" id="{B3E9990F-CCF6-8C45-A8A9-78A5B2CF5E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C91DDCD-81B2-AC44-B3DE-A8AF80AA7041}"/>
              </a:ext>
            </a:extLst>
          </p:cNvPr>
          <p:cNvSpPr>
            <a:spLocks noGrp="1"/>
          </p:cNvSpPr>
          <p:nvPr>
            <p:ph type="sldNum" sz="quarter" idx="12"/>
          </p:nvPr>
        </p:nvSpPr>
        <p:spPr/>
        <p:txBody>
          <a:body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237781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3958A3-E591-0B4E-81DD-6B3EE70C4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8836486-3945-324D-B061-060F80458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B4CF66-F285-7E43-BBF9-86FD5C1B1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D482F-D860-1146-8B0D-2131F0B74993}" type="datetimeFigureOut">
              <a:rPr kumimoji="1" lang="zh-CN" altLang="en-US" smtClean="0"/>
              <a:t>2020/1/30</a:t>
            </a:fld>
            <a:endParaRPr kumimoji="1" lang="zh-CN" altLang="en-US"/>
          </a:p>
        </p:txBody>
      </p:sp>
      <p:sp>
        <p:nvSpPr>
          <p:cNvPr id="5" name="页脚占位符 4">
            <a:extLst>
              <a:ext uri="{FF2B5EF4-FFF2-40B4-BE49-F238E27FC236}">
                <a16:creationId xmlns:a16="http://schemas.microsoft.com/office/drawing/2014/main" id="{5B90A0A2-634E-D34A-89AB-EB9E600DE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F8A93B1-D9EF-4148-A5F8-1F0A3B086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54D3-03AB-014E-B8C7-E745A8272C68}" type="slidenum">
              <a:rPr kumimoji="1" lang="zh-CN" altLang="en-US" smtClean="0"/>
              <a:t>‹#›</a:t>
            </a:fld>
            <a:endParaRPr kumimoji="1" lang="zh-CN" altLang="en-US"/>
          </a:p>
        </p:txBody>
      </p:sp>
    </p:spTree>
    <p:extLst>
      <p:ext uri="{BB962C8B-B14F-4D97-AF65-F5344CB8AC3E}">
        <p14:creationId xmlns:p14="http://schemas.microsoft.com/office/powerpoint/2010/main" val="149711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sv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557B5135-EA53-F240-9A12-90CAF9B4E217}"/>
              </a:ext>
            </a:extLst>
          </p:cNvPr>
          <p:cNvSpPr>
            <a:spLocks noGrp="1"/>
          </p:cNvSpPr>
          <p:nvPr>
            <p:ph type="ctrTitle"/>
          </p:nvPr>
        </p:nvSpPr>
        <p:spPr>
          <a:xfrm>
            <a:off x="838199" y="4525347"/>
            <a:ext cx="6801321" cy="1737360"/>
          </a:xfrm>
        </p:spPr>
        <p:txBody>
          <a:bodyPr anchor="ctr">
            <a:normAutofit/>
          </a:bodyPr>
          <a:lstStyle/>
          <a:p>
            <a:pPr algn="r"/>
            <a:r>
              <a:rPr kumimoji="1" lang="en-US" altLang="zh-CN"/>
              <a:t>Database </a:t>
            </a:r>
            <a:r>
              <a:rPr lang="en-US" altLang="zh-CN"/>
              <a:t>Normalization</a:t>
            </a:r>
            <a:endParaRPr kumimoji="1" lang="zh-CN" altLang="en-US"/>
          </a:p>
        </p:txBody>
      </p:sp>
      <p:sp>
        <p:nvSpPr>
          <p:cNvPr id="3" name="副标题 2">
            <a:extLst>
              <a:ext uri="{FF2B5EF4-FFF2-40B4-BE49-F238E27FC236}">
                <a16:creationId xmlns:a16="http://schemas.microsoft.com/office/drawing/2014/main" id="{1BC98A1C-BB76-7C44-8B7A-9D7404AA0005}"/>
              </a:ext>
            </a:extLst>
          </p:cNvPr>
          <p:cNvSpPr>
            <a:spLocks noGrp="1"/>
          </p:cNvSpPr>
          <p:nvPr>
            <p:ph type="subTitle" idx="1"/>
          </p:nvPr>
        </p:nvSpPr>
        <p:spPr>
          <a:xfrm>
            <a:off x="7961258" y="4525347"/>
            <a:ext cx="3258675" cy="1737360"/>
          </a:xfrm>
        </p:spPr>
        <p:txBody>
          <a:bodyPr anchor="ctr">
            <a:normAutofit/>
          </a:bodyPr>
          <a:lstStyle/>
          <a:p>
            <a:pPr algn="l"/>
            <a:r>
              <a:rPr kumimoji="1" lang="en-US" altLang="zh-CN"/>
              <a:t>Team Bravo </a:t>
            </a:r>
            <a:r>
              <a:rPr lang="az-Cyrl-AZ" altLang="zh-CN"/>
              <a:t>°Д°</a:t>
            </a:r>
            <a:endParaRPr kumimoji="1" lang="en-US" altLang="zh-CN"/>
          </a:p>
          <a:p>
            <a:pPr algn="l"/>
            <a:r>
              <a:rPr kumimoji="1" lang="en-US" altLang="zh-CN"/>
              <a:t>Zixiao wang</a:t>
            </a:r>
          </a:p>
          <a:p>
            <a:pPr algn="l"/>
            <a:r>
              <a:rPr kumimoji="1" lang="en-US" altLang="zh-CN"/>
              <a:t>001058840</a:t>
            </a:r>
            <a:endParaRPr kumimoji="1" lang="zh-CN"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96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D71832C-729E-C24D-AE01-861B38A35A88}"/>
              </a:ext>
            </a:extLst>
          </p:cNvPr>
          <p:cNvSpPr>
            <a:spLocks noGrp="1"/>
          </p:cNvSpPr>
          <p:nvPr>
            <p:ph type="title"/>
          </p:nvPr>
        </p:nvSpPr>
        <p:spPr>
          <a:xfrm>
            <a:off x="965199" y="447741"/>
            <a:ext cx="4278623" cy="1645919"/>
          </a:xfrm>
        </p:spPr>
        <p:txBody>
          <a:bodyPr vert="horz" lIns="91440" tIns="45720" rIns="91440" bIns="45720" rtlCol="0" anchor="ctr">
            <a:normAutofit/>
          </a:bodyPr>
          <a:lstStyle/>
          <a:p>
            <a:r>
              <a:rPr kumimoji="1" lang="en-US" altLang="zh-CN" sz="3700" kern="1200" dirty="0">
                <a:solidFill>
                  <a:schemeClr val="tx1"/>
                </a:solidFill>
                <a:latin typeface="+mj-lt"/>
                <a:ea typeface="+mj-ea"/>
                <a:cs typeface="+mj-cs"/>
              </a:rPr>
              <a:t>How to do normalization – Basic conceptions</a:t>
            </a:r>
          </a:p>
        </p:txBody>
      </p:sp>
      <p:sp>
        <p:nvSpPr>
          <p:cNvPr id="13" name="Freeform: Shape 12">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Shape 16">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 name="Group 18">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0"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矩形 5">
            <a:extLst>
              <a:ext uri="{FF2B5EF4-FFF2-40B4-BE49-F238E27FC236}">
                <a16:creationId xmlns:a16="http://schemas.microsoft.com/office/drawing/2014/main" id="{DC488F51-AB86-E545-BA1B-078890B4C9B3}"/>
              </a:ext>
            </a:extLst>
          </p:cNvPr>
          <p:cNvSpPr/>
          <p:nvPr/>
        </p:nvSpPr>
        <p:spPr>
          <a:xfrm>
            <a:off x="934587" y="3419538"/>
            <a:ext cx="5471013" cy="3073901"/>
          </a:xfrm>
          <a:prstGeom prst="rect">
            <a:avLst/>
          </a:prstGeom>
        </p:spPr>
        <p:txBody>
          <a:bodyPr vert="horz" lIns="91440" tIns="45720" rIns="91440" bIns="45720" rtlCol="0">
            <a:normAutofit/>
          </a:bodyPr>
          <a:lstStyle/>
          <a:p>
            <a:pPr>
              <a:lnSpc>
                <a:spcPct val="90000"/>
              </a:lnSpc>
              <a:spcAft>
                <a:spcPts val="600"/>
              </a:spcAft>
            </a:pPr>
            <a:r>
              <a:rPr kumimoji="1" lang="en-US" altLang="zh-CN" sz="1300" dirty="0">
                <a:solidFill>
                  <a:schemeClr val="bg1"/>
                </a:solidFill>
              </a:rPr>
              <a:t>Here are the definitions from &lt;Beginning MySQL Ch4.Designing a RDB&gt;</a:t>
            </a:r>
          </a:p>
          <a:p>
            <a:pPr indent="-228600">
              <a:lnSpc>
                <a:spcPct val="90000"/>
              </a:lnSpc>
              <a:spcAft>
                <a:spcPts val="600"/>
              </a:spcAft>
              <a:buFont typeface="Arial" panose="020B0604020202020204" pitchFamily="34" charset="0"/>
              <a:buChar char="•"/>
            </a:pPr>
            <a:endParaRPr kumimoji="1" lang="en-US" altLang="zh-CN" sz="1300" dirty="0">
              <a:solidFill>
                <a:schemeClr val="bg1"/>
              </a:solidFill>
            </a:endParaRPr>
          </a:p>
          <a:p>
            <a:pPr marL="285750" indent="-228600">
              <a:lnSpc>
                <a:spcPct val="90000"/>
              </a:lnSpc>
              <a:spcAft>
                <a:spcPts val="600"/>
              </a:spcAft>
              <a:buFont typeface="Arial" panose="020B0604020202020204" pitchFamily="34" charset="0"/>
              <a:buChar char="•"/>
            </a:pPr>
            <a:r>
              <a:rPr lang="en-US" altLang="zh-CN" sz="1300" b="0" i="0" dirty="0">
                <a:solidFill>
                  <a:schemeClr val="bg1"/>
                </a:solidFill>
                <a:effectLst/>
              </a:rPr>
              <a:t>Each column in a row must be atomic. In other words, </a:t>
            </a:r>
            <a:r>
              <a:rPr lang="en-US" altLang="zh-CN" sz="1300" b="1" i="0" dirty="0">
                <a:solidFill>
                  <a:schemeClr val="bg1"/>
                </a:solidFill>
                <a:effectLst/>
              </a:rPr>
              <a:t>the column can contain only one value</a:t>
            </a:r>
            <a:r>
              <a:rPr lang="en-US" altLang="zh-CN" sz="1300" b="0" i="0" dirty="0">
                <a:solidFill>
                  <a:schemeClr val="bg1"/>
                </a:solidFill>
                <a:effectLst/>
              </a:rPr>
              <a:t> for any given row.</a:t>
            </a:r>
          </a:p>
          <a:p>
            <a:pPr marL="285750" indent="-228600">
              <a:lnSpc>
                <a:spcPct val="90000"/>
              </a:lnSpc>
              <a:spcAft>
                <a:spcPts val="600"/>
              </a:spcAft>
              <a:buFont typeface="Arial" panose="020B0604020202020204" pitchFamily="34" charset="0"/>
              <a:buChar char="•"/>
            </a:pPr>
            <a:endParaRPr lang="en-US" altLang="zh-CN" sz="1300" b="0" i="0" dirty="0">
              <a:solidFill>
                <a:schemeClr val="bg1"/>
              </a:solidFill>
              <a:effectLst/>
            </a:endParaRPr>
          </a:p>
          <a:p>
            <a:pPr marL="285750" indent="-228600">
              <a:lnSpc>
                <a:spcPct val="90000"/>
              </a:lnSpc>
              <a:spcAft>
                <a:spcPts val="600"/>
              </a:spcAft>
              <a:buFont typeface="Arial" panose="020B0604020202020204" pitchFamily="34" charset="0"/>
              <a:buChar char="•"/>
            </a:pPr>
            <a:r>
              <a:rPr lang="en-US" altLang="zh-CN" sz="1300" b="0" i="0" dirty="0">
                <a:solidFill>
                  <a:schemeClr val="bg1"/>
                </a:solidFill>
                <a:effectLst/>
              </a:rPr>
              <a:t>Each row in a table must contain the </a:t>
            </a:r>
            <a:r>
              <a:rPr lang="en-US" altLang="zh-CN" sz="1300" b="1" i="0" dirty="0">
                <a:solidFill>
                  <a:schemeClr val="bg1"/>
                </a:solidFill>
                <a:effectLst/>
              </a:rPr>
              <a:t>same number of columns</a:t>
            </a:r>
            <a:r>
              <a:rPr lang="en-US" altLang="zh-CN" sz="1300" b="0" i="0" dirty="0">
                <a:solidFill>
                  <a:schemeClr val="bg1"/>
                </a:solidFill>
                <a:effectLst/>
              </a:rPr>
              <a:t>. Given that each column can contain only one value, this means that each row must contain the same number of values.</a:t>
            </a:r>
          </a:p>
          <a:p>
            <a:pPr marL="285750" indent="-228600">
              <a:lnSpc>
                <a:spcPct val="90000"/>
              </a:lnSpc>
              <a:spcAft>
                <a:spcPts val="600"/>
              </a:spcAft>
              <a:buFont typeface="Arial" panose="020B0604020202020204" pitchFamily="34" charset="0"/>
              <a:buChar char="•"/>
            </a:pPr>
            <a:endParaRPr lang="en-US" altLang="zh-CN" sz="1300" b="0" i="0" dirty="0">
              <a:solidFill>
                <a:schemeClr val="bg1"/>
              </a:solidFill>
              <a:effectLst/>
            </a:endParaRPr>
          </a:p>
          <a:p>
            <a:pPr marL="285750" indent="-228600">
              <a:lnSpc>
                <a:spcPct val="90000"/>
              </a:lnSpc>
              <a:spcAft>
                <a:spcPts val="600"/>
              </a:spcAft>
              <a:buFont typeface="Arial" panose="020B0604020202020204" pitchFamily="34" charset="0"/>
              <a:buChar char="•"/>
            </a:pPr>
            <a:r>
              <a:rPr lang="en-US" altLang="zh-CN" sz="1300" b="1" i="0" dirty="0">
                <a:solidFill>
                  <a:schemeClr val="bg1"/>
                </a:solidFill>
                <a:effectLst/>
              </a:rPr>
              <a:t>All rows in a table must be different</a:t>
            </a:r>
            <a:r>
              <a:rPr lang="en-US" altLang="zh-CN" sz="1300" b="0" i="0" dirty="0">
                <a:solidFill>
                  <a:schemeClr val="bg1"/>
                </a:solidFill>
                <a:effectLst/>
              </a:rPr>
              <a:t>. Although rows might include the same values, each row, when taken as a whole, must be unique in the table.</a:t>
            </a:r>
          </a:p>
        </p:txBody>
      </p:sp>
      <p:sp>
        <p:nvSpPr>
          <p:cNvPr id="5" name="矩形 4">
            <a:extLst>
              <a:ext uri="{FF2B5EF4-FFF2-40B4-BE49-F238E27FC236}">
                <a16:creationId xmlns:a16="http://schemas.microsoft.com/office/drawing/2014/main" id="{1F8FA413-CEAE-AF44-BE27-643EF39CF153}"/>
              </a:ext>
            </a:extLst>
          </p:cNvPr>
          <p:cNvSpPr/>
          <p:nvPr/>
        </p:nvSpPr>
        <p:spPr>
          <a:xfrm>
            <a:off x="934587" y="2583525"/>
            <a:ext cx="4083169" cy="369332"/>
          </a:xfrm>
          <a:prstGeom prst="rect">
            <a:avLst/>
          </a:prstGeom>
        </p:spPr>
        <p:txBody>
          <a:bodyPr wrap="none">
            <a:spAutoFit/>
          </a:bodyPr>
          <a:lstStyle/>
          <a:p>
            <a:pPr>
              <a:spcAft>
                <a:spcPts val="600"/>
              </a:spcAft>
            </a:pPr>
            <a:r>
              <a:rPr kumimoji="1" lang="en-US" altLang="zh-CN" dirty="0">
                <a:solidFill>
                  <a:schemeClr val="bg1"/>
                </a:solidFill>
              </a:rPr>
              <a:t>Let’s start from first normal form: 1NF</a:t>
            </a:r>
          </a:p>
        </p:txBody>
      </p:sp>
    </p:spTree>
    <p:extLst>
      <p:ext uri="{BB962C8B-B14F-4D97-AF65-F5344CB8AC3E}">
        <p14:creationId xmlns:p14="http://schemas.microsoft.com/office/powerpoint/2010/main" val="99107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0FE2-B8C5-D04C-9F59-25FA2B95B1A1}"/>
              </a:ext>
            </a:extLst>
          </p:cNvPr>
          <p:cNvSpPr>
            <a:spLocks noGrp="1"/>
          </p:cNvSpPr>
          <p:nvPr>
            <p:ph type="title"/>
          </p:nvPr>
        </p:nvSpPr>
        <p:spPr/>
        <p:txBody>
          <a:bodyPr/>
          <a:lstStyle/>
          <a:p>
            <a:r>
              <a:rPr kumimoji="1" lang="en-US" altLang="zh-CN" dirty="0"/>
              <a:t>1 NF</a:t>
            </a:r>
            <a:endParaRPr kumimoji="1" lang="zh-CN" altLang="en-US" dirty="0"/>
          </a:p>
        </p:txBody>
      </p:sp>
      <p:sp>
        <p:nvSpPr>
          <p:cNvPr id="4" name="文本框 3">
            <a:extLst>
              <a:ext uri="{FF2B5EF4-FFF2-40B4-BE49-F238E27FC236}">
                <a16:creationId xmlns:a16="http://schemas.microsoft.com/office/drawing/2014/main" id="{DD350E09-DBA9-4942-ABD7-C662BC05A6EF}"/>
              </a:ext>
            </a:extLst>
          </p:cNvPr>
          <p:cNvSpPr txBox="1"/>
          <p:nvPr/>
        </p:nvSpPr>
        <p:spPr>
          <a:xfrm>
            <a:off x="838200" y="1958417"/>
            <a:ext cx="9788257" cy="369332"/>
          </a:xfrm>
          <a:prstGeom prst="rect">
            <a:avLst/>
          </a:prstGeom>
          <a:noFill/>
        </p:spPr>
        <p:txBody>
          <a:bodyPr wrap="none" rtlCol="0">
            <a:spAutoFit/>
          </a:bodyPr>
          <a:lstStyle/>
          <a:p>
            <a:r>
              <a:rPr kumimoji="1" lang="en-US" altLang="zh-CN" dirty="0"/>
              <a:t>I will say 1NF in one words: </a:t>
            </a:r>
            <a:r>
              <a:rPr kumimoji="1" lang="en-US" altLang="zh-CN" b="1" dirty="0"/>
              <a:t>Each attribute in a relationship that conforms to 1NF is indivisible</a:t>
            </a:r>
            <a:endParaRPr kumimoji="1" lang="zh-CN" altLang="en-US" b="1" dirty="0"/>
          </a:p>
        </p:txBody>
      </p:sp>
      <p:graphicFrame>
        <p:nvGraphicFramePr>
          <p:cNvPr id="5" name="表格 4">
            <a:extLst>
              <a:ext uri="{FF2B5EF4-FFF2-40B4-BE49-F238E27FC236}">
                <a16:creationId xmlns:a16="http://schemas.microsoft.com/office/drawing/2014/main" id="{226A4807-071B-DB4D-BDFF-F7FD02B784CE}"/>
              </a:ext>
            </a:extLst>
          </p:cNvPr>
          <p:cNvGraphicFramePr>
            <a:graphicFrameLocks noGrp="1"/>
          </p:cNvGraphicFramePr>
          <p:nvPr>
            <p:extLst>
              <p:ext uri="{D42A27DB-BD31-4B8C-83A1-F6EECF244321}">
                <p14:modId xmlns:p14="http://schemas.microsoft.com/office/powerpoint/2010/main" val="1644282998"/>
              </p:ext>
            </p:extLst>
          </p:nvPr>
        </p:nvGraphicFramePr>
        <p:xfrm>
          <a:off x="838201" y="3123436"/>
          <a:ext cx="7781005" cy="1168112"/>
        </p:xfrm>
        <a:graphic>
          <a:graphicData uri="http://schemas.openxmlformats.org/drawingml/2006/table">
            <a:tbl>
              <a:tblPr firstRow="1" bandRow="1">
                <a:tableStyleId>{5C22544A-7EE6-4342-B048-85BDC9FD1C3A}</a:tableStyleId>
              </a:tblPr>
              <a:tblGrid>
                <a:gridCol w="557530">
                  <a:extLst>
                    <a:ext uri="{9D8B030D-6E8A-4147-A177-3AD203B41FA5}">
                      <a16:colId xmlns:a16="http://schemas.microsoft.com/office/drawing/2014/main" val="184881322"/>
                    </a:ext>
                  </a:extLst>
                </a:gridCol>
                <a:gridCol w="1703705">
                  <a:extLst>
                    <a:ext uri="{9D8B030D-6E8A-4147-A177-3AD203B41FA5}">
                      <a16:colId xmlns:a16="http://schemas.microsoft.com/office/drawing/2014/main" val="3869614199"/>
                    </a:ext>
                  </a:extLst>
                </a:gridCol>
                <a:gridCol w="1056005">
                  <a:extLst>
                    <a:ext uri="{9D8B030D-6E8A-4147-A177-3AD203B41FA5}">
                      <a16:colId xmlns:a16="http://schemas.microsoft.com/office/drawing/2014/main" val="469551567"/>
                    </a:ext>
                  </a:extLst>
                </a:gridCol>
                <a:gridCol w="719455">
                  <a:extLst>
                    <a:ext uri="{9D8B030D-6E8A-4147-A177-3AD203B41FA5}">
                      <a16:colId xmlns:a16="http://schemas.microsoft.com/office/drawing/2014/main" val="2026946350"/>
                    </a:ext>
                  </a:extLst>
                </a:gridCol>
                <a:gridCol w="1056005">
                  <a:extLst>
                    <a:ext uri="{9D8B030D-6E8A-4147-A177-3AD203B41FA5}">
                      <a16:colId xmlns:a16="http://schemas.microsoft.com/office/drawing/2014/main" val="1155743208"/>
                    </a:ext>
                  </a:extLst>
                </a:gridCol>
                <a:gridCol w="896102">
                  <a:extLst>
                    <a:ext uri="{9D8B030D-6E8A-4147-A177-3AD203B41FA5}">
                      <a16:colId xmlns:a16="http://schemas.microsoft.com/office/drawing/2014/main" val="4254458977"/>
                    </a:ext>
                  </a:extLst>
                </a:gridCol>
                <a:gridCol w="1792203">
                  <a:extLst>
                    <a:ext uri="{9D8B030D-6E8A-4147-A177-3AD203B41FA5}">
                      <a16:colId xmlns:a16="http://schemas.microsoft.com/office/drawing/2014/main" val="1585190976"/>
                    </a:ext>
                  </a:extLst>
                </a:gridCol>
              </a:tblGrid>
              <a:tr h="372010">
                <a:tc rowSpan="2">
                  <a:txBody>
                    <a:bodyPr/>
                    <a:lstStyle/>
                    <a:p>
                      <a:pPr algn="ctr"/>
                      <a:r>
                        <a:rPr lang="en-US" altLang="zh-CN" dirty="0"/>
                        <a:t>No</a:t>
                      </a:r>
                      <a:endParaRPr lang="zh-CN" altLang="en-US" dirty="0"/>
                    </a:p>
                  </a:txBody>
                  <a:tcPr anchor="ctr"/>
                </a:tc>
                <a:tc rowSpan="2">
                  <a:txBody>
                    <a:bodyPr/>
                    <a:lstStyle/>
                    <a:p>
                      <a:pPr algn="ctr"/>
                      <a:r>
                        <a:rPr lang="en-US" altLang="zh-CN" dirty="0"/>
                        <a:t>Product name</a:t>
                      </a:r>
                      <a:endParaRPr lang="zh-CN" altLang="en-US" dirty="0"/>
                    </a:p>
                  </a:txBody>
                  <a:tcPr anchor="ctr"/>
                </a:tc>
                <a:tc gridSpan="2">
                  <a:txBody>
                    <a:bodyPr/>
                    <a:lstStyle/>
                    <a:p>
                      <a:pPr algn="ctr"/>
                      <a:r>
                        <a:rPr lang="en-US" altLang="zh-CN" dirty="0"/>
                        <a:t>Import</a:t>
                      </a:r>
                      <a:endParaRPr lang="zh-CN" altLang="en-US" dirty="0"/>
                    </a:p>
                  </a:txBody>
                  <a:tcPr anchor="ctr"/>
                </a:tc>
                <a:tc hMerge="1">
                  <a:txBody>
                    <a:bodyPr/>
                    <a:lstStyle/>
                    <a:p>
                      <a:endParaRPr lang="zh-CN" altLang="en-US"/>
                    </a:p>
                  </a:txBody>
                  <a:tcPr/>
                </a:tc>
                <a:tc gridSpan="2">
                  <a:txBody>
                    <a:bodyPr/>
                    <a:lstStyle/>
                    <a:p>
                      <a:pPr algn="ctr"/>
                      <a:r>
                        <a:rPr lang="en-US" altLang="zh-CN" dirty="0"/>
                        <a:t>Export</a:t>
                      </a:r>
                      <a:endParaRPr lang="zh-CN" altLang="en-US" dirty="0"/>
                    </a:p>
                  </a:txBody>
                  <a:tcPr anchor="ctr"/>
                </a:tc>
                <a:tc hMerge="1">
                  <a:txBody>
                    <a:bodyPr/>
                    <a:lstStyle/>
                    <a:p>
                      <a:endParaRPr lang="zh-CN" altLang="en-US"/>
                    </a:p>
                  </a:txBody>
                  <a:tcPr/>
                </a:tc>
                <a:tc rowSpan="2">
                  <a:txBody>
                    <a:bodyPr/>
                    <a:lstStyle/>
                    <a:p>
                      <a:pPr algn="ctr"/>
                      <a:r>
                        <a:rPr lang="en-US" altLang="zh-CN" dirty="0"/>
                        <a:t>Note</a:t>
                      </a:r>
                      <a:endParaRPr lang="zh-CN" altLang="en-US" dirty="0"/>
                    </a:p>
                  </a:txBody>
                  <a:tcPr anchor="ctr"/>
                </a:tc>
                <a:extLst>
                  <a:ext uri="{0D108BD9-81ED-4DB2-BD59-A6C34878D82A}">
                    <a16:rowId xmlns:a16="http://schemas.microsoft.com/office/drawing/2014/main" val="4124122330"/>
                  </a:ext>
                </a:extLst>
              </a:tr>
              <a:tr h="398051">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a:t>Amount</a:t>
                      </a:r>
                      <a:endParaRPr lang="zh-CN" alt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dirty="0"/>
                        <a:t>Price</a:t>
                      </a:r>
                      <a:endParaRPr lang="zh-CN" alt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dirty="0"/>
                        <a:t>Amount</a:t>
                      </a:r>
                      <a:endParaRPr lang="zh-CN" alt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dirty="0"/>
                        <a:t>Price</a:t>
                      </a:r>
                      <a:endParaRPr lang="zh-CN" altLang="en-US" dirty="0"/>
                    </a:p>
                  </a:txBody>
                  <a:tcPr anchor="ctr">
                    <a:lnL w="12700" cap="flat" cmpd="sng" algn="ctr">
                      <a:solidFill>
                        <a:schemeClr val="tx1"/>
                      </a:solidFill>
                      <a:prstDash val="solid"/>
                      <a:round/>
                      <a:headEnd type="none" w="med" len="med"/>
                      <a:tailEnd type="none" w="med" len="med"/>
                    </a:lnL>
                  </a:tcPr>
                </a:tc>
                <a:tc vMerge="1">
                  <a:txBody>
                    <a:bodyPr/>
                    <a:lstStyle/>
                    <a:p>
                      <a:endParaRPr lang="zh-CN" altLang="en-US" dirty="0"/>
                    </a:p>
                  </a:txBody>
                  <a:tcPr/>
                </a:tc>
                <a:extLst>
                  <a:ext uri="{0D108BD9-81ED-4DB2-BD59-A6C34878D82A}">
                    <a16:rowId xmlns:a16="http://schemas.microsoft.com/office/drawing/2014/main" val="2771466043"/>
                  </a:ext>
                </a:extLst>
              </a:tr>
              <a:tr h="398051">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tc>
                <a:extLst>
                  <a:ext uri="{0D108BD9-81ED-4DB2-BD59-A6C34878D82A}">
                    <a16:rowId xmlns:a16="http://schemas.microsoft.com/office/drawing/2014/main" val="2862160932"/>
                  </a:ext>
                </a:extLst>
              </a:tr>
            </a:tbl>
          </a:graphicData>
        </a:graphic>
      </p:graphicFrame>
      <p:sp>
        <p:nvSpPr>
          <p:cNvPr id="8" name="文本框 7">
            <a:extLst>
              <a:ext uri="{FF2B5EF4-FFF2-40B4-BE49-F238E27FC236}">
                <a16:creationId xmlns:a16="http://schemas.microsoft.com/office/drawing/2014/main" id="{10E115BF-1FF8-A447-AFA9-9A72C4953484}"/>
              </a:ext>
            </a:extLst>
          </p:cNvPr>
          <p:cNvSpPr txBox="1"/>
          <p:nvPr/>
        </p:nvSpPr>
        <p:spPr>
          <a:xfrm>
            <a:off x="838200" y="2475612"/>
            <a:ext cx="6203942" cy="369332"/>
          </a:xfrm>
          <a:prstGeom prst="rect">
            <a:avLst/>
          </a:prstGeom>
          <a:noFill/>
        </p:spPr>
        <p:txBody>
          <a:bodyPr wrap="none" rtlCol="0">
            <a:spAutoFit/>
          </a:bodyPr>
          <a:lstStyle/>
          <a:p>
            <a:r>
              <a:rPr kumimoji="1" lang="en-US" altLang="zh-CN" dirty="0"/>
              <a:t>The situation shown does not meet the requirements of 1NF.</a:t>
            </a:r>
            <a:endParaRPr kumimoji="1" lang="zh-CN" altLang="en-US" dirty="0"/>
          </a:p>
        </p:txBody>
      </p:sp>
      <p:graphicFrame>
        <p:nvGraphicFramePr>
          <p:cNvPr id="9" name="表格 8">
            <a:extLst>
              <a:ext uri="{FF2B5EF4-FFF2-40B4-BE49-F238E27FC236}">
                <a16:creationId xmlns:a16="http://schemas.microsoft.com/office/drawing/2014/main" id="{617BB6C8-372F-A446-BBB4-5C1D588A18D6}"/>
              </a:ext>
            </a:extLst>
          </p:cNvPr>
          <p:cNvGraphicFramePr>
            <a:graphicFrameLocks noGrp="1"/>
          </p:cNvGraphicFramePr>
          <p:nvPr>
            <p:extLst>
              <p:ext uri="{D42A27DB-BD31-4B8C-83A1-F6EECF244321}">
                <p14:modId xmlns:p14="http://schemas.microsoft.com/office/powerpoint/2010/main" val="3589225229"/>
              </p:ext>
            </p:extLst>
          </p:nvPr>
        </p:nvGraphicFramePr>
        <p:xfrm>
          <a:off x="838200" y="4823437"/>
          <a:ext cx="10116549" cy="741680"/>
        </p:xfrm>
        <a:graphic>
          <a:graphicData uri="http://schemas.openxmlformats.org/drawingml/2006/table">
            <a:tbl>
              <a:tblPr firstRow="1" bandRow="1">
                <a:tableStyleId>{5C22544A-7EE6-4342-B048-85BDC9FD1C3A}</a:tableStyleId>
              </a:tblPr>
              <a:tblGrid>
                <a:gridCol w="557530">
                  <a:extLst>
                    <a:ext uri="{9D8B030D-6E8A-4147-A177-3AD203B41FA5}">
                      <a16:colId xmlns:a16="http://schemas.microsoft.com/office/drawing/2014/main" val="2540028240"/>
                    </a:ext>
                  </a:extLst>
                </a:gridCol>
                <a:gridCol w="1744980">
                  <a:extLst>
                    <a:ext uri="{9D8B030D-6E8A-4147-A177-3AD203B41FA5}">
                      <a16:colId xmlns:a16="http://schemas.microsoft.com/office/drawing/2014/main" val="3759404016"/>
                    </a:ext>
                  </a:extLst>
                </a:gridCol>
                <a:gridCol w="1829118">
                  <a:extLst>
                    <a:ext uri="{9D8B030D-6E8A-4147-A177-3AD203B41FA5}">
                      <a16:colId xmlns:a16="http://schemas.microsoft.com/office/drawing/2014/main" val="2954660616"/>
                    </a:ext>
                  </a:extLst>
                </a:gridCol>
                <a:gridCol w="1533843">
                  <a:extLst>
                    <a:ext uri="{9D8B030D-6E8A-4147-A177-3AD203B41FA5}">
                      <a16:colId xmlns:a16="http://schemas.microsoft.com/office/drawing/2014/main" val="559618673"/>
                    </a:ext>
                  </a:extLst>
                </a:gridCol>
                <a:gridCol w="1792605">
                  <a:extLst>
                    <a:ext uri="{9D8B030D-6E8A-4147-A177-3AD203B41FA5}">
                      <a16:colId xmlns:a16="http://schemas.microsoft.com/office/drawing/2014/main" val="3023279667"/>
                    </a:ext>
                  </a:extLst>
                </a:gridCol>
                <a:gridCol w="1497330">
                  <a:extLst>
                    <a:ext uri="{9D8B030D-6E8A-4147-A177-3AD203B41FA5}">
                      <a16:colId xmlns:a16="http://schemas.microsoft.com/office/drawing/2014/main" val="4055168962"/>
                    </a:ext>
                  </a:extLst>
                </a:gridCol>
                <a:gridCol w="1161143">
                  <a:extLst>
                    <a:ext uri="{9D8B030D-6E8A-4147-A177-3AD203B41FA5}">
                      <a16:colId xmlns:a16="http://schemas.microsoft.com/office/drawing/2014/main" val="4215385696"/>
                    </a:ext>
                  </a:extLst>
                </a:gridCol>
              </a:tblGrid>
              <a:tr h="370840">
                <a:tc>
                  <a:txBody>
                    <a:bodyPr/>
                    <a:lstStyle/>
                    <a:p>
                      <a:r>
                        <a:rPr lang="en-US" altLang="zh-CN" dirty="0"/>
                        <a:t>No</a:t>
                      </a:r>
                      <a:endParaRPr lang="zh-CN" altLang="en-US" dirty="0"/>
                    </a:p>
                  </a:txBody>
                  <a:tcPr/>
                </a:tc>
                <a:tc>
                  <a:txBody>
                    <a:bodyPr/>
                    <a:lstStyle/>
                    <a:p>
                      <a:r>
                        <a:rPr lang="en-US" altLang="zh-CN" dirty="0"/>
                        <a:t>Product Name</a:t>
                      </a:r>
                      <a:endParaRPr lang="zh-CN" altLang="en-US" dirty="0"/>
                    </a:p>
                  </a:txBody>
                  <a:tcPr/>
                </a:tc>
                <a:tc>
                  <a:txBody>
                    <a:bodyPr/>
                    <a:lstStyle/>
                    <a:p>
                      <a:r>
                        <a:rPr lang="en-US" altLang="zh-CN" dirty="0"/>
                        <a:t>Import amount</a:t>
                      </a:r>
                      <a:endParaRPr lang="zh-CN" altLang="en-US" dirty="0"/>
                    </a:p>
                  </a:txBody>
                  <a:tcPr/>
                </a:tc>
                <a:tc>
                  <a:txBody>
                    <a:bodyPr/>
                    <a:lstStyle/>
                    <a:p>
                      <a:r>
                        <a:rPr lang="en-US" altLang="zh-CN" dirty="0"/>
                        <a:t>Import price</a:t>
                      </a:r>
                      <a:endParaRPr lang="zh-CN" altLang="en-US" dirty="0"/>
                    </a:p>
                  </a:txBody>
                  <a:tcPr/>
                </a:tc>
                <a:tc>
                  <a:txBody>
                    <a:bodyPr/>
                    <a:lstStyle/>
                    <a:p>
                      <a:r>
                        <a:rPr lang="en-US" altLang="zh-CN" dirty="0"/>
                        <a:t>Export amount</a:t>
                      </a:r>
                      <a:endParaRPr lang="zh-CN" altLang="en-US" dirty="0"/>
                    </a:p>
                  </a:txBody>
                  <a:tcPr/>
                </a:tc>
                <a:tc>
                  <a:txBody>
                    <a:bodyPr/>
                    <a:lstStyle/>
                    <a:p>
                      <a:r>
                        <a:rPr lang="en-US" altLang="zh-CN" dirty="0"/>
                        <a:t>Export price</a:t>
                      </a:r>
                      <a:endParaRPr lang="zh-CN" altLang="en-US" dirty="0"/>
                    </a:p>
                  </a:txBody>
                  <a:tcPr/>
                </a:tc>
                <a:tc>
                  <a:txBody>
                    <a:bodyPr/>
                    <a:lstStyle/>
                    <a:p>
                      <a:r>
                        <a:rPr lang="en-US" altLang="zh-CN" dirty="0"/>
                        <a:t>Note </a:t>
                      </a:r>
                      <a:endParaRPr lang="zh-CN" altLang="en-US" dirty="0"/>
                    </a:p>
                  </a:txBody>
                  <a:tcPr/>
                </a:tc>
                <a:extLst>
                  <a:ext uri="{0D108BD9-81ED-4DB2-BD59-A6C34878D82A}">
                    <a16:rowId xmlns:a16="http://schemas.microsoft.com/office/drawing/2014/main" val="3620942321"/>
                  </a:ext>
                </a:extLst>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32733788"/>
                  </a:ext>
                </a:extLst>
              </a:tr>
            </a:tbl>
          </a:graphicData>
        </a:graphic>
      </p:graphicFrame>
      <p:sp>
        <p:nvSpPr>
          <p:cNvPr id="10" name="矩形 9">
            <a:extLst>
              <a:ext uri="{FF2B5EF4-FFF2-40B4-BE49-F238E27FC236}">
                <a16:creationId xmlns:a16="http://schemas.microsoft.com/office/drawing/2014/main" id="{81617112-C7D6-B443-8CFA-040E9615E722}"/>
              </a:ext>
            </a:extLst>
          </p:cNvPr>
          <p:cNvSpPr/>
          <p:nvPr/>
        </p:nvSpPr>
        <p:spPr>
          <a:xfrm>
            <a:off x="838200" y="5888675"/>
            <a:ext cx="5516254" cy="369332"/>
          </a:xfrm>
          <a:prstGeom prst="rect">
            <a:avLst/>
          </a:prstGeom>
        </p:spPr>
        <p:txBody>
          <a:bodyPr wrap="none">
            <a:spAutoFit/>
          </a:bodyPr>
          <a:lstStyle/>
          <a:p>
            <a:r>
              <a:rPr lang="zh-CN" altLang="en-US" dirty="0"/>
              <a:t>Designing like this is what </a:t>
            </a:r>
            <a:r>
              <a:rPr lang="en-US" altLang="zh-CN" dirty="0"/>
              <a:t>meet the 1NF requirement</a:t>
            </a:r>
            <a:endParaRPr lang="zh-CN" altLang="en-US" dirty="0"/>
          </a:p>
        </p:txBody>
      </p:sp>
      <p:sp>
        <p:nvSpPr>
          <p:cNvPr id="11" name="下箭头 10">
            <a:extLst>
              <a:ext uri="{FF2B5EF4-FFF2-40B4-BE49-F238E27FC236}">
                <a16:creationId xmlns:a16="http://schemas.microsoft.com/office/drawing/2014/main" id="{7E074C13-73A0-6F4C-97D3-5EEE317F383C}"/>
              </a:ext>
            </a:extLst>
          </p:cNvPr>
          <p:cNvSpPr/>
          <p:nvPr/>
        </p:nvSpPr>
        <p:spPr>
          <a:xfrm>
            <a:off x="5316279" y="4384734"/>
            <a:ext cx="416049" cy="299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870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93AD86A-C839-4F48-9410-1E7E85298559}"/>
              </a:ext>
            </a:extLst>
          </p:cNvPr>
          <p:cNvSpPr>
            <a:spLocks noGrp="1"/>
          </p:cNvSpPr>
          <p:nvPr>
            <p:ph type="title"/>
          </p:nvPr>
        </p:nvSpPr>
        <p:spPr>
          <a:xfrm>
            <a:off x="841248" y="426720"/>
            <a:ext cx="10506456" cy="1919141"/>
          </a:xfrm>
        </p:spPr>
        <p:txBody>
          <a:bodyPr anchor="b">
            <a:normAutofit/>
          </a:bodyPr>
          <a:lstStyle/>
          <a:p>
            <a:r>
              <a:rPr kumimoji="1" lang="en-US" altLang="zh-CN" sz="6000"/>
              <a:t>Key</a:t>
            </a:r>
            <a:endParaRPr kumimoji="1" lang="zh-CN" alt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E50E0DAC-7873-4847-915B-5C0B812A54E3}"/>
              </a:ext>
            </a:extLst>
          </p:cNvPr>
          <p:cNvSpPr>
            <a:spLocks noGrp="1"/>
          </p:cNvSpPr>
          <p:nvPr>
            <p:ph idx="1"/>
          </p:nvPr>
        </p:nvSpPr>
        <p:spPr>
          <a:xfrm>
            <a:off x="841248" y="3337269"/>
            <a:ext cx="10509504" cy="2905686"/>
          </a:xfrm>
        </p:spPr>
        <p:txBody>
          <a:bodyPr>
            <a:normAutofit/>
          </a:bodyPr>
          <a:lstStyle/>
          <a:p>
            <a:r>
              <a:rPr kumimoji="1" lang="en-US" altLang="zh-CN" sz="2000" dirty="0"/>
              <a:t>The key assumes that K is an attribute or attribute group in a table. </a:t>
            </a:r>
          </a:p>
          <a:p>
            <a:r>
              <a:rPr kumimoji="1" lang="en-US" altLang="zh-CN" sz="2000" dirty="0"/>
              <a:t>If all attributes except K are completely dependent on K (this "complete" should not be missed)</a:t>
            </a:r>
          </a:p>
          <a:p>
            <a:r>
              <a:rPr kumimoji="1" lang="en-US" altLang="zh-CN" sz="2000" dirty="0"/>
              <a:t>Then we call K a </a:t>
            </a:r>
            <a:r>
              <a:rPr kumimoji="1" lang="en-US" altLang="zh-CN" sz="2000" b="1" dirty="0"/>
              <a:t>candidate key.</a:t>
            </a:r>
            <a:endParaRPr kumimoji="1" lang="en-US" altLang="zh-CN" sz="2000" dirty="0"/>
          </a:p>
          <a:p>
            <a:r>
              <a:rPr kumimoji="1" lang="en-US" altLang="zh-CN" sz="2000" dirty="0"/>
              <a:t>In practice, we can usually understand that: if K is determined, the values of all attributes except K in the table are determined accordingly, then K is the key. </a:t>
            </a:r>
          </a:p>
          <a:p>
            <a:r>
              <a:rPr kumimoji="1" lang="en-US" altLang="zh-CN" sz="2000" dirty="0"/>
              <a:t>There can be more than one key in a table. (In practice, for convenience, one of the keys is usually selected as the primary key)</a:t>
            </a:r>
            <a:endParaRPr kumimoji="1" lang="zh-CN" altLang="en-US" sz="2000" dirty="0"/>
          </a:p>
        </p:txBody>
      </p:sp>
    </p:spTree>
    <p:extLst>
      <p:ext uri="{BB962C8B-B14F-4D97-AF65-F5344CB8AC3E}">
        <p14:creationId xmlns:p14="http://schemas.microsoft.com/office/powerpoint/2010/main" val="229753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AD101E-2E66-40BD-855E-05AB6F2D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AD0B6E9-60BA-4045-ABB5-3837459A77E9}"/>
              </a:ext>
            </a:extLst>
          </p:cNvPr>
          <p:cNvSpPr>
            <a:spLocks noGrp="1"/>
          </p:cNvSpPr>
          <p:nvPr>
            <p:ph type="title"/>
          </p:nvPr>
        </p:nvSpPr>
        <p:spPr>
          <a:xfrm>
            <a:off x="701344" y="710273"/>
            <a:ext cx="4352315" cy="2813320"/>
          </a:xfrm>
        </p:spPr>
        <p:txBody>
          <a:bodyPr>
            <a:normAutofit/>
          </a:bodyPr>
          <a:lstStyle/>
          <a:p>
            <a:r>
              <a:rPr kumimoji="1" lang="en-US" altLang="zh-CN" sz="4600" dirty="0"/>
              <a:t>Function dependency</a:t>
            </a:r>
            <a:endParaRPr kumimoji="1" lang="zh-CN" altLang="en-US" sz="4600" dirty="0"/>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7DD3537-7141-4DCE-87A0-24A9FDECE7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6" name="Rectangle 64">
              <a:extLst>
                <a:ext uri="{FF2B5EF4-FFF2-40B4-BE49-F238E27FC236}">
                  <a16:creationId xmlns:a16="http://schemas.microsoft.com/office/drawing/2014/main" id="{4CA9913A-B1D8-45B4-9957-42C103F2D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2CB1F3BD-F556-44C4-A1A7-2CB13B32D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176D79EE-734E-43CF-A5CB-369A381DC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45B23C19-C5F7-4D3E-9D63-C648D7458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CACAA539-E3A5-4EAB-B861-2671362B7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D66262B-0C5D-407E-AD43-E35D3D7D4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73A9A192-0D92-42E1-8233-FFCBC0269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0CF8C28B-11D4-43D3-B0FA-1A9D62D20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14DE6CB6-1BA3-4A45-8DF5-8728DB456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312655A1-4DA2-44E9-A217-B968FD5CD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11F6A0A-4682-40E9-AC75-233D3C0D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5EA6239D-D233-4711-A471-E07BD472A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0776104-DC4B-4056-8197-6F6EF1234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E37F985-0DDA-4764-9078-C71591476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C09BF5A-C1E9-4446-BD6E-A185B97F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B01D206-0B6E-445C-9DC1-DB9961CA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94A013BB-FBDD-4BEA-A7D7-836B72051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196F63B-7395-42FD-B183-3149E3326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052E94C-3771-40D8-AACB-56694FE6E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A6D390F-CDEC-4C7B-91D8-C4E8ADD1A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201E945-A296-4FBF-885C-5D13ADD51EA2}"/>
              </a:ext>
            </a:extLst>
          </p:cNvPr>
          <p:cNvPicPr>
            <a:picLocks noChangeAspect="1"/>
          </p:cNvPicPr>
          <p:nvPr/>
        </p:nvPicPr>
        <p:blipFill rotWithShape="1">
          <a:blip r:embed="rId3"/>
          <a:srcRect t="19438" r="1" b="5961"/>
          <a:stretch/>
        </p:blipFill>
        <p:spPr>
          <a:xfrm>
            <a:off x="5654843" y="10"/>
            <a:ext cx="6537158" cy="3850140"/>
          </a:xfrm>
          <a:prstGeom prst="rect">
            <a:avLst/>
          </a:prstGeom>
        </p:spPr>
      </p:pic>
      <p:sp>
        <p:nvSpPr>
          <p:cNvPr id="3" name="内容占位符 2">
            <a:extLst>
              <a:ext uri="{FF2B5EF4-FFF2-40B4-BE49-F238E27FC236}">
                <a16:creationId xmlns:a16="http://schemas.microsoft.com/office/drawing/2014/main" id="{B0E21A57-0D64-1847-BA00-C4DBE9C812D5}"/>
              </a:ext>
            </a:extLst>
          </p:cNvPr>
          <p:cNvSpPr>
            <a:spLocks noGrp="1"/>
          </p:cNvSpPr>
          <p:nvPr>
            <p:ph idx="1"/>
          </p:nvPr>
        </p:nvSpPr>
        <p:spPr>
          <a:xfrm>
            <a:off x="731519" y="4140130"/>
            <a:ext cx="10785191" cy="2062765"/>
          </a:xfrm>
        </p:spPr>
        <p:txBody>
          <a:bodyPr anchor="ctr">
            <a:normAutofit/>
          </a:bodyPr>
          <a:lstStyle/>
          <a:p>
            <a:r>
              <a:rPr kumimoji="1" lang="en-US" altLang="zh-CN" sz="2000" dirty="0"/>
              <a:t>If in a table, if the value of the attribute (or attribute group) X is determined, the value of the attribute Y must be determined.</a:t>
            </a:r>
          </a:p>
          <a:p>
            <a:pPr marL="0" indent="0">
              <a:buNone/>
            </a:pPr>
            <a:endParaRPr kumimoji="1" lang="en-US" altLang="zh-CN" sz="2000" dirty="0"/>
          </a:p>
          <a:p>
            <a:r>
              <a:rPr kumimoji="1" lang="en-US" altLang="zh-CN" sz="2000" dirty="0"/>
              <a:t>Then we can say that the Y function depends on X, and write X → Y</a:t>
            </a:r>
            <a:endParaRPr kumimoji="1" lang="zh-CN" altLang="en-US" sz="2000" dirty="0"/>
          </a:p>
        </p:txBody>
      </p:sp>
      <p:sp>
        <p:nvSpPr>
          <p:cNvPr id="37" name="Rectangle 3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32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FF20F-B862-0147-9415-C78BE004AE05}"/>
              </a:ext>
            </a:extLst>
          </p:cNvPr>
          <p:cNvSpPr>
            <a:spLocks noGrp="1"/>
          </p:cNvSpPr>
          <p:nvPr>
            <p:ph type="title"/>
          </p:nvPr>
        </p:nvSpPr>
        <p:spPr/>
        <p:txBody>
          <a:bodyPr/>
          <a:lstStyle/>
          <a:p>
            <a:r>
              <a:rPr kumimoji="1" lang="en-US" altLang="zh-CN" dirty="0"/>
              <a:t>Cont.</a:t>
            </a:r>
            <a:endParaRPr kumimoji="1" lang="zh-CN" altLang="en-US" dirty="0"/>
          </a:p>
        </p:txBody>
      </p:sp>
      <p:sp>
        <p:nvSpPr>
          <p:cNvPr id="4" name="矩形 3">
            <a:extLst>
              <a:ext uri="{FF2B5EF4-FFF2-40B4-BE49-F238E27FC236}">
                <a16:creationId xmlns:a16="http://schemas.microsoft.com/office/drawing/2014/main" id="{B1521545-7D4C-AE48-9515-9D6DF986EBFD}"/>
              </a:ext>
            </a:extLst>
          </p:cNvPr>
          <p:cNvSpPr/>
          <p:nvPr/>
        </p:nvSpPr>
        <p:spPr>
          <a:xfrm>
            <a:off x="838199" y="2174340"/>
            <a:ext cx="7976192"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t>Full functional dependency</a:t>
            </a:r>
            <a:r>
              <a:rPr lang="en-US" altLang="zh-CN" sz="2400" dirty="0"/>
              <a:t>: 	</a:t>
            </a:r>
            <a:r>
              <a:rPr lang="zh-CN" altLang="en-US" sz="2400" dirty="0"/>
              <a:t>Student ID → Name</a:t>
            </a:r>
          </a:p>
        </p:txBody>
      </p:sp>
      <p:sp>
        <p:nvSpPr>
          <p:cNvPr id="5" name="矩形 4">
            <a:extLst>
              <a:ext uri="{FF2B5EF4-FFF2-40B4-BE49-F238E27FC236}">
                <a16:creationId xmlns:a16="http://schemas.microsoft.com/office/drawing/2014/main" id="{5E6F6F16-BB39-7445-9B12-0A8178F58A0E}"/>
              </a:ext>
            </a:extLst>
          </p:cNvPr>
          <p:cNvSpPr/>
          <p:nvPr/>
        </p:nvSpPr>
        <p:spPr>
          <a:xfrm>
            <a:off x="838199" y="3027324"/>
            <a:ext cx="9870010" cy="461665"/>
          </a:xfrm>
          <a:prstGeom prst="rect">
            <a:avLst/>
          </a:prstGeom>
        </p:spPr>
        <p:txBody>
          <a:bodyPr wrap="none">
            <a:spAutoFit/>
          </a:bodyPr>
          <a:lstStyle/>
          <a:p>
            <a:pPr marL="285750" indent="-285750">
              <a:buFont typeface="Arial" panose="020B0604020202020204" pitchFamily="34" charset="0"/>
              <a:buChar char="•"/>
            </a:pPr>
            <a:r>
              <a:rPr lang="zh-CN" altLang="en-US" sz="2400" dirty="0"/>
              <a:t>Partial function dependency</a:t>
            </a:r>
            <a:r>
              <a:rPr lang="en-US" altLang="zh-CN" sz="2400" dirty="0"/>
              <a:t>: 	</a:t>
            </a:r>
            <a:r>
              <a:rPr lang="zh-CN" altLang="en-US" sz="2400" dirty="0"/>
              <a:t>(Student ID, Course Name) P → Name</a:t>
            </a:r>
          </a:p>
        </p:txBody>
      </p:sp>
      <p:sp>
        <p:nvSpPr>
          <p:cNvPr id="6" name="矩形 5">
            <a:extLst>
              <a:ext uri="{FF2B5EF4-FFF2-40B4-BE49-F238E27FC236}">
                <a16:creationId xmlns:a16="http://schemas.microsoft.com/office/drawing/2014/main" id="{9E6BCACB-B1FD-0B42-A282-475A3A5CA03A}"/>
              </a:ext>
            </a:extLst>
          </p:cNvPr>
          <p:cNvSpPr/>
          <p:nvPr/>
        </p:nvSpPr>
        <p:spPr>
          <a:xfrm>
            <a:off x="838199" y="3880308"/>
            <a:ext cx="9525365" cy="461665"/>
          </a:xfrm>
          <a:prstGeom prst="rect">
            <a:avLst/>
          </a:prstGeom>
        </p:spPr>
        <p:txBody>
          <a:bodyPr wrap="none">
            <a:spAutoFit/>
          </a:bodyPr>
          <a:lstStyle/>
          <a:p>
            <a:pPr marL="285750" indent="-285750">
              <a:buFont typeface="Arial" panose="020B0604020202020204" pitchFamily="34" charset="0"/>
              <a:buChar char="•"/>
            </a:pPr>
            <a:r>
              <a:rPr lang="en-US" altLang="zh-CN" sz="2400" dirty="0"/>
              <a:t>Transitive</a:t>
            </a:r>
            <a:r>
              <a:rPr lang="zh-CN" altLang="en-US" sz="2400" dirty="0"/>
              <a:t> function dependency</a:t>
            </a:r>
            <a:r>
              <a:rPr lang="en-US" altLang="zh-CN" sz="2400" dirty="0"/>
              <a:t>: 	</a:t>
            </a:r>
            <a:r>
              <a:rPr lang="zh-CN" altLang="en-US" sz="2400" dirty="0"/>
              <a:t>Student ID → </a:t>
            </a:r>
            <a:r>
              <a:rPr lang="en-US" altLang="zh-CN" sz="2400" dirty="0"/>
              <a:t>Department </a:t>
            </a:r>
            <a:r>
              <a:rPr lang="zh-CN" altLang="en-US" sz="2400" dirty="0"/>
              <a:t>→ </a:t>
            </a:r>
            <a:r>
              <a:rPr lang="en-US" altLang="zh-CN" sz="2400" dirty="0"/>
              <a:t>Dean </a:t>
            </a:r>
            <a:endParaRPr lang="zh-CN" altLang="en-US" sz="2400" dirty="0"/>
          </a:p>
        </p:txBody>
      </p:sp>
    </p:spTree>
    <p:extLst>
      <p:ext uri="{BB962C8B-B14F-4D97-AF65-F5344CB8AC3E}">
        <p14:creationId xmlns:p14="http://schemas.microsoft.com/office/powerpoint/2010/main" val="231883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2DF024B-9466-B249-9BE9-F3BCD1540297}"/>
              </a:ext>
            </a:extLst>
          </p:cNvPr>
          <p:cNvSpPr>
            <a:spLocks noGrp="1"/>
          </p:cNvSpPr>
          <p:nvPr>
            <p:ph type="title"/>
          </p:nvPr>
        </p:nvSpPr>
        <p:spPr>
          <a:xfrm>
            <a:off x="1166648" y="679927"/>
            <a:ext cx="5064470" cy="2270664"/>
          </a:xfrm>
        </p:spPr>
        <p:txBody>
          <a:bodyPr>
            <a:normAutofit/>
          </a:bodyPr>
          <a:lstStyle/>
          <a:p>
            <a:r>
              <a:rPr kumimoji="1" lang="en-US" altLang="zh-CN"/>
              <a:t>2 NF</a:t>
            </a:r>
            <a:endParaRPr kumimoji="1" lang="zh-CN" altLang="en-US" dirty="0"/>
          </a:p>
        </p:txBody>
      </p:sp>
      <p:sp>
        <p:nvSpPr>
          <p:cNvPr id="13" name="Rectangle 1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10DE5A9-52D3-4FA9-B669-A8E91D2D5991}"/>
              </a:ext>
            </a:extLst>
          </p:cNvPr>
          <p:cNvPicPr>
            <a:picLocks noChangeAspect="1"/>
          </p:cNvPicPr>
          <p:nvPr/>
        </p:nvPicPr>
        <p:blipFill rotWithShape="1">
          <a:blip r:embed="rId3"/>
          <a:srcRect l="2228" r="622" b="-1"/>
          <a:stretch/>
        </p:blipFill>
        <p:spPr>
          <a:xfrm>
            <a:off x="6606643" y="10"/>
            <a:ext cx="5585357" cy="3233973"/>
          </a:xfrm>
          <a:prstGeom prst="rect">
            <a:avLst/>
          </a:prstGeom>
        </p:spPr>
      </p:pic>
      <p:sp>
        <p:nvSpPr>
          <p:cNvPr id="37" name="Rectangle 3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2E24AC9-4DA0-EB43-8029-306F12DCE043}"/>
              </a:ext>
            </a:extLst>
          </p:cNvPr>
          <p:cNvSpPr>
            <a:spLocks noGrp="1"/>
          </p:cNvSpPr>
          <p:nvPr>
            <p:ph idx="1"/>
          </p:nvPr>
        </p:nvSpPr>
        <p:spPr>
          <a:xfrm>
            <a:off x="1166649" y="3540334"/>
            <a:ext cx="10350062" cy="3026004"/>
          </a:xfrm>
        </p:spPr>
        <p:txBody>
          <a:bodyPr anchor="ctr">
            <a:normAutofit/>
          </a:bodyPr>
          <a:lstStyle/>
          <a:p>
            <a:r>
              <a:rPr kumimoji="1" lang="en-US" altLang="zh-CN" sz="2100" dirty="0"/>
              <a:t>2NF is based on 1NF, </a:t>
            </a:r>
          </a:p>
          <a:p>
            <a:r>
              <a:rPr kumimoji="1" lang="en-US" altLang="zh-CN" sz="2100" dirty="0"/>
              <a:t>And it eliminates the non-primary attribute‘s partial function dependence on the primary key.</a:t>
            </a:r>
          </a:p>
          <a:p>
            <a:pPr marL="0" indent="0">
              <a:buNone/>
            </a:pPr>
            <a:endParaRPr kumimoji="1" lang="zh-CN" altLang="en-US" sz="2100" dirty="0"/>
          </a:p>
        </p:txBody>
      </p:sp>
    </p:spTree>
    <p:extLst>
      <p:ext uri="{BB962C8B-B14F-4D97-AF65-F5344CB8AC3E}">
        <p14:creationId xmlns:p14="http://schemas.microsoft.com/office/powerpoint/2010/main" val="331118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AF38EB5-66A2-4E4C-9D51-6E2F008C52E0}"/>
              </a:ext>
            </a:extLst>
          </p:cNvPr>
          <p:cNvSpPr/>
          <p:nvPr/>
        </p:nvSpPr>
        <p:spPr>
          <a:xfrm>
            <a:off x="1724248" y="3580535"/>
            <a:ext cx="5165649" cy="9595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6AA2339E-0FF3-514B-B6EA-24AFC4D9848D}"/>
              </a:ext>
            </a:extLst>
          </p:cNvPr>
          <p:cNvSpPr>
            <a:spLocks noGrp="1"/>
          </p:cNvSpPr>
          <p:nvPr>
            <p:ph type="title"/>
          </p:nvPr>
        </p:nvSpPr>
        <p:spPr/>
        <p:txBody>
          <a:bodyPr/>
          <a:lstStyle/>
          <a:p>
            <a:r>
              <a:rPr kumimoji="1" lang="en-US" altLang="zh-CN" dirty="0"/>
              <a:t>Cont.</a:t>
            </a:r>
            <a:endParaRPr kumimoji="1" lang="zh-CN" altLang="en-US" dirty="0"/>
          </a:p>
        </p:txBody>
      </p:sp>
      <p:graphicFrame>
        <p:nvGraphicFramePr>
          <p:cNvPr id="4" name="内容占位符 3">
            <a:extLst>
              <a:ext uri="{FF2B5EF4-FFF2-40B4-BE49-F238E27FC236}">
                <a16:creationId xmlns:a16="http://schemas.microsoft.com/office/drawing/2014/main" id="{41873E70-E8B5-7F45-AD4C-25D4E6826424}"/>
              </a:ext>
            </a:extLst>
          </p:cNvPr>
          <p:cNvGraphicFramePr>
            <a:graphicFrameLocks noGrp="1"/>
          </p:cNvGraphicFramePr>
          <p:nvPr>
            <p:ph idx="1"/>
            <p:extLst>
              <p:ext uri="{D42A27DB-BD31-4B8C-83A1-F6EECF244321}">
                <p14:modId xmlns:p14="http://schemas.microsoft.com/office/powerpoint/2010/main" val="1884125935"/>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82510106"/>
                    </a:ext>
                  </a:extLst>
                </a:gridCol>
                <a:gridCol w="1752600">
                  <a:extLst>
                    <a:ext uri="{9D8B030D-6E8A-4147-A177-3AD203B41FA5}">
                      <a16:colId xmlns:a16="http://schemas.microsoft.com/office/drawing/2014/main" val="3562759625"/>
                    </a:ext>
                  </a:extLst>
                </a:gridCol>
                <a:gridCol w="1752600">
                  <a:extLst>
                    <a:ext uri="{9D8B030D-6E8A-4147-A177-3AD203B41FA5}">
                      <a16:colId xmlns:a16="http://schemas.microsoft.com/office/drawing/2014/main" val="2230574092"/>
                    </a:ext>
                  </a:extLst>
                </a:gridCol>
                <a:gridCol w="1752600">
                  <a:extLst>
                    <a:ext uri="{9D8B030D-6E8A-4147-A177-3AD203B41FA5}">
                      <a16:colId xmlns:a16="http://schemas.microsoft.com/office/drawing/2014/main" val="2922736811"/>
                    </a:ext>
                  </a:extLst>
                </a:gridCol>
                <a:gridCol w="1752600">
                  <a:extLst>
                    <a:ext uri="{9D8B030D-6E8A-4147-A177-3AD203B41FA5}">
                      <a16:colId xmlns:a16="http://schemas.microsoft.com/office/drawing/2014/main" val="3757541317"/>
                    </a:ext>
                  </a:extLst>
                </a:gridCol>
                <a:gridCol w="1752600">
                  <a:extLst>
                    <a:ext uri="{9D8B030D-6E8A-4147-A177-3AD203B41FA5}">
                      <a16:colId xmlns:a16="http://schemas.microsoft.com/office/drawing/2014/main" val="4044773308"/>
                    </a:ext>
                  </a:extLst>
                </a:gridCol>
              </a:tblGrid>
              <a:tr h="370840">
                <a:tc>
                  <a:txBody>
                    <a:bodyPr/>
                    <a:lstStyle/>
                    <a:p>
                      <a:r>
                        <a:rPr lang="en-US" altLang="zh-CN" dirty="0"/>
                        <a:t>Student 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Department</a:t>
                      </a:r>
                      <a:endParaRPr lang="zh-CN" altLang="en-US" dirty="0"/>
                    </a:p>
                  </a:txBody>
                  <a:tcPr/>
                </a:tc>
                <a:tc>
                  <a:txBody>
                    <a:bodyPr/>
                    <a:lstStyle/>
                    <a:p>
                      <a:r>
                        <a:rPr lang="en-US" altLang="zh-CN" dirty="0"/>
                        <a:t>Dean</a:t>
                      </a:r>
                      <a:endParaRPr lang="zh-CN" altLang="en-US" dirty="0"/>
                    </a:p>
                  </a:txBody>
                  <a:tcPr/>
                </a:tc>
                <a:tc>
                  <a:txBody>
                    <a:bodyPr/>
                    <a:lstStyle/>
                    <a:p>
                      <a:r>
                        <a:rPr lang="en-US" altLang="zh-CN" dirty="0"/>
                        <a:t>Course</a:t>
                      </a:r>
                      <a:endParaRPr lang="zh-CN" altLang="en-US" dirty="0"/>
                    </a:p>
                  </a:txBody>
                  <a:tcPr/>
                </a:tc>
                <a:tc>
                  <a:txBody>
                    <a:bodyPr/>
                    <a:lstStyle/>
                    <a:p>
                      <a:r>
                        <a:rPr lang="en-US" altLang="zh-CN" dirty="0"/>
                        <a:t>Grade</a:t>
                      </a:r>
                      <a:endParaRPr lang="zh-CN" altLang="en-US" dirty="0"/>
                    </a:p>
                  </a:txBody>
                  <a:tcPr/>
                </a:tc>
                <a:extLst>
                  <a:ext uri="{0D108BD9-81ED-4DB2-BD59-A6C34878D82A}">
                    <a16:rowId xmlns:a16="http://schemas.microsoft.com/office/drawing/2014/main" val="1614553255"/>
                  </a:ext>
                </a:extLst>
              </a:tr>
              <a:tr h="370840">
                <a:tc>
                  <a:txBody>
                    <a:bodyPr/>
                    <a:lstStyle/>
                    <a:p>
                      <a:r>
                        <a:rPr lang="en-US" altLang="zh-CN" dirty="0"/>
                        <a:t>1</a:t>
                      </a:r>
                      <a:endParaRPr lang="zh-CN" altLang="en-US" dirty="0"/>
                    </a:p>
                  </a:txBody>
                  <a:tcPr/>
                </a:tc>
                <a:tc>
                  <a:txBody>
                    <a:bodyPr/>
                    <a:lstStyle/>
                    <a:p>
                      <a:r>
                        <a:rPr lang="en-US" altLang="zh-CN" dirty="0" err="1"/>
                        <a:t>Aaa</a:t>
                      </a:r>
                      <a:endParaRPr lang="zh-CN" altLang="en-US" dirty="0"/>
                    </a:p>
                  </a:txBody>
                  <a:tcPr/>
                </a:tc>
                <a:tc>
                  <a:txBody>
                    <a:bodyPr/>
                    <a:lstStyle/>
                    <a:p>
                      <a:r>
                        <a:rPr lang="en-US" altLang="zh-CN" dirty="0"/>
                        <a:t>DA</a:t>
                      </a:r>
                      <a:endParaRPr lang="zh-CN" altLang="en-US" dirty="0"/>
                    </a:p>
                  </a:txBody>
                  <a:tcPr/>
                </a:tc>
                <a:tc>
                  <a:txBody>
                    <a:bodyPr/>
                    <a:lstStyle/>
                    <a:p>
                      <a:r>
                        <a:rPr lang="en-US" altLang="zh-CN" dirty="0" err="1"/>
                        <a:t>DeanA</a:t>
                      </a:r>
                      <a:endParaRPr lang="zh-CN" altLang="en-US" dirty="0"/>
                    </a:p>
                  </a:txBody>
                  <a:tcPr/>
                </a:tc>
                <a:tc>
                  <a:txBody>
                    <a:bodyPr/>
                    <a:lstStyle/>
                    <a:p>
                      <a:r>
                        <a:rPr lang="en-US" altLang="zh-CN" dirty="0"/>
                        <a:t>CA</a:t>
                      </a:r>
                      <a:endParaRPr lang="zh-CN" altLang="en-US" dirty="0"/>
                    </a:p>
                  </a:txBody>
                  <a:tcPr/>
                </a:tc>
                <a:tc>
                  <a:txBody>
                    <a:bodyPr/>
                    <a:lstStyle/>
                    <a:p>
                      <a:r>
                        <a:rPr lang="en-US" altLang="zh-CN" dirty="0"/>
                        <a:t>GA</a:t>
                      </a:r>
                      <a:endParaRPr lang="zh-CN" altLang="en-US" dirty="0"/>
                    </a:p>
                  </a:txBody>
                  <a:tcPr/>
                </a:tc>
                <a:extLst>
                  <a:ext uri="{0D108BD9-81ED-4DB2-BD59-A6C34878D82A}">
                    <a16:rowId xmlns:a16="http://schemas.microsoft.com/office/drawing/2014/main" val="804477333"/>
                  </a:ext>
                </a:extLst>
              </a:tr>
              <a:tr h="370840">
                <a:tc>
                  <a:txBody>
                    <a:bodyPr/>
                    <a:lstStyle/>
                    <a:p>
                      <a:r>
                        <a:rPr lang="en-US" altLang="zh-CN" dirty="0"/>
                        <a:t>2</a:t>
                      </a:r>
                      <a:endParaRPr lang="zh-CN" altLang="en-US" dirty="0"/>
                    </a:p>
                  </a:txBody>
                  <a:tcPr/>
                </a:tc>
                <a:tc>
                  <a:txBody>
                    <a:bodyPr/>
                    <a:lstStyle/>
                    <a:p>
                      <a:r>
                        <a:rPr lang="en-US" altLang="zh-CN" dirty="0" err="1"/>
                        <a:t>Bbb</a:t>
                      </a:r>
                      <a:endParaRPr lang="zh-CN" altLang="en-US" dirty="0"/>
                    </a:p>
                  </a:txBody>
                  <a:tcPr/>
                </a:tc>
                <a:tc>
                  <a:txBody>
                    <a:bodyPr/>
                    <a:lstStyle/>
                    <a:p>
                      <a:r>
                        <a:rPr lang="en-US" altLang="zh-CN" dirty="0"/>
                        <a:t>DB</a:t>
                      </a:r>
                      <a:endParaRPr lang="zh-CN" altLang="en-US" dirty="0"/>
                    </a:p>
                  </a:txBody>
                  <a:tcPr/>
                </a:tc>
                <a:tc>
                  <a:txBody>
                    <a:bodyPr/>
                    <a:lstStyle/>
                    <a:p>
                      <a:r>
                        <a:rPr lang="en-US" altLang="zh-CN" dirty="0" err="1"/>
                        <a:t>DeanB</a:t>
                      </a:r>
                      <a:endParaRPr lang="zh-CN" altLang="en-US" dirty="0"/>
                    </a:p>
                  </a:txBody>
                  <a:tcPr/>
                </a:tc>
                <a:tc>
                  <a:txBody>
                    <a:bodyPr/>
                    <a:lstStyle/>
                    <a:p>
                      <a:r>
                        <a:rPr lang="en-US" altLang="zh-CN" dirty="0"/>
                        <a:t>CB</a:t>
                      </a:r>
                      <a:endParaRPr lang="zh-CN" altLang="en-US" dirty="0"/>
                    </a:p>
                  </a:txBody>
                  <a:tcPr/>
                </a:tc>
                <a:tc>
                  <a:txBody>
                    <a:bodyPr/>
                    <a:lstStyle/>
                    <a:p>
                      <a:r>
                        <a:rPr lang="en-US" altLang="zh-CN" dirty="0"/>
                        <a:t>GB</a:t>
                      </a:r>
                      <a:endParaRPr lang="zh-CN" altLang="en-US" dirty="0"/>
                    </a:p>
                  </a:txBody>
                  <a:tcPr/>
                </a:tc>
                <a:extLst>
                  <a:ext uri="{0D108BD9-81ED-4DB2-BD59-A6C34878D82A}">
                    <a16:rowId xmlns:a16="http://schemas.microsoft.com/office/drawing/2014/main" val="1706477670"/>
                  </a:ext>
                </a:extLst>
              </a:tr>
            </a:tbl>
          </a:graphicData>
        </a:graphic>
      </p:graphicFrame>
      <p:sp>
        <p:nvSpPr>
          <p:cNvPr id="5" name="矩形 4">
            <a:extLst>
              <a:ext uri="{FF2B5EF4-FFF2-40B4-BE49-F238E27FC236}">
                <a16:creationId xmlns:a16="http://schemas.microsoft.com/office/drawing/2014/main" id="{90A03B2C-CA5D-E641-86DF-E7BAEA8A0B15}"/>
              </a:ext>
            </a:extLst>
          </p:cNvPr>
          <p:cNvSpPr/>
          <p:nvPr/>
        </p:nvSpPr>
        <p:spPr>
          <a:xfrm>
            <a:off x="1871331" y="3811773"/>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sp>
        <p:nvSpPr>
          <p:cNvPr id="6" name="矩形 5">
            <a:extLst>
              <a:ext uri="{FF2B5EF4-FFF2-40B4-BE49-F238E27FC236}">
                <a16:creationId xmlns:a16="http://schemas.microsoft.com/office/drawing/2014/main" id="{18A01991-8F96-2B4E-A8BD-D091957E1DF2}"/>
              </a:ext>
            </a:extLst>
          </p:cNvPr>
          <p:cNvSpPr/>
          <p:nvPr/>
        </p:nvSpPr>
        <p:spPr>
          <a:xfrm>
            <a:off x="4522383" y="3808214"/>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Course</a:t>
            </a:r>
            <a:endParaRPr kumimoji="1" lang="zh-CN" altLang="en-US" dirty="0"/>
          </a:p>
        </p:txBody>
      </p:sp>
      <p:sp>
        <p:nvSpPr>
          <p:cNvPr id="7" name="矩形 6">
            <a:extLst>
              <a:ext uri="{FF2B5EF4-FFF2-40B4-BE49-F238E27FC236}">
                <a16:creationId xmlns:a16="http://schemas.microsoft.com/office/drawing/2014/main" id="{E931F3DE-F069-AC4E-9E2B-EB75A3256BC7}"/>
              </a:ext>
            </a:extLst>
          </p:cNvPr>
          <p:cNvSpPr/>
          <p:nvPr/>
        </p:nvSpPr>
        <p:spPr>
          <a:xfrm>
            <a:off x="3815317" y="528261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Department</a:t>
            </a:r>
            <a:endParaRPr kumimoji="1" lang="zh-CN" altLang="en-US" dirty="0"/>
          </a:p>
        </p:txBody>
      </p:sp>
      <p:sp>
        <p:nvSpPr>
          <p:cNvPr id="8" name="矩形 7">
            <a:extLst>
              <a:ext uri="{FF2B5EF4-FFF2-40B4-BE49-F238E27FC236}">
                <a16:creationId xmlns:a16="http://schemas.microsoft.com/office/drawing/2014/main" id="{DCBEF3E9-CA45-F74F-B4CC-E5297BEE6C68}"/>
              </a:ext>
            </a:extLst>
          </p:cNvPr>
          <p:cNvSpPr/>
          <p:nvPr/>
        </p:nvSpPr>
        <p:spPr>
          <a:xfrm>
            <a:off x="1348563" y="5264861"/>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Name</a:t>
            </a:r>
            <a:endParaRPr kumimoji="1" lang="zh-CN" altLang="en-US" dirty="0"/>
          </a:p>
        </p:txBody>
      </p:sp>
      <p:sp>
        <p:nvSpPr>
          <p:cNvPr id="9" name="矩形 8">
            <a:extLst>
              <a:ext uri="{FF2B5EF4-FFF2-40B4-BE49-F238E27FC236}">
                <a16:creationId xmlns:a16="http://schemas.microsoft.com/office/drawing/2014/main" id="{E65584F2-9FCF-3346-A16C-A624F0A0A486}"/>
              </a:ext>
            </a:extLst>
          </p:cNvPr>
          <p:cNvSpPr/>
          <p:nvPr/>
        </p:nvSpPr>
        <p:spPr>
          <a:xfrm>
            <a:off x="6473458" y="5264861"/>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Dean</a:t>
            </a:r>
            <a:endParaRPr kumimoji="1" lang="zh-CN" altLang="en-US" dirty="0"/>
          </a:p>
        </p:txBody>
      </p:sp>
      <p:sp>
        <p:nvSpPr>
          <p:cNvPr id="10" name="矩形 9">
            <a:extLst>
              <a:ext uri="{FF2B5EF4-FFF2-40B4-BE49-F238E27FC236}">
                <a16:creationId xmlns:a16="http://schemas.microsoft.com/office/drawing/2014/main" id="{737C31EE-0DD0-A34C-8363-F2267BDF41B9}"/>
              </a:ext>
            </a:extLst>
          </p:cNvPr>
          <p:cNvSpPr/>
          <p:nvPr/>
        </p:nvSpPr>
        <p:spPr>
          <a:xfrm>
            <a:off x="8031126" y="381489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Grade</a:t>
            </a:r>
            <a:endParaRPr kumimoji="1" lang="zh-CN" altLang="en-US" dirty="0"/>
          </a:p>
        </p:txBody>
      </p:sp>
      <p:sp>
        <p:nvSpPr>
          <p:cNvPr id="12" name="文本框 11">
            <a:extLst>
              <a:ext uri="{FF2B5EF4-FFF2-40B4-BE49-F238E27FC236}">
                <a16:creationId xmlns:a16="http://schemas.microsoft.com/office/drawing/2014/main" id="{B9063D1A-897E-A443-A1CA-91A9EADC3C29}"/>
              </a:ext>
            </a:extLst>
          </p:cNvPr>
          <p:cNvSpPr txBox="1"/>
          <p:nvPr/>
        </p:nvSpPr>
        <p:spPr>
          <a:xfrm>
            <a:off x="838200" y="3115858"/>
            <a:ext cx="4645824" cy="369332"/>
          </a:xfrm>
          <a:prstGeom prst="rect">
            <a:avLst/>
          </a:prstGeom>
          <a:noFill/>
        </p:spPr>
        <p:txBody>
          <a:bodyPr wrap="none" rtlCol="0">
            <a:spAutoFit/>
          </a:bodyPr>
          <a:lstStyle/>
          <a:p>
            <a:r>
              <a:rPr kumimoji="1" lang="en-US" altLang="zh-CN" dirty="0"/>
              <a:t>We can find all dependencies from this table</a:t>
            </a:r>
            <a:endParaRPr kumimoji="1" lang="zh-CN" altLang="en-US" dirty="0"/>
          </a:p>
        </p:txBody>
      </p:sp>
      <p:cxnSp>
        <p:nvCxnSpPr>
          <p:cNvPr id="14" name="直线箭头连接符 13">
            <a:extLst>
              <a:ext uri="{FF2B5EF4-FFF2-40B4-BE49-F238E27FC236}">
                <a16:creationId xmlns:a16="http://schemas.microsoft.com/office/drawing/2014/main" id="{9A15E9DF-4F86-3C4E-A906-823D1572C314}"/>
              </a:ext>
            </a:extLst>
          </p:cNvPr>
          <p:cNvCxnSpPr>
            <a:stCxn id="11" idx="3"/>
            <a:endCxn id="10" idx="1"/>
          </p:cNvCxnSpPr>
          <p:nvPr/>
        </p:nvCxnSpPr>
        <p:spPr>
          <a:xfrm flipV="1">
            <a:off x="6889897" y="4060318"/>
            <a:ext cx="1141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0891F2CD-FFF8-504F-8BBC-ABE93D5F7557}"/>
              </a:ext>
            </a:extLst>
          </p:cNvPr>
          <p:cNvCxnSpPr>
            <a:cxnSpLocks/>
            <a:endCxn id="8" idx="0"/>
          </p:cNvCxnSpPr>
          <p:nvPr/>
        </p:nvCxnSpPr>
        <p:spPr>
          <a:xfrm flipH="1">
            <a:off x="2406503" y="4305747"/>
            <a:ext cx="522768" cy="959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E329EFF3-3837-3040-9745-A1539BF70262}"/>
              </a:ext>
            </a:extLst>
          </p:cNvPr>
          <p:cNvCxnSpPr>
            <a:cxnSpLocks/>
            <a:endCxn id="7" idx="0"/>
          </p:cNvCxnSpPr>
          <p:nvPr/>
        </p:nvCxnSpPr>
        <p:spPr>
          <a:xfrm>
            <a:off x="2929270" y="4305747"/>
            <a:ext cx="1943987" cy="976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540085B9-ED5F-B744-99C0-30ABD6E9D798}"/>
              </a:ext>
            </a:extLst>
          </p:cNvPr>
          <p:cNvCxnSpPr>
            <a:cxnSpLocks/>
            <a:stCxn id="7" idx="3"/>
            <a:endCxn id="9" idx="1"/>
          </p:cNvCxnSpPr>
          <p:nvPr/>
        </p:nvCxnSpPr>
        <p:spPr>
          <a:xfrm flipV="1">
            <a:off x="5931196" y="5510289"/>
            <a:ext cx="542262" cy="17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59CF0F42-E844-2E49-AECF-859B6610C858}"/>
              </a:ext>
            </a:extLst>
          </p:cNvPr>
          <p:cNvCxnSpPr>
            <a:cxnSpLocks/>
            <a:endCxn id="9" idx="0"/>
          </p:cNvCxnSpPr>
          <p:nvPr/>
        </p:nvCxnSpPr>
        <p:spPr>
          <a:xfrm>
            <a:off x="2929270" y="4305747"/>
            <a:ext cx="4602128" cy="959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E8D1F93-1614-6247-9AB2-31401A83D0C1}"/>
              </a:ext>
            </a:extLst>
          </p:cNvPr>
          <p:cNvSpPr txBox="1"/>
          <p:nvPr/>
        </p:nvSpPr>
        <p:spPr>
          <a:xfrm>
            <a:off x="914400" y="5996763"/>
            <a:ext cx="7419019" cy="646331"/>
          </a:xfrm>
          <a:prstGeom prst="rect">
            <a:avLst/>
          </a:prstGeom>
          <a:noFill/>
        </p:spPr>
        <p:txBody>
          <a:bodyPr wrap="none" rtlCol="0">
            <a:spAutoFit/>
          </a:bodyPr>
          <a:lstStyle/>
          <a:p>
            <a:r>
              <a:rPr kumimoji="1" lang="en-US" altLang="zh-CN" dirty="0"/>
              <a:t>So from this table, we can get a primary key of it. It is (Student ID, Course)</a:t>
            </a:r>
          </a:p>
          <a:p>
            <a:r>
              <a:rPr kumimoji="1" lang="en-US" altLang="zh-CN" dirty="0"/>
              <a:t>And non-primary attributes are name, department, dean, grade</a:t>
            </a:r>
            <a:endParaRPr kumimoji="1" lang="zh-CN" altLang="en-US" dirty="0"/>
          </a:p>
        </p:txBody>
      </p:sp>
    </p:spTree>
    <p:extLst>
      <p:ext uri="{BB962C8B-B14F-4D97-AF65-F5344CB8AC3E}">
        <p14:creationId xmlns:p14="http://schemas.microsoft.com/office/powerpoint/2010/main" val="367323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78DAB-7345-DF4F-86B9-263F4B39DA22}"/>
              </a:ext>
            </a:extLst>
          </p:cNvPr>
          <p:cNvSpPr>
            <a:spLocks noGrp="1"/>
          </p:cNvSpPr>
          <p:nvPr>
            <p:ph type="title"/>
          </p:nvPr>
        </p:nvSpPr>
        <p:spPr/>
        <p:txBody>
          <a:bodyPr/>
          <a:lstStyle/>
          <a:p>
            <a:r>
              <a:rPr kumimoji="1" lang="en-US" altLang="zh-CN" dirty="0"/>
              <a:t>Cont.</a:t>
            </a:r>
            <a:endParaRPr kumimoji="1" lang="zh-CN" altLang="en-US" dirty="0"/>
          </a:p>
        </p:txBody>
      </p:sp>
      <p:sp>
        <p:nvSpPr>
          <p:cNvPr id="4" name="矩形 3">
            <a:extLst>
              <a:ext uri="{FF2B5EF4-FFF2-40B4-BE49-F238E27FC236}">
                <a16:creationId xmlns:a16="http://schemas.microsoft.com/office/drawing/2014/main" id="{6092705B-6093-5D4E-8E6A-48632320E2F9}"/>
              </a:ext>
            </a:extLst>
          </p:cNvPr>
          <p:cNvSpPr/>
          <p:nvPr/>
        </p:nvSpPr>
        <p:spPr>
          <a:xfrm>
            <a:off x="1213885" y="1540964"/>
            <a:ext cx="5165649" cy="9595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B93688D7-E0A9-E641-81B7-DB7A70D65BF1}"/>
              </a:ext>
            </a:extLst>
          </p:cNvPr>
          <p:cNvSpPr/>
          <p:nvPr/>
        </p:nvSpPr>
        <p:spPr>
          <a:xfrm>
            <a:off x="1360968" y="1772202"/>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sp>
        <p:nvSpPr>
          <p:cNvPr id="7" name="矩形 6">
            <a:extLst>
              <a:ext uri="{FF2B5EF4-FFF2-40B4-BE49-F238E27FC236}">
                <a16:creationId xmlns:a16="http://schemas.microsoft.com/office/drawing/2014/main" id="{92897B72-3622-9241-AA6D-C54805274957}"/>
              </a:ext>
            </a:extLst>
          </p:cNvPr>
          <p:cNvSpPr/>
          <p:nvPr/>
        </p:nvSpPr>
        <p:spPr>
          <a:xfrm>
            <a:off x="4012020" y="1768643"/>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Course</a:t>
            </a:r>
            <a:endParaRPr kumimoji="1" lang="zh-CN" altLang="en-US" dirty="0"/>
          </a:p>
        </p:txBody>
      </p:sp>
      <p:sp>
        <p:nvSpPr>
          <p:cNvPr id="8" name="矩形 7">
            <a:extLst>
              <a:ext uri="{FF2B5EF4-FFF2-40B4-BE49-F238E27FC236}">
                <a16:creationId xmlns:a16="http://schemas.microsoft.com/office/drawing/2014/main" id="{CECE5F0E-0FFC-BF4C-BFE6-A48E2591E816}"/>
              </a:ext>
            </a:extLst>
          </p:cNvPr>
          <p:cNvSpPr/>
          <p:nvPr/>
        </p:nvSpPr>
        <p:spPr>
          <a:xfrm>
            <a:off x="3304954" y="3243039"/>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Department</a:t>
            </a:r>
            <a:endParaRPr kumimoji="1" lang="zh-CN" altLang="en-US" dirty="0"/>
          </a:p>
        </p:txBody>
      </p:sp>
      <p:sp>
        <p:nvSpPr>
          <p:cNvPr id="9" name="矩形 8">
            <a:extLst>
              <a:ext uri="{FF2B5EF4-FFF2-40B4-BE49-F238E27FC236}">
                <a16:creationId xmlns:a16="http://schemas.microsoft.com/office/drawing/2014/main" id="{B16413DD-EC27-3943-B66A-3FE284E6EA74}"/>
              </a:ext>
            </a:extLst>
          </p:cNvPr>
          <p:cNvSpPr/>
          <p:nvPr/>
        </p:nvSpPr>
        <p:spPr>
          <a:xfrm>
            <a:off x="838200" y="322529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Name</a:t>
            </a:r>
            <a:endParaRPr kumimoji="1" lang="zh-CN" altLang="en-US" dirty="0"/>
          </a:p>
        </p:txBody>
      </p:sp>
      <p:sp>
        <p:nvSpPr>
          <p:cNvPr id="10" name="矩形 9">
            <a:extLst>
              <a:ext uri="{FF2B5EF4-FFF2-40B4-BE49-F238E27FC236}">
                <a16:creationId xmlns:a16="http://schemas.microsoft.com/office/drawing/2014/main" id="{1E2D174B-5D15-2945-9AAC-F7CBD2902E0B}"/>
              </a:ext>
            </a:extLst>
          </p:cNvPr>
          <p:cNvSpPr/>
          <p:nvPr/>
        </p:nvSpPr>
        <p:spPr>
          <a:xfrm>
            <a:off x="5963095" y="322529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Dean</a:t>
            </a:r>
            <a:endParaRPr kumimoji="1" lang="zh-CN" altLang="en-US" dirty="0"/>
          </a:p>
        </p:txBody>
      </p:sp>
      <p:sp>
        <p:nvSpPr>
          <p:cNvPr id="11" name="矩形 10">
            <a:extLst>
              <a:ext uri="{FF2B5EF4-FFF2-40B4-BE49-F238E27FC236}">
                <a16:creationId xmlns:a16="http://schemas.microsoft.com/office/drawing/2014/main" id="{081CF44F-24D9-BB46-934A-C056F81C32DB}"/>
              </a:ext>
            </a:extLst>
          </p:cNvPr>
          <p:cNvSpPr/>
          <p:nvPr/>
        </p:nvSpPr>
        <p:spPr>
          <a:xfrm>
            <a:off x="7520763" y="1775319"/>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Grade</a:t>
            </a:r>
            <a:endParaRPr kumimoji="1" lang="zh-CN" altLang="en-US" dirty="0"/>
          </a:p>
        </p:txBody>
      </p:sp>
      <p:cxnSp>
        <p:nvCxnSpPr>
          <p:cNvPr id="13" name="直线箭头连接符 12">
            <a:extLst>
              <a:ext uri="{FF2B5EF4-FFF2-40B4-BE49-F238E27FC236}">
                <a16:creationId xmlns:a16="http://schemas.microsoft.com/office/drawing/2014/main" id="{BE36ED2C-6A21-E346-BCAC-8AE88353328C}"/>
              </a:ext>
            </a:extLst>
          </p:cNvPr>
          <p:cNvCxnSpPr>
            <a:stCxn id="4" idx="3"/>
            <a:endCxn id="11" idx="1"/>
          </p:cNvCxnSpPr>
          <p:nvPr/>
        </p:nvCxnSpPr>
        <p:spPr>
          <a:xfrm flipV="1">
            <a:off x="6379534" y="2020747"/>
            <a:ext cx="1141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3F13D636-50F8-4C4A-A6F5-BB2781F67F5F}"/>
              </a:ext>
            </a:extLst>
          </p:cNvPr>
          <p:cNvCxnSpPr>
            <a:cxnSpLocks/>
            <a:endCxn id="9" idx="0"/>
          </p:cNvCxnSpPr>
          <p:nvPr/>
        </p:nvCxnSpPr>
        <p:spPr>
          <a:xfrm flipH="1">
            <a:off x="1896140" y="2266176"/>
            <a:ext cx="522768" cy="959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C1E3C41-007F-6B45-A48E-0D2A88111817}"/>
              </a:ext>
            </a:extLst>
          </p:cNvPr>
          <p:cNvCxnSpPr>
            <a:cxnSpLocks/>
            <a:endCxn id="8" idx="0"/>
          </p:cNvCxnSpPr>
          <p:nvPr/>
        </p:nvCxnSpPr>
        <p:spPr>
          <a:xfrm>
            <a:off x="2418907" y="2266176"/>
            <a:ext cx="1943987" cy="976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C649420B-A8AC-5044-8001-F6401BD51AF4}"/>
              </a:ext>
            </a:extLst>
          </p:cNvPr>
          <p:cNvCxnSpPr>
            <a:cxnSpLocks/>
            <a:stCxn id="8" idx="3"/>
            <a:endCxn id="10" idx="1"/>
          </p:cNvCxnSpPr>
          <p:nvPr/>
        </p:nvCxnSpPr>
        <p:spPr>
          <a:xfrm flipV="1">
            <a:off x="5420833" y="3470718"/>
            <a:ext cx="542262" cy="17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37E9BDFD-1803-0745-941F-B852F2310249}"/>
              </a:ext>
            </a:extLst>
          </p:cNvPr>
          <p:cNvCxnSpPr>
            <a:cxnSpLocks/>
            <a:endCxn id="10" idx="0"/>
          </p:cNvCxnSpPr>
          <p:nvPr/>
        </p:nvCxnSpPr>
        <p:spPr>
          <a:xfrm>
            <a:off x="2418907" y="2266176"/>
            <a:ext cx="4602128" cy="959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A959281-3260-5142-9377-7925CCAB8C2F}"/>
              </a:ext>
            </a:extLst>
          </p:cNvPr>
          <p:cNvSpPr/>
          <p:nvPr/>
        </p:nvSpPr>
        <p:spPr>
          <a:xfrm>
            <a:off x="838200" y="4052904"/>
            <a:ext cx="10515600" cy="2585323"/>
          </a:xfrm>
          <a:prstGeom prst="rect">
            <a:avLst/>
          </a:prstGeom>
        </p:spPr>
        <p:txBody>
          <a:bodyPr wrap="square">
            <a:spAutoFit/>
          </a:bodyPr>
          <a:lstStyle/>
          <a:p>
            <a:r>
              <a:rPr lang="zh-CN" altLang="en-US" dirty="0"/>
              <a:t>For (student number, class name) → name, there is a student number → name, there is a non-primary attribute, name, part of the functional dependencies of the code (student number, class name).</a:t>
            </a:r>
          </a:p>
          <a:p>
            <a:endParaRPr lang="zh-CN" altLang="en-US" dirty="0"/>
          </a:p>
          <a:p>
            <a:r>
              <a:rPr lang="zh-CN" altLang="en-US" dirty="0"/>
              <a:t>For (student number, course name) → department name, there is a student number → department name, there is a non-primary attribute, department name pair code (student number, course name), some functional dependencies.</a:t>
            </a:r>
          </a:p>
          <a:p>
            <a:endParaRPr lang="zh-CN" altLang="en-US" dirty="0"/>
          </a:p>
          <a:p>
            <a:r>
              <a:rPr lang="zh-CN" altLang="en-US" dirty="0"/>
              <a:t>For (student number, course name) → department head, there is a student number → department head, there is a non-primary attribute part of the functional code of the code (student number, course name).</a:t>
            </a:r>
          </a:p>
        </p:txBody>
      </p:sp>
    </p:spTree>
    <p:extLst>
      <p:ext uri="{BB962C8B-B14F-4D97-AF65-F5344CB8AC3E}">
        <p14:creationId xmlns:p14="http://schemas.microsoft.com/office/powerpoint/2010/main" val="2239858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2308E-9060-A14F-9D97-29E4D4993B5C}"/>
              </a:ext>
            </a:extLst>
          </p:cNvPr>
          <p:cNvSpPr>
            <a:spLocks noGrp="1"/>
          </p:cNvSpPr>
          <p:nvPr>
            <p:ph type="title"/>
          </p:nvPr>
        </p:nvSpPr>
        <p:spPr/>
        <p:txBody>
          <a:bodyPr/>
          <a:lstStyle/>
          <a:p>
            <a:r>
              <a:rPr kumimoji="1" lang="en-US" altLang="zh-CN" dirty="0"/>
              <a:t>Cont.</a:t>
            </a:r>
            <a:endParaRPr kumimoji="1" lang="zh-CN" altLang="en-US" dirty="0"/>
          </a:p>
        </p:txBody>
      </p:sp>
      <p:sp>
        <p:nvSpPr>
          <p:cNvPr id="4" name="文本框 3">
            <a:extLst>
              <a:ext uri="{FF2B5EF4-FFF2-40B4-BE49-F238E27FC236}">
                <a16:creationId xmlns:a16="http://schemas.microsoft.com/office/drawing/2014/main" id="{6FD75351-9938-6347-B675-E64D073EFF96}"/>
              </a:ext>
            </a:extLst>
          </p:cNvPr>
          <p:cNvSpPr txBox="1"/>
          <p:nvPr/>
        </p:nvSpPr>
        <p:spPr>
          <a:xfrm>
            <a:off x="838200" y="1362481"/>
            <a:ext cx="9633098" cy="923330"/>
          </a:xfrm>
          <a:prstGeom prst="rect">
            <a:avLst/>
          </a:prstGeom>
          <a:noFill/>
        </p:spPr>
        <p:txBody>
          <a:bodyPr wrap="square" rtlCol="0">
            <a:spAutoFit/>
          </a:bodyPr>
          <a:lstStyle/>
          <a:p>
            <a:r>
              <a:rPr kumimoji="1" lang="en-US" altLang="zh-CN" dirty="0"/>
              <a:t>In order to use 2NF to normalize this table, we need to eliminate the non-primary attribute‘s partial function dependence(red line) on the primary key.</a:t>
            </a:r>
          </a:p>
          <a:p>
            <a:endParaRPr kumimoji="1" lang="zh-CN" altLang="en-US" dirty="0"/>
          </a:p>
        </p:txBody>
      </p:sp>
      <p:sp>
        <p:nvSpPr>
          <p:cNvPr id="19" name="矩形 18">
            <a:extLst>
              <a:ext uri="{FF2B5EF4-FFF2-40B4-BE49-F238E27FC236}">
                <a16:creationId xmlns:a16="http://schemas.microsoft.com/office/drawing/2014/main" id="{525393B6-3537-F842-8E4B-FF2846A71229}"/>
              </a:ext>
            </a:extLst>
          </p:cNvPr>
          <p:cNvSpPr/>
          <p:nvPr/>
        </p:nvSpPr>
        <p:spPr>
          <a:xfrm>
            <a:off x="1286541" y="3803724"/>
            <a:ext cx="5165649" cy="9595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6FD8519A-E4FD-C14A-91E0-1934AEC31EAC}"/>
              </a:ext>
            </a:extLst>
          </p:cNvPr>
          <p:cNvSpPr/>
          <p:nvPr/>
        </p:nvSpPr>
        <p:spPr>
          <a:xfrm>
            <a:off x="1433624" y="4034962"/>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sp>
        <p:nvSpPr>
          <p:cNvPr id="21" name="矩形 20">
            <a:extLst>
              <a:ext uri="{FF2B5EF4-FFF2-40B4-BE49-F238E27FC236}">
                <a16:creationId xmlns:a16="http://schemas.microsoft.com/office/drawing/2014/main" id="{7E86B25D-B96C-0E47-9729-AED8066C6831}"/>
              </a:ext>
            </a:extLst>
          </p:cNvPr>
          <p:cNvSpPr/>
          <p:nvPr/>
        </p:nvSpPr>
        <p:spPr>
          <a:xfrm>
            <a:off x="4084676" y="4031403"/>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Course</a:t>
            </a:r>
            <a:endParaRPr kumimoji="1" lang="zh-CN" altLang="en-US" dirty="0"/>
          </a:p>
        </p:txBody>
      </p:sp>
      <p:sp>
        <p:nvSpPr>
          <p:cNvPr id="22" name="矩形 21">
            <a:extLst>
              <a:ext uri="{FF2B5EF4-FFF2-40B4-BE49-F238E27FC236}">
                <a16:creationId xmlns:a16="http://schemas.microsoft.com/office/drawing/2014/main" id="{E04ABB68-A2F3-C34E-AD0E-15E501B41E50}"/>
              </a:ext>
            </a:extLst>
          </p:cNvPr>
          <p:cNvSpPr/>
          <p:nvPr/>
        </p:nvSpPr>
        <p:spPr>
          <a:xfrm>
            <a:off x="3891517" y="5808096"/>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Department</a:t>
            </a:r>
            <a:endParaRPr kumimoji="1" lang="zh-CN" altLang="en-US" dirty="0"/>
          </a:p>
        </p:txBody>
      </p:sp>
      <p:sp>
        <p:nvSpPr>
          <p:cNvPr id="23" name="矩形 22">
            <a:extLst>
              <a:ext uri="{FF2B5EF4-FFF2-40B4-BE49-F238E27FC236}">
                <a16:creationId xmlns:a16="http://schemas.microsoft.com/office/drawing/2014/main" id="{7B29B87D-0BC2-6F49-B4C2-931DEFA401F4}"/>
              </a:ext>
            </a:extLst>
          </p:cNvPr>
          <p:cNvSpPr/>
          <p:nvPr/>
        </p:nvSpPr>
        <p:spPr>
          <a:xfrm>
            <a:off x="1424763" y="5790347"/>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Name</a:t>
            </a:r>
            <a:endParaRPr kumimoji="1" lang="zh-CN" altLang="en-US" dirty="0"/>
          </a:p>
        </p:txBody>
      </p:sp>
      <p:sp>
        <p:nvSpPr>
          <p:cNvPr id="24" name="矩形 23">
            <a:extLst>
              <a:ext uri="{FF2B5EF4-FFF2-40B4-BE49-F238E27FC236}">
                <a16:creationId xmlns:a16="http://schemas.microsoft.com/office/drawing/2014/main" id="{249EB68E-1D69-7F4A-8B79-A6DFD9D1B870}"/>
              </a:ext>
            </a:extLst>
          </p:cNvPr>
          <p:cNvSpPr/>
          <p:nvPr/>
        </p:nvSpPr>
        <p:spPr>
          <a:xfrm>
            <a:off x="6549658" y="5790347"/>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Dean</a:t>
            </a:r>
            <a:endParaRPr kumimoji="1" lang="zh-CN" altLang="en-US" dirty="0"/>
          </a:p>
        </p:txBody>
      </p:sp>
      <p:sp>
        <p:nvSpPr>
          <p:cNvPr id="25" name="矩形 24">
            <a:extLst>
              <a:ext uri="{FF2B5EF4-FFF2-40B4-BE49-F238E27FC236}">
                <a16:creationId xmlns:a16="http://schemas.microsoft.com/office/drawing/2014/main" id="{9FD0E14B-500A-B449-9619-600C7EA0B6F9}"/>
              </a:ext>
            </a:extLst>
          </p:cNvPr>
          <p:cNvSpPr/>
          <p:nvPr/>
        </p:nvSpPr>
        <p:spPr>
          <a:xfrm>
            <a:off x="7593419" y="4038079"/>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Grade</a:t>
            </a:r>
            <a:endParaRPr kumimoji="1" lang="zh-CN" altLang="en-US" dirty="0"/>
          </a:p>
        </p:txBody>
      </p:sp>
      <p:cxnSp>
        <p:nvCxnSpPr>
          <p:cNvPr id="26" name="直线箭头连接符 25">
            <a:extLst>
              <a:ext uri="{FF2B5EF4-FFF2-40B4-BE49-F238E27FC236}">
                <a16:creationId xmlns:a16="http://schemas.microsoft.com/office/drawing/2014/main" id="{8B4C16D6-FD1F-374A-9F53-056CA32D8946}"/>
              </a:ext>
            </a:extLst>
          </p:cNvPr>
          <p:cNvCxnSpPr>
            <a:stCxn id="19" idx="3"/>
            <a:endCxn id="25" idx="1"/>
          </p:cNvCxnSpPr>
          <p:nvPr/>
        </p:nvCxnSpPr>
        <p:spPr>
          <a:xfrm flipV="1">
            <a:off x="6452190" y="4283507"/>
            <a:ext cx="1141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938D383C-2664-CF47-BD84-6E876DF5610E}"/>
              </a:ext>
            </a:extLst>
          </p:cNvPr>
          <p:cNvCxnSpPr>
            <a:cxnSpLocks/>
            <a:stCxn id="22" idx="3"/>
            <a:endCxn id="24" idx="1"/>
          </p:cNvCxnSpPr>
          <p:nvPr/>
        </p:nvCxnSpPr>
        <p:spPr>
          <a:xfrm flipV="1">
            <a:off x="6007396" y="6035775"/>
            <a:ext cx="542262" cy="17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E16EB746-3F95-F246-B1F2-E5D94A626192}"/>
              </a:ext>
            </a:extLst>
          </p:cNvPr>
          <p:cNvSpPr/>
          <p:nvPr/>
        </p:nvSpPr>
        <p:spPr>
          <a:xfrm>
            <a:off x="2482703" y="4908677"/>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cxnSp>
        <p:nvCxnSpPr>
          <p:cNvPr id="33" name="直线箭头连接符 32">
            <a:extLst>
              <a:ext uri="{FF2B5EF4-FFF2-40B4-BE49-F238E27FC236}">
                <a16:creationId xmlns:a16="http://schemas.microsoft.com/office/drawing/2014/main" id="{B569F9D2-AB6C-4C40-98D6-D138B0CDDDD6}"/>
              </a:ext>
            </a:extLst>
          </p:cNvPr>
          <p:cNvCxnSpPr>
            <a:cxnSpLocks/>
            <a:stCxn id="31" idx="2"/>
            <a:endCxn id="23" idx="0"/>
          </p:cNvCxnSpPr>
          <p:nvPr/>
        </p:nvCxnSpPr>
        <p:spPr>
          <a:xfrm flipH="1">
            <a:off x="2482703" y="5399533"/>
            <a:ext cx="1057940" cy="390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0F3D1E53-CA94-C947-9F7B-652AFD662260}"/>
              </a:ext>
            </a:extLst>
          </p:cNvPr>
          <p:cNvCxnSpPr>
            <a:cxnSpLocks/>
            <a:stCxn id="31" idx="2"/>
            <a:endCxn id="22" idx="0"/>
          </p:cNvCxnSpPr>
          <p:nvPr/>
        </p:nvCxnSpPr>
        <p:spPr>
          <a:xfrm>
            <a:off x="3540643" y="5399533"/>
            <a:ext cx="1408814" cy="4085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a:extLst>
              <a:ext uri="{FF2B5EF4-FFF2-40B4-BE49-F238E27FC236}">
                <a16:creationId xmlns:a16="http://schemas.microsoft.com/office/drawing/2014/main" id="{8DC457B5-9569-1E43-BEB2-FD43F2A2D7B2}"/>
              </a:ext>
            </a:extLst>
          </p:cNvPr>
          <p:cNvCxnSpPr/>
          <p:nvPr/>
        </p:nvCxnSpPr>
        <p:spPr>
          <a:xfrm rot="16200000" flipH="1">
            <a:off x="6997591" y="2482435"/>
            <a:ext cx="1220012" cy="1031358"/>
          </a:xfrm>
          <a:prstGeom prst="bentConnector3">
            <a:avLst>
              <a:gd name="adj1" fmla="val -229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97D62131-2741-9249-98CF-3B5672907C97}"/>
              </a:ext>
            </a:extLst>
          </p:cNvPr>
          <p:cNvPicPr>
            <a:picLocks noChangeAspect="1"/>
          </p:cNvPicPr>
          <p:nvPr/>
        </p:nvPicPr>
        <p:blipFill>
          <a:blip r:embed="rId2"/>
          <a:stretch>
            <a:fillRect/>
          </a:stretch>
        </p:blipFill>
        <p:spPr>
          <a:xfrm>
            <a:off x="1154002" y="2039609"/>
            <a:ext cx="5475029" cy="1426421"/>
          </a:xfrm>
          <a:prstGeom prst="rect">
            <a:avLst/>
          </a:prstGeom>
        </p:spPr>
      </p:pic>
    </p:spTree>
    <p:extLst>
      <p:ext uri="{BB962C8B-B14F-4D97-AF65-F5344CB8AC3E}">
        <p14:creationId xmlns:p14="http://schemas.microsoft.com/office/powerpoint/2010/main" val="357444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F80CB-9957-4047-92E1-18A1EA4E823D}"/>
              </a:ext>
            </a:extLst>
          </p:cNvPr>
          <p:cNvSpPr>
            <a:spLocks noGrp="1"/>
          </p:cNvSpPr>
          <p:nvPr>
            <p:ph type="title"/>
          </p:nvPr>
        </p:nvSpPr>
        <p:spPr/>
        <p:txBody>
          <a:bodyPr/>
          <a:lstStyle/>
          <a:p>
            <a:r>
              <a:rPr kumimoji="1" lang="en-US" altLang="zh-CN" dirty="0"/>
              <a:t>Cont.</a:t>
            </a:r>
            <a:endParaRPr kumimoji="1" lang="zh-CN" altLang="en-US" dirty="0"/>
          </a:p>
        </p:txBody>
      </p:sp>
      <p:pic>
        <p:nvPicPr>
          <p:cNvPr id="4" name="图片 3">
            <a:extLst>
              <a:ext uri="{FF2B5EF4-FFF2-40B4-BE49-F238E27FC236}">
                <a16:creationId xmlns:a16="http://schemas.microsoft.com/office/drawing/2014/main" id="{CFBB1F17-34D4-B54E-B398-EB8D728A1471}"/>
              </a:ext>
            </a:extLst>
          </p:cNvPr>
          <p:cNvPicPr>
            <a:picLocks noChangeAspect="1"/>
          </p:cNvPicPr>
          <p:nvPr/>
        </p:nvPicPr>
        <p:blipFill>
          <a:blip r:embed="rId2"/>
          <a:stretch>
            <a:fillRect/>
          </a:stretch>
        </p:blipFill>
        <p:spPr>
          <a:xfrm>
            <a:off x="838200" y="1690688"/>
            <a:ext cx="6861544" cy="2160116"/>
          </a:xfrm>
          <a:prstGeom prst="rect">
            <a:avLst/>
          </a:prstGeom>
        </p:spPr>
      </p:pic>
      <p:sp>
        <p:nvSpPr>
          <p:cNvPr id="5" name="文本框 4">
            <a:extLst>
              <a:ext uri="{FF2B5EF4-FFF2-40B4-BE49-F238E27FC236}">
                <a16:creationId xmlns:a16="http://schemas.microsoft.com/office/drawing/2014/main" id="{7D838255-0977-804F-B813-55312851EE87}"/>
              </a:ext>
            </a:extLst>
          </p:cNvPr>
          <p:cNvSpPr txBox="1"/>
          <p:nvPr/>
        </p:nvSpPr>
        <p:spPr>
          <a:xfrm>
            <a:off x="838200" y="4029143"/>
            <a:ext cx="9251251" cy="2031325"/>
          </a:xfrm>
          <a:prstGeom prst="rect">
            <a:avLst/>
          </a:prstGeom>
          <a:noFill/>
        </p:spPr>
        <p:txBody>
          <a:bodyPr wrap="none" rtlCol="0">
            <a:spAutoFit/>
          </a:bodyPr>
          <a:lstStyle/>
          <a:p>
            <a:r>
              <a:rPr kumimoji="1" lang="en-US" altLang="zh-CN" dirty="0"/>
              <a:t>Base on this, we can create two new tables. </a:t>
            </a:r>
          </a:p>
          <a:p>
            <a:endParaRPr kumimoji="1" lang="en-US" altLang="zh-CN" dirty="0"/>
          </a:p>
          <a:p>
            <a:r>
              <a:rPr kumimoji="1" lang="en-US" altLang="zh-CN" dirty="0"/>
              <a:t>One is &lt;Student ID, Course, Grade&gt; </a:t>
            </a:r>
          </a:p>
          <a:p>
            <a:endParaRPr kumimoji="1" lang="en-US" altLang="zh-CN" dirty="0"/>
          </a:p>
          <a:p>
            <a:r>
              <a:rPr kumimoji="1" lang="en-US" altLang="zh-CN" dirty="0"/>
              <a:t>Another one is &lt;Student ID, Name, Department, Dean&gt;</a:t>
            </a:r>
          </a:p>
          <a:p>
            <a:endParaRPr kumimoji="1" lang="en-US" altLang="zh-CN" dirty="0"/>
          </a:p>
          <a:p>
            <a:r>
              <a:rPr kumimoji="1" lang="en-US" altLang="zh-CN" dirty="0"/>
              <a:t>And these two new tables is our new normalized database, which meet the 2NF requirement</a:t>
            </a:r>
            <a:endParaRPr kumimoji="1" lang="zh-CN" altLang="en-US" dirty="0"/>
          </a:p>
        </p:txBody>
      </p:sp>
    </p:spTree>
    <p:extLst>
      <p:ext uri="{BB962C8B-B14F-4D97-AF65-F5344CB8AC3E}">
        <p14:creationId xmlns:p14="http://schemas.microsoft.com/office/powerpoint/2010/main" val="140743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25F6FEC-B26D-5B48-870E-72C0B5EB4B5A}"/>
              </a:ext>
            </a:extLst>
          </p:cNvPr>
          <p:cNvSpPr>
            <a:spLocks noGrp="1"/>
          </p:cNvSpPr>
          <p:nvPr>
            <p:ph type="title"/>
          </p:nvPr>
        </p:nvSpPr>
        <p:spPr>
          <a:xfrm>
            <a:off x="640079" y="4526280"/>
            <a:ext cx="7410681" cy="1737360"/>
          </a:xfrm>
        </p:spPr>
        <p:txBody>
          <a:bodyPr>
            <a:normAutofit/>
          </a:bodyPr>
          <a:lstStyle/>
          <a:p>
            <a:r>
              <a:rPr kumimoji="1" lang="en-US" altLang="zh-CN" sz="4800"/>
              <a:t>Table of Contents</a:t>
            </a:r>
            <a:endParaRPr kumimoji="1" lang="zh-CN" altLang="en-US" sz="4800" dirty="0"/>
          </a:p>
        </p:txBody>
      </p:sp>
      <p:sp>
        <p:nvSpPr>
          <p:cNvPr id="3" name="内容占位符 2">
            <a:extLst>
              <a:ext uri="{FF2B5EF4-FFF2-40B4-BE49-F238E27FC236}">
                <a16:creationId xmlns:a16="http://schemas.microsoft.com/office/drawing/2014/main" id="{0402B959-A6B9-7C42-A55E-D887E0CEEA16}"/>
              </a:ext>
            </a:extLst>
          </p:cNvPr>
          <p:cNvSpPr>
            <a:spLocks noGrp="1"/>
          </p:cNvSpPr>
          <p:nvPr>
            <p:ph idx="1"/>
          </p:nvPr>
        </p:nvSpPr>
        <p:spPr>
          <a:xfrm>
            <a:off x="640080" y="595293"/>
            <a:ext cx="6409306" cy="3562021"/>
          </a:xfrm>
        </p:spPr>
        <p:txBody>
          <a:bodyPr anchor="ctr">
            <a:normAutofit/>
          </a:bodyPr>
          <a:lstStyle/>
          <a:p>
            <a:r>
              <a:rPr kumimoji="1" lang="en-US" altLang="zh-CN" sz="1500" dirty="0"/>
              <a:t>Definition of Normalization</a:t>
            </a:r>
          </a:p>
          <a:p>
            <a:r>
              <a:rPr kumimoji="1" lang="en-US" altLang="zh-CN" sz="1500" dirty="0"/>
              <a:t>Why do we need to normalize the information? </a:t>
            </a:r>
          </a:p>
          <a:p>
            <a:pPr lvl="1"/>
            <a:r>
              <a:rPr kumimoji="1" lang="en-US" altLang="zh-CN" sz="1500" dirty="0"/>
              <a:t>What happens when normalization is omitted?</a:t>
            </a:r>
          </a:p>
          <a:p>
            <a:pPr lvl="1"/>
            <a:r>
              <a:rPr kumimoji="1" lang="en-US" altLang="zh-CN" sz="1500" dirty="0"/>
              <a:t>What are the three Anomalies?</a:t>
            </a:r>
          </a:p>
          <a:p>
            <a:pPr lvl="1"/>
            <a:r>
              <a:rPr kumimoji="1" lang="en-US" altLang="zh-CN" sz="1500" dirty="0"/>
              <a:t>What are the drawbacks of performing normalization? </a:t>
            </a:r>
          </a:p>
          <a:p>
            <a:r>
              <a:rPr kumimoji="1" lang="en-US" altLang="zh-CN" sz="1900" dirty="0"/>
              <a:t>How to do normalization</a:t>
            </a:r>
          </a:p>
          <a:p>
            <a:pPr lvl="1"/>
            <a:r>
              <a:rPr kumimoji="1" lang="en-US" altLang="zh-CN" sz="1500" dirty="0"/>
              <a:t>Basic conceptions</a:t>
            </a:r>
          </a:p>
          <a:p>
            <a:pPr lvl="1"/>
            <a:r>
              <a:rPr kumimoji="1" lang="en-US" altLang="zh-CN" sz="1500" dirty="0"/>
              <a:t>1NF, 2NF, 3NF and BCNF</a:t>
            </a:r>
          </a:p>
          <a:p>
            <a:pPr lvl="1"/>
            <a:r>
              <a:rPr kumimoji="1" lang="en-US" altLang="zh-CN" sz="1500" dirty="0"/>
              <a:t>4NF, 5NF</a:t>
            </a:r>
          </a:p>
          <a:p>
            <a:r>
              <a:rPr lang="en-US" altLang="zh-CN" sz="1600" dirty="0"/>
              <a:t>8 Q/As</a:t>
            </a:r>
            <a:endParaRPr kumimoji="1" lang="en-US" altLang="zh-CN" sz="1500" dirty="0"/>
          </a:p>
          <a:p>
            <a:endParaRPr kumimoji="1" lang="en-US" altLang="zh-CN" sz="1500" dirty="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453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55EA1-7976-CA40-AEDB-BF65FBB3D23F}"/>
              </a:ext>
            </a:extLst>
          </p:cNvPr>
          <p:cNvSpPr>
            <a:spLocks noGrp="1"/>
          </p:cNvSpPr>
          <p:nvPr>
            <p:ph type="title"/>
          </p:nvPr>
        </p:nvSpPr>
        <p:spPr/>
        <p:txBody>
          <a:bodyPr/>
          <a:lstStyle/>
          <a:p>
            <a:r>
              <a:rPr kumimoji="1" lang="en-US" altLang="zh-CN" dirty="0"/>
              <a:t>3 NF</a:t>
            </a:r>
            <a:endParaRPr kumimoji="1" lang="zh-CN" altLang="en-US" dirty="0"/>
          </a:p>
        </p:txBody>
      </p:sp>
      <p:sp>
        <p:nvSpPr>
          <p:cNvPr id="4" name="矩形 3">
            <a:extLst>
              <a:ext uri="{FF2B5EF4-FFF2-40B4-BE49-F238E27FC236}">
                <a16:creationId xmlns:a16="http://schemas.microsoft.com/office/drawing/2014/main" id="{060A4E0B-E07B-9542-B48C-273E7B83C437}"/>
              </a:ext>
            </a:extLst>
          </p:cNvPr>
          <p:cNvSpPr/>
          <p:nvPr/>
        </p:nvSpPr>
        <p:spPr>
          <a:xfrm>
            <a:off x="838199" y="1766133"/>
            <a:ext cx="9804991" cy="646331"/>
          </a:xfrm>
          <a:prstGeom prst="rect">
            <a:avLst/>
          </a:prstGeom>
        </p:spPr>
        <p:txBody>
          <a:bodyPr wrap="square">
            <a:spAutoFit/>
          </a:bodyPr>
          <a:lstStyle/>
          <a:p>
            <a:r>
              <a:rPr lang="zh-CN" altLang="en-US" dirty="0"/>
              <a:t>3NF is based on 2NF, eliminating the non-primary attribute dependence on the transfer function of the </a:t>
            </a:r>
            <a:r>
              <a:rPr lang="en-US" altLang="zh-CN" dirty="0"/>
              <a:t>primary key</a:t>
            </a:r>
            <a:endParaRPr lang="zh-CN" altLang="en-US" dirty="0"/>
          </a:p>
        </p:txBody>
      </p:sp>
      <p:pic>
        <p:nvPicPr>
          <p:cNvPr id="6" name="图片 5">
            <a:extLst>
              <a:ext uri="{FF2B5EF4-FFF2-40B4-BE49-F238E27FC236}">
                <a16:creationId xmlns:a16="http://schemas.microsoft.com/office/drawing/2014/main" id="{B3CEEAAA-7C48-6F48-A2D5-8C46F7B5BBFA}"/>
              </a:ext>
            </a:extLst>
          </p:cNvPr>
          <p:cNvPicPr>
            <a:picLocks noChangeAspect="1"/>
          </p:cNvPicPr>
          <p:nvPr/>
        </p:nvPicPr>
        <p:blipFill>
          <a:blip r:embed="rId2"/>
          <a:stretch>
            <a:fillRect/>
          </a:stretch>
        </p:blipFill>
        <p:spPr>
          <a:xfrm>
            <a:off x="838199" y="2487909"/>
            <a:ext cx="6326224" cy="2103750"/>
          </a:xfrm>
          <a:prstGeom prst="rect">
            <a:avLst/>
          </a:prstGeom>
        </p:spPr>
      </p:pic>
      <p:sp>
        <p:nvSpPr>
          <p:cNvPr id="7" name="文本框 6">
            <a:extLst>
              <a:ext uri="{FF2B5EF4-FFF2-40B4-BE49-F238E27FC236}">
                <a16:creationId xmlns:a16="http://schemas.microsoft.com/office/drawing/2014/main" id="{AD4694BE-8584-D94B-A694-364646806D1C}"/>
              </a:ext>
            </a:extLst>
          </p:cNvPr>
          <p:cNvSpPr txBox="1"/>
          <p:nvPr/>
        </p:nvSpPr>
        <p:spPr>
          <a:xfrm>
            <a:off x="988828" y="5209953"/>
            <a:ext cx="8938665" cy="923330"/>
          </a:xfrm>
          <a:prstGeom prst="rect">
            <a:avLst/>
          </a:prstGeom>
          <a:noFill/>
        </p:spPr>
        <p:txBody>
          <a:bodyPr wrap="none" rtlCol="0">
            <a:spAutoFit/>
          </a:bodyPr>
          <a:lstStyle/>
          <a:p>
            <a:r>
              <a:rPr kumimoji="1" lang="en-US" altLang="zh-CN" dirty="0"/>
              <a:t>From the 2NF work, we can find that there is a transfer function from Student ID to Dean</a:t>
            </a:r>
          </a:p>
          <a:p>
            <a:endParaRPr kumimoji="1" lang="en-US" altLang="zh-CN" dirty="0"/>
          </a:p>
          <a:p>
            <a:r>
              <a:rPr kumimoji="1" lang="en-US" altLang="zh-CN" dirty="0"/>
              <a:t>So we need to eliminate this transfer function in order to meet the 3 NF requirement</a:t>
            </a:r>
          </a:p>
        </p:txBody>
      </p:sp>
    </p:spTree>
    <p:extLst>
      <p:ext uri="{BB962C8B-B14F-4D97-AF65-F5344CB8AC3E}">
        <p14:creationId xmlns:p14="http://schemas.microsoft.com/office/powerpoint/2010/main" val="1833610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0EBF8-AA9C-6F4F-8A93-F1B2D5BF8AFB}"/>
              </a:ext>
            </a:extLst>
          </p:cNvPr>
          <p:cNvSpPr>
            <a:spLocks noGrp="1"/>
          </p:cNvSpPr>
          <p:nvPr>
            <p:ph type="title"/>
          </p:nvPr>
        </p:nvSpPr>
        <p:spPr/>
        <p:txBody>
          <a:bodyPr/>
          <a:lstStyle/>
          <a:p>
            <a:r>
              <a:rPr kumimoji="1" lang="en-US" altLang="zh-CN" dirty="0"/>
              <a:t>Cont.</a:t>
            </a:r>
            <a:endParaRPr kumimoji="1" lang="zh-CN" altLang="en-US" dirty="0"/>
          </a:p>
        </p:txBody>
      </p:sp>
      <p:sp>
        <p:nvSpPr>
          <p:cNvPr id="4" name="矩形 3">
            <a:extLst>
              <a:ext uri="{FF2B5EF4-FFF2-40B4-BE49-F238E27FC236}">
                <a16:creationId xmlns:a16="http://schemas.microsoft.com/office/drawing/2014/main" id="{E381201F-0AD1-8744-A2A0-627F83C9B433}"/>
              </a:ext>
            </a:extLst>
          </p:cNvPr>
          <p:cNvSpPr/>
          <p:nvPr/>
        </p:nvSpPr>
        <p:spPr>
          <a:xfrm>
            <a:off x="610488" y="3401066"/>
            <a:ext cx="5165649" cy="9595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矩形 4">
            <a:extLst>
              <a:ext uri="{FF2B5EF4-FFF2-40B4-BE49-F238E27FC236}">
                <a16:creationId xmlns:a16="http://schemas.microsoft.com/office/drawing/2014/main" id="{169F63FD-0F91-8A4B-A17D-7D5CA8EF2549}"/>
              </a:ext>
            </a:extLst>
          </p:cNvPr>
          <p:cNvSpPr/>
          <p:nvPr/>
        </p:nvSpPr>
        <p:spPr>
          <a:xfrm>
            <a:off x="757571" y="3632304"/>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sp>
        <p:nvSpPr>
          <p:cNvPr id="6" name="矩形 5">
            <a:extLst>
              <a:ext uri="{FF2B5EF4-FFF2-40B4-BE49-F238E27FC236}">
                <a16:creationId xmlns:a16="http://schemas.microsoft.com/office/drawing/2014/main" id="{B565AD33-0799-F74B-BD85-3469D8C22AE7}"/>
              </a:ext>
            </a:extLst>
          </p:cNvPr>
          <p:cNvSpPr/>
          <p:nvPr/>
        </p:nvSpPr>
        <p:spPr>
          <a:xfrm>
            <a:off x="3408623" y="3628745"/>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Course</a:t>
            </a:r>
            <a:endParaRPr kumimoji="1" lang="zh-CN" altLang="en-US" dirty="0"/>
          </a:p>
        </p:txBody>
      </p:sp>
      <p:sp>
        <p:nvSpPr>
          <p:cNvPr id="7" name="矩形 6">
            <a:extLst>
              <a:ext uri="{FF2B5EF4-FFF2-40B4-BE49-F238E27FC236}">
                <a16:creationId xmlns:a16="http://schemas.microsoft.com/office/drawing/2014/main" id="{96669A1B-27CE-5843-8F58-109EB7BF3C5F}"/>
              </a:ext>
            </a:extLst>
          </p:cNvPr>
          <p:cNvSpPr/>
          <p:nvPr/>
        </p:nvSpPr>
        <p:spPr>
          <a:xfrm>
            <a:off x="3215464" y="5405438"/>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Department</a:t>
            </a:r>
            <a:endParaRPr kumimoji="1" lang="zh-CN" altLang="en-US" dirty="0"/>
          </a:p>
        </p:txBody>
      </p:sp>
      <p:sp>
        <p:nvSpPr>
          <p:cNvPr id="8" name="矩形 7">
            <a:extLst>
              <a:ext uri="{FF2B5EF4-FFF2-40B4-BE49-F238E27FC236}">
                <a16:creationId xmlns:a16="http://schemas.microsoft.com/office/drawing/2014/main" id="{AFDFE77E-BCE3-D146-A271-129C0E4B3647}"/>
              </a:ext>
            </a:extLst>
          </p:cNvPr>
          <p:cNvSpPr/>
          <p:nvPr/>
        </p:nvSpPr>
        <p:spPr>
          <a:xfrm>
            <a:off x="748710" y="5387689"/>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Name</a:t>
            </a:r>
            <a:endParaRPr kumimoji="1" lang="zh-CN" altLang="en-US" dirty="0"/>
          </a:p>
        </p:txBody>
      </p:sp>
      <p:sp>
        <p:nvSpPr>
          <p:cNvPr id="9" name="矩形 8">
            <a:extLst>
              <a:ext uri="{FF2B5EF4-FFF2-40B4-BE49-F238E27FC236}">
                <a16:creationId xmlns:a16="http://schemas.microsoft.com/office/drawing/2014/main" id="{574D74C1-9983-DB4C-B03C-8D65844D2FD5}"/>
              </a:ext>
            </a:extLst>
          </p:cNvPr>
          <p:cNvSpPr/>
          <p:nvPr/>
        </p:nvSpPr>
        <p:spPr>
          <a:xfrm>
            <a:off x="6809270" y="460606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Dean</a:t>
            </a:r>
            <a:endParaRPr kumimoji="1" lang="zh-CN" altLang="en-US" dirty="0"/>
          </a:p>
        </p:txBody>
      </p:sp>
      <p:sp>
        <p:nvSpPr>
          <p:cNvPr id="10" name="矩形 9">
            <a:extLst>
              <a:ext uri="{FF2B5EF4-FFF2-40B4-BE49-F238E27FC236}">
                <a16:creationId xmlns:a16="http://schemas.microsoft.com/office/drawing/2014/main" id="{A3A6B6CB-B2C1-2A4D-A9D0-AC3E6563F82A}"/>
              </a:ext>
            </a:extLst>
          </p:cNvPr>
          <p:cNvSpPr/>
          <p:nvPr/>
        </p:nvSpPr>
        <p:spPr>
          <a:xfrm>
            <a:off x="6917366" y="3635421"/>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Grade</a:t>
            </a:r>
            <a:endParaRPr kumimoji="1" lang="zh-CN" altLang="en-US" dirty="0"/>
          </a:p>
        </p:txBody>
      </p:sp>
      <p:cxnSp>
        <p:nvCxnSpPr>
          <p:cNvPr id="11" name="直线箭头连接符 10">
            <a:extLst>
              <a:ext uri="{FF2B5EF4-FFF2-40B4-BE49-F238E27FC236}">
                <a16:creationId xmlns:a16="http://schemas.microsoft.com/office/drawing/2014/main" id="{F536B8AF-0689-2646-A3E6-B0B61BF77BFB}"/>
              </a:ext>
            </a:extLst>
          </p:cNvPr>
          <p:cNvCxnSpPr>
            <a:cxnSpLocks/>
            <a:stCxn id="6" idx="3"/>
            <a:endCxn id="10" idx="1"/>
          </p:cNvCxnSpPr>
          <p:nvPr/>
        </p:nvCxnSpPr>
        <p:spPr>
          <a:xfrm>
            <a:off x="5524502" y="3874173"/>
            <a:ext cx="1392864" cy="6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EA058D02-A115-6341-B6B1-A85157F32F14}"/>
              </a:ext>
            </a:extLst>
          </p:cNvPr>
          <p:cNvCxnSpPr>
            <a:cxnSpLocks/>
            <a:stCxn id="16" idx="0"/>
            <a:endCxn id="9" idx="2"/>
          </p:cNvCxnSpPr>
          <p:nvPr/>
        </p:nvCxnSpPr>
        <p:spPr>
          <a:xfrm flipV="1">
            <a:off x="7867209" y="5096916"/>
            <a:ext cx="1" cy="331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0F4B297-2C9B-064F-A43A-C2BA94543B93}"/>
              </a:ext>
            </a:extLst>
          </p:cNvPr>
          <p:cNvSpPr/>
          <p:nvPr/>
        </p:nvSpPr>
        <p:spPr>
          <a:xfrm>
            <a:off x="1980315" y="4571552"/>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Student ID</a:t>
            </a:r>
            <a:endParaRPr kumimoji="1" lang="zh-CN" altLang="en-US" dirty="0"/>
          </a:p>
        </p:txBody>
      </p:sp>
      <p:cxnSp>
        <p:nvCxnSpPr>
          <p:cNvPr id="14" name="直线箭头连接符 13">
            <a:extLst>
              <a:ext uri="{FF2B5EF4-FFF2-40B4-BE49-F238E27FC236}">
                <a16:creationId xmlns:a16="http://schemas.microsoft.com/office/drawing/2014/main" id="{4516CCD0-8F9A-9C46-8706-B7D80E30CFBF}"/>
              </a:ext>
            </a:extLst>
          </p:cNvPr>
          <p:cNvCxnSpPr>
            <a:cxnSpLocks/>
            <a:stCxn id="13" idx="2"/>
            <a:endCxn id="8" idx="0"/>
          </p:cNvCxnSpPr>
          <p:nvPr/>
        </p:nvCxnSpPr>
        <p:spPr>
          <a:xfrm flipH="1">
            <a:off x="1806650" y="5062408"/>
            <a:ext cx="1231605" cy="325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289E58A-8D7B-0446-95F2-5BC88F18D4F1}"/>
              </a:ext>
            </a:extLst>
          </p:cNvPr>
          <p:cNvCxnSpPr>
            <a:cxnSpLocks/>
            <a:stCxn id="13" idx="2"/>
            <a:endCxn id="7" idx="0"/>
          </p:cNvCxnSpPr>
          <p:nvPr/>
        </p:nvCxnSpPr>
        <p:spPr>
          <a:xfrm>
            <a:off x="3038255" y="5062408"/>
            <a:ext cx="1235149" cy="343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BFEAD79-3DE4-F044-B3C5-42396E88926C}"/>
              </a:ext>
            </a:extLst>
          </p:cNvPr>
          <p:cNvSpPr/>
          <p:nvPr/>
        </p:nvSpPr>
        <p:spPr>
          <a:xfrm>
            <a:off x="6809269" y="5428870"/>
            <a:ext cx="2115879" cy="49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Department</a:t>
            </a:r>
            <a:endParaRPr kumimoji="1" lang="zh-CN" altLang="en-US" dirty="0"/>
          </a:p>
        </p:txBody>
      </p:sp>
      <p:sp>
        <p:nvSpPr>
          <p:cNvPr id="23" name="文本框 22">
            <a:extLst>
              <a:ext uri="{FF2B5EF4-FFF2-40B4-BE49-F238E27FC236}">
                <a16:creationId xmlns:a16="http://schemas.microsoft.com/office/drawing/2014/main" id="{21F08B98-4144-E14E-A93C-8E08FE65B678}"/>
              </a:ext>
            </a:extLst>
          </p:cNvPr>
          <p:cNvSpPr txBox="1"/>
          <p:nvPr/>
        </p:nvSpPr>
        <p:spPr>
          <a:xfrm>
            <a:off x="838200" y="1317165"/>
            <a:ext cx="8048998" cy="2031325"/>
          </a:xfrm>
          <a:prstGeom prst="rect">
            <a:avLst/>
          </a:prstGeom>
          <a:noFill/>
        </p:spPr>
        <p:txBody>
          <a:bodyPr wrap="none" rtlCol="0">
            <a:spAutoFit/>
          </a:bodyPr>
          <a:lstStyle/>
          <a:p>
            <a:r>
              <a:rPr kumimoji="1" lang="en-US" altLang="zh-CN" dirty="0"/>
              <a:t>After </a:t>
            </a:r>
            <a:r>
              <a:rPr lang="zh-CN" altLang="en-US" dirty="0"/>
              <a:t>eliminating</a:t>
            </a:r>
            <a:r>
              <a:rPr lang="en-US" altLang="zh-CN" dirty="0"/>
              <a:t> the transfer function, there will be three tables in our database</a:t>
            </a:r>
          </a:p>
          <a:p>
            <a:endParaRPr kumimoji="1" lang="en-US" altLang="zh-CN" dirty="0"/>
          </a:p>
          <a:p>
            <a:r>
              <a:rPr kumimoji="1" lang="en-US" altLang="zh-CN" dirty="0"/>
              <a:t>&lt;Student ID, Course, Grade&gt;</a:t>
            </a:r>
          </a:p>
          <a:p>
            <a:endParaRPr kumimoji="1" lang="en-US" altLang="zh-CN" dirty="0"/>
          </a:p>
          <a:p>
            <a:r>
              <a:rPr kumimoji="1" lang="en-US" altLang="zh-CN" dirty="0"/>
              <a:t>&lt;Student ID, Name, Department&gt;</a:t>
            </a:r>
          </a:p>
          <a:p>
            <a:endParaRPr kumimoji="1" lang="en-US" altLang="zh-CN" dirty="0"/>
          </a:p>
          <a:p>
            <a:r>
              <a:rPr kumimoji="1" lang="en-US" altLang="zh-CN" dirty="0"/>
              <a:t>&lt;Department, Dean&gt;</a:t>
            </a:r>
            <a:endParaRPr kumimoji="1" lang="zh-CN" altLang="en-US" dirty="0"/>
          </a:p>
        </p:txBody>
      </p:sp>
    </p:spTree>
    <p:extLst>
      <p:ext uri="{BB962C8B-B14F-4D97-AF65-F5344CB8AC3E}">
        <p14:creationId xmlns:p14="http://schemas.microsoft.com/office/powerpoint/2010/main" val="198936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B145B89-2C0B-F448-A008-3BFAA020389F}"/>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kumimoji="1" lang="en-US" altLang="zh-CN" sz="6000" kern="1200">
                <a:solidFill>
                  <a:schemeClr val="tx1"/>
                </a:solidFill>
                <a:latin typeface="+mj-lt"/>
                <a:ea typeface="+mj-ea"/>
                <a:cs typeface="+mj-cs"/>
              </a:rPr>
              <a:t>BCNF</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矩形 7">
            <a:extLst>
              <a:ext uri="{FF2B5EF4-FFF2-40B4-BE49-F238E27FC236}">
                <a16:creationId xmlns:a16="http://schemas.microsoft.com/office/drawing/2014/main" id="{77464156-811C-C846-A194-E7A6BF74A533}"/>
              </a:ext>
            </a:extLst>
          </p:cNvPr>
          <p:cNvSpPr/>
          <p:nvPr/>
        </p:nvSpPr>
        <p:spPr>
          <a:xfrm>
            <a:off x="841248" y="3337269"/>
            <a:ext cx="10509504" cy="29056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200" dirty="0"/>
              <a:t>BCNF means that on the basis of meeting 3NF, there is no functional dependency between primary attributes.</a:t>
            </a:r>
          </a:p>
          <a:p>
            <a:pPr indent="-228600">
              <a:lnSpc>
                <a:spcPct val="90000"/>
              </a:lnSpc>
              <a:spcAft>
                <a:spcPts val="600"/>
              </a:spcAft>
              <a:buFont typeface="Arial" panose="020B0604020202020204" pitchFamily="34" charset="0"/>
              <a:buChar char="•"/>
            </a:pPr>
            <a:endParaRPr lang="en-US" altLang="zh-CN" sz="2200" dirty="0"/>
          </a:p>
          <a:p>
            <a:pPr indent="-228600">
              <a:lnSpc>
                <a:spcPct val="90000"/>
              </a:lnSpc>
              <a:spcAft>
                <a:spcPts val="600"/>
              </a:spcAft>
              <a:buFont typeface="Arial" panose="020B0604020202020204" pitchFamily="34" charset="0"/>
              <a:buChar char="•"/>
            </a:pPr>
            <a:r>
              <a:rPr lang="en-US" altLang="zh-CN" sz="2200" dirty="0"/>
              <a:t>That is, on the basis of 3NF, the partial attribute dependence and transfer function dependence of the primary attribute on candidate codes are eliminated.</a:t>
            </a:r>
          </a:p>
        </p:txBody>
      </p:sp>
      <p:pic>
        <p:nvPicPr>
          <p:cNvPr id="3" name="图片 2">
            <a:extLst>
              <a:ext uri="{FF2B5EF4-FFF2-40B4-BE49-F238E27FC236}">
                <a16:creationId xmlns:a16="http://schemas.microsoft.com/office/drawing/2014/main" id="{0F97CEAC-D059-9C4A-8C54-87DC676F05C6}"/>
              </a:ext>
            </a:extLst>
          </p:cNvPr>
          <p:cNvPicPr>
            <a:picLocks noChangeAspect="1"/>
          </p:cNvPicPr>
          <p:nvPr/>
        </p:nvPicPr>
        <p:blipFill>
          <a:blip r:embed="rId2"/>
          <a:stretch>
            <a:fillRect/>
          </a:stretch>
        </p:blipFill>
        <p:spPr>
          <a:xfrm>
            <a:off x="841248" y="5024716"/>
            <a:ext cx="5312368" cy="1637293"/>
          </a:xfrm>
          <a:prstGeom prst="rect">
            <a:avLst/>
          </a:prstGeom>
        </p:spPr>
      </p:pic>
    </p:spTree>
    <p:extLst>
      <p:ext uri="{BB962C8B-B14F-4D97-AF65-F5344CB8AC3E}">
        <p14:creationId xmlns:p14="http://schemas.microsoft.com/office/powerpoint/2010/main" val="142712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11C4550-E43F-794D-9856-22ED16187586}"/>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kumimoji="1" lang="en-US" altLang="zh-CN" sz="6000" kern="1200">
                <a:solidFill>
                  <a:schemeClr val="tx1"/>
                </a:solidFill>
                <a:latin typeface="+mj-lt"/>
                <a:ea typeface="+mj-ea"/>
                <a:cs typeface="+mj-cs"/>
              </a:rPr>
              <a:t>4NF</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矩形 4">
            <a:extLst>
              <a:ext uri="{FF2B5EF4-FFF2-40B4-BE49-F238E27FC236}">
                <a16:creationId xmlns:a16="http://schemas.microsoft.com/office/drawing/2014/main" id="{0E8BBD5E-F8EC-BA43-98FE-42912DA5A760}"/>
              </a:ext>
            </a:extLst>
          </p:cNvPr>
          <p:cNvSpPr/>
          <p:nvPr/>
        </p:nvSpPr>
        <p:spPr>
          <a:xfrm>
            <a:off x="841248" y="3337269"/>
            <a:ext cx="10509504" cy="29056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ltLang="zh-CN" sz="2200"/>
          </a:p>
          <a:p>
            <a:pPr indent="-228600">
              <a:lnSpc>
                <a:spcPct val="90000"/>
              </a:lnSpc>
              <a:spcAft>
                <a:spcPts val="600"/>
              </a:spcAft>
              <a:buFont typeface="Arial" panose="020B0604020202020204" pitchFamily="34" charset="0"/>
              <a:buChar char="•"/>
            </a:pPr>
            <a:r>
              <a:rPr lang="en-US" altLang="zh-CN" sz="2200"/>
              <a:t>The fourth normal form is to eliminate non-trivial and non-functional dependent multi-valued dependencies (that is, delete many-to-many relationships in the same table) on the basis of satisfying the Bath-Kord paradigm (BCNF).</a:t>
            </a:r>
          </a:p>
        </p:txBody>
      </p:sp>
    </p:spTree>
    <p:extLst>
      <p:ext uri="{BB962C8B-B14F-4D97-AF65-F5344CB8AC3E}">
        <p14:creationId xmlns:p14="http://schemas.microsoft.com/office/powerpoint/2010/main" val="423904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668E5B3-0037-F74F-9377-3FE6FFA9A2C3}"/>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kumimoji="1" lang="en-US" altLang="zh-CN" sz="6000" kern="1200">
                <a:solidFill>
                  <a:schemeClr val="tx1"/>
                </a:solidFill>
                <a:latin typeface="+mj-lt"/>
                <a:ea typeface="+mj-ea"/>
                <a:cs typeface="+mj-cs"/>
              </a:rPr>
              <a:t>5NF</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矩形 3">
            <a:extLst>
              <a:ext uri="{FF2B5EF4-FFF2-40B4-BE49-F238E27FC236}">
                <a16:creationId xmlns:a16="http://schemas.microsoft.com/office/drawing/2014/main" id="{983DC55E-D33B-9E46-95E0-2BC255BF2314}"/>
              </a:ext>
            </a:extLst>
          </p:cNvPr>
          <p:cNvSpPr/>
          <p:nvPr/>
        </p:nvSpPr>
        <p:spPr>
          <a:xfrm>
            <a:off x="841248" y="3337269"/>
            <a:ext cx="10509504" cy="29056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200"/>
              <a:t>That is, on the basis of satisfying the fourth normal form (4NF), the connection dependency that is not implied by the candidate code is eliminated. If each connection dependency in the relational pattern R is implied by the candidate code of R, then the relational pattern is said to conform to the fifth normal form.</a:t>
            </a:r>
          </a:p>
        </p:txBody>
      </p:sp>
    </p:spTree>
    <p:extLst>
      <p:ext uri="{BB962C8B-B14F-4D97-AF65-F5344CB8AC3E}">
        <p14:creationId xmlns:p14="http://schemas.microsoft.com/office/powerpoint/2010/main" val="379573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D9AF0-AC04-D546-8C76-5D7CB7F0BDA3}"/>
              </a:ext>
            </a:extLst>
          </p:cNvPr>
          <p:cNvSpPr>
            <a:spLocks noGrp="1"/>
          </p:cNvSpPr>
          <p:nvPr>
            <p:ph type="title"/>
          </p:nvPr>
        </p:nvSpPr>
        <p:spPr/>
        <p:txBody>
          <a:bodyPr/>
          <a:lstStyle/>
          <a:p>
            <a:r>
              <a:rPr lang="en-US" altLang="zh-CN" dirty="0"/>
              <a:t>8 Q/As</a:t>
            </a:r>
            <a:endParaRPr kumimoji="1" lang="zh-CN" altLang="en-US" dirty="0"/>
          </a:p>
        </p:txBody>
      </p:sp>
      <p:sp>
        <p:nvSpPr>
          <p:cNvPr id="4" name="矩形 3">
            <a:extLst>
              <a:ext uri="{FF2B5EF4-FFF2-40B4-BE49-F238E27FC236}">
                <a16:creationId xmlns:a16="http://schemas.microsoft.com/office/drawing/2014/main" id="{CC8E9459-3C96-2348-9BAF-20D7C02AA1CF}"/>
              </a:ext>
            </a:extLst>
          </p:cNvPr>
          <p:cNvSpPr/>
          <p:nvPr/>
        </p:nvSpPr>
        <p:spPr>
          <a:xfrm>
            <a:off x="838200" y="1690688"/>
            <a:ext cx="4800591" cy="4236132"/>
          </a:xfrm>
          <a:prstGeom prst="rect">
            <a:avLst/>
          </a:prstGeom>
        </p:spPr>
        <p:txBody>
          <a:bodyPr vert="horz" lIns="91440" tIns="45720" rIns="91440" bIns="45720" rtlCol="0" anchor="t">
            <a:normAutofit/>
          </a:bodyPr>
          <a:lstStyle/>
          <a:p>
            <a:pPr marL="57150">
              <a:lnSpc>
                <a:spcPct val="90000"/>
              </a:lnSpc>
              <a:spcAft>
                <a:spcPts val="600"/>
              </a:spcAft>
            </a:pPr>
            <a:endParaRPr kumimoji="1" lang="en-US" altLang="zh-CN" sz="1600" dirty="0">
              <a:solidFill>
                <a:schemeClr val="tx2"/>
              </a:solidFill>
            </a:endParaRPr>
          </a:p>
          <a:p>
            <a:pPr marL="342900" indent="-285750">
              <a:lnSpc>
                <a:spcPct val="90000"/>
              </a:lnSpc>
              <a:spcAft>
                <a:spcPts val="600"/>
              </a:spcAft>
              <a:buFont typeface="Arial" panose="020B0604020202020204" pitchFamily="34" charset="0"/>
              <a:buChar char="•"/>
            </a:pPr>
            <a:r>
              <a:rPr kumimoji="1" lang="en-US" altLang="zh-CN" sz="1600" dirty="0">
                <a:solidFill>
                  <a:schemeClr val="tx2"/>
                </a:solidFill>
              </a:rPr>
              <a:t>Definition of Normalization</a:t>
            </a:r>
          </a:p>
          <a:p>
            <a:pPr>
              <a:lnSpc>
                <a:spcPct val="90000"/>
              </a:lnSpc>
              <a:spcAft>
                <a:spcPts val="600"/>
              </a:spcAft>
            </a:pPr>
            <a:r>
              <a:rPr kumimoji="1" lang="en-US" altLang="zh-CN" sz="1600" dirty="0">
                <a:solidFill>
                  <a:schemeClr val="tx2"/>
                </a:solidFill>
              </a:rPr>
              <a:t>Normalization is the process of structuring a relational database base on normal forms</a:t>
            </a:r>
          </a:p>
          <a:p>
            <a:pPr>
              <a:lnSpc>
                <a:spcPct val="90000"/>
              </a:lnSpc>
              <a:spcAft>
                <a:spcPts val="600"/>
              </a:spcAft>
            </a:pPr>
            <a:endParaRPr kumimoji="1" lang="en-US" altLang="zh-CN" sz="1600" dirty="0">
              <a:solidFill>
                <a:schemeClr val="tx2"/>
              </a:solidFill>
            </a:endParaRPr>
          </a:p>
          <a:p>
            <a:pPr marL="285750" indent="-228600">
              <a:lnSpc>
                <a:spcPct val="90000"/>
              </a:lnSpc>
              <a:spcAft>
                <a:spcPts val="600"/>
              </a:spcAft>
              <a:buFont typeface="Arial" panose="020B0604020202020204" pitchFamily="34" charset="0"/>
              <a:buChar char="•"/>
            </a:pPr>
            <a:r>
              <a:rPr kumimoji="1" lang="en-US" altLang="zh-CN" sz="1600" dirty="0">
                <a:solidFill>
                  <a:schemeClr val="tx2"/>
                </a:solidFill>
              </a:rPr>
              <a:t>Why do we need to normalize the information? </a:t>
            </a:r>
          </a:p>
          <a:p>
            <a:pPr>
              <a:lnSpc>
                <a:spcPct val="90000"/>
              </a:lnSpc>
              <a:spcAft>
                <a:spcPts val="600"/>
              </a:spcAft>
            </a:pPr>
            <a:r>
              <a:rPr kumimoji="1" lang="en-US" altLang="zh-CN" sz="1600" dirty="0">
                <a:solidFill>
                  <a:schemeClr val="tx2"/>
                </a:solidFill>
              </a:rPr>
              <a:t>Because there will be some </a:t>
            </a:r>
            <a:r>
              <a:rPr lang="en-US" altLang="zh-CN" sz="1600" dirty="0">
                <a:solidFill>
                  <a:schemeClr val="tx2"/>
                </a:solidFill>
              </a:rPr>
              <a:t>redundancy or repetitiveness of data and will cause anomalies problems like </a:t>
            </a:r>
            <a:r>
              <a:rPr kumimoji="1" lang="en-US" altLang="zh-CN" sz="1600" dirty="0">
                <a:solidFill>
                  <a:schemeClr val="tx2"/>
                </a:solidFill>
              </a:rPr>
              <a:t>insertion deletion and update exceptions.</a:t>
            </a:r>
            <a:r>
              <a:rPr lang="en-US" altLang="zh-CN" sz="1600" dirty="0">
                <a:solidFill>
                  <a:schemeClr val="tx2"/>
                </a:solidFill>
              </a:rPr>
              <a:t> </a:t>
            </a:r>
          </a:p>
          <a:p>
            <a:pPr>
              <a:lnSpc>
                <a:spcPct val="90000"/>
              </a:lnSpc>
              <a:spcAft>
                <a:spcPts val="600"/>
              </a:spcAft>
            </a:pPr>
            <a:endParaRPr lang="en-US" altLang="zh-CN" sz="1600" dirty="0">
              <a:solidFill>
                <a:schemeClr val="tx2"/>
              </a:solidFill>
            </a:endParaRPr>
          </a:p>
          <a:p>
            <a:pPr marL="285750" indent="-228600">
              <a:lnSpc>
                <a:spcPct val="90000"/>
              </a:lnSpc>
              <a:spcAft>
                <a:spcPts val="600"/>
              </a:spcAft>
              <a:buFont typeface="Arial" panose="020B0604020202020204" pitchFamily="34" charset="0"/>
              <a:buChar char="•"/>
            </a:pPr>
            <a:r>
              <a:rPr kumimoji="1" lang="en-US" altLang="zh-CN" sz="1600" dirty="0">
                <a:solidFill>
                  <a:schemeClr val="tx2"/>
                </a:solidFill>
              </a:rPr>
              <a:t>What are the drawbacks of performing normalization?</a:t>
            </a:r>
          </a:p>
          <a:p>
            <a:pPr>
              <a:lnSpc>
                <a:spcPct val="90000"/>
              </a:lnSpc>
              <a:spcAft>
                <a:spcPts val="600"/>
              </a:spcAft>
            </a:pPr>
            <a:r>
              <a:rPr kumimoji="1" lang="en-US" altLang="zh-CN" sz="1600" dirty="0">
                <a:solidFill>
                  <a:schemeClr val="tx2"/>
                </a:solidFill>
              </a:rPr>
              <a:t>The more you implemented, the higher risk to expose to error. And higher normalization will cause performance problems.</a:t>
            </a:r>
          </a:p>
        </p:txBody>
      </p:sp>
      <p:sp>
        <p:nvSpPr>
          <p:cNvPr id="5" name="矩形 4">
            <a:extLst>
              <a:ext uri="{FF2B5EF4-FFF2-40B4-BE49-F238E27FC236}">
                <a16:creationId xmlns:a16="http://schemas.microsoft.com/office/drawing/2014/main" id="{A251FBA9-2DD9-1543-B7C0-75E85488B24C}"/>
              </a:ext>
            </a:extLst>
          </p:cNvPr>
          <p:cNvSpPr/>
          <p:nvPr/>
        </p:nvSpPr>
        <p:spPr>
          <a:xfrm>
            <a:off x="6096000" y="1212222"/>
            <a:ext cx="5257800" cy="4802187"/>
          </a:xfrm>
          <a:prstGeom prst="rect">
            <a:avLst/>
          </a:prstGeom>
        </p:spPr>
        <p:txBody>
          <a:bodyPr vert="horz" lIns="91440" tIns="45720" rIns="91440" bIns="45720" rtlCol="0" anchor="t">
            <a:normAutofit lnSpcReduction="10000"/>
          </a:bodyPr>
          <a:lstStyle/>
          <a:p>
            <a:pPr marL="57150">
              <a:lnSpc>
                <a:spcPct val="90000"/>
              </a:lnSpc>
              <a:spcAft>
                <a:spcPts val="600"/>
              </a:spcAft>
            </a:pPr>
            <a:endParaRPr kumimoji="1" lang="en-US" altLang="zh-CN" sz="1600" dirty="0">
              <a:solidFill>
                <a:schemeClr val="tx2"/>
              </a:solidFill>
            </a:endParaRPr>
          </a:p>
          <a:p>
            <a:pPr marL="342900" indent="-285750">
              <a:lnSpc>
                <a:spcPct val="90000"/>
              </a:lnSpc>
              <a:spcAft>
                <a:spcPts val="600"/>
              </a:spcAft>
              <a:buFont typeface="Arial" panose="020B0604020202020204" pitchFamily="34" charset="0"/>
              <a:buChar char="•"/>
            </a:pPr>
            <a:r>
              <a:rPr kumimoji="1" lang="en-US" altLang="zh-CN" sz="1600" dirty="0">
                <a:solidFill>
                  <a:schemeClr val="tx2"/>
                </a:solidFill>
              </a:rPr>
              <a:t>What is 1NF</a:t>
            </a:r>
          </a:p>
          <a:p>
            <a:pPr>
              <a:lnSpc>
                <a:spcPct val="90000"/>
              </a:lnSpc>
              <a:spcAft>
                <a:spcPts val="600"/>
              </a:spcAft>
            </a:pPr>
            <a:r>
              <a:rPr lang="en-US" altLang="zh-CN" sz="1600" dirty="0">
                <a:solidFill>
                  <a:schemeClr val="tx2"/>
                </a:solidFill>
              </a:rPr>
              <a:t>Each attribute in a relationship that conforms to 1NF is indivisible </a:t>
            </a:r>
          </a:p>
          <a:p>
            <a:pPr marL="285750" indent="-285750">
              <a:lnSpc>
                <a:spcPct val="90000"/>
              </a:lnSpc>
              <a:spcAft>
                <a:spcPts val="600"/>
              </a:spcAft>
              <a:buFont typeface="Arial" panose="020B0604020202020204" pitchFamily="34" charset="0"/>
              <a:buChar char="•"/>
            </a:pPr>
            <a:r>
              <a:rPr kumimoji="1" lang="en-US" altLang="zh-CN" sz="1600" dirty="0">
                <a:solidFill>
                  <a:schemeClr val="tx2"/>
                </a:solidFill>
              </a:rPr>
              <a:t>What is 2NF</a:t>
            </a:r>
          </a:p>
          <a:p>
            <a:pPr marL="57150">
              <a:lnSpc>
                <a:spcPct val="90000"/>
              </a:lnSpc>
              <a:spcAft>
                <a:spcPts val="600"/>
              </a:spcAft>
            </a:pPr>
            <a:r>
              <a:rPr lang="en-US" altLang="zh-CN" sz="1600" dirty="0">
                <a:solidFill>
                  <a:schemeClr val="tx2"/>
                </a:solidFill>
              </a:rPr>
              <a:t>Each attribute in a relationship that conforms to 1NF is indivisible</a:t>
            </a:r>
          </a:p>
          <a:p>
            <a:pPr marL="285750" indent="-228600">
              <a:lnSpc>
                <a:spcPct val="90000"/>
              </a:lnSpc>
              <a:spcAft>
                <a:spcPts val="600"/>
              </a:spcAft>
              <a:buFont typeface="Arial" panose="020B0604020202020204" pitchFamily="34" charset="0"/>
              <a:buChar char="•"/>
            </a:pPr>
            <a:r>
              <a:rPr kumimoji="1" lang="en-US" altLang="zh-CN" sz="1600" dirty="0">
                <a:solidFill>
                  <a:schemeClr val="tx2"/>
                </a:solidFill>
              </a:rPr>
              <a:t>What is 3 NF</a:t>
            </a:r>
          </a:p>
          <a:p>
            <a:pPr marL="57150">
              <a:lnSpc>
                <a:spcPct val="90000"/>
              </a:lnSpc>
              <a:spcAft>
                <a:spcPts val="600"/>
              </a:spcAft>
            </a:pPr>
            <a:r>
              <a:rPr lang="zh-CN" altLang="en-US" sz="1600" dirty="0">
                <a:solidFill>
                  <a:schemeClr val="tx2"/>
                </a:solidFill>
              </a:rPr>
              <a:t>3NF is based on 2NF, eliminating the non-primary attribute dependence on the transfer function of the </a:t>
            </a:r>
            <a:r>
              <a:rPr lang="en-US" altLang="zh-CN" sz="1600" dirty="0">
                <a:solidFill>
                  <a:schemeClr val="tx2"/>
                </a:solidFill>
              </a:rPr>
              <a:t>primary key</a:t>
            </a:r>
          </a:p>
          <a:p>
            <a:pPr marL="342900" indent="-285750">
              <a:lnSpc>
                <a:spcPct val="90000"/>
              </a:lnSpc>
              <a:spcAft>
                <a:spcPts val="600"/>
              </a:spcAft>
              <a:buFont typeface="Arial" panose="020B0604020202020204" pitchFamily="34" charset="0"/>
              <a:buChar char="•"/>
            </a:pPr>
            <a:r>
              <a:rPr lang="en-US" altLang="zh-CN" sz="1600" dirty="0">
                <a:solidFill>
                  <a:schemeClr val="tx2"/>
                </a:solidFill>
              </a:rPr>
              <a:t>What are the anomalies</a:t>
            </a:r>
          </a:p>
          <a:p>
            <a:pPr marL="57150">
              <a:lnSpc>
                <a:spcPct val="90000"/>
              </a:lnSpc>
              <a:spcAft>
                <a:spcPts val="600"/>
              </a:spcAft>
            </a:pPr>
            <a:r>
              <a:rPr lang="en-US" altLang="zh-CN" sz="1600" dirty="0">
                <a:solidFill>
                  <a:schemeClr val="tx2"/>
                </a:solidFill>
              </a:rPr>
              <a:t>Insertion exception , delectation exception, update exception</a:t>
            </a:r>
          </a:p>
          <a:p>
            <a:pPr marL="342900" indent="-285750">
              <a:lnSpc>
                <a:spcPct val="90000"/>
              </a:lnSpc>
              <a:spcAft>
                <a:spcPts val="600"/>
              </a:spcAft>
              <a:buFont typeface="Arial" panose="020B0604020202020204" pitchFamily="34" charset="0"/>
              <a:buChar char="•"/>
            </a:pPr>
            <a:r>
              <a:rPr lang="en-US" altLang="zh-CN" sz="1600" dirty="0">
                <a:solidFill>
                  <a:schemeClr val="tx2"/>
                </a:solidFill>
              </a:rPr>
              <a:t>What is the different between BCNF and 3NF</a:t>
            </a:r>
          </a:p>
          <a:p>
            <a:pPr marL="57150">
              <a:lnSpc>
                <a:spcPct val="90000"/>
              </a:lnSpc>
              <a:spcAft>
                <a:spcPts val="600"/>
              </a:spcAft>
            </a:pPr>
            <a:r>
              <a:rPr lang="en-US" altLang="zh-CN" sz="1600" dirty="0">
                <a:solidFill>
                  <a:schemeClr val="tx2"/>
                </a:solidFill>
              </a:rPr>
              <a:t>That is, on the basis of 3NF, the partial attribute dependence and transfer function dependence of the primary attribute on candidate codes are eliminated.</a:t>
            </a:r>
          </a:p>
          <a:p>
            <a:pPr marL="57150">
              <a:lnSpc>
                <a:spcPct val="90000"/>
              </a:lnSpc>
              <a:spcAft>
                <a:spcPts val="600"/>
              </a:spcAft>
            </a:pPr>
            <a:endParaRPr lang="en-US" altLang="zh-CN" sz="1600" dirty="0">
              <a:solidFill>
                <a:schemeClr val="tx2"/>
              </a:solidFill>
            </a:endParaRPr>
          </a:p>
          <a:p>
            <a:pPr marL="57150">
              <a:lnSpc>
                <a:spcPct val="90000"/>
              </a:lnSpc>
              <a:spcAft>
                <a:spcPts val="600"/>
              </a:spcAft>
            </a:pPr>
            <a:endParaRPr lang="zh-CN" altLang="en-US" sz="1600" dirty="0">
              <a:solidFill>
                <a:schemeClr val="tx2"/>
              </a:solidFill>
            </a:endParaRPr>
          </a:p>
          <a:p>
            <a:pPr marL="57150">
              <a:lnSpc>
                <a:spcPct val="90000"/>
              </a:lnSpc>
              <a:spcAft>
                <a:spcPts val="600"/>
              </a:spcAft>
            </a:pPr>
            <a:endParaRPr kumimoji="1" lang="en-US" altLang="zh-CN" sz="1600" dirty="0">
              <a:solidFill>
                <a:schemeClr val="tx2"/>
              </a:solidFill>
            </a:endParaRPr>
          </a:p>
        </p:txBody>
      </p:sp>
    </p:spTree>
    <p:extLst>
      <p:ext uri="{BB962C8B-B14F-4D97-AF65-F5344CB8AC3E}">
        <p14:creationId xmlns:p14="http://schemas.microsoft.com/office/powerpoint/2010/main" val="74892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3467E2F0-0DD7-5249-B8AE-785C8CE7ECA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kumimoji="1" lang="en-US" altLang="zh-CN" sz="5400">
                <a:solidFill>
                  <a:schemeClr val="bg1">
                    <a:lumMod val="95000"/>
                    <a:lumOff val="5000"/>
                  </a:schemeClr>
                </a:solidFill>
              </a:rPr>
              <a:t>THANK YOU</a:t>
            </a:r>
          </a:p>
        </p:txBody>
      </p:sp>
    </p:spTree>
    <p:extLst>
      <p:ext uri="{BB962C8B-B14F-4D97-AF65-F5344CB8AC3E}">
        <p14:creationId xmlns:p14="http://schemas.microsoft.com/office/powerpoint/2010/main" val="186420588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E75FC30-6A79-D046-AAE9-55F3704F4172}"/>
              </a:ext>
            </a:extLst>
          </p:cNvPr>
          <p:cNvGraphicFramePr>
            <a:graphicFrameLocks noGrp="1"/>
          </p:cNvGraphicFramePr>
          <p:nvPr>
            <p:extLst>
              <p:ext uri="{D42A27DB-BD31-4B8C-83A1-F6EECF244321}">
                <p14:modId xmlns:p14="http://schemas.microsoft.com/office/powerpoint/2010/main" val="526448406"/>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8307878"/>
                    </a:ext>
                  </a:extLst>
                </a:gridCol>
                <a:gridCol w="2032000">
                  <a:extLst>
                    <a:ext uri="{9D8B030D-6E8A-4147-A177-3AD203B41FA5}">
                      <a16:colId xmlns:a16="http://schemas.microsoft.com/office/drawing/2014/main" val="3370242353"/>
                    </a:ext>
                  </a:extLst>
                </a:gridCol>
                <a:gridCol w="2032000">
                  <a:extLst>
                    <a:ext uri="{9D8B030D-6E8A-4147-A177-3AD203B41FA5}">
                      <a16:colId xmlns:a16="http://schemas.microsoft.com/office/drawing/2014/main" val="131538599"/>
                    </a:ext>
                  </a:extLst>
                </a:gridCol>
                <a:gridCol w="2032000">
                  <a:extLst>
                    <a:ext uri="{9D8B030D-6E8A-4147-A177-3AD203B41FA5}">
                      <a16:colId xmlns:a16="http://schemas.microsoft.com/office/drawing/2014/main" val="248872441"/>
                    </a:ext>
                  </a:extLst>
                </a:gridCol>
              </a:tblGrid>
              <a:tr h="370840">
                <a:tc>
                  <a:txBody>
                    <a:bodyPr/>
                    <a:lstStyle/>
                    <a:p>
                      <a:r>
                        <a:rPr lang="en-US" altLang="zh-CN" dirty="0"/>
                        <a:t>WNO</a:t>
                      </a:r>
                      <a:endParaRPr lang="zh-CN" altLang="en-US" dirty="0"/>
                    </a:p>
                  </a:txBody>
                  <a:tcPr/>
                </a:tc>
                <a:tc>
                  <a:txBody>
                    <a:bodyPr/>
                    <a:lstStyle/>
                    <a:p>
                      <a:r>
                        <a:rPr lang="en-US" altLang="zh-CN" dirty="0"/>
                        <a:t>PNO</a:t>
                      </a:r>
                      <a:endParaRPr lang="zh-CN" altLang="en-US" dirty="0"/>
                    </a:p>
                  </a:txBody>
                  <a:tcPr/>
                </a:tc>
                <a:tc>
                  <a:txBody>
                    <a:bodyPr/>
                    <a:lstStyle/>
                    <a:p>
                      <a:r>
                        <a:rPr lang="en-US" altLang="zh-CN" dirty="0"/>
                        <a:t>ENO</a:t>
                      </a:r>
                      <a:endParaRPr lang="zh-CN" altLang="en-US" dirty="0"/>
                    </a:p>
                  </a:txBody>
                  <a:tcPr/>
                </a:tc>
                <a:tc>
                  <a:txBody>
                    <a:bodyPr/>
                    <a:lstStyle/>
                    <a:p>
                      <a:r>
                        <a:rPr lang="en-US" altLang="zh-CN" dirty="0"/>
                        <a:t>NUM</a:t>
                      </a:r>
                      <a:endParaRPr lang="zh-CN" altLang="en-US" dirty="0"/>
                    </a:p>
                  </a:txBody>
                  <a:tcPr/>
                </a:tc>
                <a:extLst>
                  <a:ext uri="{0D108BD9-81ED-4DB2-BD59-A6C34878D82A}">
                    <a16:rowId xmlns:a16="http://schemas.microsoft.com/office/drawing/2014/main" val="1249494140"/>
                  </a:ext>
                </a:extLst>
              </a:tr>
            </a:tbl>
          </a:graphicData>
        </a:graphic>
      </p:graphicFrame>
      <p:sp>
        <p:nvSpPr>
          <p:cNvPr id="7" name="矩形 6">
            <a:extLst>
              <a:ext uri="{FF2B5EF4-FFF2-40B4-BE49-F238E27FC236}">
                <a16:creationId xmlns:a16="http://schemas.microsoft.com/office/drawing/2014/main" id="{F3BFBB6E-4249-A648-B488-1F1D2EB13E49}"/>
              </a:ext>
            </a:extLst>
          </p:cNvPr>
          <p:cNvSpPr/>
          <p:nvPr/>
        </p:nvSpPr>
        <p:spPr>
          <a:xfrm>
            <a:off x="2032000" y="1489893"/>
            <a:ext cx="6096000" cy="1200329"/>
          </a:xfrm>
          <a:prstGeom prst="rect">
            <a:avLst/>
          </a:prstGeom>
        </p:spPr>
        <p:txBody>
          <a:bodyPr>
            <a:spAutoFit/>
          </a:bodyPr>
          <a:lstStyle/>
          <a:p>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1</a:t>
            </a:r>
            <a:r>
              <a:rPr lang="zh-CN" altLang="en-US" dirty="0">
                <a:solidFill>
                  <a:srgbClr val="6D6D6D"/>
                </a:solidFill>
                <a:latin typeface="微软雅黑" panose="020B0503020204020204" pitchFamily="34" charset="-122"/>
                <a:ea typeface="微软雅黑" panose="020B0503020204020204" pitchFamily="34" charset="-122"/>
              </a:rPr>
              <a:t>）       </a:t>
            </a:r>
            <a:r>
              <a:rPr lang="en-US" altLang="zh-CN" dirty="0">
                <a:solidFill>
                  <a:srgbClr val="6D6D6D"/>
                </a:solidFill>
                <a:latin typeface="微软雅黑" panose="020B0503020204020204" pitchFamily="34" charset="-122"/>
                <a:ea typeface="微软雅黑" panose="020B0503020204020204" pitchFamily="34" charset="-122"/>
              </a:rPr>
              <a:t>ENO-&gt;WNO;</a:t>
            </a:r>
            <a:endParaRPr lang="en-US" altLang="zh-CN" dirty="0">
              <a:solidFill>
                <a:srgbClr val="444444"/>
              </a:solidFill>
              <a:latin typeface="微软雅黑" panose="020B0503020204020204" pitchFamily="34" charset="-122"/>
              <a:ea typeface="微软雅黑" panose="020B0503020204020204" pitchFamily="34" charset="-122"/>
            </a:endParaRPr>
          </a:p>
          <a:p>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2</a:t>
            </a:r>
            <a:r>
              <a:rPr lang="zh-CN" altLang="en-US" dirty="0">
                <a:solidFill>
                  <a:srgbClr val="6D6D6D"/>
                </a:solidFill>
                <a:latin typeface="微软雅黑" panose="020B0503020204020204" pitchFamily="34" charset="-122"/>
                <a:ea typeface="微软雅黑" panose="020B0503020204020204" pitchFamily="34" charset="-122"/>
              </a:rPr>
              <a:t>）       （</a:t>
            </a:r>
            <a:r>
              <a:rPr lang="en-US" altLang="zh-CN" dirty="0">
                <a:solidFill>
                  <a:srgbClr val="6D6D6D"/>
                </a:solidFill>
                <a:latin typeface="微软雅黑" panose="020B0503020204020204" pitchFamily="34" charset="-122"/>
                <a:ea typeface="微软雅黑" panose="020B0503020204020204" pitchFamily="34" charset="-122"/>
              </a:rPr>
              <a:t>WNO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PNO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-&gt;QNT</a:t>
            </a:r>
            <a:endParaRPr lang="en-US" altLang="zh-CN" dirty="0">
              <a:solidFill>
                <a:srgbClr val="444444"/>
              </a:solidFill>
              <a:latin typeface="微软雅黑" panose="020B0503020204020204" pitchFamily="34" charset="-122"/>
              <a:ea typeface="微软雅黑" panose="020B0503020204020204" pitchFamily="34" charset="-122"/>
            </a:endParaRPr>
          </a:p>
          <a:p>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3</a:t>
            </a:r>
            <a:r>
              <a:rPr lang="zh-CN" altLang="en-US" dirty="0">
                <a:solidFill>
                  <a:srgbClr val="6D6D6D"/>
                </a:solidFill>
                <a:latin typeface="微软雅黑" panose="020B0503020204020204" pitchFamily="34" charset="-122"/>
                <a:ea typeface="微软雅黑" panose="020B0503020204020204" pitchFamily="34" charset="-122"/>
              </a:rPr>
              <a:t>）       （</a:t>
            </a:r>
            <a:r>
              <a:rPr lang="en-US" altLang="zh-CN" dirty="0">
                <a:solidFill>
                  <a:srgbClr val="6D6D6D"/>
                </a:solidFill>
                <a:latin typeface="微软雅黑" panose="020B0503020204020204" pitchFamily="34" charset="-122"/>
                <a:ea typeface="微软雅黑" panose="020B0503020204020204" pitchFamily="34" charset="-122"/>
              </a:rPr>
              <a:t>WNO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PNO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-&gt;ENO</a:t>
            </a:r>
            <a:endParaRPr lang="en-US" altLang="zh-CN" dirty="0">
              <a:solidFill>
                <a:srgbClr val="444444"/>
              </a:solidFill>
              <a:latin typeface="微软雅黑" panose="020B0503020204020204" pitchFamily="34" charset="-122"/>
              <a:ea typeface="微软雅黑" panose="020B0503020204020204" pitchFamily="34" charset="-122"/>
            </a:endParaRPr>
          </a:p>
          <a:p>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4</a:t>
            </a:r>
            <a:r>
              <a:rPr lang="zh-CN" altLang="en-US" dirty="0">
                <a:solidFill>
                  <a:srgbClr val="6D6D6D"/>
                </a:solidFill>
                <a:latin typeface="微软雅黑" panose="020B0503020204020204" pitchFamily="34" charset="-122"/>
                <a:ea typeface="微软雅黑" panose="020B0503020204020204" pitchFamily="34" charset="-122"/>
              </a:rPr>
              <a:t>）       （</a:t>
            </a:r>
            <a:r>
              <a:rPr lang="en-US" altLang="zh-CN" dirty="0">
                <a:solidFill>
                  <a:srgbClr val="6D6D6D"/>
                </a:solidFill>
                <a:latin typeface="微软雅黑" panose="020B0503020204020204" pitchFamily="34" charset="-122"/>
                <a:ea typeface="微软雅黑" panose="020B0503020204020204" pitchFamily="34" charset="-122"/>
              </a:rPr>
              <a:t>ENO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PNO</a:t>
            </a:r>
            <a:r>
              <a:rPr lang="zh-CN" altLang="en-US" dirty="0">
                <a:solidFill>
                  <a:srgbClr val="6D6D6D"/>
                </a:solidFill>
                <a:latin typeface="微软雅黑" panose="020B0503020204020204" pitchFamily="34" charset="-122"/>
                <a:ea typeface="微软雅黑" panose="020B0503020204020204" pitchFamily="34" charset="-122"/>
              </a:rPr>
              <a:t>）</a:t>
            </a:r>
            <a:r>
              <a:rPr lang="en-US" altLang="zh-CN" dirty="0">
                <a:solidFill>
                  <a:srgbClr val="6D6D6D"/>
                </a:solidFill>
                <a:latin typeface="微软雅黑" panose="020B0503020204020204" pitchFamily="34" charset="-122"/>
                <a:ea typeface="微软雅黑" panose="020B0503020204020204" pitchFamily="34" charset="-122"/>
              </a:rPr>
              <a:t>-&gt;QNT</a:t>
            </a:r>
            <a:endParaRPr lang="en-US" altLang="zh-CN" dirty="0">
              <a:solidFill>
                <a:srgbClr val="44444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541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7E9CF9-3BE7-F74A-AA5A-BDA2F72FB321}"/>
              </a:ext>
            </a:extLst>
          </p:cNvPr>
          <p:cNvSpPr>
            <a:spLocks noGrp="1"/>
          </p:cNvSpPr>
          <p:nvPr>
            <p:ph type="title"/>
          </p:nvPr>
        </p:nvSpPr>
        <p:spPr>
          <a:xfrm>
            <a:off x="1166648" y="679927"/>
            <a:ext cx="5064470" cy="2270664"/>
          </a:xfrm>
        </p:spPr>
        <p:txBody>
          <a:bodyPr>
            <a:normAutofit/>
          </a:bodyPr>
          <a:lstStyle/>
          <a:p>
            <a:r>
              <a:rPr kumimoji="1" lang="en-US" altLang="zh-CN" dirty="0"/>
              <a:t>Definition of Normalization</a:t>
            </a:r>
            <a:endParaRPr kumimoji="1" lang="zh-CN" altLang="en-US" dirty="0"/>
          </a:p>
        </p:txBody>
      </p:sp>
      <p:sp>
        <p:nvSpPr>
          <p:cNvPr id="76" name="Rectangle 1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图片 3">
            <a:extLst>
              <a:ext uri="{FF2B5EF4-FFF2-40B4-BE49-F238E27FC236}">
                <a16:creationId xmlns:a16="http://schemas.microsoft.com/office/drawing/2014/main" id="{0CF6BAB9-4738-BA4E-8FB2-927F4D054CBC}"/>
              </a:ext>
            </a:extLst>
          </p:cNvPr>
          <p:cNvPicPr>
            <a:picLocks noChangeAspect="1"/>
          </p:cNvPicPr>
          <p:nvPr/>
        </p:nvPicPr>
        <p:blipFill rotWithShape="1">
          <a:blip r:embed="rId3"/>
          <a:srcRect l="2851" r="-1" b="-1"/>
          <a:stretch/>
        </p:blipFill>
        <p:spPr>
          <a:xfrm>
            <a:off x="6606643" y="10"/>
            <a:ext cx="5585357" cy="3233973"/>
          </a:xfrm>
          <a:prstGeom prst="rect">
            <a:avLst/>
          </a:prstGeom>
        </p:spPr>
      </p:pic>
      <p:sp>
        <p:nvSpPr>
          <p:cNvPr id="42" name="Rectangle 4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0B85B4D-9B69-374A-ADB7-4A3F1ECE76A6}"/>
              </a:ext>
            </a:extLst>
          </p:cNvPr>
          <p:cNvSpPr>
            <a:spLocks noGrp="1"/>
          </p:cNvSpPr>
          <p:nvPr>
            <p:ph idx="1"/>
          </p:nvPr>
        </p:nvSpPr>
        <p:spPr>
          <a:xfrm>
            <a:off x="1166649" y="3540334"/>
            <a:ext cx="10350062" cy="3026004"/>
          </a:xfrm>
        </p:spPr>
        <p:txBody>
          <a:bodyPr anchor="ctr">
            <a:normAutofit/>
          </a:bodyPr>
          <a:lstStyle/>
          <a:p>
            <a:r>
              <a:rPr kumimoji="1" lang="en-US" altLang="zh-CN" sz="2100" dirty="0"/>
              <a:t>Normalization is the process of structuring a relational database.</a:t>
            </a:r>
          </a:p>
          <a:p>
            <a:endParaRPr kumimoji="1" lang="en-US" altLang="zh-CN" sz="2100" dirty="0"/>
          </a:p>
          <a:p>
            <a:r>
              <a:rPr kumimoji="1" lang="en-US" altLang="zh-CN" sz="2100" dirty="0"/>
              <a:t>This process in accordance with a series of so-called normal forms.</a:t>
            </a:r>
            <a:endParaRPr kumimoji="1" lang="zh-CN" altLang="en-US" sz="2100" dirty="0"/>
          </a:p>
        </p:txBody>
      </p:sp>
    </p:spTree>
    <p:extLst>
      <p:ext uri="{BB962C8B-B14F-4D97-AF65-F5344CB8AC3E}">
        <p14:creationId xmlns:p14="http://schemas.microsoft.com/office/powerpoint/2010/main" val="37332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4AFEB-CE49-6147-BD97-F487694193E5}"/>
              </a:ext>
            </a:extLst>
          </p:cNvPr>
          <p:cNvSpPr>
            <a:spLocks noGrp="1"/>
          </p:cNvSpPr>
          <p:nvPr>
            <p:ph type="title"/>
          </p:nvPr>
        </p:nvSpPr>
        <p:spPr/>
        <p:txBody>
          <a:bodyPr>
            <a:normAutofit/>
          </a:bodyPr>
          <a:lstStyle/>
          <a:p>
            <a:r>
              <a:rPr kumimoji="1" lang="en-US" altLang="zh-CN" dirty="0"/>
              <a:t>Why do we need normalization?</a:t>
            </a:r>
            <a:endParaRPr kumimoji="1" lang="zh-CN" altLang="en-US" dirty="0"/>
          </a:p>
        </p:txBody>
      </p:sp>
      <p:sp>
        <p:nvSpPr>
          <p:cNvPr id="11" name="矩形 10" descr="Disconnected">
            <a:extLst>
              <a:ext uri="{FF2B5EF4-FFF2-40B4-BE49-F238E27FC236}">
                <a16:creationId xmlns:a16="http://schemas.microsoft.com/office/drawing/2014/main" id="{84138BDB-99CE-8343-B7EC-6B57B3DBA2FD}"/>
              </a:ext>
            </a:extLst>
          </p:cNvPr>
          <p:cNvSpPr/>
          <p:nvPr/>
        </p:nvSpPr>
        <p:spPr>
          <a:xfrm>
            <a:off x="1265320" y="3558248"/>
            <a:ext cx="683614" cy="68361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矩形 11" descr="Maximize">
            <a:extLst>
              <a:ext uri="{FF2B5EF4-FFF2-40B4-BE49-F238E27FC236}">
                <a16:creationId xmlns:a16="http://schemas.microsoft.com/office/drawing/2014/main" id="{8F98F2FD-987C-164C-893B-4755090140D9}"/>
              </a:ext>
            </a:extLst>
          </p:cNvPr>
          <p:cNvSpPr/>
          <p:nvPr/>
        </p:nvSpPr>
        <p:spPr>
          <a:xfrm>
            <a:off x="1265320" y="5111918"/>
            <a:ext cx="683614" cy="6836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矩形 13" descr="Database">
            <a:extLst>
              <a:ext uri="{FF2B5EF4-FFF2-40B4-BE49-F238E27FC236}">
                <a16:creationId xmlns:a16="http://schemas.microsoft.com/office/drawing/2014/main" id="{C40A3FC9-CED4-D740-B4B9-9F603E34448B}"/>
              </a:ext>
            </a:extLst>
          </p:cNvPr>
          <p:cNvSpPr/>
          <p:nvPr/>
        </p:nvSpPr>
        <p:spPr>
          <a:xfrm>
            <a:off x="1265320" y="2004578"/>
            <a:ext cx="683614" cy="68361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16" name="内容占位符 2">
            <a:extLst>
              <a:ext uri="{FF2B5EF4-FFF2-40B4-BE49-F238E27FC236}">
                <a16:creationId xmlns:a16="http://schemas.microsoft.com/office/drawing/2014/main" id="{93A42B97-8F48-BD41-AA04-A74993EF0AD2}"/>
              </a:ext>
            </a:extLst>
          </p:cNvPr>
          <p:cNvGraphicFramePr>
            <a:graphicFrameLocks noGrp="1"/>
          </p:cNvGraphicFramePr>
          <p:nvPr>
            <p:ph idx="1"/>
            <p:extLst>
              <p:ext uri="{D42A27DB-BD31-4B8C-83A1-F6EECF244321}">
                <p14:modId xmlns:p14="http://schemas.microsoft.com/office/powerpoint/2010/main" val="2387311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832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D87DB-61AC-454E-9842-EF2BFC55B003}"/>
              </a:ext>
            </a:extLst>
          </p:cNvPr>
          <p:cNvSpPr>
            <a:spLocks noGrp="1"/>
          </p:cNvSpPr>
          <p:nvPr>
            <p:ph type="title"/>
          </p:nvPr>
        </p:nvSpPr>
        <p:spPr>
          <a:xfrm>
            <a:off x="838199" y="365125"/>
            <a:ext cx="10910455" cy="1325563"/>
          </a:xfrm>
        </p:spPr>
        <p:txBody>
          <a:bodyPr>
            <a:normAutofit/>
          </a:bodyPr>
          <a:lstStyle/>
          <a:p>
            <a:r>
              <a:rPr kumimoji="1" lang="en-US" altLang="zh-CN" dirty="0"/>
              <a:t>What happens when normalization is omitted?</a:t>
            </a:r>
            <a:endParaRPr kumimoji="1" lang="zh-CN" altLang="en-US" dirty="0"/>
          </a:p>
        </p:txBody>
      </p:sp>
      <p:sp>
        <p:nvSpPr>
          <p:cNvPr id="3" name="内容占位符 2">
            <a:extLst>
              <a:ext uri="{FF2B5EF4-FFF2-40B4-BE49-F238E27FC236}">
                <a16:creationId xmlns:a16="http://schemas.microsoft.com/office/drawing/2014/main" id="{ACE9D1C9-E0C7-8044-86DC-21C8559E4DC9}"/>
              </a:ext>
            </a:extLst>
          </p:cNvPr>
          <p:cNvSpPr>
            <a:spLocks noGrp="1"/>
          </p:cNvSpPr>
          <p:nvPr>
            <p:ph idx="1"/>
          </p:nvPr>
        </p:nvSpPr>
        <p:spPr>
          <a:xfrm>
            <a:off x="838200" y="1825625"/>
            <a:ext cx="4828309" cy="488084"/>
          </a:xfrm>
        </p:spPr>
        <p:txBody>
          <a:bodyPr/>
          <a:lstStyle/>
          <a:p>
            <a:pPr marL="0" indent="0">
              <a:buNone/>
            </a:pPr>
            <a:r>
              <a:rPr kumimoji="1" lang="en-US" altLang="zh-CN" dirty="0"/>
              <a:t>Let‘s start from an example:</a:t>
            </a:r>
          </a:p>
        </p:txBody>
      </p:sp>
      <p:graphicFrame>
        <p:nvGraphicFramePr>
          <p:cNvPr id="6" name="表格 5">
            <a:extLst>
              <a:ext uri="{FF2B5EF4-FFF2-40B4-BE49-F238E27FC236}">
                <a16:creationId xmlns:a16="http://schemas.microsoft.com/office/drawing/2014/main" id="{201599A0-66B9-C64F-92D7-7A3F8F653063}"/>
              </a:ext>
            </a:extLst>
          </p:cNvPr>
          <p:cNvGraphicFramePr>
            <a:graphicFrameLocks noGrp="1"/>
          </p:cNvGraphicFramePr>
          <p:nvPr>
            <p:extLst>
              <p:ext uri="{D42A27DB-BD31-4B8C-83A1-F6EECF244321}">
                <p14:modId xmlns:p14="http://schemas.microsoft.com/office/powerpoint/2010/main" val="2560409447"/>
              </p:ext>
            </p:extLst>
          </p:nvPr>
        </p:nvGraphicFramePr>
        <p:xfrm>
          <a:off x="2040467" y="2501900"/>
          <a:ext cx="8119532" cy="1854200"/>
        </p:xfrm>
        <a:graphic>
          <a:graphicData uri="http://schemas.openxmlformats.org/drawingml/2006/table">
            <a:tbl>
              <a:tblPr firstRow="1" bandRow="1">
                <a:tableStyleId>{5C22544A-7EE6-4342-B048-85BDC9FD1C3A}</a:tableStyleId>
              </a:tblPr>
              <a:tblGrid>
                <a:gridCol w="2700866">
                  <a:extLst>
                    <a:ext uri="{9D8B030D-6E8A-4147-A177-3AD203B41FA5}">
                      <a16:colId xmlns:a16="http://schemas.microsoft.com/office/drawing/2014/main" val="1240831951"/>
                    </a:ext>
                  </a:extLst>
                </a:gridCol>
                <a:gridCol w="2709333">
                  <a:extLst>
                    <a:ext uri="{9D8B030D-6E8A-4147-A177-3AD203B41FA5}">
                      <a16:colId xmlns:a16="http://schemas.microsoft.com/office/drawing/2014/main" val="2373323357"/>
                    </a:ext>
                  </a:extLst>
                </a:gridCol>
                <a:gridCol w="2709333">
                  <a:extLst>
                    <a:ext uri="{9D8B030D-6E8A-4147-A177-3AD203B41FA5}">
                      <a16:colId xmlns:a16="http://schemas.microsoft.com/office/drawing/2014/main" val="4103615916"/>
                    </a:ext>
                  </a:extLst>
                </a:gridCol>
              </a:tblGrid>
              <a:tr h="370840">
                <a:tc>
                  <a:txBody>
                    <a:bodyPr/>
                    <a:lstStyle/>
                    <a:p>
                      <a:r>
                        <a:rPr lang="en-US" altLang="zh-CN" dirty="0"/>
                        <a:t>Customer</a:t>
                      </a:r>
                      <a:endParaRPr lang="zh-CN" altLang="en-US" dirty="0"/>
                    </a:p>
                  </a:txBody>
                  <a:tcPr/>
                </a:tc>
                <a:tc>
                  <a:txBody>
                    <a:bodyPr/>
                    <a:lstStyle/>
                    <a:p>
                      <a:r>
                        <a:rPr lang="en-US" altLang="zh-CN" dirty="0"/>
                        <a:t>Item purchased</a:t>
                      </a:r>
                      <a:endParaRPr lang="zh-CN" altLang="en-US" dirty="0"/>
                    </a:p>
                  </a:txBody>
                  <a:tcPr/>
                </a:tc>
                <a:tc>
                  <a:txBody>
                    <a:bodyPr/>
                    <a:lstStyle/>
                    <a:p>
                      <a:r>
                        <a:rPr lang="en-US" altLang="zh-CN" dirty="0"/>
                        <a:t>Item purchased</a:t>
                      </a:r>
                      <a:endParaRPr lang="zh-CN" altLang="en-US" dirty="0"/>
                    </a:p>
                  </a:txBody>
                  <a:tcPr/>
                </a:tc>
                <a:extLst>
                  <a:ext uri="{0D108BD9-81ED-4DB2-BD59-A6C34878D82A}">
                    <a16:rowId xmlns:a16="http://schemas.microsoft.com/office/drawing/2014/main" val="3781076738"/>
                  </a:ext>
                </a:extLst>
              </a:tr>
              <a:tr h="370840">
                <a:tc>
                  <a:txBody>
                    <a:bodyPr/>
                    <a:lstStyle/>
                    <a:p>
                      <a:r>
                        <a:rPr lang="en-US" altLang="zh-CN" dirty="0"/>
                        <a:t>Thomas</a:t>
                      </a:r>
                      <a:endParaRPr lang="zh-CN" altLang="en-US" dirty="0"/>
                    </a:p>
                  </a:txBody>
                  <a:tcPr/>
                </a:tc>
                <a:tc>
                  <a:txBody>
                    <a:bodyPr/>
                    <a:lstStyle/>
                    <a:p>
                      <a:r>
                        <a:rPr lang="en-US" altLang="zh-CN" dirty="0"/>
                        <a:t>Shirt</a:t>
                      </a:r>
                      <a:endParaRPr lang="zh-CN" altLang="en-US" dirty="0"/>
                    </a:p>
                  </a:txBody>
                  <a:tcPr/>
                </a:tc>
                <a:tc>
                  <a:txBody>
                    <a:bodyPr/>
                    <a:lstStyle/>
                    <a:p>
                      <a:r>
                        <a:rPr lang="en-US" altLang="zh-CN" dirty="0"/>
                        <a:t>$40 </a:t>
                      </a:r>
                      <a:endParaRPr lang="zh-CN" altLang="en-US" dirty="0"/>
                    </a:p>
                  </a:txBody>
                  <a:tcPr/>
                </a:tc>
                <a:extLst>
                  <a:ext uri="{0D108BD9-81ED-4DB2-BD59-A6C34878D82A}">
                    <a16:rowId xmlns:a16="http://schemas.microsoft.com/office/drawing/2014/main" val="266268346"/>
                  </a:ext>
                </a:extLst>
              </a:tr>
              <a:tr h="370840">
                <a:tc>
                  <a:txBody>
                    <a:bodyPr/>
                    <a:lstStyle/>
                    <a:p>
                      <a:r>
                        <a:rPr lang="en-US" altLang="zh-CN" dirty="0"/>
                        <a:t>Maria</a:t>
                      </a:r>
                      <a:endParaRPr lang="zh-CN" altLang="en-US" dirty="0"/>
                    </a:p>
                  </a:txBody>
                  <a:tcPr/>
                </a:tc>
                <a:tc>
                  <a:txBody>
                    <a:bodyPr/>
                    <a:lstStyle/>
                    <a:p>
                      <a:r>
                        <a:rPr lang="en-US" altLang="zh-CN" dirty="0"/>
                        <a:t>Tennis shoes</a:t>
                      </a:r>
                      <a:endParaRPr lang="zh-CN" altLang="en-US" dirty="0"/>
                    </a:p>
                  </a:txBody>
                  <a:tcPr/>
                </a:tc>
                <a:tc>
                  <a:txBody>
                    <a:bodyPr/>
                    <a:lstStyle/>
                    <a:p>
                      <a:r>
                        <a:rPr lang="en-US" altLang="zh-CN" dirty="0"/>
                        <a:t>$35</a:t>
                      </a:r>
                      <a:endParaRPr lang="zh-CN" altLang="en-US" dirty="0"/>
                    </a:p>
                  </a:txBody>
                  <a:tcPr/>
                </a:tc>
                <a:extLst>
                  <a:ext uri="{0D108BD9-81ED-4DB2-BD59-A6C34878D82A}">
                    <a16:rowId xmlns:a16="http://schemas.microsoft.com/office/drawing/2014/main" val="2750319831"/>
                  </a:ext>
                </a:extLst>
              </a:tr>
              <a:tr h="370840">
                <a:tc>
                  <a:txBody>
                    <a:bodyPr/>
                    <a:lstStyle/>
                    <a:p>
                      <a:r>
                        <a:rPr lang="en-US" altLang="zh-CN" dirty="0"/>
                        <a:t>Evelyn</a:t>
                      </a:r>
                      <a:endParaRPr lang="zh-CN" altLang="en-US" dirty="0"/>
                    </a:p>
                  </a:txBody>
                  <a:tcPr/>
                </a:tc>
                <a:tc>
                  <a:txBody>
                    <a:bodyPr/>
                    <a:lstStyle/>
                    <a:p>
                      <a:r>
                        <a:rPr lang="en-US" altLang="zh-CN" dirty="0"/>
                        <a:t>Shirt</a:t>
                      </a:r>
                      <a:endParaRPr lang="zh-CN" altLang="en-US" dirty="0"/>
                    </a:p>
                  </a:txBody>
                  <a:tcPr/>
                </a:tc>
                <a:tc>
                  <a:txBody>
                    <a:bodyPr/>
                    <a:lstStyle/>
                    <a:p>
                      <a:r>
                        <a:rPr lang="en-US" altLang="zh-CN" dirty="0"/>
                        <a:t>$40</a:t>
                      </a:r>
                      <a:endParaRPr lang="zh-CN" altLang="en-US" dirty="0"/>
                    </a:p>
                  </a:txBody>
                  <a:tcPr/>
                </a:tc>
                <a:extLst>
                  <a:ext uri="{0D108BD9-81ED-4DB2-BD59-A6C34878D82A}">
                    <a16:rowId xmlns:a16="http://schemas.microsoft.com/office/drawing/2014/main" val="1696502204"/>
                  </a:ext>
                </a:extLst>
              </a:tr>
              <a:tr h="370840">
                <a:tc>
                  <a:txBody>
                    <a:bodyPr/>
                    <a:lstStyle/>
                    <a:p>
                      <a:r>
                        <a:rPr lang="en-US" altLang="zh-CN" dirty="0" err="1"/>
                        <a:t>Pajaro</a:t>
                      </a:r>
                      <a:endParaRPr lang="zh-CN" altLang="en-US" dirty="0"/>
                    </a:p>
                  </a:txBody>
                  <a:tcPr/>
                </a:tc>
                <a:tc>
                  <a:txBody>
                    <a:bodyPr/>
                    <a:lstStyle/>
                    <a:p>
                      <a:r>
                        <a:rPr lang="en-US" altLang="zh-CN" dirty="0"/>
                        <a:t>Trousers</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1082738907"/>
                  </a:ext>
                </a:extLst>
              </a:tr>
            </a:tbl>
          </a:graphicData>
        </a:graphic>
      </p:graphicFrame>
      <p:sp>
        <p:nvSpPr>
          <p:cNvPr id="7" name="矩形 6">
            <a:extLst>
              <a:ext uri="{FF2B5EF4-FFF2-40B4-BE49-F238E27FC236}">
                <a16:creationId xmlns:a16="http://schemas.microsoft.com/office/drawing/2014/main" id="{A970C246-58BB-F742-8EFC-13CA01A26A51}"/>
              </a:ext>
            </a:extLst>
          </p:cNvPr>
          <p:cNvSpPr/>
          <p:nvPr/>
        </p:nvSpPr>
        <p:spPr>
          <a:xfrm>
            <a:off x="802408" y="4844146"/>
            <a:ext cx="10982035" cy="646331"/>
          </a:xfrm>
          <a:prstGeom prst="rect">
            <a:avLst/>
          </a:prstGeom>
        </p:spPr>
        <p:txBody>
          <a:bodyPr wrap="square">
            <a:spAutoFit/>
          </a:bodyPr>
          <a:lstStyle/>
          <a:p>
            <a:r>
              <a:rPr lang="zh-CN" altLang="en-US" dirty="0"/>
              <a:t>If the above table is used to store the price of an item, and you want to delete one of the customers, then you </a:t>
            </a:r>
            <a:r>
              <a:rPr lang="en-US" altLang="zh-CN" dirty="0"/>
              <a:t>will</a:t>
            </a:r>
            <a:r>
              <a:rPr lang="zh-CN" altLang="en-US" dirty="0"/>
              <a:t> delete a price at the same time. </a:t>
            </a:r>
          </a:p>
        </p:txBody>
      </p:sp>
    </p:spTree>
    <p:extLst>
      <p:ext uri="{BB962C8B-B14F-4D97-AF65-F5344CB8AC3E}">
        <p14:creationId xmlns:p14="http://schemas.microsoft.com/office/powerpoint/2010/main" val="406274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998B9-2E7B-F247-9F96-99ED8E921F15}"/>
              </a:ext>
            </a:extLst>
          </p:cNvPr>
          <p:cNvSpPr>
            <a:spLocks noGrp="1"/>
          </p:cNvSpPr>
          <p:nvPr>
            <p:ph type="title"/>
          </p:nvPr>
        </p:nvSpPr>
        <p:spPr/>
        <p:txBody>
          <a:bodyPr/>
          <a:lstStyle/>
          <a:p>
            <a:r>
              <a:rPr kumimoji="1" lang="en-US" altLang="zh-CN" dirty="0"/>
              <a:t>Cont.</a:t>
            </a:r>
            <a:endParaRPr kumimoji="1" lang="zh-CN" altLang="en-US" dirty="0"/>
          </a:p>
        </p:txBody>
      </p:sp>
      <p:sp>
        <p:nvSpPr>
          <p:cNvPr id="4" name="矩形 3">
            <a:extLst>
              <a:ext uri="{FF2B5EF4-FFF2-40B4-BE49-F238E27FC236}">
                <a16:creationId xmlns:a16="http://schemas.microsoft.com/office/drawing/2014/main" id="{C45E2B16-1FB2-294F-8488-4C66163BB8AF}"/>
              </a:ext>
            </a:extLst>
          </p:cNvPr>
          <p:cNvSpPr/>
          <p:nvPr/>
        </p:nvSpPr>
        <p:spPr>
          <a:xfrm>
            <a:off x="838199" y="1690688"/>
            <a:ext cx="10515599" cy="1754326"/>
          </a:xfrm>
          <a:prstGeom prst="rect">
            <a:avLst/>
          </a:prstGeom>
        </p:spPr>
        <p:txBody>
          <a:bodyPr wrap="square">
            <a:spAutoFit/>
          </a:bodyPr>
          <a:lstStyle/>
          <a:p>
            <a:r>
              <a:rPr lang="zh-CN" altLang="en-US" dirty="0"/>
              <a:t>Normalization is to solve this problem. </a:t>
            </a:r>
            <a:endParaRPr lang="en-US" altLang="zh-CN" dirty="0"/>
          </a:p>
          <a:p>
            <a:endParaRPr lang="en-US" altLang="zh-CN" dirty="0"/>
          </a:p>
          <a:p>
            <a:r>
              <a:rPr lang="zh-CN" altLang="en-US" dirty="0"/>
              <a:t>You can convert this table into two tables, one for storing information about each customer and the item he bought, and the other for storing information about each product and its price. </a:t>
            </a:r>
            <a:endParaRPr lang="en-US" altLang="zh-CN" dirty="0"/>
          </a:p>
          <a:p>
            <a:endParaRPr lang="en-US" altLang="zh-CN" dirty="0"/>
          </a:p>
          <a:p>
            <a:r>
              <a:rPr lang="zh-CN" altLang="en-US" dirty="0"/>
              <a:t>Adding or deleting a table will not affect the other table.</a:t>
            </a:r>
          </a:p>
        </p:txBody>
      </p:sp>
      <p:graphicFrame>
        <p:nvGraphicFramePr>
          <p:cNvPr id="5" name="表格 4">
            <a:extLst>
              <a:ext uri="{FF2B5EF4-FFF2-40B4-BE49-F238E27FC236}">
                <a16:creationId xmlns:a16="http://schemas.microsoft.com/office/drawing/2014/main" id="{6326B119-7501-6046-B561-55CD2FE1EBEB}"/>
              </a:ext>
            </a:extLst>
          </p:cNvPr>
          <p:cNvGraphicFramePr>
            <a:graphicFrameLocks noGrp="1"/>
          </p:cNvGraphicFramePr>
          <p:nvPr>
            <p:extLst>
              <p:ext uri="{D42A27DB-BD31-4B8C-83A1-F6EECF244321}">
                <p14:modId xmlns:p14="http://schemas.microsoft.com/office/powerpoint/2010/main" val="723792554"/>
              </p:ext>
            </p:extLst>
          </p:nvPr>
        </p:nvGraphicFramePr>
        <p:xfrm>
          <a:off x="2031998" y="362180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40831951"/>
                    </a:ext>
                  </a:extLst>
                </a:gridCol>
                <a:gridCol w="2709333">
                  <a:extLst>
                    <a:ext uri="{9D8B030D-6E8A-4147-A177-3AD203B41FA5}">
                      <a16:colId xmlns:a16="http://schemas.microsoft.com/office/drawing/2014/main" val="2373323357"/>
                    </a:ext>
                  </a:extLst>
                </a:gridCol>
                <a:gridCol w="2709333">
                  <a:extLst>
                    <a:ext uri="{9D8B030D-6E8A-4147-A177-3AD203B41FA5}">
                      <a16:colId xmlns:a16="http://schemas.microsoft.com/office/drawing/2014/main" val="4103615916"/>
                    </a:ext>
                  </a:extLst>
                </a:gridCol>
              </a:tblGrid>
              <a:tr h="370840">
                <a:tc>
                  <a:txBody>
                    <a:bodyPr/>
                    <a:lstStyle/>
                    <a:p>
                      <a:r>
                        <a:rPr lang="en-US" altLang="zh-CN" dirty="0"/>
                        <a:t>Customer</a:t>
                      </a:r>
                      <a:endParaRPr lang="zh-CN" altLang="en-US" dirty="0"/>
                    </a:p>
                  </a:txBody>
                  <a:tcPr/>
                </a:tc>
                <a:tc>
                  <a:txBody>
                    <a:bodyPr/>
                    <a:lstStyle/>
                    <a:p>
                      <a:r>
                        <a:rPr lang="en-US" altLang="zh-CN" dirty="0"/>
                        <a:t>Item purchased</a:t>
                      </a:r>
                      <a:endParaRPr lang="zh-CN" altLang="en-US" dirty="0"/>
                    </a:p>
                  </a:txBody>
                  <a:tcPr/>
                </a:tc>
                <a:tc>
                  <a:txBody>
                    <a:bodyPr/>
                    <a:lstStyle/>
                    <a:p>
                      <a:r>
                        <a:rPr lang="en-US" altLang="zh-CN" dirty="0"/>
                        <a:t>Item purchased</a:t>
                      </a:r>
                      <a:endParaRPr lang="zh-CN" altLang="en-US" dirty="0"/>
                    </a:p>
                  </a:txBody>
                  <a:tcPr/>
                </a:tc>
                <a:extLst>
                  <a:ext uri="{0D108BD9-81ED-4DB2-BD59-A6C34878D82A}">
                    <a16:rowId xmlns:a16="http://schemas.microsoft.com/office/drawing/2014/main" val="3781076738"/>
                  </a:ext>
                </a:extLst>
              </a:tr>
              <a:tr h="370840">
                <a:tc>
                  <a:txBody>
                    <a:bodyPr/>
                    <a:lstStyle/>
                    <a:p>
                      <a:r>
                        <a:rPr lang="en-US" altLang="zh-CN" dirty="0"/>
                        <a:t>Thomas</a:t>
                      </a:r>
                      <a:endParaRPr lang="zh-CN" altLang="en-US" dirty="0"/>
                    </a:p>
                  </a:txBody>
                  <a:tcPr/>
                </a:tc>
                <a:tc>
                  <a:txBody>
                    <a:bodyPr/>
                    <a:lstStyle/>
                    <a:p>
                      <a:r>
                        <a:rPr lang="en-US" altLang="zh-CN" dirty="0"/>
                        <a:t>Shirt</a:t>
                      </a:r>
                      <a:endParaRPr lang="zh-CN" altLang="en-US" dirty="0"/>
                    </a:p>
                  </a:txBody>
                  <a:tcPr/>
                </a:tc>
                <a:tc>
                  <a:txBody>
                    <a:bodyPr/>
                    <a:lstStyle/>
                    <a:p>
                      <a:r>
                        <a:rPr lang="en-US" altLang="zh-CN" dirty="0"/>
                        <a:t>$40 </a:t>
                      </a:r>
                      <a:endParaRPr lang="zh-CN" altLang="en-US" dirty="0"/>
                    </a:p>
                  </a:txBody>
                  <a:tcPr/>
                </a:tc>
                <a:extLst>
                  <a:ext uri="{0D108BD9-81ED-4DB2-BD59-A6C34878D82A}">
                    <a16:rowId xmlns:a16="http://schemas.microsoft.com/office/drawing/2014/main" val="266268346"/>
                  </a:ext>
                </a:extLst>
              </a:tr>
              <a:tr h="370840">
                <a:tc>
                  <a:txBody>
                    <a:bodyPr/>
                    <a:lstStyle/>
                    <a:p>
                      <a:r>
                        <a:rPr lang="en-US" altLang="zh-CN" dirty="0"/>
                        <a:t>Maria</a:t>
                      </a:r>
                      <a:endParaRPr lang="zh-CN" altLang="en-US" dirty="0"/>
                    </a:p>
                  </a:txBody>
                  <a:tcPr/>
                </a:tc>
                <a:tc>
                  <a:txBody>
                    <a:bodyPr/>
                    <a:lstStyle/>
                    <a:p>
                      <a:r>
                        <a:rPr lang="en-US" altLang="zh-CN" dirty="0"/>
                        <a:t>Tennis shoes</a:t>
                      </a:r>
                      <a:endParaRPr lang="zh-CN" altLang="en-US" dirty="0"/>
                    </a:p>
                  </a:txBody>
                  <a:tcPr/>
                </a:tc>
                <a:tc>
                  <a:txBody>
                    <a:bodyPr/>
                    <a:lstStyle/>
                    <a:p>
                      <a:r>
                        <a:rPr lang="en-US" altLang="zh-CN" dirty="0"/>
                        <a:t>$35</a:t>
                      </a:r>
                      <a:endParaRPr lang="zh-CN" altLang="en-US" dirty="0"/>
                    </a:p>
                  </a:txBody>
                  <a:tcPr/>
                </a:tc>
                <a:extLst>
                  <a:ext uri="{0D108BD9-81ED-4DB2-BD59-A6C34878D82A}">
                    <a16:rowId xmlns:a16="http://schemas.microsoft.com/office/drawing/2014/main" val="2750319831"/>
                  </a:ext>
                </a:extLst>
              </a:tr>
              <a:tr h="370840">
                <a:tc>
                  <a:txBody>
                    <a:bodyPr/>
                    <a:lstStyle/>
                    <a:p>
                      <a:r>
                        <a:rPr lang="en-US" altLang="zh-CN" dirty="0"/>
                        <a:t>Evelyn</a:t>
                      </a:r>
                      <a:endParaRPr lang="zh-CN" altLang="en-US" dirty="0"/>
                    </a:p>
                  </a:txBody>
                  <a:tcPr/>
                </a:tc>
                <a:tc>
                  <a:txBody>
                    <a:bodyPr/>
                    <a:lstStyle/>
                    <a:p>
                      <a:r>
                        <a:rPr lang="en-US" altLang="zh-CN" dirty="0"/>
                        <a:t>Shirt</a:t>
                      </a:r>
                      <a:endParaRPr lang="zh-CN" altLang="en-US" dirty="0"/>
                    </a:p>
                  </a:txBody>
                  <a:tcPr/>
                </a:tc>
                <a:tc>
                  <a:txBody>
                    <a:bodyPr/>
                    <a:lstStyle/>
                    <a:p>
                      <a:r>
                        <a:rPr lang="en-US" altLang="zh-CN" dirty="0"/>
                        <a:t>$40</a:t>
                      </a:r>
                      <a:endParaRPr lang="zh-CN" altLang="en-US" dirty="0"/>
                    </a:p>
                  </a:txBody>
                  <a:tcPr/>
                </a:tc>
                <a:extLst>
                  <a:ext uri="{0D108BD9-81ED-4DB2-BD59-A6C34878D82A}">
                    <a16:rowId xmlns:a16="http://schemas.microsoft.com/office/drawing/2014/main" val="1696502204"/>
                  </a:ext>
                </a:extLst>
              </a:tr>
              <a:tr h="370840">
                <a:tc>
                  <a:txBody>
                    <a:bodyPr/>
                    <a:lstStyle/>
                    <a:p>
                      <a:r>
                        <a:rPr lang="en-US" altLang="zh-CN" dirty="0" err="1"/>
                        <a:t>Pajaro</a:t>
                      </a:r>
                      <a:endParaRPr lang="zh-CN" altLang="en-US" dirty="0"/>
                    </a:p>
                  </a:txBody>
                  <a:tcPr/>
                </a:tc>
                <a:tc>
                  <a:txBody>
                    <a:bodyPr/>
                    <a:lstStyle/>
                    <a:p>
                      <a:r>
                        <a:rPr lang="en-US" altLang="zh-CN" dirty="0"/>
                        <a:t>Trousers</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1082738907"/>
                  </a:ext>
                </a:extLst>
              </a:tr>
            </a:tbl>
          </a:graphicData>
        </a:graphic>
      </p:graphicFrame>
      <p:sp>
        <p:nvSpPr>
          <p:cNvPr id="6" name="文本框 5">
            <a:extLst>
              <a:ext uri="{FF2B5EF4-FFF2-40B4-BE49-F238E27FC236}">
                <a16:creationId xmlns:a16="http://schemas.microsoft.com/office/drawing/2014/main" id="{E98274DC-F516-A04F-AFCD-CC76956D1210}"/>
              </a:ext>
            </a:extLst>
          </p:cNvPr>
          <p:cNvSpPr txBox="1"/>
          <p:nvPr/>
        </p:nvSpPr>
        <p:spPr>
          <a:xfrm>
            <a:off x="838199" y="6123543"/>
            <a:ext cx="7202613" cy="369332"/>
          </a:xfrm>
          <a:prstGeom prst="rect">
            <a:avLst/>
          </a:prstGeom>
          <a:noFill/>
        </p:spPr>
        <p:txBody>
          <a:bodyPr wrap="none" rtlCol="0">
            <a:spAutoFit/>
          </a:bodyPr>
          <a:lstStyle/>
          <a:p>
            <a:r>
              <a:rPr kumimoji="1" lang="en-US" altLang="zh-CN" dirty="0"/>
              <a:t>And this problem led us to another question: What are the anomalies? </a:t>
            </a:r>
            <a:endParaRPr kumimoji="1" lang="zh-CN" altLang="en-US" dirty="0"/>
          </a:p>
        </p:txBody>
      </p:sp>
      <p:sp>
        <p:nvSpPr>
          <p:cNvPr id="7" name="文本框 6">
            <a:extLst>
              <a:ext uri="{FF2B5EF4-FFF2-40B4-BE49-F238E27FC236}">
                <a16:creationId xmlns:a16="http://schemas.microsoft.com/office/drawing/2014/main" id="{13E0DACB-E3A7-A04A-928A-63A2A776089B}"/>
              </a:ext>
            </a:extLst>
          </p:cNvPr>
          <p:cNvSpPr txBox="1"/>
          <p:nvPr/>
        </p:nvSpPr>
        <p:spPr>
          <a:xfrm>
            <a:off x="838199" y="5754211"/>
            <a:ext cx="9204764" cy="369332"/>
          </a:xfrm>
          <a:prstGeom prst="rect">
            <a:avLst/>
          </a:prstGeom>
          <a:noFill/>
        </p:spPr>
        <p:txBody>
          <a:bodyPr wrap="none" rtlCol="0">
            <a:spAutoFit/>
          </a:bodyPr>
          <a:lstStyle/>
          <a:p>
            <a:r>
              <a:rPr kumimoji="1" lang="en-US" altLang="zh-CN" dirty="0"/>
              <a:t>From this problem, we find that there are some anomalies if we don’t apply normalization</a:t>
            </a:r>
            <a:endParaRPr kumimoji="1" lang="zh-CN" altLang="en-US" dirty="0"/>
          </a:p>
        </p:txBody>
      </p:sp>
    </p:spTree>
    <p:extLst>
      <p:ext uri="{BB962C8B-B14F-4D97-AF65-F5344CB8AC3E}">
        <p14:creationId xmlns:p14="http://schemas.microsoft.com/office/powerpoint/2010/main" val="292332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60EAE-7F15-964D-BA7F-3000CEB9C2FA}"/>
              </a:ext>
            </a:extLst>
          </p:cNvPr>
          <p:cNvSpPr>
            <a:spLocks noGrp="1"/>
          </p:cNvSpPr>
          <p:nvPr>
            <p:ph type="title"/>
          </p:nvPr>
        </p:nvSpPr>
        <p:spPr>
          <a:xfrm>
            <a:off x="838200" y="365125"/>
            <a:ext cx="10515600" cy="1325563"/>
          </a:xfrm>
        </p:spPr>
        <p:txBody>
          <a:bodyPr>
            <a:normAutofit/>
          </a:bodyPr>
          <a:lstStyle/>
          <a:p>
            <a:r>
              <a:rPr kumimoji="1" lang="en-US" altLang="zh-CN" dirty="0"/>
              <a:t>What are the three Anomalies?</a:t>
            </a:r>
            <a:endParaRPr kumimoji="1" lang="zh-CN" altLang="en-US" dirty="0"/>
          </a:p>
        </p:txBody>
      </p:sp>
      <p:graphicFrame>
        <p:nvGraphicFramePr>
          <p:cNvPr id="5" name="内容占位符 2">
            <a:extLst>
              <a:ext uri="{FF2B5EF4-FFF2-40B4-BE49-F238E27FC236}">
                <a16:creationId xmlns:a16="http://schemas.microsoft.com/office/drawing/2014/main" id="{1D00D236-298C-4281-8926-95A6AC029918}"/>
              </a:ext>
            </a:extLst>
          </p:cNvPr>
          <p:cNvGraphicFramePr>
            <a:graphicFrameLocks noGrp="1"/>
          </p:cNvGraphicFramePr>
          <p:nvPr>
            <p:ph idx="1"/>
            <p:extLst>
              <p:ext uri="{D42A27DB-BD31-4B8C-83A1-F6EECF244321}">
                <p14:modId xmlns:p14="http://schemas.microsoft.com/office/powerpoint/2010/main" val="862260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546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3C3A09-4B9D-7D45-8EFA-D4B856A56EAB}"/>
              </a:ext>
            </a:extLst>
          </p:cNvPr>
          <p:cNvSpPr>
            <a:spLocks noGrp="1"/>
          </p:cNvSpPr>
          <p:nvPr>
            <p:ph type="title"/>
          </p:nvPr>
        </p:nvSpPr>
        <p:spPr>
          <a:xfrm>
            <a:off x="943277" y="712269"/>
            <a:ext cx="3370998" cy="5502264"/>
          </a:xfrm>
        </p:spPr>
        <p:txBody>
          <a:bodyPr>
            <a:normAutofit/>
          </a:bodyPr>
          <a:lstStyle/>
          <a:p>
            <a:r>
              <a:rPr kumimoji="1" lang="en-US" altLang="zh-CN">
                <a:solidFill>
                  <a:srgbClr val="FFFFFF"/>
                </a:solidFill>
              </a:rPr>
              <a:t>What are the normalization drawbacks</a:t>
            </a:r>
            <a:endParaRPr kumimoji="1" lang="zh-CN" altLang="en-US">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B7DA6F17-B204-4931-B904-7CF20A45D6C6}"/>
              </a:ext>
            </a:extLst>
          </p:cNvPr>
          <p:cNvGraphicFramePr>
            <a:graphicFrameLocks noGrp="1"/>
          </p:cNvGraphicFramePr>
          <p:nvPr>
            <p:ph idx="1"/>
            <p:extLst>
              <p:ext uri="{D42A27DB-BD31-4B8C-83A1-F6EECF244321}">
                <p14:modId xmlns:p14="http://schemas.microsoft.com/office/powerpoint/2010/main" val="153989733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23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290849-4959-4C45-8211-E7DC9F66E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F19430C-A607-B848-97EF-A55A3CD22D21}"/>
              </a:ext>
            </a:extLst>
          </p:cNvPr>
          <p:cNvSpPr>
            <a:spLocks noGrp="1"/>
          </p:cNvSpPr>
          <p:nvPr>
            <p:ph type="title"/>
          </p:nvPr>
        </p:nvSpPr>
        <p:spPr>
          <a:xfrm>
            <a:off x="6096000" y="301353"/>
            <a:ext cx="4800592" cy="1482760"/>
          </a:xfrm>
        </p:spPr>
        <p:txBody>
          <a:bodyPr vert="horz" lIns="91440" tIns="45720" rIns="91440" bIns="45720" rtlCol="0" anchor="b">
            <a:normAutofit fontScale="90000"/>
          </a:bodyPr>
          <a:lstStyle/>
          <a:p>
            <a:r>
              <a:rPr kumimoji="1" lang="en-US" altLang="zh-CN" sz="5400" dirty="0">
                <a:solidFill>
                  <a:schemeClr val="tx2"/>
                </a:solidFill>
              </a:rPr>
              <a:t>What do we know now</a:t>
            </a:r>
          </a:p>
        </p:txBody>
      </p:sp>
      <p:pic>
        <p:nvPicPr>
          <p:cNvPr id="6" name="Picture 5">
            <a:extLst>
              <a:ext uri="{FF2B5EF4-FFF2-40B4-BE49-F238E27FC236}">
                <a16:creationId xmlns:a16="http://schemas.microsoft.com/office/drawing/2014/main" id="{91E07869-D713-4A92-A824-32D09E4488D6}"/>
              </a:ext>
            </a:extLst>
          </p:cNvPr>
          <p:cNvPicPr>
            <a:picLocks noChangeAspect="1"/>
          </p:cNvPicPr>
          <p:nvPr/>
        </p:nvPicPr>
        <p:blipFill rotWithShape="1">
          <a:blip r:embed="rId2">
            <a:duotone>
              <a:prstClr val="black"/>
              <a:prstClr val="white"/>
            </a:duotone>
          </a:blip>
          <a:srcRect l="36003" r="9723" b="-1"/>
          <a:stretch/>
        </p:blipFill>
        <p:spPr>
          <a:xfrm>
            <a:off x="1" y="10"/>
            <a:ext cx="5576047" cy="6857989"/>
          </a:xfrm>
          <a:prstGeom prst="rect">
            <a:avLst/>
          </a:prstGeom>
        </p:spPr>
      </p:pic>
      <p:cxnSp>
        <p:nvCxnSpPr>
          <p:cNvPr id="12" name="Straight Connector 11">
            <a:extLst>
              <a:ext uri="{FF2B5EF4-FFF2-40B4-BE49-F238E27FC236}">
                <a16:creationId xmlns:a16="http://schemas.microsoft.com/office/drawing/2014/main" id="{538EBD3E-4EF4-4F66-BEE7-CE2629DEB6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BCBD42C-167E-4E4C-887D-E701ED9A72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42865" y="1111120"/>
            <a:ext cx="338328" cy="182880"/>
            <a:chOff x="4089400" y="933450"/>
            <a:chExt cx="338328" cy="341938"/>
          </a:xfrm>
        </p:grpSpPr>
        <p:cxnSp>
          <p:nvCxnSpPr>
            <p:cNvPr id="15" name="Straight Connector 14">
              <a:extLst>
                <a:ext uri="{FF2B5EF4-FFF2-40B4-BE49-F238E27FC236}">
                  <a16:creationId xmlns:a16="http://schemas.microsoft.com/office/drawing/2014/main" id="{B4D2000C-D368-4ED7-8A13-AB84BE21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8B76FA-4665-4342-8FC4-073B5638D6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4AFAAE6D-E756-4847-859B-A0419CC7D11D}"/>
              </a:ext>
            </a:extLst>
          </p:cNvPr>
          <p:cNvSpPr/>
          <p:nvPr/>
        </p:nvSpPr>
        <p:spPr>
          <a:xfrm>
            <a:off x="6096000" y="1875553"/>
            <a:ext cx="4800591" cy="4236132"/>
          </a:xfrm>
          <a:prstGeom prst="rect">
            <a:avLst/>
          </a:prstGeom>
        </p:spPr>
        <p:txBody>
          <a:bodyPr vert="horz" lIns="91440" tIns="45720" rIns="91440" bIns="45720" rtlCol="0" anchor="t">
            <a:normAutofit/>
          </a:bodyPr>
          <a:lstStyle/>
          <a:p>
            <a:pPr marL="57150">
              <a:lnSpc>
                <a:spcPct val="90000"/>
              </a:lnSpc>
              <a:spcAft>
                <a:spcPts val="600"/>
              </a:spcAft>
            </a:pPr>
            <a:endParaRPr kumimoji="1" lang="en-US" altLang="zh-CN" sz="1600" dirty="0">
              <a:solidFill>
                <a:schemeClr val="tx2"/>
              </a:solidFill>
            </a:endParaRPr>
          </a:p>
          <a:p>
            <a:pPr marL="342900" indent="-285750">
              <a:lnSpc>
                <a:spcPct val="90000"/>
              </a:lnSpc>
              <a:spcAft>
                <a:spcPts val="600"/>
              </a:spcAft>
              <a:buFont typeface="Arial" panose="020B0604020202020204" pitchFamily="34" charset="0"/>
              <a:buChar char="•"/>
            </a:pPr>
            <a:r>
              <a:rPr kumimoji="1" lang="en-US" altLang="zh-CN" sz="1600" dirty="0">
                <a:solidFill>
                  <a:schemeClr val="tx2"/>
                </a:solidFill>
              </a:rPr>
              <a:t>Definition of Normalization</a:t>
            </a:r>
          </a:p>
          <a:p>
            <a:pPr>
              <a:lnSpc>
                <a:spcPct val="90000"/>
              </a:lnSpc>
              <a:spcAft>
                <a:spcPts val="600"/>
              </a:spcAft>
            </a:pPr>
            <a:r>
              <a:rPr kumimoji="1" lang="en-US" altLang="zh-CN" sz="1600" dirty="0">
                <a:solidFill>
                  <a:schemeClr val="tx2"/>
                </a:solidFill>
              </a:rPr>
              <a:t>Normalization is the process of structuring a relational database base on normal forms</a:t>
            </a:r>
          </a:p>
          <a:p>
            <a:pPr>
              <a:lnSpc>
                <a:spcPct val="90000"/>
              </a:lnSpc>
              <a:spcAft>
                <a:spcPts val="600"/>
              </a:spcAft>
            </a:pPr>
            <a:endParaRPr kumimoji="1" lang="en-US" altLang="zh-CN" sz="1600" dirty="0">
              <a:solidFill>
                <a:schemeClr val="tx2"/>
              </a:solidFill>
            </a:endParaRPr>
          </a:p>
          <a:p>
            <a:pPr marL="285750" indent="-228600">
              <a:lnSpc>
                <a:spcPct val="90000"/>
              </a:lnSpc>
              <a:spcAft>
                <a:spcPts val="600"/>
              </a:spcAft>
              <a:buFont typeface="Arial" panose="020B0604020202020204" pitchFamily="34" charset="0"/>
              <a:buChar char="•"/>
            </a:pPr>
            <a:r>
              <a:rPr kumimoji="1" lang="en-US" altLang="zh-CN" sz="1600" dirty="0">
                <a:solidFill>
                  <a:schemeClr val="tx2"/>
                </a:solidFill>
              </a:rPr>
              <a:t>Why do we need to normalize the information? </a:t>
            </a:r>
          </a:p>
          <a:p>
            <a:pPr>
              <a:lnSpc>
                <a:spcPct val="90000"/>
              </a:lnSpc>
              <a:spcAft>
                <a:spcPts val="600"/>
              </a:spcAft>
            </a:pPr>
            <a:r>
              <a:rPr kumimoji="1" lang="en-US" altLang="zh-CN" sz="1600" dirty="0">
                <a:solidFill>
                  <a:schemeClr val="tx2"/>
                </a:solidFill>
              </a:rPr>
              <a:t>Because there will be some </a:t>
            </a:r>
            <a:r>
              <a:rPr lang="en-US" altLang="zh-CN" sz="1600" dirty="0">
                <a:solidFill>
                  <a:schemeClr val="tx2"/>
                </a:solidFill>
              </a:rPr>
              <a:t>redundancy or repetitiveness of data and will cause anomalies problems like </a:t>
            </a:r>
            <a:r>
              <a:rPr kumimoji="1" lang="en-US" altLang="zh-CN" sz="1600" dirty="0">
                <a:solidFill>
                  <a:schemeClr val="tx2"/>
                </a:solidFill>
              </a:rPr>
              <a:t>insertion deletion and update exceptions.</a:t>
            </a:r>
            <a:r>
              <a:rPr lang="en-US" altLang="zh-CN" sz="1600" dirty="0">
                <a:solidFill>
                  <a:schemeClr val="tx2"/>
                </a:solidFill>
              </a:rPr>
              <a:t> </a:t>
            </a:r>
          </a:p>
          <a:p>
            <a:pPr>
              <a:lnSpc>
                <a:spcPct val="90000"/>
              </a:lnSpc>
              <a:spcAft>
                <a:spcPts val="600"/>
              </a:spcAft>
            </a:pPr>
            <a:endParaRPr lang="en-US" altLang="zh-CN" sz="1600" dirty="0">
              <a:solidFill>
                <a:schemeClr val="tx2"/>
              </a:solidFill>
            </a:endParaRPr>
          </a:p>
          <a:p>
            <a:pPr marL="285750" indent="-228600">
              <a:lnSpc>
                <a:spcPct val="90000"/>
              </a:lnSpc>
              <a:spcAft>
                <a:spcPts val="600"/>
              </a:spcAft>
              <a:buFont typeface="Arial" panose="020B0604020202020204" pitchFamily="34" charset="0"/>
              <a:buChar char="•"/>
            </a:pPr>
            <a:r>
              <a:rPr kumimoji="1" lang="en-US" altLang="zh-CN" sz="1600" dirty="0">
                <a:solidFill>
                  <a:schemeClr val="tx2"/>
                </a:solidFill>
              </a:rPr>
              <a:t>What are the drawbacks of performing normalization?</a:t>
            </a:r>
          </a:p>
          <a:p>
            <a:pPr>
              <a:lnSpc>
                <a:spcPct val="90000"/>
              </a:lnSpc>
              <a:spcAft>
                <a:spcPts val="600"/>
              </a:spcAft>
            </a:pPr>
            <a:r>
              <a:rPr kumimoji="1" lang="en-US" altLang="zh-CN" sz="1600" dirty="0">
                <a:solidFill>
                  <a:schemeClr val="tx2"/>
                </a:solidFill>
              </a:rPr>
              <a:t>The more you implemented, the higher risk to expose to error. And higher normalization will cause performance problems.</a:t>
            </a:r>
          </a:p>
        </p:txBody>
      </p:sp>
      <p:cxnSp>
        <p:nvCxnSpPr>
          <p:cNvPr id="18" name="Straight Connector 17">
            <a:extLst>
              <a:ext uri="{FF2B5EF4-FFF2-40B4-BE49-F238E27FC236}">
                <a16:creationId xmlns:a16="http://schemas.microsoft.com/office/drawing/2014/main" id="{C199B88C-5C28-4919-937E-7CC3C2C172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AE322D9-682B-4201-ADD4-6D2775911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1" name="Straight Connector 20">
              <a:extLst>
                <a:ext uri="{FF2B5EF4-FFF2-40B4-BE49-F238E27FC236}">
                  <a16:creationId xmlns:a16="http://schemas.microsoft.com/office/drawing/2014/main" id="{53DCE24E-BDAF-4C6C-BCAC-E83E8B8415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393106-9F3A-4FBC-B523-C1B9751E4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02077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1790</Words>
  <Application>Microsoft Macintosh PowerPoint</Application>
  <PresentationFormat>宽屏</PresentationFormat>
  <Paragraphs>255</Paragraphs>
  <Slides>27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微软雅黑</vt:lpstr>
      <vt:lpstr>Arial</vt:lpstr>
      <vt:lpstr>Calibri</vt:lpstr>
      <vt:lpstr>Office 主题​​</vt:lpstr>
      <vt:lpstr>Database Normalization</vt:lpstr>
      <vt:lpstr>Table of Contents</vt:lpstr>
      <vt:lpstr>Definition of Normalization</vt:lpstr>
      <vt:lpstr>Why do we need normalization?</vt:lpstr>
      <vt:lpstr>What happens when normalization is omitted?</vt:lpstr>
      <vt:lpstr>Cont.</vt:lpstr>
      <vt:lpstr>What are the three Anomalies?</vt:lpstr>
      <vt:lpstr>What are the normalization drawbacks</vt:lpstr>
      <vt:lpstr>What do we know now</vt:lpstr>
      <vt:lpstr>How to do normalization – Basic conceptions</vt:lpstr>
      <vt:lpstr>1 NF</vt:lpstr>
      <vt:lpstr>Key</vt:lpstr>
      <vt:lpstr>Function dependency</vt:lpstr>
      <vt:lpstr>Cont.</vt:lpstr>
      <vt:lpstr>2 NF</vt:lpstr>
      <vt:lpstr>Cont.</vt:lpstr>
      <vt:lpstr>Cont.</vt:lpstr>
      <vt:lpstr>Cont.</vt:lpstr>
      <vt:lpstr>Cont.</vt:lpstr>
      <vt:lpstr>3 NF</vt:lpstr>
      <vt:lpstr>Cont.</vt:lpstr>
      <vt:lpstr>BCNF</vt:lpstr>
      <vt:lpstr>4NF</vt:lpstr>
      <vt:lpstr>5NF</vt:lpstr>
      <vt:lpstr>8 Q/As</vt:lpstr>
      <vt:lpstr>THANK YOU</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WANG ZIXIAO</dc:creator>
  <cp:lastModifiedBy>WANG ZIXIAO</cp:lastModifiedBy>
  <cp:revision>5</cp:revision>
  <dcterms:created xsi:type="dcterms:W3CDTF">2020-01-31T00:05:37Z</dcterms:created>
  <dcterms:modified xsi:type="dcterms:W3CDTF">2020-01-31T01:08:17Z</dcterms:modified>
</cp:coreProperties>
</file>