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9" r:id="rId3"/>
    <p:sldId id="500" r:id="rId4"/>
    <p:sldId id="497" r:id="rId5"/>
    <p:sldId id="301" r:id="rId6"/>
    <p:sldId id="347" r:id="rId7"/>
    <p:sldId id="501" r:id="rId8"/>
    <p:sldId id="369" r:id="rId9"/>
    <p:sldId id="353" r:id="rId10"/>
    <p:sldId id="43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11954-C042-4346-9604-8CB908A3982A}" v="4" dt="2020-01-22T18:45:43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hah" userId="0ac277399eba3d6a" providerId="LiveId" clId="{5EC11954-C042-4346-9604-8CB908A3982A}"/>
    <pc:docChg chg="custSel addSld delSld modSld">
      <pc:chgData name="Dharini Shah" userId="0ac277399eba3d6a" providerId="LiveId" clId="{5EC11954-C042-4346-9604-8CB908A3982A}" dt="2020-01-22T18:49:33.728" v="38" actId="20577"/>
      <pc:docMkLst>
        <pc:docMk/>
      </pc:docMkLst>
      <pc:sldChg chg="add del">
        <pc:chgData name="Dharini Shah" userId="0ac277399eba3d6a" providerId="LiveId" clId="{5EC11954-C042-4346-9604-8CB908A3982A}" dt="2020-01-19T15:54:50.722" v="6" actId="47"/>
        <pc:sldMkLst>
          <pc:docMk/>
          <pc:sldMk cId="788308074" sldId="256"/>
        </pc:sldMkLst>
      </pc:sldChg>
      <pc:sldChg chg="delSp modSp add">
        <pc:chgData name="Dharini Shah" userId="0ac277399eba3d6a" providerId="LiveId" clId="{5EC11954-C042-4346-9604-8CB908A3982A}" dt="2020-01-22T18:49:33.728" v="38" actId="20577"/>
        <pc:sldMkLst>
          <pc:docMk/>
          <pc:sldMk cId="1274486056" sldId="256"/>
        </pc:sldMkLst>
        <pc:spChg chg="mod">
          <ac:chgData name="Dharini Shah" userId="0ac277399eba3d6a" providerId="LiveId" clId="{5EC11954-C042-4346-9604-8CB908A3982A}" dt="2020-01-22T18:49:33.728" v="38" actId="20577"/>
          <ac:spMkLst>
            <pc:docMk/>
            <pc:sldMk cId="1274486056" sldId="256"/>
            <ac:spMk id="2" creationId="{A3369823-B4BB-4F2E-A356-F05FA998A4C4}"/>
          </ac:spMkLst>
        </pc:spChg>
        <pc:spChg chg="del">
          <ac:chgData name="Dharini Shah" userId="0ac277399eba3d6a" providerId="LiveId" clId="{5EC11954-C042-4346-9604-8CB908A3982A}" dt="2020-01-22T18:46:10.739" v="37" actId="21"/>
          <ac:spMkLst>
            <pc:docMk/>
            <pc:sldMk cId="1274486056" sldId="256"/>
            <ac:spMk id="3" creationId="{36802D1D-8F8A-44A5-90EC-B1841051C07A}"/>
          </ac:spMkLst>
        </pc:spChg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510253126" sldId="281"/>
        </pc:sldMkLst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0" sldId="301"/>
        </pc:sldMkLst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0" sldId="347"/>
        </pc:sldMkLst>
      </pc:sldChg>
      <pc:sldChg chg="modSp add del">
        <pc:chgData name="Dharini Shah" userId="0ac277399eba3d6a" providerId="LiveId" clId="{5EC11954-C042-4346-9604-8CB908A3982A}" dt="2020-01-22T18:45:43.824" v="9"/>
        <pc:sldMkLst>
          <pc:docMk/>
          <pc:sldMk cId="0" sldId="353"/>
        </pc:sldMkLst>
        <pc:spChg chg="mod">
          <ac:chgData name="Dharini Shah" userId="0ac277399eba3d6a" providerId="LiveId" clId="{5EC11954-C042-4346-9604-8CB908A3982A}" dt="2020-01-19T15:54:46.955" v="3" actId="27636"/>
          <ac:spMkLst>
            <pc:docMk/>
            <pc:sldMk cId="0" sldId="353"/>
            <ac:spMk id="84995" creationId="{CC90BB8D-7763-4035-8DCB-85D49382038B}"/>
          </ac:spMkLst>
        </pc:spChg>
      </pc:sldChg>
      <pc:sldChg chg="modSp add del">
        <pc:chgData name="Dharini Shah" userId="0ac277399eba3d6a" providerId="LiveId" clId="{5EC11954-C042-4346-9604-8CB908A3982A}" dt="2020-01-19T15:59:49.422" v="7" actId="2696"/>
        <pc:sldMkLst>
          <pc:docMk/>
          <pc:sldMk cId="0" sldId="368"/>
        </pc:sldMkLst>
        <pc:spChg chg="mod">
          <ac:chgData name="Dharini Shah" userId="0ac277399eba3d6a" providerId="LiveId" clId="{5EC11954-C042-4346-9604-8CB908A3982A}" dt="2020-01-19T15:54:47.001" v="5" actId="27636"/>
          <ac:spMkLst>
            <pc:docMk/>
            <pc:sldMk cId="0" sldId="368"/>
            <ac:spMk id="87043" creationId="{DF0D8AAE-C7DB-4347-B293-B3FC6710A873}"/>
          </ac:spMkLst>
        </pc:spChg>
      </pc:sldChg>
      <pc:sldChg chg="add del">
        <pc:chgData name="Dharini Shah" userId="0ac277399eba3d6a" providerId="LiveId" clId="{5EC11954-C042-4346-9604-8CB908A3982A}" dt="2020-01-22T18:45:43.824" v="9"/>
        <pc:sldMkLst>
          <pc:docMk/>
          <pc:sldMk cId="0" sldId="369"/>
        </pc:sldMkLst>
      </pc:sldChg>
      <pc:sldChg chg="modSp add del">
        <pc:chgData name="Dharini Shah" userId="0ac277399eba3d6a" providerId="LiveId" clId="{5EC11954-C042-4346-9604-8CB908A3982A}" dt="2020-01-19T15:59:49.422" v="7" actId="2696"/>
        <pc:sldMkLst>
          <pc:docMk/>
          <pc:sldMk cId="0" sldId="407"/>
        </pc:sldMkLst>
        <pc:spChg chg="mod">
          <ac:chgData name="Dharini Shah" userId="0ac277399eba3d6a" providerId="LiveId" clId="{5EC11954-C042-4346-9604-8CB908A3982A}" dt="2020-01-19T15:54:46.971" v="4" actId="27636"/>
          <ac:spMkLst>
            <pc:docMk/>
            <pc:sldMk cId="0" sldId="407"/>
            <ac:spMk id="83971" creationId="{FD1C42C8-23D4-44D1-A00B-5B45FD11AD85}"/>
          </ac:spMkLst>
        </pc:spChg>
      </pc:sldChg>
      <pc:sldChg chg="modSp add del">
        <pc:chgData name="Dharini Shah" userId="0ac277399eba3d6a" providerId="LiveId" clId="{5EC11954-C042-4346-9604-8CB908A3982A}" dt="2020-01-22T18:45:43.824" v="9"/>
        <pc:sldMkLst>
          <pc:docMk/>
          <pc:sldMk cId="0" sldId="437"/>
        </pc:sldMkLst>
        <pc:spChg chg="mod">
          <ac:chgData name="Dharini Shah" userId="0ac277399eba3d6a" providerId="LiveId" clId="{5EC11954-C042-4346-9604-8CB908A3982A}" dt="2020-01-19T15:54:46.939" v="2" actId="27636"/>
          <ac:spMkLst>
            <pc:docMk/>
            <pc:sldMk cId="0" sldId="437"/>
            <ac:spMk id="87043" creationId="{0C0133B0-EF19-441F-8E2C-2CDAFE8640F5}"/>
          </ac:spMkLst>
        </pc:spChg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0" sldId="497"/>
        </pc:sldMkLst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0" sldId="499"/>
        </pc:sldMkLst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0" sldId="500"/>
        </pc:sldMkLst>
      </pc:sldChg>
      <pc:sldChg chg="add">
        <pc:chgData name="Dharini Shah" userId="0ac277399eba3d6a" providerId="LiveId" clId="{5EC11954-C042-4346-9604-8CB908A3982A}" dt="2020-01-22T18:45:43.824" v="9"/>
        <pc:sldMkLst>
          <pc:docMk/>
          <pc:sldMk cId="714490723" sldId="5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D688-49F2-49D4-9B91-A2426C03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4105-9E46-4B95-A1AE-C828ACE1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F6240-E3CB-4A1C-A4D1-FE6C062D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37F1-7DA2-4E3D-A8DA-442EAAA9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E9EF-ADFF-4462-8842-E5769ADF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B061-C083-490F-8B30-0E8245A5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FFD2E-AFBF-497E-8838-E65EDF19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A726-56A8-4E67-8EF8-C301152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71AA-1AC7-4ABC-8003-3C59F6FE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3E39-4FE6-4588-8B8B-DBC3105B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EBAF5-AD90-4D1F-9E0B-4EFBFF0D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E572-E5B2-4821-9E88-4959932F0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1999-8DC6-4A82-9C58-4709060A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89F8-CFDB-40C7-A453-4CCF6C3D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5C48-EEA9-4B90-BAD5-DDE16F7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886-AD40-44E4-8753-1D7DC48C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C2E6-4894-4478-9E84-4097E715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0DC0-6BAD-4849-84C8-3C6A9F59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ABA5-C571-4D7B-A3F1-FE86C0E1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3C52-393C-43FA-9591-3EC7BAE6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20B-F10D-48DB-BA42-4F5D5DA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26A7-60E6-4D90-A66B-7E1EEE96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AA9F-477D-47E9-A5D4-AA780ABF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5E55-DBA4-48F2-9B99-61F7D3C2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42D9-57BE-4A70-9714-C47792B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421A-0BC1-4278-8AE7-09B2537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3990-F6FD-42FF-A8AD-D23CC1F35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132F9-7A55-4A17-98BF-F4F8057F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85AE-9FF6-44F1-BC47-73A7C3CE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7D91-251C-49A5-B4D1-7AEAAF0C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76F85-334E-4831-A964-363E47F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9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436D-8FF9-423C-B462-3E1FBF74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8FEB-B39D-4DFA-9331-C71C9B22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B6C2-44A7-4E04-878C-E399A1706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DC4CA-08A6-4B07-A36A-6DA84CFBC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E3C4-9BD5-40A7-AC3A-0B3FF6FDF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66A64-46DB-4DB0-9EC8-01929240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553D3-4552-4238-A925-074D451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8A2E8-3538-40F7-BBF5-5665AB07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7126-F294-4CB3-8BDC-F8D39AB0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F3788-6DCD-49F1-8D7B-2082F941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BB4B-866D-4612-A7F5-84FDA8C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1C06A-C5FC-478B-913B-1E0926C3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684C3-7349-4F4D-9463-E04A17BD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FA6BA-4EBA-4A72-B70A-53F7C611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631F-5F19-4F09-8132-60EF0F44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C2C-34DD-44B7-ABBE-A59E4FA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A17A-DB0F-4439-BA7A-DA678E3D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82A8-F2C2-45D9-8A89-522B7CDE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FF8E-9EFA-46CC-B775-2E44CCC4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5A85-30CD-4C25-A6F8-C99AE152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236A-BDD1-4B30-941C-9AD5906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C75-C419-42EB-9918-21FC53B1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F6C5F-54AB-450F-8568-495D76DC0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E7A6-46CC-4EA2-951A-91CFD247A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55BF2-B4F9-4348-A7A5-BB7E3B73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70A9-ED67-4A0C-96E7-12B2220C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C29C-AE75-486F-A557-F3787B89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F29E3-4732-498E-8A39-D617FE86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98FA1-568A-4DAF-84A3-66EA6F67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150F-93AF-4236-9FDD-8C8EC1418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3F7A-C727-4CEC-B4FA-75C8D57B4F0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5512-1127-4240-B532-45F997C18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DA74-3CB9-41F4-AB4F-D06BA4C95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ACF5-02F5-47A4-A316-9F25005F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9823-B4BB-4F2E-A356-F05FA998A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DDL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48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E905E63-9BF1-4F49-972C-D11225FDE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Deleting a Table</a:t>
            </a:r>
            <a:endParaRPr lang="th-TH" altLang="en-US" sz="6000" b="1" dirty="0">
              <a:ea typeface="Angsana New" panose="02020603050405020304" pitchFamily="18" charset="-34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C0133B0-EF19-441F-8E2C-2CDAFE864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1389" y="1985963"/>
            <a:ext cx="7921625" cy="107315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Remove a table from the database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altLang="en-US" dirty="0"/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F59E557E-3376-4117-A4F7-ED519901F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9" y="3354389"/>
            <a:ext cx="7718425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DROP TABLE CUSTOMER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A50-9FE1-4830-A7E2-04282299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In-class 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2F7B-9D76-4420-8602-16DA105B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Design a database for INFO 6210</a:t>
            </a:r>
          </a:p>
          <a:p>
            <a:r>
              <a:rPr lang="en-US" sz="2200" dirty="0"/>
              <a:t>Agenda is to create a schema that captures details of all the students, teams they belong to and their project idea</a:t>
            </a:r>
          </a:p>
          <a:p>
            <a:r>
              <a:rPr lang="en-US" sz="2200" dirty="0"/>
              <a:t>Identify the columns for the table</a:t>
            </a:r>
          </a:p>
          <a:p>
            <a:r>
              <a:rPr lang="en-US" sz="2200" dirty="0"/>
              <a:t>Identify the relationships between these columns </a:t>
            </a:r>
          </a:p>
          <a:p>
            <a:r>
              <a:rPr lang="en-US" sz="2200" dirty="0"/>
              <a:t>Implement this </a:t>
            </a:r>
            <a:r>
              <a:rPr lang="en-US" sz="2200"/>
              <a:t>on workbench</a:t>
            </a:r>
          </a:p>
        </p:txBody>
      </p:sp>
    </p:spTree>
    <p:extLst>
      <p:ext uri="{BB962C8B-B14F-4D97-AF65-F5344CB8AC3E}">
        <p14:creationId xmlns:p14="http://schemas.microsoft.com/office/powerpoint/2010/main" val="51025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ECADD5-AB57-4899-8684-AC2A44589D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1360" y="2986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en-US" sz="6000" b="1"/>
              <a:t>Contents of a Table</a:t>
            </a:r>
            <a:endParaRPr lang="th-TH" altLang="en-US" sz="6000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F04A17-09A9-4674-9A3B-8DC6E482774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998154" y="1362393"/>
            <a:ext cx="7921625" cy="1917700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table contains the actual data in </a:t>
            </a:r>
            <a:r>
              <a:rPr lang="en-US" altLang="en-US">
                <a:solidFill>
                  <a:schemeClr val="hlink"/>
                </a:solidFill>
              </a:rPr>
              <a:t>records</a:t>
            </a:r>
            <a:r>
              <a:rPr lang="en-US" altLang="en-US"/>
              <a:t> (rows).</a:t>
            </a:r>
          </a:p>
          <a:p>
            <a:r>
              <a:rPr lang="en-US" altLang="en-US"/>
              <a:t>A record is composed of </a:t>
            </a:r>
            <a:r>
              <a:rPr lang="en-US" altLang="en-US">
                <a:solidFill>
                  <a:schemeClr val="hlink"/>
                </a:solidFill>
              </a:rPr>
              <a:t>fields</a:t>
            </a:r>
            <a:r>
              <a:rPr lang="en-US" altLang="en-US"/>
              <a:t> (columns).</a:t>
            </a:r>
          </a:p>
          <a:p>
            <a:r>
              <a:rPr lang="en-US" altLang="en-US"/>
              <a:t>Each record contains one set of data values.</a:t>
            </a:r>
            <a:endParaRPr lang="en-US" altLang="en-US" dirty="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C05E6B51-EA7D-41D3-8E23-275A294D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3211514"/>
            <a:ext cx="7489825" cy="2135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+------+------------+-------+-------------+---------+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ID   | Name   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CCode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District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Populatn</a:t>
            </a:r>
            <a:endParaRPr lang="en-US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+------+---------------+------------------</a:t>
            </a:r>
            <a:r>
              <a:rPr lang="en-US" altLang="en-US" b="1" dirty="0">
                <a:latin typeface="Arial Unicode MS" pitchFamily="34" charset="-128"/>
                <a:ea typeface="Angsana New" panose="02020603050405020304" pitchFamily="18" charset="-34"/>
                <a:cs typeface="Courier New" panose="02070309020205020404" pitchFamily="49" charset="0"/>
              </a:rPr>
              <a:t>+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---------+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3320 | Bangkok    | THA   | Bangkok     | 6320174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3321 | Nonthaburi | THA   | Nonthaburi  |  292100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3323 | Chiang Mai | THA   | Chiang Mai  |  171100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+------+------------+-------+-------------+---------+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0648CEEC-36C2-483F-A0A9-0C4413773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3908425"/>
            <a:ext cx="15605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  <a:ea typeface="Angsana New" panose="02020603050405020304" pitchFamily="18" charset="-34"/>
              </a:rPr>
              <a:t>records</a:t>
            </a:r>
            <a:r>
              <a:rPr lang="en-US" altLang="en-US" sz="2800" dirty="0">
                <a:latin typeface="Comic Sans MS" panose="030F0702030302020204" pitchFamily="66" charset="0"/>
                <a:ea typeface="Angsana New" panose="02020603050405020304" pitchFamily="18" charset="-34"/>
              </a:rPr>
              <a:t> </a:t>
            </a:r>
            <a:br>
              <a:rPr lang="en-US" altLang="en-US" sz="2800" dirty="0">
                <a:latin typeface="Comic Sans MS" panose="030F0702030302020204" pitchFamily="66" charset="0"/>
                <a:ea typeface="Angsana New" panose="02020603050405020304" pitchFamily="18" charset="-34"/>
              </a:rPr>
            </a:br>
            <a:r>
              <a:rPr lang="en-US" altLang="en-US" sz="2800" dirty="0">
                <a:latin typeface="Comic Sans MS" panose="030F0702030302020204" pitchFamily="66" charset="0"/>
                <a:ea typeface="Angsana New" panose="02020603050405020304" pitchFamily="18" charset="-34"/>
              </a:rPr>
              <a:t>(rows)</a:t>
            </a:r>
            <a:endParaRPr lang="th-TH" altLang="en-US" sz="2800" dirty="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7FAC747C-1588-4A8B-8525-BAA7F700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6" y="5594351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chemeClr val="tx2"/>
                </a:solidFill>
                <a:latin typeface="Comic Sans MS" panose="030F0702030302020204" pitchFamily="66" charset="0"/>
                <a:ea typeface="Angsana New" panose="02020603050405020304" pitchFamily="18" charset="-34"/>
              </a:rPr>
              <a:t>fields</a:t>
            </a:r>
            <a:r>
              <a:rPr lang="en-US" altLang="en-US" sz="2800" dirty="0">
                <a:latin typeface="Comic Sans MS" panose="030F0702030302020204" pitchFamily="66" charset="0"/>
                <a:ea typeface="Angsana New" panose="02020603050405020304" pitchFamily="18" charset="-34"/>
              </a:rPr>
              <a:t> (columns)</a:t>
            </a:r>
            <a:endParaRPr lang="th-TH" altLang="en-US" sz="2800" dirty="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08E62C-6FAA-4E58-9A99-A65F92D2A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solidFill>
                  <a:srgbClr val="A50021"/>
                </a:solidFill>
              </a:rPr>
              <a:t>Key</a:t>
            </a:r>
            <a:r>
              <a:rPr lang="en-US" altLang="en-US" sz="6000" b="1" dirty="0"/>
              <a:t> field for Identifying Rows</a:t>
            </a:r>
            <a:endParaRPr lang="th-TH" altLang="en-US" sz="6000" b="1" dirty="0">
              <a:ea typeface="Angsana New" panose="02020603050405020304" pitchFamily="18" charset="-34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F15ED0E-F53E-4A89-A25F-7AF37924F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5189" y="1543050"/>
            <a:ext cx="8370886" cy="170815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dirty="0"/>
              <a:t>A table contains a </a:t>
            </a:r>
            <a:r>
              <a:rPr lang="en-US" altLang="en-US" i="1" dirty="0">
                <a:solidFill>
                  <a:schemeClr val="hlink"/>
                </a:solidFill>
              </a:rPr>
              <a:t>primary key</a:t>
            </a:r>
            <a:r>
              <a:rPr lang="en-US" altLang="en-US" dirty="0"/>
              <a:t> that </a:t>
            </a:r>
            <a:r>
              <a:rPr lang="en-US" altLang="en-US" dirty="0">
                <a:solidFill>
                  <a:schemeClr val="tx2"/>
                </a:solidFill>
              </a:rPr>
              <a:t>uniquely</a:t>
            </a:r>
            <a:r>
              <a:rPr lang="en-US" altLang="en-US" dirty="0"/>
              <a:t> identifies a row of data.</a:t>
            </a:r>
          </a:p>
          <a:p>
            <a:r>
              <a:rPr lang="en-US" altLang="en-US" dirty="0"/>
              <a:t>Each record must have a distinct value of primary key</a:t>
            </a:r>
          </a:p>
          <a:p>
            <a:r>
              <a:rPr lang="en-US" altLang="en-US" dirty="0"/>
              <a:t>The primary key is used to relate (</a:t>
            </a:r>
            <a:r>
              <a:rPr lang="en-US" altLang="en-US" dirty="0">
                <a:solidFill>
                  <a:srgbClr val="A50021"/>
                </a:solidFill>
              </a:rPr>
              <a:t>join</a:t>
            </a:r>
            <a:r>
              <a:rPr lang="en-US" altLang="en-US" dirty="0"/>
              <a:t>) tables.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B90B661E-09CA-416B-BD75-4F576AE6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4319589"/>
            <a:ext cx="214312" cy="320675"/>
          </a:xfrm>
          <a:prstGeom prst="downArrow">
            <a:avLst>
              <a:gd name="adj1" fmla="val 50000"/>
              <a:gd name="adj2" fmla="val 3740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th-TH" altLang="en-US">
              <a:solidFill>
                <a:schemeClr val="tx2"/>
              </a:solidFill>
              <a:latin typeface="Arial Unicode MS" pitchFamily="34" charset="-128"/>
              <a:ea typeface="Angsana New" panose="02020603050405020304" pitchFamily="18" charset="-34"/>
            </a:endParaRPr>
          </a:p>
        </p:txBody>
      </p:sp>
      <p:sp>
        <p:nvSpPr>
          <p:cNvPr id="6149" name="Text Box 6">
            <a:extLst>
              <a:ext uri="{FF2B5EF4-FFF2-40B4-BE49-F238E27FC236}">
                <a16:creationId xmlns:a16="http://schemas.microsoft.com/office/drawing/2014/main" id="{82D07A4A-E621-4400-A48A-739DEDAB3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1" y="3908425"/>
            <a:ext cx="7489825" cy="2135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+------+------------+-------+-------------+---------+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ID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| Name   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CCode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District    | </a:t>
            </a:r>
            <a:r>
              <a:rPr lang="en-US" altLang="en-US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Populatn</a:t>
            </a:r>
            <a:endParaRPr lang="en-US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+------+---------------+------------------</a:t>
            </a:r>
            <a:r>
              <a:rPr lang="en-US" altLang="en-US" b="1" dirty="0">
                <a:latin typeface="Arial Unicode MS" pitchFamily="34" charset="-128"/>
                <a:ea typeface="Angsana New" panose="02020603050405020304" pitchFamily="18" charset="-34"/>
                <a:cs typeface="Courier New" panose="02070309020205020404" pitchFamily="49" charset="0"/>
              </a:rPr>
              <a:t>+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---------+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3320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Bangkok    | THA   | Bangkok     | 6320174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3321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Nonthaburi | THA   | Nonthaburi  |  292100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3323</a:t>
            </a:r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Chiang Mai | THA   | Chiang Mai  |  171100 |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+------+------------+-------+-------------+---------+</a:t>
            </a:r>
            <a:endParaRPr lang="th-TH" altLang="en-US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98667576-C99E-4913-8B3D-0605B55D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4" y="3541713"/>
            <a:ext cx="1336675" cy="2728912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>
              <a:latin typeface="Arial Unicode MS" pitchFamily="34" charset="-128"/>
              <a:ea typeface="Angsana New" panose="02020603050405020304" pitchFamily="18" charset="-34"/>
            </a:endParaRPr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989EF031-D1C8-4608-B978-A3E83E6C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3381376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Comic Sans MS" panose="030F0702030302020204" pitchFamily="66" charset="0"/>
                <a:ea typeface="Angsana New" panose="02020603050405020304" pitchFamily="18" charset="-34"/>
              </a:rPr>
              <a:t>ID is the primary key in City table.</a:t>
            </a:r>
            <a:endParaRPr lang="th-TH" altLang="en-US" sz="2000" dirty="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  <p:sp>
        <p:nvSpPr>
          <p:cNvPr id="6152" name="Line 9">
            <a:extLst>
              <a:ext uri="{FF2B5EF4-FFF2-40B4-BE49-F238E27FC236}">
                <a16:creationId xmlns:a16="http://schemas.microsoft.com/office/drawing/2014/main" id="{B2E7ABF5-1388-474E-AF43-815A11B5E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575" y="3541713"/>
            <a:ext cx="6096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B7F926-5F16-4107-B64E-6581ED618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Structure of a Table</a:t>
            </a:r>
            <a:endParaRPr lang="th-TH" altLang="en-US" sz="6000" b="1" dirty="0">
              <a:ea typeface="Angsana New" panose="02020603050405020304" pitchFamily="18" charset="-34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EE9D34E-7153-4E7C-9C15-3D5D94CA7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5189" y="1543050"/>
            <a:ext cx="7921625" cy="217805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Every field has: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name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data type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length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To view the structure of a table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DESCRIBE </a:t>
            </a:r>
            <a:r>
              <a:rPr lang="en-US" altLang="en-US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th-TH" altLang="en-US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58BEE0BF-AF21-47C9-9DF4-358C078E9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1" y="3908425"/>
            <a:ext cx="8328025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DESCRIBE City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Field       | Type      | Null| Key | Default | Extra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ID          | int(11)   | NO  | </a:t>
            </a:r>
            <a:r>
              <a:rPr lang="en-US" altLang="en-US" sz="1600" b="1" dirty="0">
                <a:solidFill>
                  <a:schemeClr val="hlink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PRI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        | </a:t>
            </a:r>
            <a:r>
              <a:rPr lang="en-US" altLang="en-US" sz="16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auto_increment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Name        | char(35)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sz="16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char(3) 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District    | char(20)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Population  | int(11)   | NO  |     | 0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  <a:endParaRPr lang="th-TH" altLang="en-US" sz="16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8EC300-3231-4F02-B77A-735200DB9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Structure of a Table</a:t>
            </a:r>
            <a:endParaRPr lang="th-TH" altLang="en-US" sz="6000" b="1" dirty="0">
              <a:ea typeface="Angsana New" panose="02020603050405020304" pitchFamily="18" charset="-34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D2E83AF-B8EA-43C7-806A-14D4D7B4B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7701" y="1924051"/>
            <a:ext cx="8139113" cy="571499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SHOW columns FROM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altLang="en-US" b="1" dirty="0">
              <a:solidFill>
                <a:schemeClr val="accent1"/>
              </a:solidFill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FC715EB0-BAE9-4BA0-BCE7-8CC90A0A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1" y="2659063"/>
            <a:ext cx="8328025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SHOW columns FROM City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Field       | Type      | Null| Key | Default | Extra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ID          | int(11)   | NO  | PRI |         | </a:t>
            </a:r>
            <a:r>
              <a:rPr lang="en-US" altLang="en-US" sz="16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auto_increment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Name        | char(35)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</a:t>
            </a:r>
            <a:r>
              <a:rPr lang="en-US" altLang="en-US" sz="1600" b="1" dirty="0" err="1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CountryCode</a:t>
            </a:r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| char(3) 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District    | char(20)  | NO  |     |  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| Population  | int(11)   | NO  |     | 0       |                |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+-------------+-----------+-----+-----+---------+----------------+</a:t>
            </a:r>
            <a:endParaRPr lang="th-TH" altLang="en-US" sz="1600" b="1" dirty="0">
              <a:latin typeface="Courier New" panose="02070309020205020404" pitchFamily="49" charset="0"/>
              <a:ea typeface="Angsana New" panose="02020603050405020304" pitchFamily="18" charset="-34"/>
              <a:cs typeface="Courier New" panose="02070309020205020404" pitchFamily="49" charset="0"/>
            </a:endParaRPr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CFB0226B-F663-4EF9-A2EF-B84F41A8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5559426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Comic Sans MS" panose="030F0702030302020204" pitchFamily="66" charset="0"/>
                <a:ea typeface="Angsana New" panose="02020603050405020304" pitchFamily="18" charset="-34"/>
              </a:rPr>
              <a:t>Fields may have a default value to use if a value is not assigned explicitly.</a:t>
            </a:r>
            <a:endParaRPr lang="th-TH" altLang="en-US" sz="2000">
              <a:latin typeface="Comic Sans MS" panose="030F0702030302020204" pitchFamily="66" charset="0"/>
              <a:ea typeface="Angsana New" panose="02020603050405020304" pitchFamily="18" charset="-34"/>
            </a:endParaRPr>
          </a:p>
        </p:txBody>
      </p:sp>
      <p:sp>
        <p:nvSpPr>
          <p:cNvPr id="8198" name="Line 8">
            <a:extLst>
              <a:ext uri="{FF2B5EF4-FFF2-40B4-BE49-F238E27FC236}">
                <a16:creationId xmlns:a16="http://schemas.microsoft.com/office/drawing/2014/main" id="{16672D1F-8418-4305-9220-0FC11B5413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26288" y="5021263"/>
            <a:ext cx="188912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6BE87EEF-F240-4E38-B334-BD9AEBC07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1" dirty="0"/>
              <a:t>Qualifying</a:t>
            </a:r>
            <a:r>
              <a:rPr lang="en-US" altLang="en-US" b="1" dirty="0"/>
              <a:t> </a:t>
            </a:r>
            <a:r>
              <a:rPr lang="en-US" altLang="en-US" sz="6000" b="1" dirty="0"/>
              <a:t>Names</a:t>
            </a:r>
            <a:endParaRPr lang="en-US" altLang="en-US" b="1" dirty="0"/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C48D9B8F-6F8E-4332-8C14-75CE03154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7701" y="2325687"/>
            <a:ext cx="7921625" cy="2206625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Bef>
                <a:spcPct val="50000"/>
              </a:spcBef>
              <a:tabLst>
                <a:tab pos="3810000" algn="l"/>
              </a:tabLst>
            </a:pPr>
            <a:r>
              <a:rPr lang="en-US" altLang="en-US" dirty="0"/>
              <a:t>SQL uses "." to qualify elements of a </a:t>
            </a:r>
            <a:r>
              <a:rPr lang="en-US" altLang="en-US" dirty="0">
                <a:solidFill>
                  <a:schemeClr val="accent1"/>
                </a:solidFill>
              </a:rPr>
              <a:t>hierarchy </a:t>
            </a:r>
          </a:p>
          <a:p>
            <a:pPr>
              <a:spcBef>
                <a:spcPct val="50000"/>
              </a:spcBef>
              <a:buNone/>
              <a:tabLst>
                <a:tab pos="3810000" algn="l"/>
              </a:tabLst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world.city</a:t>
            </a:r>
            <a:r>
              <a:rPr lang="en-US" altLang="en-US" dirty="0"/>
              <a:t>	"city" table in World </a:t>
            </a:r>
            <a:r>
              <a:rPr lang="en-US" altLang="en-US" dirty="0" err="1"/>
              <a:t>db</a:t>
            </a:r>
            <a:endParaRPr lang="en-US" altLang="en-US" dirty="0"/>
          </a:p>
          <a:p>
            <a:pPr>
              <a:spcBef>
                <a:spcPct val="50000"/>
              </a:spcBef>
              <a:buNone/>
              <a:tabLst>
                <a:tab pos="381000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city.name	</a:t>
            </a:r>
            <a:r>
              <a:rPr lang="en-US" altLang="en-US" dirty="0"/>
              <a:t>name field in city table</a:t>
            </a:r>
          </a:p>
          <a:p>
            <a:pPr>
              <a:spcBef>
                <a:spcPct val="50000"/>
              </a:spcBef>
              <a:buNone/>
              <a:tabLst>
                <a:tab pos="3810000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World.city.name	</a:t>
            </a:r>
            <a:r>
              <a:rPr lang="en-US" altLang="en-US" dirty="0"/>
              <a:t>fully qualified name</a:t>
            </a:r>
          </a:p>
        </p:txBody>
      </p:sp>
      <p:sp>
        <p:nvSpPr>
          <p:cNvPr id="14340" name="Text Box 1028">
            <a:extLst>
              <a:ext uri="{FF2B5EF4-FFF2-40B4-BE49-F238E27FC236}">
                <a16:creationId xmlns:a16="http://schemas.microsoft.com/office/drawing/2014/main" id="{D869EC33-4D9C-4C14-AD81-87F894CC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1" y="4714876"/>
            <a:ext cx="8328025" cy="1196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DESCRIBE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World.country</a:t>
            </a:r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SELECT country.name from country;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1A50-9FE1-4830-A7E2-04282299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In-class 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2F7B-9D76-4420-8602-16DA105B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altLang="en-US" sz="2400" dirty="0"/>
              <a:t>For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altLang="en-US" sz="2400" dirty="0"/>
              <a:t> database: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what </a:t>
            </a:r>
            <a:r>
              <a:rPr lang="en-US" altLang="en-US" sz="2400" dirty="0">
                <a:solidFill>
                  <a:schemeClr val="hlink"/>
                </a:solidFill>
              </a:rPr>
              <a:t>fields</a:t>
            </a:r>
            <a:r>
              <a:rPr lang="en-US" altLang="en-US" sz="2400" dirty="0"/>
              <a:t> does the </a:t>
            </a:r>
            <a:r>
              <a:rPr lang="en-US" altLang="en-US" sz="2400" dirty="0">
                <a:solidFill>
                  <a:schemeClr val="tx2"/>
                </a:solidFill>
              </a:rPr>
              <a:t>Country</a:t>
            </a:r>
            <a:r>
              <a:rPr lang="en-US" altLang="en-US" sz="2400" dirty="0"/>
              <a:t> table have?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what </a:t>
            </a:r>
            <a:r>
              <a:rPr lang="en-US" altLang="en-US" sz="2400" dirty="0">
                <a:solidFill>
                  <a:schemeClr val="hlink"/>
                </a:solidFill>
              </a:rPr>
              <a:t>information</a:t>
            </a:r>
            <a:r>
              <a:rPr lang="en-US" altLang="en-US" sz="2400" dirty="0"/>
              <a:t> is in the fields?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which fields contain </a:t>
            </a:r>
            <a:r>
              <a:rPr lang="en-US" altLang="en-US" sz="2400" dirty="0">
                <a:solidFill>
                  <a:schemeClr val="tx2"/>
                </a:solidFill>
              </a:rPr>
              <a:t>strings</a:t>
            </a:r>
            <a:r>
              <a:rPr lang="en-US" altLang="en-US" sz="2400" dirty="0"/>
              <a:t>? (char or varchar)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which fields contain </a:t>
            </a:r>
            <a:r>
              <a:rPr lang="en-US" altLang="en-US" sz="2400" dirty="0">
                <a:solidFill>
                  <a:schemeClr val="tx2"/>
                </a:solidFill>
              </a:rPr>
              <a:t>floating point</a:t>
            </a:r>
            <a:r>
              <a:rPr lang="en-US" altLang="en-US" sz="2400" dirty="0"/>
              <a:t> values?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what is the </a:t>
            </a:r>
            <a:r>
              <a:rPr lang="en-US" altLang="en-US" sz="2400" dirty="0">
                <a:solidFill>
                  <a:schemeClr val="hlink"/>
                </a:solidFill>
              </a:rPr>
              <a:t>primary key</a:t>
            </a:r>
            <a:r>
              <a:rPr lang="en-US" altLang="en-US" sz="2400" dirty="0"/>
              <a:t> of the </a:t>
            </a:r>
            <a:r>
              <a:rPr lang="en-US" altLang="en-US" sz="2400" dirty="0">
                <a:solidFill>
                  <a:schemeClr val="tx2"/>
                </a:solidFill>
              </a:rPr>
              <a:t>Country</a:t>
            </a:r>
            <a:r>
              <a:rPr lang="en-US" altLang="en-US" sz="2400" dirty="0"/>
              <a:t> table?</a:t>
            </a:r>
          </a:p>
        </p:txBody>
      </p:sp>
    </p:spTree>
    <p:extLst>
      <p:ext uri="{BB962C8B-B14F-4D97-AF65-F5344CB8AC3E}">
        <p14:creationId xmlns:p14="http://schemas.microsoft.com/office/powerpoint/2010/main" val="71449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4B44850-7B0F-4281-A416-C14761D97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Data Definition Commands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7144A4C-8885-4F0F-A19D-622AF38FC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These commands alter the structure of a database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CREATE</a:t>
            </a:r>
            <a:r>
              <a:rPr lang="en-US" altLang="en-US" dirty="0"/>
              <a:t>	create a Table, Index, or Database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ALTER</a:t>
            </a:r>
            <a:r>
              <a:rPr lang="en-US" altLang="en-US" dirty="0"/>
              <a:t>		modify structure of a Database or Table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DROP</a:t>
            </a:r>
            <a:r>
              <a:rPr lang="en-US" altLang="en-US" dirty="0"/>
              <a:t>  	delete an entire Table, Index, or Database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RENAME</a:t>
            </a:r>
            <a:r>
              <a:rPr lang="en-US" altLang="en-US" dirty="0"/>
              <a:t>	rename a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B550665-925E-44D0-9806-5C5C2A298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Creating a Table</a:t>
            </a:r>
            <a:endParaRPr lang="th-TH" altLang="en-US" sz="6000" b="1" dirty="0">
              <a:ea typeface="Angsana New" panose="02020603050405020304" pitchFamily="18" charset="-34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C90BB8D-7763-4035-8DCB-85D493820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2501" y="1428750"/>
            <a:ext cx="7921625" cy="192008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None/>
              <a:defRPr/>
            </a:pPr>
            <a:r>
              <a:rPr lang="en-US" altLang="en-US" dirty="0"/>
              <a:t>To add a new table to a database: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(field1, field2, ... )</a:t>
            </a:r>
          </a:p>
          <a:p>
            <a:pPr>
              <a:spcBef>
                <a:spcPct val="50000"/>
              </a:spcBef>
              <a:buNone/>
              <a:defRPr/>
            </a:pP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options ;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E2741BD1-576F-4369-8A50-040AB1FE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1" y="3933825"/>
            <a:ext cx="7718425" cy="259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CREATE TABLE CUSTOMER (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accountNumber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VARCHAR(8) NOT NULL,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clientID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VARCHAR(40) NOT NULL,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balance       DOUBLE  DEFAULT '0',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</a:t>
            </a:r>
            <a:r>
              <a:rPr lang="en-US" alt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availableBalance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DOUBLE DEFAULT '0'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       ) 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Query OK, 0 rows affected.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Comic Sans MS</vt:lpstr>
      <vt:lpstr>Courier New</vt:lpstr>
      <vt:lpstr>Wingdings</vt:lpstr>
      <vt:lpstr>Office Theme</vt:lpstr>
      <vt:lpstr>DDL Basics</vt:lpstr>
      <vt:lpstr>Contents of a Table</vt:lpstr>
      <vt:lpstr>Key field for Identifying Rows</vt:lpstr>
      <vt:lpstr>Structure of a Table</vt:lpstr>
      <vt:lpstr>Structure of a Table</vt:lpstr>
      <vt:lpstr>Qualifying Names</vt:lpstr>
      <vt:lpstr>In-class exercise 1</vt:lpstr>
      <vt:lpstr>Data Definition Commands</vt:lpstr>
      <vt:lpstr>Creating a Table</vt:lpstr>
      <vt:lpstr>Deleting a Table</vt:lpstr>
      <vt:lpstr>In-class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Commands</dc:title>
  <dc:creator>Dharini Shah</dc:creator>
  <cp:lastModifiedBy>Dharini Shah</cp:lastModifiedBy>
  <cp:revision>1</cp:revision>
  <dcterms:created xsi:type="dcterms:W3CDTF">2020-01-19T15:54:44Z</dcterms:created>
  <dcterms:modified xsi:type="dcterms:W3CDTF">2020-01-22T18:49:34Z</dcterms:modified>
</cp:coreProperties>
</file>