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302" r:id="rId26"/>
    <p:sldId id="303" r:id="rId27"/>
    <p:sldId id="295" r:id="rId28"/>
    <p:sldId id="298" r:id="rId29"/>
    <p:sldId id="307" r:id="rId30"/>
    <p:sldId id="309" r:id="rId31"/>
    <p:sldId id="306" r:id="rId32"/>
    <p:sldId id="305" r:id="rId33"/>
    <p:sldId id="289" r:id="rId34"/>
    <p:sldId id="290" r:id="rId35"/>
    <p:sldId id="291" r:id="rId36"/>
    <p:sldId id="292" r:id="rId37"/>
    <p:sldId id="293" r:id="rId38"/>
    <p:sldId id="279" r:id="rId39"/>
    <p:sldId id="280" r:id="rId40"/>
    <p:sldId id="281" r:id="rId41"/>
    <p:sldId id="282" r:id="rId42"/>
    <p:sldId id="311" r:id="rId43"/>
    <p:sldId id="312" r:id="rId44"/>
    <p:sldId id="310" r:id="rId45"/>
    <p:sldId id="31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2070" autoAdjust="0"/>
  </p:normalViewPr>
  <p:slideViewPr>
    <p:cSldViewPr snapToGrid="0">
      <p:cViewPr varScale="1">
        <p:scale>
          <a:sx n="59" d="100"/>
          <a:sy n="59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59A7-5386-49FD-83B9-BAD415B9CFAA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E8A1-852F-4483-B97B-027903F81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8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http://speech.ee.ntu.edu.tw/dokuwiki/lib/exe/fetch.php?media=speech:meeting:paper_report:paper_report_2015-08-12.pdf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E8A1-852F-4483-B97B-027903F81BE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9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Very good example for </a:t>
            </a:r>
            <a:r>
              <a:rPr lang="en-US" altLang="zh-TW" dirty="0" err="1"/>
              <a:t>desing</a:t>
            </a:r>
            <a:r>
              <a:rPr lang="en-US" altLang="zh-TW" dirty="0"/>
              <a:t>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785C-54C5-4D8B-B184-EB6FE456442F}" type="datetimeFigureOut">
              <a:rPr lang="zh-TW" altLang="en-US" smtClean="0"/>
              <a:t>2017/2/18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.w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cs.ryerson.ca/~aharley/vis/conv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Convolutional </a:t>
            </a:r>
            <a:br>
              <a:rPr lang="en-US" altLang="zh-TW" dirty="0"/>
            </a:br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02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6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We set s</a:t>
            </a:r>
            <a:r>
              <a:rPr lang="zh-TW" altLang="en-US" sz="2400" dirty="0"/>
              <a:t>tride</a:t>
            </a:r>
            <a:r>
              <a:rPr lang="en-US" altLang="zh-TW" sz="2400" dirty="0"/>
              <a:t>=1 below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45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Colorful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67403" y="16147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76035" y="23418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971758" y="157268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680922" y="23011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19803" y="17671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272203" y="18823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24690" y="17087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277090" y="18611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7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>
            <p:extLst/>
          </p:nvPr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563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Convolution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Fully Connected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8" y="4688677"/>
            <a:ext cx="19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371241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connect to 9 input, not fully connected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0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Shared weights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9478" y="5937959"/>
            <a:ext cx="348532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Even 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772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69420" y="50805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12061" y="5713470"/>
            <a:ext cx="61483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the network be simplified by considering the properties of images?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671810" y="195047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943401" y="2988748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052717" y="4234638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919517" y="2209945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0198" y="26681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6016" y="209784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2758715" y="2002591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715" y="2002591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64011" y="258532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011" y="2585320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854913" y="1922836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952023" y="193383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954365" y="27124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942732" y="394042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3939985" y="336271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749723" y="406592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2746607" y="3969673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607" y="3969673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 rot="5400000">
            <a:off x="2625655" y="335086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180499" y="190648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67585" y="193383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269927" y="271240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258294" y="394042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255547" y="336271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6556594" y="188227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32438" y="19322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634780" y="269213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641808" y="39388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639061" y="33579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79522" y="18781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886471" y="266817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886459" y="38835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5" name="直線單箭頭接點 34"/>
          <p:cNvCxnSpPr>
            <a:stCxn id="15" idx="6"/>
            <a:endCxn id="23" idx="2"/>
          </p:cNvCxnSpPr>
          <p:nvPr/>
        </p:nvCxnSpPr>
        <p:spPr>
          <a:xfrm>
            <a:off x="4526181" y="22209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526181" y="301266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4516890" y="423463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6" idx="6"/>
            <a:endCxn id="23" idx="2"/>
          </p:cNvCxnSpPr>
          <p:nvPr/>
        </p:nvCxnSpPr>
        <p:spPr>
          <a:xfrm flipV="1">
            <a:off x="4528523" y="2220917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5" idx="6"/>
            <a:endCxn id="24" idx="2"/>
          </p:cNvCxnSpPr>
          <p:nvPr/>
        </p:nvCxnSpPr>
        <p:spPr>
          <a:xfrm>
            <a:off x="4526181" y="2220917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6"/>
            <a:endCxn id="25" idx="2"/>
          </p:cNvCxnSpPr>
          <p:nvPr/>
        </p:nvCxnSpPr>
        <p:spPr>
          <a:xfrm>
            <a:off x="4526181" y="2220917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6"/>
            <a:endCxn id="25" idx="2"/>
          </p:cNvCxnSpPr>
          <p:nvPr/>
        </p:nvCxnSpPr>
        <p:spPr>
          <a:xfrm>
            <a:off x="4528523" y="2999487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6"/>
            <a:endCxn id="23" idx="2"/>
          </p:cNvCxnSpPr>
          <p:nvPr/>
        </p:nvCxnSpPr>
        <p:spPr>
          <a:xfrm flipV="1">
            <a:off x="4516890" y="2220917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6"/>
            <a:endCxn id="24" idx="2"/>
          </p:cNvCxnSpPr>
          <p:nvPr/>
        </p:nvCxnSpPr>
        <p:spPr>
          <a:xfrm flipV="1">
            <a:off x="4516890" y="2999487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15" idx="2"/>
          </p:cNvCxnSpPr>
          <p:nvPr/>
        </p:nvCxnSpPr>
        <p:spPr>
          <a:xfrm flipV="1">
            <a:off x="3092623" y="2220917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3"/>
            <a:endCxn id="16" idx="2"/>
          </p:cNvCxnSpPr>
          <p:nvPr/>
        </p:nvCxnSpPr>
        <p:spPr>
          <a:xfrm>
            <a:off x="3088916" y="2269291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1" idx="3"/>
            <a:endCxn id="17" idx="2"/>
          </p:cNvCxnSpPr>
          <p:nvPr/>
        </p:nvCxnSpPr>
        <p:spPr>
          <a:xfrm>
            <a:off x="3088916" y="2269291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3" idx="3"/>
            <a:endCxn id="15" idx="2"/>
          </p:cNvCxnSpPr>
          <p:nvPr/>
        </p:nvCxnSpPr>
        <p:spPr>
          <a:xfrm flipV="1">
            <a:off x="3116436" y="2220917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0" idx="3"/>
            <a:endCxn id="16" idx="2"/>
          </p:cNvCxnSpPr>
          <p:nvPr/>
        </p:nvCxnSpPr>
        <p:spPr>
          <a:xfrm>
            <a:off x="3083098" y="2839620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0" idx="3"/>
            <a:endCxn id="17" idx="2"/>
          </p:cNvCxnSpPr>
          <p:nvPr/>
        </p:nvCxnSpPr>
        <p:spPr>
          <a:xfrm>
            <a:off x="3083098" y="2839620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3"/>
            <a:endCxn id="15" idx="2"/>
          </p:cNvCxnSpPr>
          <p:nvPr/>
        </p:nvCxnSpPr>
        <p:spPr>
          <a:xfrm flipV="1">
            <a:off x="3154595" y="2220917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0" idx="3"/>
            <a:endCxn id="16" idx="2"/>
          </p:cNvCxnSpPr>
          <p:nvPr/>
        </p:nvCxnSpPr>
        <p:spPr>
          <a:xfrm flipV="1">
            <a:off x="3128226" y="2999487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0" idx="3"/>
            <a:endCxn id="17" idx="2"/>
          </p:cNvCxnSpPr>
          <p:nvPr/>
        </p:nvCxnSpPr>
        <p:spPr>
          <a:xfrm>
            <a:off x="3128226" y="4214093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876050" y="22312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5876050" y="302302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866759" y="424499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878392" y="2231270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876050" y="2231270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876050" y="2231270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878392" y="3009840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866759" y="2231270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866759" y="3009840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圖說文字 5"/>
          <p:cNvSpPr/>
          <p:nvPr/>
        </p:nvSpPr>
        <p:spPr>
          <a:xfrm>
            <a:off x="515762" y="4733640"/>
            <a:ext cx="2367361" cy="838175"/>
          </a:xfrm>
          <a:prstGeom prst="wedgeRectCallout">
            <a:avLst>
              <a:gd name="adj1" fmla="val 104613"/>
              <a:gd name="adj2" fmla="val -10850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矩形圖說文字 113"/>
          <p:cNvSpPr/>
          <p:nvPr/>
        </p:nvSpPr>
        <p:spPr>
          <a:xfrm>
            <a:off x="3116436" y="4703618"/>
            <a:ext cx="3239225" cy="886505"/>
          </a:xfrm>
          <a:prstGeom prst="wedgeRectCallout">
            <a:avLst>
              <a:gd name="adj1" fmla="val 23550"/>
              <a:gd name="adj2" fmla="val -931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圖說文字 114"/>
          <p:cNvSpPr/>
          <p:nvPr/>
        </p:nvSpPr>
        <p:spPr>
          <a:xfrm>
            <a:off x="6541633" y="4741528"/>
            <a:ext cx="2367361" cy="838175"/>
          </a:xfrm>
          <a:prstGeom prst="wedgeRectCallout">
            <a:avLst>
              <a:gd name="adj1" fmla="val -39198"/>
              <a:gd name="adj2" fmla="val -108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536" y="2019128"/>
            <a:ext cx="444581" cy="444581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396" y="2769085"/>
            <a:ext cx="443374" cy="443374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2440" y="3980789"/>
            <a:ext cx="460064" cy="45276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6924" y="1884085"/>
            <a:ext cx="599559" cy="599559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8236" y="3858096"/>
            <a:ext cx="616933" cy="651527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9572" y="2716573"/>
            <a:ext cx="600812" cy="600812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25272" y="1788416"/>
            <a:ext cx="790575" cy="762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4796" y="2659587"/>
            <a:ext cx="771525" cy="723900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34796" y="3718353"/>
            <a:ext cx="752170" cy="772777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909103" y="808885"/>
            <a:ext cx="299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, M. D., </a:t>
            </a:r>
            <a:r>
              <a:rPr lang="en-US" altLang="zh-TW" i="1" dirty="0">
                <a:solidFill>
                  <a:srgbClr val="0070C0"/>
                </a:solidFill>
                <a:latin typeface="Arial" panose="020B0604020202020204" pitchFamily="34" charset="0"/>
              </a:rPr>
              <a:t>ECCV 2014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76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7" y="2099291"/>
            <a:ext cx="2115242" cy="143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608182" y="3590873"/>
            <a:ext cx="18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Represented as pixels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0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2" grpId="0" animBg="1"/>
      <p:bldP spid="63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image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is a channel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New image </a:t>
            </a:r>
          </a:p>
          <a:p>
            <a:pPr algn="ctr"/>
            <a:r>
              <a:rPr lang="en-US" altLang="zh-TW" sz="2800" dirty="0"/>
              <a:t>but smaller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81456" y="3568646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210416"/>
            <a:ext cx="428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number of the channel is the number of filters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250781"/>
            <a:ext cx="424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Smaller than the original image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525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629618"/>
            <a:chOff x="-2630921" y="4440114"/>
            <a:chExt cx="3201477" cy="262961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" y="1451668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2" y="4697760"/>
            <a:ext cx="4171950" cy="266700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>
            <a:off x="2202602" y="1671305"/>
            <a:ext cx="17095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28698" y="1671305"/>
            <a:ext cx="3354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559811" y="1671305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5728" y="1672553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046048" y="1908773"/>
            <a:ext cx="27808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50183"/>
              </p:ext>
            </p:extLst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26113"/>
              </p:ext>
            </p:extLst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80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3x3</a:t>
            </a:r>
            <a:r>
              <a:rPr lang="en-US" altLang="zh-TW" sz="2400" dirty="0"/>
              <a:t> filters.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4773" y="3522805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Input_shape</a:t>
            </a:r>
            <a:r>
              <a:rPr lang="en-US" altLang="zh-TW" sz="2400" dirty="0"/>
              <a:t> = ( 1 , 28 , 28 )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37329" y="3961662"/>
            <a:ext cx="330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 black/weight, 3: RGB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19310" y="3984470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 x 28 pixels</a:t>
            </a:r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222905" y="4598769"/>
            <a:ext cx="4524701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69706" y="3933200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894670" y="3933200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2088136" y="3956215"/>
            <a:ext cx="518600" cy="1519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424134" y="3940359"/>
            <a:ext cx="702867" cy="145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80786" y="203308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80786" y="3133094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80786" y="420130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80786" y="5234559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100483" y="1555337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00483" y="266611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100483" y="375776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100483" y="47927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62735" y="1131774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35520" y="1895827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3x3 filters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6231" y="4064052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3x3 filters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35520" y="487518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3673" y="683359"/>
            <a:ext cx="413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 is a 11 x 11 matrix.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3673" y="1437156"/>
            <a:ext cx="3279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Degree of the activation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453090" y="3757762"/>
            <a:ext cx="2910123" cy="2700673"/>
            <a:chOff x="1118013" y="4102561"/>
            <a:chExt cx="2910123" cy="2700673"/>
          </a:xfrm>
        </p:grpSpPr>
        <p:sp>
          <p:nvSpPr>
            <p:cNvPr id="23" name="橢圓 22"/>
            <p:cNvSpPr/>
            <p:nvPr/>
          </p:nvSpPr>
          <p:spPr>
            <a:xfrm>
              <a:off x="1134682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976511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3398136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134682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-3</a:t>
              </a:r>
              <a:endParaRPr lang="zh-TW" altLang="en-US" sz="24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1976511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3384571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-3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1118013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1959842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3377908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678192" y="4102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669589" y="5012248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5400000">
              <a:off x="1211229" y="5666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5400000">
              <a:off x="2053058" y="5666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676252" y="6206283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5400000">
              <a:off x="3443144" y="5706109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844768" y="4284606"/>
                <a:ext cx="520720" cy="514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68" y="4284606"/>
                <a:ext cx="520720" cy="514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括弧 50"/>
          <p:cNvSpPr/>
          <p:nvPr/>
        </p:nvSpPr>
        <p:spPr>
          <a:xfrm>
            <a:off x="1170290" y="3866718"/>
            <a:ext cx="282800" cy="2591717"/>
          </a:xfrm>
          <a:prstGeom prst="leftBrace">
            <a:avLst>
              <a:gd name="adj1" fmla="val 299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左大括弧 52"/>
          <p:cNvSpPr/>
          <p:nvPr/>
        </p:nvSpPr>
        <p:spPr>
          <a:xfrm rot="5400000">
            <a:off x="2801702" y="2264254"/>
            <a:ext cx="243810" cy="2879211"/>
          </a:xfrm>
          <a:prstGeom prst="leftBrace">
            <a:avLst>
              <a:gd name="adj1" fmla="val 299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2584090" y="3116952"/>
            <a:ext cx="67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26389" y="4905785"/>
            <a:ext cx="67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074966" y="649262"/>
            <a:ext cx="62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blipFill>
                <a:blip r:embed="rId4"/>
                <a:stretch>
                  <a:fillRect l="-1609" r="-536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2626588" y="2636516"/>
            <a:ext cx="23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(gradient ascent)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50" grpId="0"/>
      <p:bldP spid="51" grpId="0" animBg="1"/>
      <p:bldP spid="53" grpId="0" animBg="1"/>
      <p:bldP spid="54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3" y="3381127"/>
            <a:ext cx="4079621" cy="3027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80786" y="203308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80786" y="3133094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80786" y="420130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80786" y="5234559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100483" y="1555337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00483" y="266611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100483" y="375776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100483" y="47927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62735" y="1131774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35520" y="1895827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3x3 filters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6231" y="4064052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3x3 filters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35520" y="487518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63673" y="683359"/>
            <a:ext cx="413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 is a 11 x 11 matrix.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63673" y="1437156"/>
            <a:ext cx="3279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Degree of the activation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blipFill>
                <a:blip r:embed="rId4"/>
                <a:stretch>
                  <a:fillRect l="-1609" r="-536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2626588" y="2636516"/>
            <a:ext cx="23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(gradient ascent)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18414" y="6001444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each filter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9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34" y="2454063"/>
            <a:ext cx="3381376" cy="3381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6556986" y="1019607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556986" y="1701377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1" name="向下箭號 17"/>
          <p:cNvSpPr/>
          <p:nvPr/>
        </p:nvSpPr>
        <p:spPr>
          <a:xfrm>
            <a:off x="7189383" y="1395249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77234" y="270229"/>
            <a:ext cx="129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6" name="向下箭號 17"/>
          <p:cNvSpPr/>
          <p:nvPr/>
        </p:nvSpPr>
        <p:spPr>
          <a:xfrm>
            <a:off x="7189471" y="2126507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7"/>
          <p:cNvSpPr/>
          <p:nvPr/>
        </p:nvSpPr>
        <p:spPr>
          <a:xfrm>
            <a:off x="7190603" y="717876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56986" y="2464910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556986" y="3146680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20" name="向下箭號 17"/>
          <p:cNvSpPr/>
          <p:nvPr/>
        </p:nvSpPr>
        <p:spPr>
          <a:xfrm>
            <a:off x="7189383" y="2840552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17"/>
          <p:cNvSpPr/>
          <p:nvPr/>
        </p:nvSpPr>
        <p:spPr>
          <a:xfrm>
            <a:off x="7189471" y="357181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556985" y="3899366"/>
            <a:ext cx="1736724" cy="415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628523" y="4736334"/>
            <a:ext cx="1619048" cy="1752381"/>
          </a:xfrm>
          <a:prstGeom prst="rect">
            <a:avLst/>
          </a:prstGeom>
        </p:spPr>
      </p:pic>
      <p:sp>
        <p:nvSpPr>
          <p:cNvPr id="27" name="向下箭號 17"/>
          <p:cNvSpPr/>
          <p:nvPr/>
        </p:nvSpPr>
        <p:spPr>
          <a:xfrm>
            <a:off x="7189383" y="436182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5508" y="5794773"/>
                <a:ext cx="3974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08" y="5794773"/>
                <a:ext cx="397416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 flipH="1">
            <a:off x="6341319" y="5533983"/>
            <a:ext cx="299904" cy="4220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30017" y="1636239"/>
                <a:ext cx="2252604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17" y="1636239"/>
                <a:ext cx="2252604" cy="503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946718" y="5835439"/>
            <a:ext cx="478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figure corresponds to a neuron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1470" y="1019607"/>
            <a:ext cx="478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an image maximizing the output of neuron: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2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27" y="1656545"/>
            <a:ext cx="3419451" cy="3419451"/>
          </a:xfrm>
        </p:spPr>
      </p:pic>
      <p:sp>
        <p:nvSpPr>
          <p:cNvPr id="5" name="矩形 4"/>
          <p:cNvSpPr/>
          <p:nvPr/>
        </p:nvSpPr>
        <p:spPr>
          <a:xfrm>
            <a:off x="6556986" y="1019607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556986" y="1701377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向下箭號 17"/>
          <p:cNvSpPr/>
          <p:nvPr/>
        </p:nvSpPr>
        <p:spPr>
          <a:xfrm>
            <a:off x="7189383" y="1395249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7234" y="270229"/>
            <a:ext cx="129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9" name="向下箭號 17"/>
          <p:cNvSpPr/>
          <p:nvPr/>
        </p:nvSpPr>
        <p:spPr>
          <a:xfrm>
            <a:off x="7189471" y="2126507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90603" y="717876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56986" y="2464910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556986" y="3146680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3" name="向下箭號 17"/>
          <p:cNvSpPr/>
          <p:nvPr/>
        </p:nvSpPr>
        <p:spPr>
          <a:xfrm>
            <a:off x="7189383" y="2840552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7"/>
          <p:cNvSpPr/>
          <p:nvPr/>
        </p:nvSpPr>
        <p:spPr>
          <a:xfrm>
            <a:off x="7189471" y="357181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56985" y="3899366"/>
            <a:ext cx="1736724" cy="415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628523" y="4736334"/>
            <a:ext cx="1619048" cy="1752381"/>
          </a:xfrm>
          <a:prstGeom prst="rect">
            <a:avLst/>
          </a:prstGeom>
        </p:spPr>
      </p:pic>
      <p:sp>
        <p:nvSpPr>
          <p:cNvPr id="17" name="向下箭號 17"/>
          <p:cNvSpPr/>
          <p:nvPr/>
        </p:nvSpPr>
        <p:spPr>
          <a:xfrm>
            <a:off x="7189383" y="436182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42135" y="6089429"/>
                <a:ext cx="386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35" y="6089429"/>
                <a:ext cx="3863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 flipH="1">
            <a:off x="6628523" y="6180839"/>
            <a:ext cx="498783" cy="1802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94373" y="976432"/>
                <a:ext cx="2225738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3" y="976432"/>
                <a:ext cx="2225738" cy="503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529887" y="993455"/>
            <a:ext cx="231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we see digits?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1659027" y="232385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65470" y="232749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57600" y="232749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59026" y="353473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58312" y="3547243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057599" y="353473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59025" y="474561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65470" y="474561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57598" y="4703781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3606" y="5407744"/>
            <a:ext cx="57502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Roboto"/>
              </a:rPr>
              <a:t>Deep Neural Networks are Easily Fooled</a:t>
            </a:r>
          </a:p>
          <a:p>
            <a:r>
              <a:rPr lang="en-US" altLang="zh-TW" dirty="0"/>
              <a:t>https://www.youtube.com/watch?v=M2IebCN9Ht4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1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does CNN learn?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11" y="2833591"/>
            <a:ext cx="3406825" cy="3406825"/>
          </a:xfrm>
        </p:spPr>
      </p:pic>
      <p:sp>
        <p:nvSpPr>
          <p:cNvPr id="15" name="矩形 14"/>
          <p:cNvSpPr/>
          <p:nvPr/>
        </p:nvSpPr>
        <p:spPr>
          <a:xfrm>
            <a:off x="4875113" y="347150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81556" y="347514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73686" y="347514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75112" y="468238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74398" y="4694894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73685" y="468238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75111" y="589326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81556" y="589326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73684" y="5851432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pic>
        <p:nvPicPr>
          <p:cNvPr id="2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2" y="2820967"/>
            <a:ext cx="3419451" cy="341945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0502" y="348827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66945" y="3491920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59075" y="3491920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60501" y="469915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59787" y="4711665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59074" y="469915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60500" y="591003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66945" y="591003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59073" y="5868203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357358" y="1965890"/>
                <a:ext cx="2225738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8" y="1965890"/>
                <a:ext cx="2225738" cy="503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179953" y="1718894"/>
                <a:ext cx="4813239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53" y="1718894"/>
                <a:ext cx="4813239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6964775" y="933450"/>
            <a:ext cx="1719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 all pixel values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273684" y="1736553"/>
            <a:ext cx="1101690" cy="9368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3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6" grpId="0"/>
      <p:bldP spid="37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Dream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machine adds what it sees 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2291" y="6311242"/>
            <a:ext cx="334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http://deepdreamgenerator.com/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09" y="592254"/>
            <a:ext cx="1481892" cy="9879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87842" y="613254"/>
            <a:ext cx="1551194" cy="9459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/>
          </a:p>
        </p:txBody>
      </p:sp>
      <p:sp>
        <p:nvSpPr>
          <p:cNvPr id="9" name="向下箭號 10"/>
          <p:cNvSpPr/>
          <p:nvPr/>
        </p:nvSpPr>
        <p:spPr>
          <a:xfrm rot="16200000">
            <a:off x="5618269" y="879594"/>
            <a:ext cx="493366" cy="4132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55199" y="204439"/>
            <a:ext cx="121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989515" y="722337"/>
            <a:ext cx="293028" cy="7346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96184" y="2281033"/>
                <a:ext cx="95994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3.9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e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84" y="2281033"/>
                <a:ext cx="959943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/>
          <p:cNvSpPr/>
          <p:nvPr/>
        </p:nvSpPr>
        <p:spPr>
          <a:xfrm>
            <a:off x="7168243" y="1121511"/>
            <a:ext cx="1028700" cy="1148159"/>
          </a:xfrm>
          <a:custGeom>
            <a:avLst/>
            <a:gdLst>
              <a:gd name="connsiteX0" fmla="*/ 0 w 1028700"/>
              <a:gd name="connsiteY0" fmla="*/ 0 h 1273628"/>
              <a:gd name="connsiteX1" fmla="*/ 832757 w 1028700"/>
              <a:gd name="connsiteY1" fmla="*/ 424543 h 1273628"/>
              <a:gd name="connsiteX2" fmla="*/ 1028700 w 1028700"/>
              <a:gd name="connsiteY2" fmla="*/ 1273628 h 127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273628">
                <a:moveTo>
                  <a:pt x="0" y="0"/>
                </a:moveTo>
                <a:cubicBezTo>
                  <a:pt x="330653" y="106136"/>
                  <a:pt x="661307" y="212272"/>
                  <a:pt x="832757" y="424543"/>
                </a:cubicBezTo>
                <a:cubicBezTo>
                  <a:pt x="1004207" y="636814"/>
                  <a:pt x="1016453" y="955221"/>
                  <a:pt x="1028700" y="127362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404448" y="644947"/>
            <a:ext cx="114703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Modify image</a:t>
            </a:r>
            <a:endParaRPr lang="zh-TW" altLang="en-US" sz="2400" dirty="0"/>
          </a:p>
        </p:txBody>
      </p:sp>
      <p:sp>
        <p:nvSpPr>
          <p:cNvPr id="16" name="箭號: 向右 15"/>
          <p:cNvSpPr/>
          <p:nvPr/>
        </p:nvSpPr>
        <p:spPr>
          <a:xfrm rot="16200000">
            <a:off x="8544759" y="2223883"/>
            <a:ext cx="339195" cy="3755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/>
          <p:cNvSpPr/>
          <p:nvPr/>
        </p:nvSpPr>
        <p:spPr>
          <a:xfrm rot="16200000">
            <a:off x="8549858" y="2943166"/>
            <a:ext cx="339195" cy="3755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 rot="5400000" flipV="1">
            <a:off x="8549858" y="2603971"/>
            <a:ext cx="339195" cy="3755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53336" y="4914719"/>
            <a:ext cx="400722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CNN exaggerates what it sees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3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Dream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machine adds what it sees 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2291" y="6311242"/>
            <a:ext cx="334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http://deepdreamgenerator.com/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make its style like famous paintings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7" y="2442026"/>
            <a:ext cx="4954139" cy="33027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03" y="3860739"/>
            <a:ext cx="1752546" cy="22100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47554" y="6311899"/>
            <a:ext cx="296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https://dreamscopeapp.com/</a:t>
            </a:r>
          </a:p>
        </p:txBody>
      </p:sp>
    </p:spTree>
    <p:extLst>
      <p:ext uri="{BB962C8B-B14F-4D97-AF65-F5344CB8AC3E}">
        <p14:creationId xmlns:p14="http://schemas.microsoft.com/office/powerpoint/2010/main" val="29346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make its style like famous paintings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7554" y="6311899"/>
            <a:ext cx="296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https://dreamscopeapp.com/</a:t>
            </a: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45" y="2489424"/>
            <a:ext cx="5358109" cy="35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555" y="-269168"/>
            <a:ext cx="3241221" cy="1325563"/>
          </a:xfrm>
        </p:spPr>
        <p:txBody>
          <a:bodyPr>
            <a:normAutofit/>
          </a:bodyPr>
          <a:lstStyle/>
          <a:p>
            <a:r>
              <a:rPr lang="en-US" altLang="zh-TW" sz="3200" b="1" i="1" u="sng" dirty="0"/>
              <a:t>Deep Style</a:t>
            </a:r>
            <a:endParaRPr lang="zh-TW" altLang="en-US" sz="3200" b="1" i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35" y="400865"/>
            <a:ext cx="2476504" cy="16510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0" y="315273"/>
            <a:ext cx="1369698" cy="17272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93287" y="2397008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0479" y="2382683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07475" y="3253573"/>
            <a:ext cx="150202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content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74667" y="3246052"/>
            <a:ext cx="150202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style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3444830" y="1990925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444830" y="2910363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7040336" y="1990925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7040336" y="2910363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03" y="4911785"/>
            <a:ext cx="2595744" cy="173049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810430" y="4932422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65173" y="5952848"/>
            <a:ext cx="42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 rot="10800000">
            <a:off x="5361973" y="5506027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6" idx="0"/>
            <a:endCxn id="8" idx="2"/>
          </p:cNvCxnSpPr>
          <p:nvPr/>
        </p:nvCxnSpPr>
        <p:spPr>
          <a:xfrm flipH="1" flipV="1">
            <a:off x="3858487" y="3776793"/>
            <a:ext cx="1917143" cy="11556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0"/>
          </p:cNvCxnSpPr>
          <p:nvPr/>
        </p:nvCxnSpPr>
        <p:spPr>
          <a:xfrm flipV="1">
            <a:off x="5775630" y="3783368"/>
            <a:ext cx="1678364" cy="11490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3555" y="3362722"/>
            <a:ext cx="27551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A Neural Algorithm of Artistic Style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https://arxiv.org/abs/1508.06576</a:t>
            </a:r>
            <a:endParaRPr lang="en-US" altLang="zh-TW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62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(19 x 19 positions)</a:t>
              </a:r>
              <a:endParaRPr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Next move</a:t>
              </a:r>
              <a:endParaRPr lang="zh-TW" altLang="en-US" sz="24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vector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76137" y="4775699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Black: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6137" y="5224864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white: -1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6137" y="5674029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none: 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95070" y="3835717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vector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Fully-connected feedforward network can be used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But CNN performs much better.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matrix (image)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Playing Go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7098" y="2834756"/>
            <a:ext cx="1469410" cy="956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2" y="2358055"/>
            <a:ext cx="2162176" cy="1963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2" y="4459703"/>
            <a:ext cx="2190056" cy="1907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53803" y="4935330"/>
            <a:ext cx="1469410" cy="956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98" y="2400474"/>
            <a:ext cx="330109" cy="170660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28" y="2425734"/>
            <a:ext cx="310091" cy="16896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28" y="4568743"/>
            <a:ext cx="310091" cy="16896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97" y="4582262"/>
            <a:ext cx="330109" cy="1706604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3557199" y="3065359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749168" y="3065359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24849" y="5187914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768711" y="5187914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92363" y="1428344"/>
            <a:ext cx="2173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record of previous plays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09837" y="2488835"/>
            <a:ext cx="2060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Target:</a:t>
            </a:r>
          </a:p>
          <a:p>
            <a:r>
              <a:rPr lang="en-US" altLang="zh-TW" sz="2800" dirty="0"/>
              <a:t>“</a:t>
            </a:r>
            <a:r>
              <a:rPr lang="zh-TW" altLang="en-US" sz="2800" dirty="0"/>
              <a:t>天元</a:t>
            </a:r>
            <a:r>
              <a:rPr lang="en-US" altLang="zh-TW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= 1</a:t>
            </a:r>
          </a:p>
          <a:p>
            <a:r>
              <a:rPr lang="en-US" altLang="zh-TW" sz="2800" dirty="0"/>
              <a:t>else = 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09837" y="4743066"/>
            <a:ext cx="2060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Target:</a:t>
            </a:r>
          </a:p>
          <a:p>
            <a:r>
              <a:rPr lang="en-US" altLang="zh-TW" sz="2800" dirty="0"/>
              <a:t>“</a:t>
            </a:r>
            <a:r>
              <a:rPr lang="zh-TW" altLang="en-US" sz="2800" dirty="0"/>
              <a:t>五之 </a:t>
            </a:r>
            <a:r>
              <a:rPr lang="en-US" altLang="zh-TW" sz="2800" dirty="0"/>
              <a:t>5”</a:t>
            </a:r>
            <a:r>
              <a:rPr lang="zh-TW" altLang="en-US" sz="2800" dirty="0"/>
              <a:t> </a:t>
            </a:r>
            <a:r>
              <a:rPr lang="en-US" altLang="zh-TW" sz="2800" dirty="0"/>
              <a:t>= 1</a:t>
            </a:r>
          </a:p>
          <a:p>
            <a:r>
              <a:rPr lang="en-US" altLang="zh-TW" sz="2800" dirty="0"/>
              <a:t>else = 0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8450" y="1678923"/>
            <a:ext cx="184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Training:</a:t>
            </a:r>
            <a:endParaRPr lang="zh-TW" altLang="en-US" sz="28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4109542" y="1627152"/>
            <a:ext cx="4782668" cy="461666"/>
            <a:chOff x="4153803" y="1610963"/>
            <a:chExt cx="4782668" cy="461666"/>
          </a:xfrm>
        </p:grpSpPr>
        <p:grpSp>
          <p:nvGrpSpPr>
            <p:cNvPr id="12" name="群組 11"/>
            <p:cNvGrpSpPr/>
            <p:nvPr/>
          </p:nvGrpSpPr>
          <p:grpSpPr>
            <a:xfrm>
              <a:off x="4153803" y="1610963"/>
              <a:ext cx="4782668" cy="461666"/>
              <a:chOff x="4153803" y="1610963"/>
              <a:chExt cx="4782668" cy="461666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4153803" y="1610964"/>
                <a:ext cx="149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黑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5</a:t>
                </a:r>
                <a:r>
                  <a:rPr lang="zh-TW" altLang="en-US" sz="2400" dirty="0"/>
                  <a:t>之五</a:t>
                </a: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647973" y="1610964"/>
                <a:ext cx="149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白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天元</a:t>
                </a: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7202773" y="1610963"/>
                <a:ext cx="17336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黑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五之</a:t>
                </a:r>
                <a:r>
                  <a:rPr lang="en-US" altLang="zh-TW" sz="2400" dirty="0"/>
                  <a:t>5 …</a:t>
                </a:r>
                <a:endParaRPr lang="zh-TW" altLang="en-US" sz="2400" dirty="0"/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>
                <a:off x="5554582" y="1868789"/>
                <a:ext cx="28491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單箭頭接點 31"/>
            <p:cNvCxnSpPr/>
            <p:nvPr/>
          </p:nvCxnSpPr>
          <p:spPr>
            <a:xfrm>
              <a:off x="7004745" y="1854611"/>
              <a:ext cx="28491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/>
      <p:bldP spid="2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playing Go?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Alpha Go uses 5 x 5 for first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playing Go?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" y="2965713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43239" y="5489312"/>
            <a:ext cx="665752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Alpha Go does not use Max Pooling ……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0002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Max Pooling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48111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How to explain this???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489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46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50008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53425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46154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45158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9230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41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82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787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1125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38" y="3112751"/>
            <a:ext cx="6544847" cy="2657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94493"/>
            <a:ext cx="7886700" cy="1325563"/>
          </a:xfrm>
        </p:spPr>
        <p:txBody>
          <a:bodyPr/>
          <a:lstStyle/>
          <a:p>
            <a:r>
              <a:rPr lang="en-US" altLang="zh-TW" dirty="0"/>
              <a:t>More Application: Speech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390839" y="5777883"/>
            <a:ext cx="66624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390839" y="3100007"/>
            <a:ext cx="0" cy="267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87208" y="5801772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-30245" y="4203671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Frequency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58693" y="6114249"/>
            <a:ext cx="2079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Spectrogram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99876" y="3102675"/>
            <a:ext cx="1510413" cy="26663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92982" y="2127396"/>
            <a:ext cx="1679944" cy="582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050920" y="1690689"/>
            <a:ext cx="0" cy="4367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3" idx="2"/>
          </p:cNvCxnSpPr>
          <p:nvPr/>
        </p:nvCxnSpPr>
        <p:spPr>
          <a:xfrm flipV="1">
            <a:off x="3032954" y="2710294"/>
            <a:ext cx="0" cy="3897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37282" y="5697049"/>
            <a:ext cx="159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Image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354090" y="3147002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50076" y="3425877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350076" y="3705025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045121" y="4686300"/>
            <a:ext cx="0" cy="5551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572000" y="1944533"/>
            <a:ext cx="318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filters move in the frequency direction.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7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9" grpId="0" animBg="1"/>
      <p:bldP spid="20" grpId="0" animBg="1"/>
      <p:bldP spid="21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57388"/>
            <a:ext cx="8277225" cy="4219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3350" y="55203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http://citeseerx.ist.psu.edu/viewdoc/download?doi=10.1.1.703.6858&amp;rep=rep1&amp;type=pdf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940253" y="3233058"/>
            <a:ext cx="1926771" cy="963385"/>
            <a:chOff x="940253" y="3233058"/>
            <a:chExt cx="1926771" cy="963385"/>
          </a:xfrm>
        </p:grpSpPr>
        <p:sp>
          <p:nvSpPr>
            <p:cNvPr id="7" name="矩形 6"/>
            <p:cNvSpPr/>
            <p:nvPr/>
          </p:nvSpPr>
          <p:spPr>
            <a:xfrm>
              <a:off x="940253" y="3233058"/>
              <a:ext cx="1926771" cy="963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1110343" y="3430361"/>
              <a:ext cx="0" cy="636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1146403" y="3517935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?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4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The methods of visualization in these slides</a:t>
            </a:r>
          </a:p>
          <a:p>
            <a:pPr lvl="1"/>
            <a:r>
              <a:rPr lang="en-US" altLang="zh-TW" dirty="0"/>
              <a:t>https://blog.keras.io/how-convolutional-neural-networks-see-the-world.html</a:t>
            </a:r>
          </a:p>
          <a:p>
            <a:r>
              <a:rPr lang="en-US" altLang="zh-TW" sz="2400" dirty="0"/>
              <a:t>More about visualization</a:t>
            </a:r>
          </a:p>
          <a:p>
            <a:pPr lvl="1"/>
            <a:r>
              <a:rPr lang="en-US" altLang="zh-TW" dirty="0"/>
              <a:t>http://cs231n.github.io/understanding-cnn/</a:t>
            </a:r>
          </a:p>
          <a:p>
            <a:r>
              <a:rPr lang="en-US" altLang="zh-TW" sz="2400" dirty="0"/>
              <a:t>Very cool CNN visualization toolkit</a:t>
            </a:r>
          </a:p>
          <a:p>
            <a:pPr lvl="1"/>
            <a:r>
              <a:rPr lang="en-US" altLang="zh-TW" u="sng" dirty="0"/>
              <a:t>http://yosinski.com/deepvis</a:t>
            </a:r>
          </a:p>
          <a:p>
            <a:pPr lvl="1"/>
            <a:r>
              <a:rPr lang="en-US" altLang="zh-TW" dirty="0">
                <a:hlinkClick r:id="rId2"/>
              </a:rPr>
              <a:t>http://scs.ryerson.ca/~aharley/vis/conv/</a:t>
            </a:r>
            <a:endParaRPr lang="en-US" altLang="zh-TW" dirty="0"/>
          </a:p>
          <a:p>
            <a:r>
              <a:rPr lang="en-US" altLang="zh-TW" sz="2400" dirty="0"/>
              <a:t>The 9 Deep Learning Papers You Need To Know About</a:t>
            </a:r>
          </a:p>
          <a:p>
            <a:pPr lvl="1"/>
            <a:r>
              <a:rPr lang="en-US" altLang="zh-TW" dirty="0"/>
              <a:t>https://adeshpande3.github.io/adeshpande3.github.io/The-9-Deep-Learning-Papers-You-Need-To-Know-About.html</a:t>
            </a:r>
          </a:p>
          <a:p>
            <a:endParaRPr lang="zh-TW" altLang="zh-TW" sz="2400" dirty="0"/>
          </a:p>
          <a:p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let machine draw an image</a:t>
            </a:r>
          </a:p>
          <a:p>
            <a:pPr lvl="1"/>
            <a:r>
              <a:rPr lang="en-US" altLang="zh-TW" dirty="0" err="1"/>
              <a:t>PixelRNN</a:t>
            </a:r>
            <a:endParaRPr lang="en-US" altLang="zh-TW" dirty="0"/>
          </a:p>
          <a:p>
            <a:pPr lvl="2"/>
            <a:r>
              <a:rPr lang="en-US" altLang="zh-TW" sz="2400" dirty="0"/>
              <a:t>https://arxiv.org/abs/1601.06759</a:t>
            </a:r>
            <a:endParaRPr lang="zh-TW" altLang="en-US" sz="2400" dirty="0"/>
          </a:p>
          <a:p>
            <a:pPr lvl="1"/>
            <a:r>
              <a:rPr lang="en-US" altLang="zh-TW" dirty="0"/>
              <a:t>Variation Autoencoder (VAE)</a:t>
            </a:r>
          </a:p>
          <a:p>
            <a:pPr lvl="2"/>
            <a:r>
              <a:rPr lang="en-US" altLang="zh-TW" sz="2400" dirty="0"/>
              <a:t>https://arxiv.org/abs/1312.6114</a:t>
            </a:r>
          </a:p>
          <a:p>
            <a:pPr lvl="1"/>
            <a:r>
              <a:rPr lang="en-US" altLang="zh-TW" dirty="0"/>
              <a:t>Generative Adversarial Network (GAN)</a:t>
            </a:r>
          </a:p>
          <a:p>
            <a:pPr lvl="2"/>
            <a:r>
              <a:rPr lang="en-US" altLang="zh-TW" sz="2400" dirty="0"/>
              <a:t>http://arxiv.org/abs/1406.2661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005108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3996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6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2747</Words>
  <Application>Microsoft Office PowerPoint</Application>
  <PresentationFormat>如螢幕大小 (4:3)</PresentationFormat>
  <Paragraphs>1229</Paragraphs>
  <Slides>45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Lucida Grande</vt:lpstr>
      <vt:lpstr>Roboto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Convolutional  Neural Network</vt:lpstr>
      <vt:lpstr>Why CNN for Image?</vt:lpstr>
      <vt:lpstr>Why CNN for Image</vt:lpstr>
      <vt:lpstr>Why CNN for Image</vt:lpstr>
      <vt:lpstr>Why CNN for Image</vt:lpstr>
      <vt:lpstr>The whole CNN</vt:lpstr>
      <vt:lpstr>The whole CNN</vt:lpstr>
      <vt:lpstr>The whole CNN</vt:lpstr>
      <vt:lpstr>CNN – Convolution</vt:lpstr>
      <vt:lpstr>CNN – Convolution</vt:lpstr>
      <vt:lpstr>CNN – Convolution</vt:lpstr>
      <vt:lpstr>CNN – Convolution</vt:lpstr>
      <vt:lpstr>CNN – Convolution</vt:lpstr>
      <vt:lpstr>CNN – Colorful image</vt:lpstr>
      <vt:lpstr>PowerPoint 簡報</vt:lpstr>
      <vt:lpstr>PowerPoint 簡報</vt:lpstr>
      <vt:lpstr>PowerPoint 簡報</vt:lpstr>
      <vt:lpstr>The whole CNN</vt:lpstr>
      <vt:lpstr>CNN – Max Pooling</vt:lpstr>
      <vt:lpstr>CNN – Max Pooling</vt:lpstr>
      <vt:lpstr>The whole CNN</vt:lpstr>
      <vt:lpstr>The whole CNN</vt:lpstr>
      <vt:lpstr>Flatten</vt:lpstr>
      <vt:lpstr>PowerPoint 簡報</vt:lpstr>
      <vt:lpstr>PowerPoint 簡報</vt:lpstr>
      <vt:lpstr>PowerPoint 簡報</vt:lpstr>
      <vt:lpstr>Live Demo</vt:lpstr>
      <vt:lpstr>PowerPoint 簡報</vt:lpstr>
      <vt:lpstr>PowerPoint 簡報</vt:lpstr>
      <vt:lpstr>PowerPoint 簡報</vt:lpstr>
      <vt:lpstr>PowerPoint 簡報</vt:lpstr>
      <vt:lpstr>What does CNN learn?</vt:lpstr>
      <vt:lpstr>Deep Dream</vt:lpstr>
      <vt:lpstr>Deep Dream</vt:lpstr>
      <vt:lpstr>Deep Style</vt:lpstr>
      <vt:lpstr>Deep Style</vt:lpstr>
      <vt:lpstr>Deep Style</vt:lpstr>
      <vt:lpstr>More Application: Playing Go</vt:lpstr>
      <vt:lpstr>More Application: Playing Go</vt:lpstr>
      <vt:lpstr>Why CNN for playing Go?</vt:lpstr>
      <vt:lpstr>Why CNN for playing Go?</vt:lpstr>
      <vt:lpstr>More Application: Speech</vt:lpstr>
      <vt:lpstr>More Application: Text</vt:lpstr>
      <vt:lpstr>To learn more ……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46</cp:revision>
  <dcterms:created xsi:type="dcterms:W3CDTF">2016-10-25T03:11:16Z</dcterms:created>
  <dcterms:modified xsi:type="dcterms:W3CDTF">2017-02-18T10:45:56Z</dcterms:modified>
</cp:coreProperties>
</file>