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7" r:id="rId4"/>
    <p:sldId id="258" r:id="rId5"/>
    <p:sldId id="259" r:id="rId6"/>
    <p:sldId id="270" r:id="rId7"/>
    <p:sldId id="267" r:id="rId8"/>
    <p:sldId id="262" r:id="rId9"/>
    <p:sldId id="268" r:id="rId10"/>
    <p:sldId id="264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EB6E9F-C1DD-4C38-A1AD-407798F5E064}">
          <p14:sldIdLst>
            <p14:sldId id="256"/>
            <p14:sldId id="266"/>
            <p14:sldId id="257"/>
            <p14:sldId id="258"/>
            <p14:sldId id="259"/>
            <p14:sldId id="270"/>
            <p14:sldId id="267"/>
            <p14:sldId id="262"/>
            <p14:sldId id="268"/>
            <p14:sldId id="264"/>
            <p14:sldId id="269"/>
            <p14:sldId id="265"/>
          </p14:sldIdLst>
        </p14:section>
        <p14:section name="Untitled Section" id="{76C80CF3-6E9E-418E-8D9C-AB25585B32DE}">
          <p14:sldIdLst/>
        </p14:section>
        <p14:section name="Untitled Section" id="{C34121BD-5088-4179-A3B8-1FE27544D3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B8532-109F-45AA-9C0F-48FA498D8232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D813332-8258-463E-8301-7A1A63AD49AE}">
      <dgm:prSet/>
      <dgm:spPr/>
      <dgm:t>
        <a:bodyPr/>
        <a:lstStyle/>
        <a:p>
          <a:r>
            <a:rPr lang="en-US" b="0" i="0" dirty="0"/>
            <a:t>T</a:t>
          </a:r>
          <a:r>
            <a:rPr lang="en-US" altLang="zh-CN" b="0" i="0" dirty="0"/>
            <a:t>ransforming data:</a:t>
          </a:r>
          <a:endParaRPr lang="en-US" dirty="0"/>
        </a:p>
      </dgm:t>
    </dgm:pt>
    <dgm:pt modelId="{9A995CCF-8E6C-457A-9CC8-6753DD5507F1}" type="parTrans" cxnId="{90FBBC33-B98E-4875-A159-D17EEDDFFA8C}">
      <dgm:prSet/>
      <dgm:spPr/>
      <dgm:t>
        <a:bodyPr/>
        <a:lstStyle/>
        <a:p>
          <a:endParaRPr lang="en-US"/>
        </a:p>
      </dgm:t>
    </dgm:pt>
    <dgm:pt modelId="{34F2A5A3-6FA6-4395-A185-3D0DFA05D415}" type="sibTrans" cxnId="{90FBBC33-B98E-4875-A159-D17EEDDFFA8C}">
      <dgm:prSet/>
      <dgm:spPr/>
      <dgm:t>
        <a:bodyPr/>
        <a:lstStyle/>
        <a:p>
          <a:endParaRPr lang="en-US"/>
        </a:p>
      </dgm:t>
    </dgm:pt>
    <dgm:pt modelId="{9685CF7D-3AFB-49B5-B74B-7C62F319F6AD}">
      <dgm:prSet/>
      <dgm:spPr/>
      <dgm:t>
        <a:bodyPr/>
        <a:lstStyle/>
        <a:p>
          <a:r>
            <a:rPr lang="en-US" b="0" i="0" dirty="0"/>
            <a:t>Fill blank data columns </a:t>
          </a:r>
          <a:endParaRPr lang="en-US" dirty="0"/>
        </a:p>
      </dgm:t>
    </dgm:pt>
    <dgm:pt modelId="{EA4A5ABA-2A49-4518-A2B2-C7D9F7D7E3BB}" type="parTrans" cxnId="{66819DDE-0475-4246-86C9-8D73674D4EFE}">
      <dgm:prSet/>
      <dgm:spPr/>
      <dgm:t>
        <a:bodyPr/>
        <a:lstStyle/>
        <a:p>
          <a:endParaRPr lang="en-US"/>
        </a:p>
      </dgm:t>
    </dgm:pt>
    <dgm:pt modelId="{BA55645B-AD1A-446A-B828-8F8B34703F9C}" type="sibTrans" cxnId="{66819DDE-0475-4246-86C9-8D73674D4EFE}">
      <dgm:prSet/>
      <dgm:spPr/>
      <dgm:t>
        <a:bodyPr/>
        <a:lstStyle/>
        <a:p>
          <a:endParaRPr lang="en-US"/>
        </a:p>
      </dgm:t>
    </dgm:pt>
    <dgm:pt modelId="{F184B5A5-00BD-4710-9797-2D41544FD3DF}">
      <dgm:prSet/>
      <dgm:spPr/>
      <dgm:t>
        <a:bodyPr/>
        <a:lstStyle/>
        <a:p>
          <a:r>
            <a:rPr lang="en-US" dirty="0"/>
            <a:t>Processing data:</a:t>
          </a:r>
        </a:p>
      </dgm:t>
    </dgm:pt>
    <dgm:pt modelId="{E9E596EB-C5BA-4981-BCF9-D78ED97219A8}" type="parTrans" cxnId="{FC0DCD93-4978-4DA9-A27B-5E3EA16B3F7F}">
      <dgm:prSet/>
      <dgm:spPr/>
      <dgm:t>
        <a:bodyPr/>
        <a:lstStyle/>
        <a:p>
          <a:endParaRPr lang="en-US"/>
        </a:p>
      </dgm:t>
    </dgm:pt>
    <dgm:pt modelId="{64E2EF6A-586A-4AD9-B108-DDA615C9EEF7}" type="sibTrans" cxnId="{FC0DCD93-4978-4DA9-A27B-5E3EA16B3F7F}">
      <dgm:prSet/>
      <dgm:spPr/>
      <dgm:t>
        <a:bodyPr/>
        <a:lstStyle/>
        <a:p>
          <a:endParaRPr lang="en-US"/>
        </a:p>
      </dgm:t>
    </dgm:pt>
    <dgm:pt modelId="{AD572ED3-9C4C-47A0-8993-E321B0DF8391}">
      <dgm:prSet/>
      <dgm:spPr/>
      <dgm:t>
        <a:bodyPr/>
        <a:lstStyle/>
        <a:p>
          <a:r>
            <a:rPr lang="en-US" b="0" i="0" dirty="0"/>
            <a:t>Reciprocal for  factor exposures</a:t>
          </a:r>
          <a:endParaRPr lang="en-US" dirty="0"/>
        </a:p>
      </dgm:t>
    </dgm:pt>
    <dgm:pt modelId="{9CB3E933-73DF-426D-B1F0-EC3563E4E8D5}" type="parTrans" cxnId="{A5F0D4BE-1818-4E3A-94F8-BBF3D0F5AF3D}">
      <dgm:prSet/>
      <dgm:spPr/>
      <dgm:t>
        <a:bodyPr/>
        <a:lstStyle/>
        <a:p>
          <a:endParaRPr lang="en-US"/>
        </a:p>
      </dgm:t>
    </dgm:pt>
    <dgm:pt modelId="{3517478F-81B1-4A33-996F-CA4854F165EF}" type="sibTrans" cxnId="{A5F0D4BE-1818-4E3A-94F8-BBF3D0F5AF3D}">
      <dgm:prSet/>
      <dgm:spPr/>
      <dgm:t>
        <a:bodyPr/>
        <a:lstStyle/>
        <a:p>
          <a:endParaRPr lang="en-US"/>
        </a:p>
      </dgm:t>
    </dgm:pt>
    <dgm:pt modelId="{1DFFE2C2-C824-4E1F-8511-8BDA72DCF9CC}">
      <dgm:prSet/>
      <dgm:spPr/>
      <dgm:t>
        <a:bodyPr/>
        <a:lstStyle/>
        <a:p>
          <a:endParaRPr lang="en-US" dirty="0"/>
        </a:p>
      </dgm:t>
    </dgm:pt>
    <dgm:pt modelId="{7FBEA844-4C46-4CCC-80B2-A8B033165D67}" type="parTrans" cxnId="{C3716796-5EB7-4FC4-801D-9358143509B7}">
      <dgm:prSet/>
      <dgm:spPr/>
      <dgm:t>
        <a:bodyPr/>
        <a:lstStyle/>
        <a:p>
          <a:endParaRPr lang="en-US"/>
        </a:p>
      </dgm:t>
    </dgm:pt>
    <dgm:pt modelId="{78A93DAF-22C1-4B33-92C5-11B65FDB2D3C}" type="sibTrans" cxnId="{C3716796-5EB7-4FC4-801D-9358143509B7}">
      <dgm:prSet/>
      <dgm:spPr/>
      <dgm:t>
        <a:bodyPr/>
        <a:lstStyle/>
        <a:p>
          <a:endParaRPr lang="en-US"/>
        </a:p>
      </dgm:t>
    </dgm:pt>
    <dgm:pt modelId="{FE3DE3C9-EB3B-454A-8647-219A41C83729}">
      <dgm:prSet/>
      <dgm:spPr/>
      <dgm:t>
        <a:bodyPr/>
        <a:lstStyle/>
        <a:p>
          <a:r>
            <a:rPr lang="en-US" b="0" i="0" dirty="0"/>
            <a:t>Make all dates the same(Year-Month)</a:t>
          </a:r>
          <a:endParaRPr lang="en-US" dirty="0"/>
        </a:p>
      </dgm:t>
    </dgm:pt>
    <dgm:pt modelId="{2A38AF65-ADA0-4FBE-8D51-5CBBBE487D27}" type="parTrans" cxnId="{00FAACBE-B4CC-4C86-9C37-7CB6284558EF}">
      <dgm:prSet/>
      <dgm:spPr/>
      <dgm:t>
        <a:bodyPr/>
        <a:lstStyle/>
        <a:p>
          <a:endParaRPr lang="en-US"/>
        </a:p>
      </dgm:t>
    </dgm:pt>
    <dgm:pt modelId="{AC2A3C4D-AD32-484D-BFD4-61F345F395CF}" type="sibTrans" cxnId="{00FAACBE-B4CC-4C86-9C37-7CB6284558EF}">
      <dgm:prSet/>
      <dgm:spPr/>
      <dgm:t>
        <a:bodyPr/>
        <a:lstStyle/>
        <a:p>
          <a:endParaRPr lang="en-US"/>
        </a:p>
      </dgm:t>
    </dgm:pt>
    <dgm:pt modelId="{1B574720-5EDC-4E11-80A7-3C82B6F1583B}">
      <dgm:prSet/>
      <dgm:spPr/>
      <dgm:t>
        <a:bodyPr/>
        <a:lstStyle/>
        <a:p>
          <a:r>
            <a:rPr lang="en-US" dirty="0"/>
            <a:t>Use good data to forward fill missing data </a:t>
          </a:r>
        </a:p>
      </dgm:t>
    </dgm:pt>
    <dgm:pt modelId="{F17EB7BE-0C04-4748-9F0C-575AD22A3397}" type="parTrans" cxnId="{69F6807E-983E-4BA4-A97C-FF04412B6FC6}">
      <dgm:prSet/>
      <dgm:spPr/>
      <dgm:t>
        <a:bodyPr/>
        <a:lstStyle/>
        <a:p>
          <a:endParaRPr lang="en-US"/>
        </a:p>
      </dgm:t>
    </dgm:pt>
    <dgm:pt modelId="{EDD65DF9-5958-472D-BA68-31B9BB49C514}" type="sibTrans" cxnId="{69F6807E-983E-4BA4-A97C-FF04412B6FC6}">
      <dgm:prSet/>
      <dgm:spPr/>
      <dgm:t>
        <a:bodyPr/>
        <a:lstStyle/>
        <a:p>
          <a:endParaRPr lang="en-US"/>
        </a:p>
      </dgm:t>
    </dgm:pt>
    <dgm:pt modelId="{019FE925-3317-4A5F-8E19-903E9487E694}">
      <dgm:prSet/>
      <dgm:spPr/>
      <dgm:t>
        <a:bodyPr/>
        <a:lstStyle/>
        <a:p>
          <a:r>
            <a:rPr lang="en-US" b="0" i="0"/>
            <a:t>Depolarization </a:t>
          </a:r>
          <a:endParaRPr lang="en-US" dirty="0"/>
        </a:p>
      </dgm:t>
    </dgm:pt>
    <dgm:pt modelId="{C6ED72E5-69EE-437E-8431-EB51FBE48580}" type="parTrans" cxnId="{C6053261-8547-4161-A773-3DA088BD03F2}">
      <dgm:prSet/>
      <dgm:spPr/>
      <dgm:t>
        <a:bodyPr/>
        <a:lstStyle/>
        <a:p>
          <a:endParaRPr lang="en-US"/>
        </a:p>
      </dgm:t>
    </dgm:pt>
    <dgm:pt modelId="{F7B6ABB8-8A94-4993-A818-EF85F7040903}" type="sibTrans" cxnId="{C6053261-8547-4161-A773-3DA088BD03F2}">
      <dgm:prSet/>
      <dgm:spPr/>
      <dgm:t>
        <a:bodyPr/>
        <a:lstStyle/>
        <a:p>
          <a:endParaRPr lang="en-US"/>
        </a:p>
      </dgm:t>
    </dgm:pt>
    <dgm:pt modelId="{6976CAE8-3BF5-405A-938F-48D949F77D17}">
      <dgm:prSet/>
      <dgm:spPr/>
      <dgm:t>
        <a:bodyPr/>
        <a:lstStyle/>
        <a:p>
          <a:r>
            <a:rPr lang="en-US" b="0" i="0" dirty="0"/>
            <a:t>Standardization</a:t>
          </a:r>
          <a:endParaRPr lang="en-US" dirty="0"/>
        </a:p>
      </dgm:t>
    </dgm:pt>
    <dgm:pt modelId="{F1729980-EBFE-4478-AB5E-39BD69F58553}" type="parTrans" cxnId="{0CD0F43A-8731-486C-8CD1-0A02A1F6BE93}">
      <dgm:prSet/>
      <dgm:spPr/>
      <dgm:t>
        <a:bodyPr/>
        <a:lstStyle/>
        <a:p>
          <a:endParaRPr lang="en-US"/>
        </a:p>
      </dgm:t>
    </dgm:pt>
    <dgm:pt modelId="{C8A2C15C-3208-4C5E-B505-0B246867C037}" type="sibTrans" cxnId="{0CD0F43A-8731-486C-8CD1-0A02A1F6BE93}">
      <dgm:prSet/>
      <dgm:spPr/>
      <dgm:t>
        <a:bodyPr/>
        <a:lstStyle/>
        <a:p>
          <a:endParaRPr lang="en-US"/>
        </a:p>
      </dgm:t>
    </dgm:pt>
    <dgm:pt modelId="{FC1D9241-638F-4E96-B214-20E82254E341}">
      <dgm:prSet/>
      <dgm:spPr/>
      <dgm:t>
        <a:bodyPr/>
        <a:lstStyle/>
        <a:p>
          <a:r>
            <a:rPr lang="en-US" dirty="0"/>
            <a:t>Fill missing data</a:t>
          </a:r>
        </a:p>
      </dgm:t>
    </dgm:pt>
    <dgm:pt modelId="{5BDA515E-6E7D-496F-B615-4FAC793F06FC}" type="parTrans" cxnId="{BFFC32FD-F7A3-438C-8799-DC98DADC2DE9}">
      <dgm:prSet/>
      <dgm:spPr/>
      <dgm:t>
        <a:bodyPr/>
        <a:lstStyle/>
        <a:p>
          <a:endParaRPr lang="en-US"/>
        </a:p>
      </dgm:t>
    </dgm:pt>
    <dgm:pt modelId="{A180A928-744A-48AA-991F-4D205E3B2C96}" type="sibTrans" cxnId="{BFFC32FD-F7A3-438C-8799-DC98DADC2DE9}">
      <dgm:prSet/>
      <dgm:spPr/>
      <dgm:t>
        <a:bodyPr/>
        <a:lstStyle/>
        <a:p>
          <a:endParaRPr lang="en-US"/>
        </a:p>
      </dgm:t>
    </dgm:pt>
    <dgm:pt modelId="{7E040BB4-E797-4719-8C91-DAF9280D08E2}" type="pres">
      <dgm:prSet presAssocID="{C78B8532-109F-45AA-9C0F-48FA498D8232}" presName="Name0" presStyleCnt="0">
        <dgm:presLayoutVars>
          <dgm:dir/>
          <dgm:animLvl val="lvl"/>
          <dgm:resizeHandles val="exact"/>
        </dgm:presLayoutVars>
      </dgm:prSet>
      <dgm:spPr/>
    </dgm:pt>
    <dgm:pt modelId="{5E31CBDC-0DE7-4045-9DD8-6F179C5CD1E3}" type="pres">
      <dgm:prSet presAssocID="{ED813332-8258-463E-8301-7A1A63AD49AE}" presName="linNode" presStyleCnt="0"/>
      <dgm:spPr/>
    </dgm:pt>
    <dgm:pt modelId="{58B0E3EE-058E-48A1-B26D-90211F551692}" type="pres">
      <dgm:prSet presAssocID="{ED813332-8258-463E-8301-7A1A63AD49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A088481-DFF2-4F0A-8DD5-ED0B0393EFEA}" type="pres">
      <dgm:prSet presAssocID="{ED813332-8258-463E-8301-7A1A63AD49AE}" presName="descendantText" presStyleLbl="alignAccFollowNode1" presStyleIdx="0" presStyleCnt="2">
        <dgm:presLayoutVars>
          <dgm:bulletEnabled val="1"/>
        </dgm:presLayoutVars>
      </dgm:prSet>
      <dgm:spPr/>
    </dgm:pt>
    <dgm:pt modelId="{1F33E531-E908-402D-9D44-5D538F5A798B}" type="pres">
      <dgm:prSet presAssocID="{34F2A5A3-6FA6-4395-A185-3D0DFA05D415}" presName="sp" presStyleCnt="0"/>
      <dgm:spPr/>
    </dgm:pt>
    <dgm:pt modelId="{EECC25D3-DE46-4896-928A-1BCB0827BE8B}" type="pres">
      <dgm:prSet presAssocID="{F184B5A5-00BD-4710-9797-2D41544FD3DF}" presName="linNode" presStyleCnt="0"/>
      <dgm:spPr/>
    </dgm:pt>
    <dgm:pt modelId="{9827B55C-2662-45B5-AD08-1F480A6AA01C}" type="pres">
      <dgm:prSet presAssocID="{F184B5A5-00BD-4710-9797-2D41544FD3D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689A6D5-7764-4825-8E09-1ECEC90F04D3}" type="pres">
      <dgm:prSet presAssocID="{F184B5A5-00BD-4710-9797-2D41544FD3D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2BFCE00-5F06-4DD8-B219-FC0FF3999208}" type="presOf" srcId="{C78B8532-109F-45AA-9C0F-48FA498D8232}" destId="{7E040BB4-E797-4719-8C91-DAF9280D08E2}" srcOrd="0" destOrd="0" presId="urn:microsoft.com/office/officeart/2005/8/layout/vList5"/>
    <dgm:cxn modelId="{5E609306-B2D1-4EA1-8D99-08D9A3256AB1}" type="presOf" srcId="{1DFFE2C2-C824-4E1F-8511-8BDA72DCF9CC}" destId="{DA088481-DFF2-4F0A-8DD5-ED0B0393EFEA}" srcOrd="0" destOrd="3" presId="urn:microsoft.com/office/officeart/2005/8/layout/vList5"/>
    <dgm:cxn modelId="{117ADC20-5D1A-48F3-9209-F7E1338601EC}" type="presOf" srcId="{1B574720-5EDC-4E11-80A7-3C82B6F1583B}" destId="{DA088481-DFF2-4F0A-8DD5-ED0B0393EFEA}" srcOrd="0" destOrd="2" presId="urn:microsoft.com/office/officeart/2005/8/layout/vList5"/>
    <dgm:cxn modelId="{90FBBC33-B98E-4875-A159-D17EEDDFFA8C}" srcId="{C78B8532-109F-45AA-9C0F-48FA498D8232}" destId="{ED813332-8258-463E-8301-7A1A63AD49AE}" srcOrd="0" destOrd="0" parTransId="{9A995CCF-8E6C-457A-9CC8-6753DD5507F1}" sibTransId="{34F2A5A3-6FA6-4395-A185-3D0DFA05D415}"/>
    <dgm:cxn modelId="{0CD0F43A-8731-486C-8CD1-0A02A1F6BE93}" srcId="{F184B5A5-00BD-4710-9797-2D41544FD3DF}" destId="{6976CAE8-3BF5-405A-938F-48D949F77D17}" srcOrd="2" destOrd="0" parTransId="{F1729980-EBFE-4478-AB5E-39BD69F58553}" sibTransId="{C8A2C15C-3208-4C5E-B505-0B246867C037}"/>
    <dgm:cxn modelId="{5E030561-336F-4C5C-A7C9-0605AB2CDF8C}" type="presOf" srcId="{FE3DE3C9-EB3B-454A-8647-219A41C83729}" destId="{DA088481-DFF2-4F0A-8DD5-ED0B0393EFEA}" srcOrd="0" destOrd="1" presId="urn:microsoft.com/office/officeart/2005/8/layout/vList5"/>
    <dgm:cxn modelId="{C6053261-8547-4161-A773-3DA088BD03F2}" srcId="{F184B5A5-00BD-4710-9797-2D41544FD3DF}" destId="{019FE925-3317-4A5F-8E19-903E9487E694}" srcOrd="1" destOrd="0" parTransId="{C6ED72E5-69EE-437E-8431-EB51FBE48580}" sibTransId="{F7B6ABB8-8A94-4993-A818-EF85F7040903}"/>
    <dgm:cxn modelId="{862A2065-4D54-4E6F-B66A-55387097058B}" type="presOf" srcId="{F184B5A5-00BD-4710-9797-2D41544FD3DF}" destId="{9827B55C-2662-45B5-AD08-1F480A6AA01C}" srcOrd="0" destOrd="0" presId="urn:microsoft.com/office/officeart/2005/8/layout/vList5"/>
    <dgm:cxn modelId="{5F318F52-EC2F-4B6E-B669-1362208D0EC2}" type="presOf" srcId="{019FE925-3317-4A5F-8E19-903E9487E694}" destId="{6689A6D5-7764-4825-8E09-1ECEC90F04D3}" srcOrd="0" destOrd="1" presId="urn:microsoft.com/office/officeart/2005/8/layout/vList5"/>
    <dgm:cxn modelId="{69F6807E-983E-4BA4-A97C-FF04412B6FC6}" srcId="{ED813332-8258-463E-8301-7A1A63AD49AE}" destId="{1B574720-5EDC-4E11-80A7-3C82B6F1583B}" srcOrd="2" destOrd="0" parTransId="{F17EB7BE-0C04-4748-9F0C-575AD22A3397}" sibTransId="{EDD65DF9-5958-472D-BA68-31B9BB49C514}"/>
    <dgm:cxn modelId="{9D1C5892-D095-4000-89AC-066CF3044C26}" type="presOf" srcId="{AD572ED3-9C4C-47A0-8993-E321B0DF8391}" destId="{6689A6D5-7764-4825-8E09-1ECEC90F04D3}" srcOrd="0" destOrd="0" presId="urn:microsoft.com/office/officeart/2005/8/layout/vList5"/>
    <dgm:cxn modelId="{FC0DCD93-4978-4DA9-A27B-5E3EA16B3F7F}" srcId="{C78B8532-109F-45AA-9C0F-48FA498D8232}" destId="{F184B5A5-00BD-4710-9797-2D41544FD3DF}" srcOrd="1" destOrd="0" parTransId="{E9E596EB-C5BA-4981-BCF9-D78ED97219A8}" sibTransId="{64E2EF6A-586A-4AD9-B108-DDA615C9EEF7}"/>
    <dgm:cxn modelId="{C3716796-5EB7-4FC4-801D-9358143509B7}" srcId="{ED813332-8258-463E-8301-7A1A63AD49AE}" destId="{1DFFE2C2-C824-4E1F-8511-8BDA72DCF9CC}" srcOrd="3" destOrd="0" parTransId="{7FBEA844-4C46-4CCC-80B2-A8B033165D67}" sibTransId="{78A93DAF-22C1-4B33-92C5-11B65FDB2D3C}"/>
    <dgm:cxn modelId="{87BA8AA9-207F-49FA-9C79-D0CEAE10D943}" type="presOf" srcId="{ED813332-8258-463E-8301-7A1A63AD49AE}" destId="{58B0E3EE-058E-48A1-B26D-90211F551692}" srcOrd="0" destOrd="0" presId="urn:microsoft.com/office/officeart/2005/8/layout/vList5"/>
    <dgm:cxn modelId="{5D42BDAD-565C-42FD-A008-EA57528F246B}" type="presOf" srcId="{FC1D9241-638F-4E96-B214-20E82254E341}" destId="{6689A6D5-7764-4825-8E09-1ECEC90F04D3}" srcOrd="0" destOrd="3" presId="urn:microsoft.com/office/officeart/2005/8/layout/vList5"/>
    <dgm:cxn modelId="{7D7AB2B5-3068-4D41-8DF7-77175AF595E3}" type="presOf" srcId="{9685CF7D-3AFB-49B5-B74B-7C62F319F6AD}" destId="{DA088481-DFF2-4F0A-8DD5-ED0B0393EFEA}" srcOrd="0" destOrd="0" presId="urn:microsoft.com/office/officeart/2005/8/layout/vList5"/>
    <dgm:cxn modelId="{00FAACBE-B4CC-4C86-9C37-7CB6284558EF}" srcId="{ED813332-8258-463E-8301-7A1A63AD49AE}" destId="{FE3DE3C9-EB3B-454A-8647-219A41C83729}" srcOrd="1" destOrd="0" parTransId="{2A38AF65-ADA0-4FBE-8D51-5CBBBE487D27}" sibTransId="{AC2A3C4D-AD32-484D-BFD4-61F345F395CF}"/>
    <dgm:cxn modelId="{A5F0D4BE-1818-4E3A-94F8-BBF3D0F5AF3D}" srcId="{F184B5A5-00BD-4710-9797-2D41544FD3DF}" destId="{AD572ED3-9C4C-47A0-8993-E321B0DF8391}" srcOrd="0" destOrd="0" parTransId="{9CB3E933-73DF-426D-B1F0-EC3563E4E8D5}" sibTransId="{3517478F-81B1-4A33-996F-CA4854F165EF}"/>
    <dgm:cxn modelId="{66819DDE-0475-4246-86C9-8D73674D4EFE}" srcId="{ED813332-8258-463E-8301-7A1A63AD49AE}" destId="{9685CF7D-3AFB-49B5-B74B-7C62F319F6AD}" srcOrd="0" destOrd="0" parTransId="{EA4A5ABA-2A49-4518-A2B2-C7D9F7D7E3BB}" sibTransId="{BA55645B-AD1A-446A-B828-8F8B34703F9C}"/>
    <dgm:cxn modelId="{6A7C98EA-339E-4F53-A303-098F850FEE07}" type="presOf" srcId="{6976CAE8-3BF5-405A-938F-48D949F77D17}" destId="{6689A6D5-7764-4825-8E09-1ECEC90F04D3}" srcOrd="0" destOrd="2" presId="urn:microsoft.com/office/officeart/2005/8/layout/vList5"/>
    <dgm:cxn modelId="{BFFC32FD-F7A3-438C-8799-DC98DADC2DE9}" srcId="{F184B5A5-00BD-4710-9797-2D41544FD3DF}" destId="{FC1D9241-638F-4E96-B214-20E82254E341}" srcOrd="3" destOrd="0" parTransId="{5BDA515E-6E7D-496F-B615-4FAC793F06FC}" sibTransId="{A180A928-744A-48AA-991F-4D205E3B2C96}"/>
    <dgm:cxn modelId="{1B0A3E49-82E4-4ABB-97D7-C8E58C37E6F0}" type="presParOf" srcId="{7E040BB4-E797-4719-8C91-DAF9280D08E2}" destId="{5E31CBDC-0DE7-4045-9DD8-6F179C5CD1E3}" srcOrd="0" destOrd="0" presId="urn:microsoft.com/office/officeart/2005/8/layout/vList5"/>
    <dgm:cxn modelId="{8FC88A3B-50CE-472D-8DC3-57FBDE1F9E18}" type="presParOf" srcId="{5E31CBDC-0DE7-4045-9DD8-6F179C5CD1E3}" destId="{58B0E3EE-058E-48A1-B26D-90211F551692}" srcOrd="0" destOrd="0" presId="urn:microsoft.com/office/officeart/2005/8/layout/vList5"/>
    <dgm:cxn modelId="{70E2650C-5703-4318-A40C-D667F7A8F60D}" type="presParOf" srcId="{5E31CBDC-0DE7-4045-9DD8-6F179C5CD1E3}" destId="{DA088481-DFF2-4F0A-8DD5-ED0B0393EFEA}" srcOrd="1" destOrd="0" presId="urn:microsoft.com/office/officeart/2005/8/layout/vList5"/>
    <dgm:cxn modelId="{8AFB5372-E69A-4662-9A21-7B2BD389A7E5}" type="presParOf" srcId="{7E040BB4-E797-4719-8C91-DAF9280D08E2}" destId="{1F33E531-E908-402D-9D44-5D538F5A798B}" srcOrd="1" destOrd="0" presId="urn:microsoft.com/office/officeart/2005/8/layout/vList5"/>
    <dgm:cxn modelId="{59508213-BF57-4A49-979E-EF2686227161}" type="presParOf" srcId="{7E040BB4-E797-4719-8C91-DAF9280D08E2}" destId="{EECC25D3-DE46-4896-928A-1BCB0827BE8B}" srcOrd="2" destOrd="0" presId="urn:microsoft.com/office/officeart/2005/8/layout/vList5"/>
    <dgm:cxn modelId="{665ACF1B-A97E-48CC-A649-1A7C808196AF}" type="presParOf" srcId="{EECC25D3-DE46-4896-928A-1BCB0827BE8B}" destId="{9827B55C-2662-45B5-AD08-1F480A6AA01C}" srcOrd="0" destOrd="0" presId="urn:microsoft.com/office/officeart/2005/8/layout/vList5"/>
    <dgm:cxn modelId="{19D758EF-9CBF-4482-910A-91A13EA5FA56}" type="presParOf" srcId="{EECC25D3-DE46-4896-928A-1BCB0827BE8B}" destId="{6689A6D5-7764-4825-8E09-1ECEC90F04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88481-DFF2-4F0A-8DD5-ED0B0393EFEA}">
      <dsp:nvSpPr>
        <dsp:cNvPr id="0" name=""/>
        <dsp:cNvSpPr/>
      </dsp:nvSpPr>
      <dsp:spPr>
        <a:xfrm rot="5400000">
          <a:off x="3288599" y="-828762"/>
          <a:ext cx="1844355" cy="39630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Fill blank data columns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Make all dates the same(Year-Month)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good data to forward fill missing data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2229235" y="320636"/>
        <a:ext cx="3873050" cy="1664287"/>
      </dsp:txXfrm>
    </dsp:sp>
    <dsp:sp modelId="{58B0E3EE-058E-48A1-B26D-90211F551692}">
      <dsp:nvSpPr>
        <dsp:cNvPr id="0" name=""/>
        <dsp:cNvSpPr/>
      </dsp:nvSpPr>
      <dsp:spPr>
        <a:xfrm>
          <a:off x="0" y="57"/>
          <a:ext cx="2229234" cy="230544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</a:t>
          </a:r>
          <a:r>
            <a:rPr lang="en-US" altLang="zh-CN" sz="2600" b="0" i="0" kern="1200" dirty="0"/>
            <a:t>ransforming data:</a:t>
          </a:r>
          <a:endParaRPr lang="en-US" sz="2600" kern="1200" dirty="0"/>
        </a:p>
      </dsp:txBody>
      <dsp:txXfrm>
        <a:off x="108822" y="108879"/>
        <a:ext cx="2011590" cy="2087800"/>
      </dsp:txXfrm>
    </dsp:sp>
    <dsp:sp modelId="{6689A6D5-7764-4825-8E09-1ECEC90F04D3}">
      <dsp:nvSpPr>
        <dsp:cNvPr id="0" name=""/>
        <dsp:cNvSpPr/>
      </dsp:nvSpPr>
      <dsp:spPr>
        <a:xfrm rot="5400000">
          <a:off x="3288599" y="1591954"/>
          <a:ext cx="1844355" cy="39630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Reciprocal for  factor exposures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Depolarization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Standardization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Fill missing data</a:t>
          </a:r>
        </a:p>
      </dsp:txBody>
      <dsp:txXfrm rot="-5400000">
        <a:off x="2229235" y="2741352"/>
        <a:ext cx="3873050" cy="1664287"/>
      </dsp:txXfrm>
    </dsp:sp>
    <dsp:sp modelId="{9827B55C-2662-45B5-AD08-1F480A6AA01C}">
      <dsp:nvSpPr>
        <dsp:cNvPr id="0" name=""/>
        <dsp:cNvSpPr/>
      </dsp:nvSpPr>
      <dsp:spPr>
        <a:xfrm>
          <a:off x="0" y="2420774"/>
          <a:ext cx="2229234" cy="230544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Processing data:</a:t>
          </a:r>
        </a:p>
      </dsp:txBody>
      <dsp:txXfrm>
        <a:off x="108822" y="2529596"/>
        <a:ext cx="2011590" cy="208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11B2-BDC8-4D86-A49F-3FDD7EAB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7884E-954A-4AB1-B995-89C1BC88D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078B1-7389-44FC-BD88-CA68DBA7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2DAF-360A-4AEC-A8F4-43083432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CA8-FFE0-4EE7-A205-DC4468A9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45D7-170A-4284-B496-61300644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5965A-B652-49AD-BAAA-90064AB2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0493-9CD1-4FBB-B1AD-12B4BD3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5562-726B-465C-B96E-7DC1D725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DCAA-11A2-49A1-99CF-1F5F3315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52F7E-B013-44B5-83F4-F91228304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B981C-82A9-429C-8413-CB6D7A161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6740-A0FE-49A4-A6D4-A4584F4B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3206-F3BF-4B23-B7AF-7DAB3E4E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AAA4-442B-4606-AF24-A560EF61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8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0E9D-459C-4ABC-AB3E-B33A9A76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D558-6931-4DEF-95EA-93418D98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8B53-6E0D-402F-951D-1D2280CC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5B08-2312-43E7-89D5-8E2A39B5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0C2F-BF5C-4F37-A853-EEE22D13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680C-5027-4034-BCBA-9DC3B5C2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E17A7-53C5-46D7-8E47-EE955791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9375-1D51-40C5-A8BE-FA41EF97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7555-26D2-41C2-8AA6-2803D59C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E61F-88EE-4481-9142-21C7539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FC56-E22E-477C-BEE4-CF42FA62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C987-383A-4BDC-BFC5-5B0BECB6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1A6A9-A8F2-46A9-A762-1FBBE127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0F71-3382-41F9-8147-C7A8EE2B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DFDC1-C280-46F6-B33D-E5BFAD5B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62044-29D9-4C2E-967E-231E3F3C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F91-07E3-4B0C-8232-F6CE4C75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4E6D-6E27-4051-A75A-A21B4FA5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3A8FA-AE25-4EF0-AD2A-B0AF0841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B44BF-5C75-4A15-A75F-03337A19E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E9BCD-2CE5-4BDA-A264-BD4493932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010A9-9254-4417-B4A0-D9F370C0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705C3-B3CF-4AAD-8EAC-7CFA4C31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3083E-7709-41FA-9B61-D131F6B7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056A-31CB-4041-88D4-4F376ED6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2FF02-6B44-46D5-983E-275AB381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1EC64-EA6A-43DA-B0A8-214431E8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EFBEF-2D08-4305-B39B-939D15D9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DC99F-9813-4DE0-9F6B-682937E7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2192-7D77-4981-9A49-375FCA55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A0AD6-C678-4CF2-83FD-33B430EE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343E-190B-4DDA-8C13-8066F9F3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12C2-89A3-421E-BB7C-698A64E5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34922-8426-4D4C-8EBF-50056C40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F1DB-087A-4092-AE8C-8BEFB505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9ED4-9863-4DFA-8715-D5D4B65C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DE616-9D0E-4063-AB8C-2B711AF3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0869-34DA-41D2-9929-D6D8D32A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69DD0-B9DD-4892-B986-D6333F63C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63C9A-7F83-4A19-A3CD-6D01043D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5541B-B128-48D6-B182-A388B7F0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2CFE-767C-4F3C-A50B-CFDAEA54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1B372-B7C6-4F45-BCB5-DD7F4DE2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A6699-6B0A-404E-9AAF-C44158A6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0CA7-F064-4EBF-A84A-C64DE73B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B546-C913-48C6-9317-2CB5A6687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1267-A147-4CE1-8434-A843184290A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D5BA-8E29-4E4B-8FDE-3A71547A4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4357-16AF-4C0A-BB3C-7D940CD39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CA9C-7CF6-4A0B-BF06-6749690A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stock.com/royalty-free-vector/investment-model-vector-3632837" TargetMode="External"/><Relationship Id="rId2" Type="http://schemas.openxmlformats.org/officeDocument/2006/relationships/hyperlink" Target="https://blog.optimalworkshop.com/wp-content/uploads/2020/03/A-beginners-guide-to-qualitative-and-quantitative-research.p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vectorstock.com/royalty-free-vector/costs-optimization-icon-flat-design-vector-1378426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9E6F3D0-7F7A-4F76-9B23-0AF6DB261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5E80D5A8-F8A0-4BE8-9E03-DFF980D31D89}"/>
              </a:ext>
            </a:extLst>
          </p:cNvPr>
          <p:cNvSpPr txBox="1">
            <a:spLocks/>
          </p:cNvSpPr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latin typeface="Cambria Math" panose="02040503050406030204" pitchFamily="18" charset="0"/>
              </a:rPr>
              <a:t>Factor Modeling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8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B99C248B-47D3-41DF-A1DC-8B38652A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B6E79-50E9-44AF-9032-B2FBA385B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933" y="812800"/>
                <a:ext cx="4639734" cy="3564467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900" dirty="0">
                    <a:latin typeface="Cambria Math" panose="02040503050406030204" pitchFamily="18" charset="0"/>
                  </a:rPr>
                  <a:t>Lagrange Multipliers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sz="19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9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9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900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900" dirty="0">
                    <a:latin typeface="Cambria Math" panose="02040503050406030204" pitchFamily="18" charset="0"/>
                  </a:rPr>
                  <a:t>Where: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</a:rPr>
                  <a:t> function that we want to minimize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</a:rPr>
                  <a:t> weights of stocks, shape=(1,500)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</a:rPr>
                  <a:t> stock returns, shape=(500,1)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</a:rPr>
                  <a:t> = identity matrix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</a:rPr>
                  <a:t> = S&amp;P </a:t>
                </a:r>
                <a:r>
                  <a:rPr lang="en-US" altLang="zh-CN" sz="1900" dirty="0">
                    <a:latin typeface="Cambria Math" panose="02040503050406030204" pitchFamily="18" charset="0"/>
                  </a:rPr>
                  <a:t>variance</a:t>
                </a:r>
                <a:endParaRPr lang="en-US" sz="1900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9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</a:rPr>
                  <a:t> = covariance matrix of S&amp;P 500 returns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B6E79-50E9-44AF-9032-B2FBA385B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933" y="812800"/>
                <a:ext cx="4639734" cy="3564467"/>
              </a:xfrm>
              <a:blipFill>
                <a:blip r:embed="rId2"/>
                <a:stretch>
                  <a:fillRect l="-1181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3B18E4-EBB8-4F59-B255-7591B1C3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06" y="1463040"/>
            <a:ext cx="4519880" cy="43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9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5564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FD03-0813-4CC3-9464-28717CF7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000" dirty="0"/>
          </a:p>
          <a:p>
            <a:endParaRPr lang="en-US" sz="6000" dirty="0"/>
          </a:p>
          <a:p>
            <a:r>
              <a:rPr lang="en-US" sz="6000" dirty="0"/>
              <a:t>    </a:t>
            </a:r>
            <a:r>
              <a:rPr lang="en-US" sz="9600" dirty="0"/>
              <a:t>Thanks!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1588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46A5-3FB4-4780-8380-79F7314E3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3400" dirty="0">
                <a:latin typeface="Cambria Math" panose="020405030504060302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0B91-B532-41EB-97B5-F0EC608AA8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https://blog.optimalworkshop.com/wp-content/uploads/2020/03/A-beginners-guide-to-qualitative-and-quantitative-research.png</a:t>
            </a:r>
            <a:endParaRPr lang="en-US" dirty="0"/>
          </a:p>
          <a:p>
            <a:r>
              <a:rPr lang="en-US" dirty="0">
                <a:hlinkClick r:id="rId3"/>
              </a:rPr>
              <a:t>https://www.vectorstock.com/royalty-free-vector/investment-model-vector-3632837</a:t>
            </a:r>
            <a:endParaRPr lang="en-US" dirty="0"/>
          </a:p>
          <a:p>
            <a:r>
              <a:rPr lang="en-US" dirty="0">
                <a:hlinkClick r:id="rId4"/>
              </a:rPr>
              <a:t>https://www.vectorstock.com/royalty-free-vector/costs-optimization-icon-flat-design-vector-13784262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54C434-5A00-420F-B041-BBAC9A406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3" r="-1" b="1489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FFBEE-9CAF-405B-AB9C-1241059D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34" y="365125"/>
            <a:ext cx="4199466" cy="1899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</a:rPr>
              <a:t>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6218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9AC9-42C0-4A7C-A0B3-EE0F76FB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</a:rPr>
              <a:t>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A22AAF-F05D-4E04-B020-250CE136C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565139"/>
            <a:ext cx="7391399" cy="40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A6E8CF-17FB-4232-A0B4-BB80FA7DE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8904" b="68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0EF1B-B5D2-4D60-B363-535CF524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ambria Math" panose="02040503050406030204" pitchFamily="18" charset="0"/>
              </a:rPr>
              <a:t>Data Cleaning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F3B332-56C7-4FAA-B680-B7D42AC34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24047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76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6D1DE5E4-EB7F-474E-B06F-0CD812D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</a:rPr>
              <a:t>Significance Test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38B5268-C4E4-4C68-A7A4-19BC6A31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604826"/>
            <a:ext cx="1169833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A08D-495F-4300-A6A1-A98190C5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60DA8C-A783-49FB-A765-3766CAB48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392593"/>
              </p:ext>
            </p:extLst>
          </p:nvPr>
        </p:nvGraphicFramePr>
        <p:xfrm>
          <a:off x="838200" y="365125"/>
          <a:ext cx="10439400" cy="5801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4179">
                  <a:extLst>
                    <a:ext uri="{9D8B030D-6E8A-4147-A177-3AD203B41FA5}">
                      <a16:colId xmlns:a16="http://schemas.microsoft.com/office/drawing/2014/main" val="303011373"/>
                    </a:ext>
                  </a:extLst>
                </a:gridCol>
                <a:gridCol w="2237014">
                  <a:extLst>
                    <a:ext uri="{9D8B030D-6E8A-4147-A177-3AD203B41FA5}">
                      <a16:colId xmlns:a16="http://schemas.microsoft.com/office/drawing/2014/main" val="2496441402"/>
                    </a:ext>
                  </a:extLst>
                </a:gridCol>
                <a:gridCol w="1810916">
                  <a:extLst>
                    <a:ext uri="{9D8B030D-6E8A-4147-A177-3AD203B41FA5}">
                      <a16:colId xmlns:a16="http://schemas.microsoft.com/office/drawing/2014/main" val="2560973891"/>
                    </a:ext>
                  </a:extLst>
                </a:gridCol>
                <a:gridCol w="1810916">
                  <a:extLst>
                    <a:ext uri="{9D8B030D-6E8A-4147-A177-3AD203B41FA5}">
                      <a16:colId xmlns:a16="http://schemas.microsoft.com/office/drawing/2014/main" val="3695921533"/>
                    </a:ext>
                  </a:extLst>
                </a:gridCol>
                <a:gridCol w="1331557">
                  <a:extLst>
                    <a:ext uri="{9D8B030D-6E8A-4147-A177-3AD203B41FA5}">
                      <a16:colId xmlns:a16="http://schemas.microsoft.com/office/drawing/2014/main" val="294285669"/>
                    </a:ext>
                  </a:extLst>
                </a:gridCol>
                <a:gridCol w="1384818">
                  <a:extLst>
                    <a:ext uri="{9D8B030D-6E8A-4147-A177-3AD203B41FA5}">
                      <a16:colId xmlns:a16="http://schemas.microsoft.com/office/drawing/2014/main" val="942918127"/>
                    </a:ext>
                  </a:extLst>
                </a:gridCol>
              </a:tblGrid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Percentage of positive 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Sd 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 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Sd P_value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 P_value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7945286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0.507462687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0.050893554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0.039748423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0.285873435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0.471102614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5111963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0.402985075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0.055346813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0.039661963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0.319394692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0.501342493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7219652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0.552238806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0.051505557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0.03757162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0.298860435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0.498179006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1373328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0.582089552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0.043503106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0.034388987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0.281022954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0.517710279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1593615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CFP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0.462686567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0.053580995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0.037409262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0.296857883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0.511173945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915492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asset_to_liability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0.507462687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0.053132214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0.040963682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0.292090944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0.456532927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0465078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CF_to_Liability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0.507462687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0.048560207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0.036823058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0.274868312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0.50223869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8677037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debt_to_asset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0.462686567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0.0589736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0.043106926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0.299146183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0.460100479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0078489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RSI_30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0.52238806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0.058877747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0.042838278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0.296779133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0.458065005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54578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Turnover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0.507462686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0.049879687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0.040291019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0.299217722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0.454313488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8075153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cash_ratio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0.402985075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0.056292151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0.038788066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0.285515845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0.487508859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9823353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Div_yeild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0.582089552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0.049647197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0.037099445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0.308901713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0.504830874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0752509"/>
                  </a:ext>
                </a:extLst>
              </a:tr>
              <a:tr h="38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EBITDA_EV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0.462686567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0.041546931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0.031547654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0.285342296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0.552781456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9795590"/>
                  </a:ext>
                </a:extLst>
              </a:tr>
              <a:tr h="39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volatility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0.582089552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0.049647197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0.037099445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0.308901713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0.504830874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451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7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5564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A680A-54DA-45ED-8008-7318D8F6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</a:rPr>
              <a:t>Monotonicity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3E32872-5C81-41CC-B56B-45DEC2AC8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 r="1" b="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3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8">
                <a:extLst>
                  <a:ext uri="{FF2B5EF4-FFF2-40B4-BE49-F238E27FC236}">
                    <a16:creationId xmlns:a16="http://schemas.microsoft.com/office/drawing/2014/main" id="{5DF22D72-5150-4A65-B7E4-55D421FEA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57310" y="917725"/>
                <a:ext cx="3424739" cy="4852362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Tier 5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Tier 4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Tier 3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Tier 2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Tier 1 </a:t>
                </a:r>
              </a:p>
              <a:p>
                <a:pPr algn="ctr"/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8">
                <a:extLst>
                  <a:ext uri="{FF2B5EF4-FFF2-40B4-BE49-F238E27FC236}">
                    <a16:creationId xmlns:a16="http://schemas.microsoft.com/office/drawing/2014/main" id="{5DF22D72-5150-4A65-B7E4-55D421FEA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7310" y="917725"/>
                <a:ext cx="3424739" cy="48523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CB3260B4-52A3-4956-9E76-02D5CC80C04F}"/>
              </a:ext>
            </a:extLst>
          </p:cNvPr>
          <p:cNvSpPr/>
          <p:nvPr/>
        </p:nvSpPr>
        <p:spPr>
          <a:xfrm rot="8770188">
            <a:off x="7317939" y="21281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2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EB80C-D9C3-41E7-8071-F979AB65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79" y="304831"/>
            <a:ext cx="6175588" cy="115990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</a:rPr>
              <a:t>Multicollinearity </a:t>
            </a:r>
          </a:p>
        </p:txBody>
      </p:sp>
      <p:pic>
        <p:nvPicPr>
          <p:cNvPr id="10" name="Content Placeholder 9" descr="Square&#10;&#10;Description automatically generated">
            <a:extLst>
              <a:ext uri="{FF2B5EF4-FFF2-40B4-BE49-F238E27FC236}">
                <a16:creationId xmlns:a16="http://schemas.microsoft.com/office/drawing/2014/main" id="{66FDDA2C-1164-4C91-9E11-D13B907AC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78" y="1896535"/>
            <a:ext cx="653110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E7C5394-566A-44BE-A9DF-77BE71D3E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71" y="3321698"/>
            <a:ext cx="5238966" cy="353630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581EA4B-A7B1-4F0C-A359-6BFCB4B39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334" y="333903"/>
                <a:ext cx="6070599" cy="386556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u="none" strike="noStrike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OLS</a:t>
                </a:r>
                <a:endParaRPr lang="en-US" sz="18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m:rPr>
                              <m:nor/>
                            </m:rPr>
                            <a:rPr lang="en-US" sz="1800" b="0" dirty="0">
                              <a:effectLst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:br>
                  <a:rPr lang="en-US" dirty="0"/>
                </a:br>
                <a:r>
                  <a:rPr lang="en-US" sz="2000" dirty="0"/>
                  <a:t>Where: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Stock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certain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period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How much of return can factor return explain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581EA4B-A7B1-4F0C-A359-6BFCB4B39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334" y="333903"/>
                <a:ext cx="6070599" cy="3865564"/>
              </a:xfrm>
              <a:blipFill>
                <a:blip r:embed="rId3"/>
                <a:stretch>
                  <a:fillRect l="-1106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EAB616B-7F63-48C6-BBF2-F4D188D86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334" y="3170237"/>
                <a:ext cx="7120467" cy="3687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Arima</m:t>
                      </m:r>
                    </m:oMath>
                  </m:oMathPara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Where: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the beta we want at time t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intercept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</m:t>
                    </m:r>
                  </m:oMath>
                </a14:m>
                <a:r>
                  <a:rPr lang="en-US" sz="2200" dirty="0"/>
                  <a:t> coefficient of each parameter q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coefficient of each parameter q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residuals or errors in time 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/>
              </a:p>
              <a:p>
                <a:pPr marL="0" indent="0">
                  <a:spcBef>
                    <a:spcPts val="0"/>
                  </a:spcBef>
                  <a:buNone/>
                </a:pPr>
                <a:br>
                  <a:rPr lang="en-US" sz="2200" dirty="0"/>
                </a:br>
                <a:endParaRPr lang="en-US" sz="22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EAB616B-7F63-48C6-BBF2-F4D188D86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4" y="3170237"/>
                <a:ext cx="7120467" cy="3687763"/>
              </a:xfrm>
              <a:prstGeom prst="rect">
                <a:avLst/>
              </a:prstGeom>
              <a:blipFill>
                <a:blip r:embed="rId4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2F1DC9EB-C8A9-41C4-88AC-FC689EA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562" y="223301"/>
            <a:ext cx="5261913" cy="1187844"/>
          </a:xfrm>
        </p:spPr>
        <p:txBody>
          <a:bodyPr/>
          <a:lstStyle/>
          <a:p>
            <a:pPr algn="ctr"/>
            <a:r>
              <a:rPr lang="en-US" sz="4000" dirty="0">
                <a:latin typeface="Cambria Math" panose="02040503050406030204" pitchFamily="18" charset="0"/>
              </a:rPr>
              <a:t>Prediction </a:t>
            </a:r>
          </a:p>
        </p:txBody>
      </p:sp>
    </p:spTree>
    <p:extLst>
      <p:ext uri="{BB962C8B-B14F-4D97-AF65-F5344CB8AC3E}">
        <p14:creationId xmlns:p14="http://schemas.microsoft.com/office/powerpoint/2010/main" val="336415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368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Brief Introduction</vt:lpstr>
      <vt:lpstr>Data</vt:lpstr>
      <vt:lpstr>Data Cleaning </vt:lpstr>
      <vt:lpstr>Significance Test</vt:lpstr>
      <vt:lpstr>PowerPoint Presentation</vt:lpstr>
      <vt:lpstr>Monotonicity</vt:lpstr>
      <vt:lpstr>Multicollinearity </vt:lpstr>
      <vt:lpstr>Prediction 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Modeling Investment Strategy</dc:title>
  <dc:creator>Lu, Yupeng</dc:creator>
  <cp:lastModifiedBy>dejianzhang211@gmail.com</cp:lastModifiedBy>
  <cp:revision>7</cp:revision>
  <dcterms:created xsi:type="dcterms:W3CDTF">2021-12-06T21:04:27Z</dcterms:created>
  <dcterms:modified xsi:type="dcterms:W3CDTF">2021-12-10T00:08:55Z</dcterms:modified>
</cp:coreProperties>
</file>