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73" r:id="rId3"/>
    <p:sldId id="257" r:id="rId4"/>
    <p:sldId id="258" r:id="rId5"/>
    <p:sldId id="259" r:id="rId6"/>
    <p:sldId id="260" r:id="rId7"/>
    <p:sldId id="261" r:id="rId8"/>
    <p:sldId id="269" r:id="rId9"/>
    <p:sldId id="266" r:id="rId10"/>
    <p:sldId id="264" r:id="rId11"/>
    <p:sldId id="265" r:id="rId12"/>
    <p:sldId id="267" r:id="rId13"/>
    <p:sldId id="268" r:id="rId14"/>
    <p:sldId id="270" r:id="rId15"/>
    <p:sldId id="274" r:id="rId16"/>
    <p:sldId id="27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/>
    <p:restoredTop sz="82367" autoAdjust="0"/>
  </p:normalViewPr>
  <p:slideViewPr>
    <p:cSldViewPr>
      <p:cViewPr varScale="1">
        <p:scale>
          <a:sx n="120" d="100"/>
          <a:sy n="120" d="100"/>
        </p:scale>
        <p:origin x="148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30D21-CD19-46EF-BCC7-B1969D16EF0D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4540F-1175-49E2-B717-456951E56F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uPU</a:t>
            </a:r>
            <a:r>
              <a:rPr lang="en-US" altLang="zh-CN" dirty="0"/>
              <a:t>: cross entropy</a:t>
            </a:r>
            <a:r>
              <a:rPr lang="en-US" altLang="zh-CN" baseline="0" dirty="0"/>
              <a:t> loss function</a:t>
            </a:r>
            <a:endParaRPr lang="en-US" altLang="zh-CN" dirty="0"/>
          </a:p>
          <a:p>
            <a:r>
              <a:rPr lang="en-US" altLang="zh-CN" dirty="0" err="1"/>
              <a:t>buPU</a:t>
            </a:r>
            <a:r>
              <a:rPr lang="en-US" altLang="zh-CN" dirty="0"/>
              <a:t>: </a:t>
            </a:r>
            <a:r>
              <a:rPr lang="en-US" altLang="zh-CN" dirty="0" err="1"/>
              <a:t>uPU</a:t>
            </a:r>
            <a:r>
              <a:rPr lang="en-US" altLang="zh-CN" dirty="0"/>
              <a:t> with unbiased loss function</a:t>
            </a:r>
          </a:p>
          <a:p>
            <a:r>
              <a:rPr lang="en-US" altLang="zh-CN" dirty="0" err="1"/>
              <a:t>bnPU</a:t>
            </a:r>
            <a:r>
              <a:rPr lang="en-US" altLang="zh-CN" dirty="0"/>
              <a:t>: </a:t>
            </a:r>
            <a:r>
              <a:rPr lang="en-US" altLang="zh-CN" dirty="0" err="1"/>
              <a:t>buPU</a:t>
            </a:r>
            <a:r>
              <a:rPr lang="en-US" altLang="zh-CN" dirty="0"/>
              <a:t> + non-negative constrain</a:t>
            </a:r>
          </a:p>
          <a:p>
            <a:r>
              <a:rPr lang="en-US" altLang="zh-CN" dirty="0" err="1"/>
              <a:t>AdaPU</a:t>
            </a:r>
            <a:r>
              <a:rPr lang="en-US" altLang="zh-CN" dirty="0"/>
              <a:t>: </a:t>
            </a:r>
            <a:r>
              <a:rPr lang="en-US" altLang="zh-CN" dirty="0" err="1"/>
              <a:t>bnPU</a:t>
            </a:r>
            <a:r>
              <a:rPr lang="en-US" altLang="zh-CN" dirty="0"/>
              <a:t> + </a:t>
            </a:r>
            <a:r>
              <a:rPr lang="en-US" altLang="zh-CN" dirty="0" err="1"/>
              <a:t>adaptative</a:t>
            </a:r>
            <a:r>
              <a:rPr lang="en-US" altLang="zh-CN" dirty="0"/>
              <a:t>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uPU</a:t>
            </a:r>
            <a:r>
              <a:rPr lang="en-US" altLang="zh-CN" dirty="0"/>
              <a:t>: cross entropy</a:t>
            </a:r>
            <a:r>
              <a:rPr lang="en-US" altLang="zh-CN" baseline="0" dirty="0"/>
              <a:t> loss function</a:t>
            </a:r>
            <a:endParaRPr lang="en-US" altLang="zh-CN" dirty="0"/>
          </a:p>
          <a:p>
            <a:r>
              <a:rPr lang="en-US" altLang="zh-CN" dirty="0" err="1"/>
              <a:t>buPU</a:t>
            </a:r>
            <a:r>
              <a:rPr lang="en-US" altLang="zh-CN" dirty="0"/>
              <a:t>: </a:t>
            </a:r>
            <a:r>
              <a:rPr lang="en-US" altLang="zh-CN" dirty="0" err="1"/>
              <a:t>uPU</a:t>
            </a:r>
            <a:r>
              <a:rPr lang="en-US" altLang="zh-CN" dirty="0"/>
              <a:t> with unbiased loss function</a:t>
            </a:r>
          </a:p>
          <a:p>
            <a:r>
              <a:rPr lang="en-US" altLang="zh-CN" dirty="0" err="1"/>
              <a:t>bnPU</a:t>
            </a:r>
            <a:r>
              <a:rPr lang="en-US" altLang="zh-CN" dirty="0"/>
              <a:t>: </a:t>
            </a:r>
            <a:r>
              <a:rPr lang="en-US" altLang="zh-CN" dirty="0" err="1"/>
              <a:t>buPU</a:t>
            </a:r>
            <a:r>
              <a:rPr lang="en-US" altLang="zh-CN" dirty="0"/>
              <a:t> + non-negative constrain</a:t>
            </a:r>
          </a:p>
          <a:p>
            <a:r>
              <a:rPr lang="en-US" altLang="zh-CN" dirty="0" err="1"/>
              <a:t>AdaPU</a:t>
            </a:r>
            <a:r>
              <a:rPr lang="en-US" altLang="zh-CN" dirty="0"/>
              <a:t>: </a:t>
            </a:r>
            <a:r>
              <a:rPr lang="en-US" altLang="zh-CN" dirty="0" err="1"/>
              <a:t>bnPU</a:t>
            </a:r>
            <a:r>
              <a:rPr lang="en-US" altLang="zh-CN" dirty="0"/>
              <a:t> + </a:t>
            </a:r>
            <a:r>
              <a:rPr lang="en-US" altLang="zh-CN" dirty="0" err="1"/>
              <a:t>adaptative</a:t>
            </a:r>
            <a:r>
              <a:rPr lang="en-US" altLang="zh-CN" dirty="0"/>
              <a:t>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540F-1175-49E2-B717-456951E56F3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>
            <a:spLocks noChangeArrowheads="1"/>
          </p:cNvSpPr>
          <p:nvPr userDrawn="1"/>
        </p:nvSpPr>
        <p:spPr bwMode="blackWhite">
          <a:xfrm>
            <a:off x="0" y="4840002"/>
            <a:ext cx="9144000" cy="303498"/>
          </a:xfrm>
          <a:prstGeom prst="rect">
            <a:avLst/>
          </a:prstGeom>
          <a:solidFill>
            <a:srgbClr val="3366FF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71600" y="267494"/>
            <a:ext cx="79726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r="67498" b="8026"/>
          <a:stretch/>
        </p:blipFill>
        <p:spPr>
          <a:xfrm>
            <a:off x="0" y="0"/>
            <a:ext cx="971600" cy="987574"/>
          </a:xfrm>
          <a:prstGeom prst="rect">
            <a:avLst/>
          </a:prstGeom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black">
          <a:xfrm>
            <a:off x="1979712" y="4840003"/>
            <a:ext cx="4824536" cy="303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normAutofit lnSpcReduction="10000"/>
          </a:bodyPr>
          <a:lstStyle/>
          <a:p>
            <a:pPr algn="ctr">
              <a:defRPr/>
            </a:pPr>
            <a:r>
              <a:rPr lang="zh-CN" altLang="en-US" sz="2000" b="0" i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复旦大学 计算机科学技术学院 自然语言处理组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71600" y="0"/>
            <a:ext cx="777686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cap="none" spc="0" noProof="0" dirty="0">
                <a:ln>
                  <a:noFill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DejaVu Sans Mono" pitchFamily="49" charset="0"/>
              </a:rPr>
              <a:t>Named Entity Recognition using Positive-Unlabeled Learning</a:t>
            </a:r>
            <a:endParaRPr lang="zh-CN" altLang="en-US" sz="1200" b="0" i="0" kern="1200" cap="none" spc="0" dirty="0">
              <a:ln>
                <a:noFill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cs typeface="DejaVu Sans Mono" pitchFamily="49" charset="0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971600" y="267494"/>
            <a:ext cx="7920880" cy="486054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815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539552" y="230172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848" y="4245936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61513" y="4162512"/>
            <a:ext cx="2133600" cy="273844"/>
          </a:xfrm>
          <a:prstGeom prst="rect">
            <a:avLst/>
          </a:prstGeom>
        </p:spPr>
        <p:txBody>
          <a:bodyPr/>
          <a:lstStyle/>
          <a:p>
            <a:fld id="{1B81D005-4931-46A5-879F-4E8353A2E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3E8B-F50A-4B69-8588-1529D30C5771}" type="datetimeFigureOut">
              <a:rPr lang="zh-CN" altLang="en-US" smtClean="0"/>
              <a:pPr/>
              <a:t>2019/5/27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134D-0CC9-466D-9FDB-DE9DEEA3D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fudan-30degree"/>
          <p:cNvPicPr>
            <a:picLocks noChangeAspect="1" noChangeArrowheads="1"/>
          </p:cNvPicPr>
          <p:nvPr userDrawn="1"/>
        </p:nvPicPr>
        <p:blipFill>
          <a:blip r:embed="rId13" cstate="print">
            <a:lum bright="72000"/>
          </a:blip>
          <a:srcRect/>
          <a:stretch>
            <a:fillRect/>
          </a:stretch>
        </p:blipFill>
        <p:spPr bwMode="auto">
          <a:xfrm>
            <a:off x="1" y="0"/>
            <a:ext cx="1988148" cy="17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1463" y="43893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FB5A-FE9D-484B-B66D-0B4EAA306AE4}" type="datetimeFigureOut">
              <a:rPr lang="zh-CN" altLang="en-US" smtClean="0"/>
              <a:t>2019/5/27</a:t>
            </a:fld>
            <a:endParaRPr lang="zh-CN" altLang="en-US" dirty="0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blackWhite">
          <a:xfrm>
            <a:off x="0" y="4677984"/>
            <a:ext cx="9144000" cy="465516"/>
          </a:xfrm>
          <a:prstGeom prst="rect">
            <a:avLst/>
          </a:prstGeom>
          <a:solidFill>
            <a:srgbClr val="3366FF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black">
          <a:xfrm>
            <a:off x="2051720" y="4680520"/>
            <a:ext cx="4824536" cy="483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algn="ctr">
              <a:defRPr/>
            </a:pPr>
            <a:r>
              <a:rPr lang="zh-CN" altLang="en-US" sz="2800" b="0" i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复旦大学 计算机科学技术学院 自然语言处理组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c.fudan.edu.cn/xjhuang" TargetMode="External"/><Relationship Id="rId2" Type="http://schemas.openxmlformats.org/officeDocument/2006/relationships/hyperlink" Target="http://jkx.fudan.edu.cn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-mipeng/LexiconN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Named Entity Recognition using Positive-Unlabeled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900" b="1" i="1" u="sng" dirty="0" err="1"/>
              <a:t>Minlong</a:t>
            </a:r>
            <a:r>
              <a:rPr lang="en-US" altLang="zh-CN" sz="2900" b="1" i="1" u="sng" dirty="0"/>
              <a:t> </a:t>
            </a:r>
            <a:r>
              <a:rPr lang="en-US" altLang="zh-CN" sz="2900" b="1" i="1" u="sng" dirty="0" err="1"/>
              <a:t>Peng</a:t>
            </a:r>
            <a:r>
              <a:rPr lang="en-US" altLang="zh-CN" sz="2900" i="1" dirty="0"/>
              <a:t>, </a:t>
            </a:r>
            <a:r>
              <a:rPr lang="en-US" altLang="zh-CN" sz="2900" i="1" dirty="0" err="1"/>
              <a:t>Xiaoyu</a:t>
            </a:r>
            <a:r>
              <a:rPr lang="en-US" altLang="zh-CN" sz="2900" i="1" dirty="0"/>
              <a:t> Xing, </a:t>
            </a:r>
            <a:r>
              <a:rPr lang="en-US" altLang="zh-CN" sz="2900" i="1" dirty="0">
                <a:hlinkClick r:id="rId2"/>
              </a:rPr>
              <a:t>Qi Zhang</a:t>
            </a:r>
            <a:r>
              <a:rPr lang="en-US" altLang="zh-CN" sz="2900" i="1" dirty="0"/>
              <a:t>, </a:t>
            </a:r>
            <a:r>
              <a:rPr lang="en-US" altLang="zh-CN" sz="2900" i="1" dirty="0" err="1"/>
              <a:t>Jinlan</a:t>
            </a:r>
            <a:r>
              <a:rPr lang="en-US" altLang="zh-CN" sz="2900" i="1" dirty="0"/>
              <a:t> Fu, </a:t>
            </a:r>
            <a:r>
              <a:rPr lang="en-US" altLang="zh-CN" sz="2900" i="1" dirty="0">
                <a:hlinkClick r:id="rId3"/>
              </a:rPr>
              <a:t>Xuanjing Huang</a:t>
            </a:r>
            <a:endParaRPr lang="en-US" altLang="zh-CN" sz="2900" i="1" dirty="0"/>
          </a:p>
          <a:p>
            <a:r>
              <a:rPr lang="en-US" altLang="zh-CN" i="1" dirty="0" err="1"/>
              <a:t>Fudan</a:t>
            </a:r>
            <a:r>
              <a:rPr lang="en-US" altLang="zh-CN" i="1" dirty="0"/>
              <a:t> University</a:t>
            </a:r>
          </a:p>
          <a:p>
            <a:r>
              <a:rPr lang="en-US" altLang="zh-CN" i="1" dirty="0"/>
              <a:t>{Mlpeng16, xyxing18, </a:t>
            </a:r>
            <a:r>
              <a:rPr lang="en-US" altLang="zh-CN" i="1" dirty="0" err="1"/>
              <a:t>qz</a:t>
            </a:r>
            <a:r>
              <a:rPr lang="en-US" altLang="zh-CN" i="1" dirty="0"/>
              <a:t>, fujl16, </a:t>
            </a:r>
            <a:r>
              <a:rPr lang="en-US" altLang="zh-CN" i="1" dirty="0" err="1"/>
              <a:t>xjhuang</a:t>
            </a:r>
            <a:r>
              <a:rPr lang="en-US" altLang="zh-CN" i="1" dirty="0"/>
              <a:t>}@</a:t>
            </a:r>
            <a:r>
              <a:rPr lang="en-US" altLang="zh-CN" i="1" dirty="0" err="1"/>
              <a:t>fudan.edu.cn</a:t>
            </a:r>
            <a:endParaRPr lang="en-US" altLang="zh-CN" i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Detail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143762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/>
              </a:rPr>
              <a:t>1. Character-level CNN + word embedding + binary features for word representation.</a:t>
            </a:r>
          </a:p>
          <a:p>
            <a:r>
              <a:rPr lang="en-US" altLang="zh-CN" b="0" i="0" dirty="0">
                <a:latin typeface="Arial"/>
              </a:rPr>
              <a:t>2. </a:t>
            </a:r>
            <a:r>
              <a:rPr lang="en-US" altLang="zh-CN" b="0" i="0" dirty="0" err="1">
                <a:latin typeface="Arial"/>
              </a:rPr>
              <a:t>BiLSTM</a:t>
            </a:r>
            <a:r>
              <a:rPr lang="en-US" altLang="zh-CN" b="0" i="0" dirty="0">
                <a:latin typeface="Arial"/>
              </a:rPr>
              <a:t> for sequence modeling.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3" y="1005577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  <a:ea typeface="+mj-ea"/>
              </a:rPr>
              <a:t>Classifier </a:t>
            </a:r>
            <a:r>
              <a:rPr lang="en-US" altLang="zh-CN" sz="3200" i="1" dirty="0">
                <a:latin typeface="+mj-lt"/>
                <a:ea typeface="+mj-ea"/>
              </a:rPr>
              <a:t>f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  <a:endParaRPr lang="zh-CN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Detail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1491630"/>
            <a:ext cx="8100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Arial"/>
              </a:rPr>
              <a:t>Build a distinct classifier for every entity type.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Arial"/>
              </a:rPr>
              <a:t>Input: {w1, w2, w3, w4, w5}; Label: {1, 1, 0, 0, 1}        {w1, w2} and {w5} are predicted as two entities of the type.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Arial"/>
              </a:rPr>
              <a:t>Type conflict is resolved by choosing the type with the highest prediction probability.</a:t>
            </a:r>
            <a:endParaRPr lang="en-US" altLang="zh-CN" sz="2000" b="0" i="0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05577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  <a:ea typeface="+mj-ea"/>
              </a:rPr>
              <a:t>Inference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948264" y="1959682"/>
            <a:ext cx="432048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092994"/>
            <a:ext cx="7654430" cy="335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9582"/>
            <a:ext cx="783195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Paper &amp; Source Code &amp; Slides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8569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3"/>
              </a:rPr>
              <a:t>https://github.com/v-mipeng/LexiconNER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228" y="2225501"/>
            <a:ext cx="2789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Thanks!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NER Using Only Dictionary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077547"/>
            <a:ext cx="592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“</a:t>
            </a:r>
            <a:r>
              <a:rPr lang="en-US" altLang="zh-CN" dirty="0" err="1"/>
              <a:t>Bobick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and “Joe Frazier” are two person names.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Only “Joe Frazier” is </a:t>
            </a:r>
            <a:r>
              <a:rPr lang="en-US" altLang="zh-CN" b="1" dirty="0"/>
              <a:t>partially</a:t>
            </a:r>
            <a:r>
              <a:rPr lang="en-US" altLang="zh-CN" dirty="0"/>
              <a:t> labeled by the dictionary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9582"/>
            <a:ext cx="4896544" cy="205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NER Using Only Dictionary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7" y="2949793"/>
            <a:ext cx="57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/>
              <a:t>We know “Joe” is of entity words, but we do not know its </a:t>
            </a:r>
          </a:p>
          <a:p>
            <a:pPr marL="342900" indent="-342900"/>
            <a:r>
              <a:rPr lang="en-US" altLang="zh-CN" dirty="0"/>
              <a:t>position (BMES) in the entity.</a:t>
            </a:r>
          </a:p>
        </p:txBody>
      </p:sp>
      <p:sp>
        <p:nvSpPr>
          <p:cNvPr id="6" name="右箭头 5"/>
          <p:cNvSpPr/>
          <p:nvPr/>
        </p:nvSpPr>
        <p:spPr>
          <a:xfrm>
            <a:off x="4283968" y="3579862"/>
            <a:ext cx="648072" cy="1423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3705876"/>
            <a:ext cx="606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/>
              <a:t>Formulate the task as a </a:t>
            </a:r>
            <a:r>
              <a:rPr lang="en-US" altLang="zh-CN" b="1" dirty="0"/>
              <a:t>binary-class</a:t>
            </a:r>
            <a:r>
              <a:rPr lang="en-US" altLang="zh-CN" dirty="0"/>
              <a:t> classification problem.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7574"/>
            <a:ext cx="4896544" cy="205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NER Using Only Dictionary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3" y="3003798"/>
            <a:ext cx="5439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/>
              <a:t>Ordinary supervised models require labeled data </a:t>
            </a:r>
          </a:p>
          <a:p>
            <a:pPr marL="342900" indent="-342900"/>
            <a:r>
              <a:rPr lang="en-US" altLang="zh-CN" dirty="0"/>
              <a:t>of both positive and negative classes. </a:t>
            </a:r>
          </a:p>
          <a:p>
            <a:pPr marL="342900" indent="-342900"/>
            <a:endParaRPr lang="en-US" altLang="zh-CN" dirty="0"/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en-US" altLang="zh-CN" dirty="0"/>
              <a:t>We only know “Joe” is of entity words (positive class),</a:t>
            </a:r>
          </a:p>
          <a:p>
            <a:pPr marL="342900" indent="-342900"/>
            <a:r>
              <a:rPr lang="en-US" altLang="zh-CN" dirty="0"/>
              <a:t> while labels of the rest words are unknown.</a:t>
            </a:r>
          </a:p>
        </p:txBody>
      </p:sp>
      <p:sp>
        <p:nvSpPr>
          <p:cNvPr id="8" name="矩形 7"/>
          <p:cNvSpPr/>
          <p:nvPr/>
        </p:nvSpPr>
        <p:spPr>
          <a:xfrm>
            <a:off x="3923928" y="3632706"/>
            <a:ext cx="11521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V.S.</a:t>
            </a:r>
            <a:endParaRPr lang="zh-CN" alt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059582"/>
            <a:ext cx="4896544" cy="205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PU-Learning for Dictionary-based NER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6194" y="2193708"/>
            <a:ext cx="3867150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688" y="1599642"/>
            <a:ext cx="3476625" cy="3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88224" y="1563638"/>
            <a:ext cx="232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Expected task loss</a:t>
            </a:r>
            <a:endParaRPr lang="zh-CN" altLang="en-US" sz="1600" dirty="0"/>
          </a:p>
        </p:txBody>
      </p:sp>
      <p:sp>
        <p:nvSpPr>
          <p:cNvPr id="11" name="右箭头 10"/>
          <p:cNvSpPr/>
          <p:nvPr/>
        </p:nvSpPr>
        <p:spPr>
          <a:xfrm rot="10800000">
            <a:off x="5993344" y="1707654"/>
            <a:ext cx="504056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8224" y="2139702"/>
            <a:ext cx="232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Premise</a:t>
            </a:r>
            <a:endParaRPr lang="zh-CN" altLang="en-US" sz="1600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5993344" y="2263829"/>
            <a:ext cx="504056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3850" y="3003798"/>
            <a:ext cx="55583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下箭头 14"/>
          <p:cNvSpPr/>
          <p:nvPr/>
        </p:nvSpPr>
        <p:spPr>
          <a:xfrm>
            <a:off x="3851920" y="2571750"/>
            <a:ext cx="144016" cy="3240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9792" y="3201820"/>
            <a:ext cx="2376264" cy="234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91680" y="3759883"/>
            <a:ext cx="527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expected task loss can be </a:t>
            </a:r>
            <a:r>
              <a:rPr lang="en-US" altLang="zh-CN" dirty="0" err="1"/>
              <a:t>unbiasedly</a:t>
            </a:r>
            <a:r>
              <a:rPr lang="en-US" altLang="zh-CN" dirty="0"/>
              <a:t> estimated </a:t>
            </a:r>
          </a:p>
          <a:p>
            <a:r>
              <a:rPr lang="en-US" altLang="zh-CN" dirty="0"/>
              <a:t>using only </a:t>
            </a:r>
            <a:r>
              <a:rPr lang="en-US" altLang="zh-CN" b="1" dirty="0"/>
              <a:t>positive</a:t>
            </a:r>
            <a:r>
              <a:rPr lang="en-US" altLang="zh-CN" dirty="0"/>
              <a:t> and </a:t>
            </a:r>
            <a:r>
              <a:rPr lang="en-US" altLang="zh-CN" b="1" dirty="0"/>
              <a:t>unlabeled</a:t>
            </a:r>
            <a:r>
              <a:rPr lang="en-US" altLang="zh-CN" dirty="0"/>
              <a:t> data.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PU-Learning for Dictionary-based NER</a:t>
            </a:r>
            <a:endParaRPr lang="zh-CN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55839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3217623" y="1347614"/>
            <a:ext cx="237626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835696" y="3003798"/>
            <a:ext cx="4918334" cy="461665"/>
            <a:chOff x="1979712" y="2564904"/>
            <a:chExt cx="4918334" cy="615553"/>
          </a:xfrm>
        </p:grpSpPr>
        <p:sp>
          <p:nvSpPr>
            <p:cNvPr id="19" name="TextBox 18"/>
            <p:cNvSpPr txBox="1"/>
            <p:nvPr/>
          </p:nvSpPr>
          <p:spPr>
            <a:xfrm>
              <a:off x="1979712" y="2564904"/>
              <a:ext cx="491833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!</a:t>
              </a:r>
              <a:r>
                <a:rPr lang="en-US" altLang="zh-CN" sz="2400" dirty="0"/>
                <a:t> </a:t>
              </a:r>
              <a:r>
                <a:rPr lang="en-US" altLang="zh-CN" dirty="0"/>
                <a:t>The loss function      should be upper bounded.</a:t>
              </a:r>
              <a:endParaRPr lang="zh-CN" altLang="en-US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708920"/>
              <a:ext cx="19750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Box 20"/>
          <p:cNvSpPr txBox="1"/>
          <p:nvPr/>
        </p:nvSpPr>
        <p:spPr>
          <a:xfrm>
            <a:off x="1979713" y="2085696"/>
            <a:ext cx="27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 be optimized to make </a:t>
            </a:r>
            <a:endParaRPr lang="zh-CN" alt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9702"/>
            <a:ext cx="19750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4180" y="2581176"/>
            <a:ext cx="2247900" cy="27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PU-Learning for Dictionary-based NER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1187624" y="1221600"/>
            <a:ext cx="4918334" cy="461665"/>
            <a:chOff x="1979712" y="2564904"/>
            <a:chExt cx="4918334" cy="615553"/>
          </a:xfrm>
        </p:grpSpPr>
        <p:sp>
          <p:nvSpPr>
            <p:cNvPr id="19" name="TextBox 18"/>
            <p:cNvSpPr txBox="1"/>
            <p:nvPr/>
          </p:nvSpPr>
          <p:spPr>
            <a:xfrm>
              <a:off x="1979712" y="2564904"/>
              <a:ext cx="491833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!</a:t>
              </a:r>
              <a:r>
                <a:rPr lang="en-US" altLang="zh-CN" sz="2400" dirty="0"/>
                <a:t> </a:t>
              </a:r>
              <a:r>
                <a:rPr lang="en-US" altLang="zh-CN" dirty="0"/>
                <a:t>The loss function      should be upper bounded.</a:t>
              </a:r>
              <a:endParaRPr lang="zh-CN" altLang="en-US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2708920"/>
              <a:ext cx="19750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259633" y="19776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MAE: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5" y="3012076"/>
            <a:ext cx="4320479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259632" y="29040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MSE: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193708"/>
            <a:ext cx="4104456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259633" y="3536889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Truncated CE: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1" y="4062579"/>
            <a:ext cx="6937818" cy="309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PU-Learning for Dictionary-based NER</a:t>
            </a:r>
            <a:endParaRPr lang="zh-CN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059582"/>
            <a:ext cx="555839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3217623" y="1275606"/>
            <a:ext cx="237626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35696" y="3003798"/>
            <a:ext cx="589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                                                </a:t>
            </a:r>
            <a:r>
              <a:rPr lang="en-US" altLang="zh-CN" dirty="0"/>
              <a:t>Should be non-negative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031690"/>
            <a:ext cx="2381250" cy="2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147814"/>
            <a:ext cx="3070627" cy="2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Detail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143762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/>
              </a:rPr>
              <a:t>1. Dictionaries were crawled from Wikipedia (refer to the paper).</a:t>
            </a:r>
          </a:p>
          <a:p>
            <a:r>
              <a:rPr lang="en-US" altLang="zh-CN" b="0" i="0" dirty="0">
                <a:latin typeface="Arial"/>
              </a:rPr>
              <a:t>2. Data labeling using maximum matching algorithm.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95376"/>
            <a:ext cx="3469010" cy="256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1005577"/>
            <a:ext cx="4676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  <a:ea typeface="+mj-ea"/>
              </a:rPr>
              <a:t>Dictionary</a:t>
            </a:r>
            <a:r>
              <a:rPr lang="en-US" altLang="zh-CN" sz="2800" dirty="0">
                <a:latin typeface="+mj-lt"/>
                <a:ea typeface="+mj-ea"/>
              </a:rPr>
              <a:t> and Data Labeling:</a:t>
            </a:r>
            <a:endParaRPr lang="zh-CN" altLang="en-US" sz="2800" dirty="0">
              <a:latin typeface="+mj-lt"/>
              <a:ea typeface="+mj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39702"/>
            <a:ext cx="3297243" cy="247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404</Words>
  <Application>Microsoft Office PowerPoint</Application>
  <PresentationFormat>全屏显示(16:9)</PresentationFormat>
  <Paragraphs>64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幼圆</vt:lpstr>
      <vt:lpstr>Arial</vt:lpstr>
      <vt:lpstr>Calibri</vt:lpstr>
      <vt:lpstr>Cambria</vt:lpstr>
      <vt:lpstr>DejaVu Sans Mono</vt:lpstr>
      <vt:lpstr>Office 主题</vt:lpstr>
      <vt:lpstr>自定义设计方案</vt:lpstr>
      <vt:lpstr>Named Entity Recognition using Positive-Unlabeled Learning</vt:lpstr>
      <vt:lpstr>NER Using Only Dictionary</vt:lpstr>
      <vt:lpstr>NER Using Only Dictionary</vt:lpstr>
      <vt:lpstr>NER Using Only Dictionary</vt:lpstr>
      <vt:lpstr>PU-Learning for Dictionary-based NER</vt:lpstr>
      <vt:lpstr>PU-Learning for Dictionary-based NER</vt:lpstr>
      <vt:lpstr>PU-Learning for Dictionary-based NER</vt:lpstr>
      <vt:lpstr>PU-Learning for Dictionary-based NER</vt:lpstr>
      <vt:lpstr>Implementation Detail</vt:lpstr>
      <vt:lpstr>Implementation Detail</vt:lpstr>
      <vt:lpstr>Implementation Detail</vt:lpstr>
      <vt:lpstr>Results</vt:lpstr>
      <vt:lpstr>Results</vt:lpstr>
      <vt:lpstr>Paper &amp; Source Code &amp; Slides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using Positive-Unlabeled Learning</dc:title>
  <dc:creator>Administrator</dc:creator>
  <cp:lastModifiedBy>peng minlong</cp:lastModifiedBy>
  <cp:revision>37</cp:revision>
  <dcterms:created xsi:type="dcterms:W3CDTF">2019-05-23T05:19:07Z</dcterms:created>
  <dcterms:modified xsi:type="dcterms:W3CDTF">2019-05-28T00:12:36Z</dcterms:modified>
</cp:coreProperties>
</file>