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29" r:id="rId2"/>
    <p:sldId id="256" r:id="rId3"/>
    <p:sldId id="312" r:id="rId4"/>
    <p:sldId id="313" r:id="rId5"/>
    <p:sldId id="314" r:id="rId6"/>
    <p:sldId id="315" r:id="rId7"/>
    <p:sldId id="270" r:id="rId8"/>
    <p:sldId id="271" r:id="rId9"/>
    <p:sldId id="320" r:id="rId10"/>
    <p:sldId id="283" r:id="rId11"/>
    <p:sldId id="284" r:id="rId12"/>
    <p:sldId id="258" r:id="rId13"/>
    <p:sldId id="260" r:id="rId14"/>
    <p:sldId id="285" r:id="rId15"/>
    <p:sldId id="286" r:id="rId16"/>
    <p:sldId id="287" r:id="rId17"/>
    <p:sldId id="266" r:id="rId18"/>
    <p:sldId id="289" r:id="rId19"/>
    <p:sldId id="261" r:id="rId20"/>
    <p:sldId id="278" r:id="rId21"/>
    <p:sldId id="279" r:id="rId22"/>
    <p:sldId id="324" r:id="rId23"/>
    <p:sldId id="295" r:id="rId24"/>
    <p:sldId id="326" r:id="rId25"/>
    <p:sldId id="327" r:id="rId26"/>
    <p:sldId id="293" r:id="rId27"/>
    <p:sldId id="311" r:id="rId28"/>
    <p:sldId id="303" r:id="rId29"/>
    <p:sldId id="299" r:id="rId30"/>
    <p:sldId id="300" r:id="rId31"/>
    <p:sldId id="301" r:id="rId32"/>
    <p:sldId id="302" r:id="rId33"/>
    <p:sldId id="297" r:id="rId34"/>
    <p:sldId id="296" r:id="rId35"/>
    <p:sldId id="294" r:id="rId36"/>
    <p:sldId id="328" r:id="rId37"/>
    <p:sldId id="325" r:id="rId38"/>
    <p:sldId id="290" r:id="rId39"/>
    <p:sldId id="276" r:id="rId40"/>
    <p:sldId id="291" r:id="rId41"/>
    <p:sldId id="292" r:id="rId42"/>
    <p:sldId id="298" r:id="rId43"/>
    <p:sldId id="273" r:id="rId44"/>
    <p:sldId id="321" r:id="rId45"/>
    <p:sldId id="322" r:id="rId46"/>
    <p:sldId id="323" r:id="rId47"/>
    <p:sldId id="27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"/>
    </p:cViewPr>
  </p:sorterViewPr>
  <p:notesViewPr>
    <p:cSldViewPr>
      <p:cViewPr varScale="1">
        <p:scale>
          <a:sx n="99" d="100"/>
          <a:sy n="99" d="100"/>
        </p:scale>
        <p:origin x="-20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970139-B95F-4929-BCC8-6C223D72CC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0F6AF4-B271-497C-BB37-24EDD4582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56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7126F-214E-40B4-9E38-0615CD39F825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35641-DF4F-4DD4-9F50-BFF82C05D338}" type="slidenum">
              <a:rPr lang="en-US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2B94A-078F-416E-9C23-4577C464F11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2B94A-078F-416E-9C23-4577C464F11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2B94A-078F-416E-9C23-4577C464F115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2B94A-078F-416E-9C23-4577C464F115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F0AC01-04B5-4886-B52C-F2F381DD49E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Consumer modems/routers may connect to neighborhood</a:t>
            </a:r>
            <a:r>
              <a:rPr lang="en-US" baseline="0" dirty="0" smtClean="0"/>
              <a:t> aggregator</a:t>
            </a:r>
          </a:p>
          <a:p>
            <a:r>
              <a:rPr lang="en-US" baseline="0" dirty="0" smtClean="0"/>
              <a:t>Wiretap at ISP level has no info about where request came from</a:t>
            </a:r>
          </a:p>
          <a:p>
            <a:r>
              <a:rPr lang="en-US" baseline="0" dirty="0" smtClean="0"/>
              <a:t>Problem made worse intermediate ISPs</a:t>
            </a:r>
          </a:p>
          <a:p>
            <a:r>
              <a:rPr lang="en-US" baseline="0" dirty="0" smtClean="0"/>
              <a:t>Must drill down closer, into neighborhood and even home level to get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4733E-050C-5C4E-B11B-DC088A9DA04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8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8B268-31D7-B340-90B8-22C94079825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At 3000 feet view: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8B268-31D7-B340-90B8-22C940798259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2B94A-078F-416E-9C23-4577C464F115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8E2A-4E7A-3247-8176-82D494007F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14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2B94A-078F-416E-9C23-4577C464F115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papers published?</a:t>
            </a:r>
          </a:p>
          <a:p>
            <a:r>
              <a:rPr lang="en-US" dirty="0" smtClean="0"/>
              <a:t>Are</a:t>
            </a:r>
            <a:r>
              <a:rPr lang="en-US" baseline="0" dirty="0" smtClean="0"/>
              <a:t> we better off today?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8E2A-4E7A-3247-8176-82D494007F6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these were</a:t>
            </a:r>
            <a:r>
              <a:rPr lang="en-US" baseline="0" dirty="0" smtClean="0"/>
              <a:t> developed on top of point-to-point communication model</a:t>
            </a:r>
          </a:p>
          <a:p>
            <a:r>
              <a:rPr lang="en-US" baseline="0" dirty="0" smtClean="0"/>
              <a:t>Twitter outages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DE0CB-5150-8B46-BBBD-767243D42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r>
              <a:rPr lang="en-US" baseline="0" dirty="0" smtClean="0"/>
              <a:t> of the Web, REST on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8E2A-4E7A-3247-8176-82D494007F6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08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papers published?</a:t>
            </a:r>
          </a:p>
          <a:p>
            <a:r>
              <a:rPr lang="en-US" dirty="0" smtClean="0"/>
              <a:t>Are</a:t>
            </a:r>
            <a:r>
              <a:rPr lang="en-US" baseline="0" dirty="0" smtClean="0"/>
              <a:t> we better off today?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8E2A-4E7A-3247-8176-82D494007F6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6B26-C07D-2349-B11D-638B2BB5E9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6B26-C07D-2349-B11D-638B2BB5E9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6B26-C07D-2349-B11D-638B2BB5E9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8E2A-4E7A-3247-8176-82D494007F6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0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8E2A-4E7A-3247-8176-82D494007F6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2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3E49A-E26E-410A-8E1A-DCD3C1EA2B07}" type="slidenum">
              <a:rPr lang="en-US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9AB9C-C7B6-4B8A-B6D7-5F8D66E51CF4}" type="slidenum">
              <a:rPr lang="en-US"/>
              <a:pPr/>
              <a:t>15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2446-DE30-43B0-BF92-43AAB4393A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58BF7-191B-4190-9303-BCBACBF4B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DB7F9-C0F2-427C-8A59-F7E1C37B83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D52DE-C4E1-4F1D-A61F-70F99F0AAB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8E8AF-7984-4CDD-A97B-D20E6A28D6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10/25/2010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3AAFD-40C9-4FD5-9EDA-3E35B272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B870C-C290-41A2-AB52-C5F83C9B4D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2C1A7-934E-4A54-B4D3-CBC9A11AF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3108B-8288-41F1-AADD-A5B765D86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4F28-BE96-449A-9A79-29D59B6D06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8ADD0-C871-4646-93AB-8D52262F94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7462B-BF9F-4F44-91DE-6F54F04464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572F1-FC75-49B3-94B5-F1A87582AF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7E0DEE-D0DE-4C69-874F-13E0059302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99255B-26D7-4E45-801C-DFFE5AEF4D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4" Type="http://schemas.openxmlformats.org/officeDocument/2006/relationships/image" Target="../media/image28.emf"/><Relationship Id="rId5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gif"/><Relationship Id="rId14" Type="http://schemas.openxmlformats.org/officeDocument/2006/relationships/image" Target="../media/image12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4" Type="http://schemas.openxmlformats.org/officeDocument/2006/relationships/image" Target="../media/image28.emf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wmf"/><Relationship Id="rId8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sports" TargetMode="External"/><Relationship Id="rId4" Type="http://schemas.openxmlformats.org/officeDocument/2006/relationships/hyperlink" Target="http://www.nytimes/com/busines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today/packet1" TargetMode="External"/><Relationship Id="rId4" Type="http://schemas.openxmlformats.org/officeDocument/2006/relationships/hyperlink" Target="http://www.nytimes.com/today/packet2" TargetMode="External"/><Relationship Id="rId5" Type="http://schemas.openxmlformats.org/officeDocument/2006/relationships/hyperlink" Target="http://www.nytime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today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48.jpeg"/><Relationship Id="rId13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jpe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dnmap.arl.wustl.edu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WEB SITE: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upmcsms.weebly.com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Updated with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3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 with Current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is on end-point communication</a:t>
            </a:r>
          </a:p>
          <a:p>
            <a:pPr lvl="1"/>
            <a:r>
              <a:rPr lang="en-US" dirty="0" smtClean="0"/>
              <a:t>Artifact of original thinking: share resources, not content</a:t>
            </a:r>
          </a:p>
          <a:p>
            <a:pPr lvl="1"/>
            <a:r>
              <a:rPr lang="en-US" dirty="0" smtClean="0"/>
              <a:t>Login to fast machine, access to the tape drive, the printer, etc.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To get data, you build a secure path</a:t>
            </a:r>
          </a:p>
          <a:p>
            <a:pPr lvl="1"/>
            <a:r>
              <a:rPr lang="en-US" dirty="0" smtClean="0"/>
              <a:t>Once you authenticated with the server, you trust the content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Communication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Users today care about </a:t>
            </a:r>
            <a:r>
              <a:rPr lang="en-US" sz="2800" i="1" dirty="0" smtClean="0">
                <a:solidFill>
                  <a:srgbClr val="FF0000"/>
                </a:solidFill>
              </a:rPr>
              <a:t>content</a:t>
            </a:r>
            <a:r>
              <a:rPr lang="en-US" sz="2800" dirty="0" smtClean="0"/>
              <a:t>, not the servers</a:t>
            </a:r>
          </a:p>
          <a:p>
            <a:r>
              <a:rPr lang="en-US" sz="2800" dirty="0" smtClean="0"/>
              <a:t>Accessing the server is a by-product of the need to retrieve the desired content</a:t>
            </a:r>
          </a:p>
          <a:p>
            <a:pPr lvl="1"/>
            <a:r>
              <a:rPr lang="en-US" sz="2400" dirty="0" smtClean="0"/>
              <a:t>If the server is down, no access to the content</a:t>
            </a:r>
          </a:p>
          <a:p>
            <a:r>
              <a:rPr lang="en-US" sz="2800" dirty="0" smtClean="0"/>
              <a:t>But what if the content was available from other places (e.g., my neighbor)?</a:t>
            </a:r>
          </a:p>
          <a:p>
            <a:r>
              <a:rPr lang="en-US" sz="2800" dirty="0" smtClean="0"/>
              <a:t>We do a lot of this already with HTTP</a:t>
            </a:r>
          </a:p>
          <a:p>
            <a:pPr lvl="1"/>
            <a:r>
              <a:rPr lang="en-US" sz="2400" dirty="0" smtClean="0"/>
              <a:t>URLs, CDNs, caches, etc.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Focal Points in NDN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Focus on the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not the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</a:p>
          <a:p>
            <a:pPr>
              <a:spcAft>
                <a:spcPts val="14400"/>
              </a:spcAft>
            </a:pPr>
            <a:r>
              <a:rPr lang="en-US" dirty="0" smtClean="0"/>
              <a:t>Secure the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not the </a:t>
            </a:r>
            <a:r>
              <a:rPr lang="en-US" dirty="0" smtClean="0">
                <a:solidFill>
                  <a:srgbClr val="FF0000"/>
                </a:solidFill>
              </a:rPr>
              <a:t>container</a:t>
            </a:r>
          </a:p>
          <a:p>
            <a:pPr>
              <a:spcAft>
                <a:spcPts val="14400"/>
              </a:spcAft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Operation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packets</a:t>
            </a:r>
          </a:p>
          <a:p>
            <a:r>
              <a:rPr lang="en-US" dirty="0" smtClean="0"/>
              <a:t>Data packets</a:t>
            </a:r>
          </a:p>
          <a:p>
            <a:r>
              <a:rPr lang="en-US" dirty="0" smtClean="0"/>
              <a:t>Enhanced Forwarding</a:t>
            </a:r>
          </a:p>
          <a:p>
            <a:pPr lvl="1"/>
            <a:r>
              <a:rPr lang="en-US" dirty="0" smtClean="0"/>
              <a:t>Pending Interest Table (PIT)-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Content Store (CS) –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Forwarding Information Base (FIB) – similar to IP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r>
              <a:rPr lang="en-US" sz="4000" smtClean="0"/>
              <a:t>The IPv4 Datagram Format</a:t>
            </a:r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6763" y="892175"/>
            <a:ext cx="8194675" cy="5397500"/>
            <a:chOff x="324" y="647"/>
            <a:chExt cx="5162" cy="340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imes New Roman" charset="0"/>
              </a:endParaRPr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1742" y="1079"/>
              <a:ext cx="3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ver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3322" y="1118"/>
              <a:ext cx="4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length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2705" y="713"/>
              <a:ext cx="5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32 bits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2444" y="2898"/>
              <a:ext cx="124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charset="0"/>
                </a:rPr>
                <a:t>data </a:t>
              </a:r>
            </a:p>
            <a:p>
              <a:pPr algn="ctr"/>
              <a:r>
                <a:rPr lang="en-US">
                  <a:latin typeface="Comic Sans MS" charset="0"/>
                </a:rPr>
                <a:t>(variable length,</a:t>
              </a:r>
            </a:p>
            <a:p>
              <a:pPr algn="ctr"/>
              <a:r>
                <a:rPr lang="en-US">
                  <a:latin typeface="Comic Sans MS" charset="0"/>
                </a:rPr>
                <a:t>typically a TCP </a:t>
              </a:r>
            </a:p>
            <a:p>
              <a:pPr algn="ctr"/>
              <a:r>
                <a:rPr lang="en-US">
                  <a:latin typeface="Comic Sans MS" charset="0"/>
                </a:rPr>
                <a:t>or UDP segment)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16-bit identifier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Text Box 17"/>
            <p:cNvSpPr txBox="1">
              <a:spLocks noChangeArrowheads="1"/>
            </p:cNvSpPr>
            <p:nvPr/>
          </p:nvSpPr>
          <p:spPr bwMode="auto">
            <a:xfrm>
              <a:off x="3287" y="1655"/>
              <a:ext cx="72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Internet</a:t>
              </a:r>
            </a:p>
            <a:p>
              <a:pPr algn="ctr"/>
              <a:r>
                <a:rPr lang="en-US" sz="1600">
                  <a:latin typeface="Comic Sans MS" charset="0"/>
                </a:rPr>
                <a:t> checksum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1793" y="1637"/>
              <a:ext cx="54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time to</a:t>
              </a:r>
            </a:p>
            <a:p>
              <a:pPr algn="ctr"/>
              <a:r>
                <a:rPr lang="en-US" sz="1600">
                  <a:latin typeface="Comic Sans MS" charset="0"/>
                </a:rPr>
                <a:t>live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2188" y="2065"/>
              <a:ext cx="16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32 bit source IP address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345" y="647"/>
              <a:ext cx="124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Comic Sans MS" charset="0"/>
                </a:rPr>
                <a:t>IP protocol version</a:t>
              </a:r>
            </a:p>
            <a:p>
              <a:pPr algn="r"/>
              <a:r>
                <a:rPr lang="en-US" sz="1600">
                  <a:latin typeface="Comic Sans MS" charset="0"/>
                </a:rPr>
                <a:t>number</a:t>
              </a:r>
              <a:endParaRPr lang="en-US" sz="900">
                <a:latin typeface="Times New Roman" charset="0"/>
              </a:endParaRPr>
            </a:p>
          </p:txBody>
        </p: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646" y="992"/>
              <a:ext cx="94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Comic Sans MS" charset="0"/>
                </a:rPr>
                <a:t>header length</a:t>
              </a:r>
            </a:p>
            <a:p>
              <a:pPr algn="r"/>
              <a:r>
                <a:rPr lang="en-US" sz="1600">
                  <a:latin typeface="Comic Sans MS" charset="0"/>
                </a:rPr>
                <a:t> (bytes)</a:t>
              </a:r>
              <a:endParaRPr lang="en-US" sz="900">
                <a:latin typeface="Times New Roman" charset="0"/>
              </a:endParaRPr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514" y="1622"/>
              <a:ext cx="1151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Comic Sans MS" charset="0"/>
                </a:rPr>
                <a:t>max number</a:t>
              </a:r>
            </a:p>
            <a:p>
              <a:pPr algn="r"/>
              <a:r>
                <a:rPr lang="en-US" sz="1600">
                  <a:latin typeface="Comic Sans MS" charset="0"/>
                </a:rPr>
                <a:t>remaining hops</a:t>
              </a:r>
            </a:p>
            <a:p>
              <a:pPr algn="r"/>
              <a:r>
                <a:rPr lang="en-US" sz="1600">
                  <a:latin typeface="Comic Sans MS" charset="0"/>
                </a:rPr>
                <a:t>(decremented at </a:t>
              </a:r>
            </a:p>
            <a:p>
              <a:pPr algn="r"/>
              <a:r>
                <a:rPr lang="en-US" sz="1600">
                  <a:latin typeface="Comic Sans MS" charset="0"/>
                </a:rPr>
                <a:t>each router)</a:t>
              </a:r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Text Box 25"/>
            <p:cNvSpPr txBox="1">
              <a:spLocks noChangeArrowheads="1"/>
            </p:cNvSpPr>
            <p:nvPr/>
          </p:nvSpPr>
          <p:spPr bwMode="auto">
            <a:xfrm>
              <a:off x="4452" y="1232"/>
              <a:ext cx="103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charset="0"/>
                </a:rPr>
                <a:t>for</a:t>
              </a:r>
            </a:p>
            <a:p>
              <a:r>
                <a:rPr lang="en-US" sz="1600">
                  <a:latin typeface="Comic Sans MS" charset="0"/>
                </a:rPr>
                <a:t>fragmentation/</a:t>
              </a:r>
            </a:p>
            <a:p>
              <a:r>
                <a:rPr lang="en-US" sz="1600">
                  <a:latin typeface="Comic Sans MS" charset="0"/>
                </a:rPr>
                <a:t>reassembly</a:t>
              </a:r>
            </a:p>
          </p:txBody>
        </p:sp>
        <p:sp>
          <p:nvSpPr>
            <p:cNvPr id="25627" name="Text Box 26"/>
            <p:cNvSpPr txBox="1">
              <a:spLocks noChangeArrowheads="1"/>
            </p:cNvSpPr>
            <p:nvPr/>
          </p:nvSpPr>
          <p:spPr bwMode="auto">
            <a:xfrm>
              <a:off x="4433" y="770"/>
              <a:ext cx="10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charset="0"/>
                </a:rPr>
                <a:t>total datagram</a:t>
              </a:r>
            </a:p>
            <a:p>
              <a:r>
                <a:rPr lang="en-US" sz="1600">
                  <a:latin typeface="Comic Sans MS" charset="0"/>
                </a:rPr>
                <a:t>length (bytes)</a:t>
              </a:r>
            </a:p>
          </p:txBody>
        </p:sp>
        <p:sp>
          <p:nvSpPr>
            <p:cNvPr id="25628" name="Text Box 27"/>
            <p:cNvSpPr txBox="1">
              <a:spLocks noChangeArrowheads="1"/>
            </p:cNvSpPr>
            <p:nvPr/>
          </p:nvSpPr>
          <p:spPr bwMode="auto">
            <a:xfrm>
              <a:off x="324" y="2426"/>
              <a:ext cx="13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Comic Sans MS" charset="0"/>
                </a:rPr>
                <a:t>upper layer protocol</a:t>
              </a:r>
            </a:p>
            <a:p>
              <a:pPr algn="r"/>
              <a:r>
                <a:rPr lang="en-US" sz="1600">
                  <a:latin typeface="Comic Sans MS" charset="0"/>
                </a:rPr>
                <a:t>to deliver payload to</a:t>
              </a:r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30"/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Text Box 31"/>
            <p:cNvSpPr txBox="1">
              <a:spLocks noChangeArrowheads="1"/>
            </p:cNvSpPr>
            <p:nvPr/>
          </p:nvSpPr>
          <p:spPr bwMode="auto">
            <a:xfrm>
              <a:off x="2028" y="1013"/>
              <a:ext cx="43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head.</a:t>
              </a:r>
            </a:p>
            <a:p>
              <a:pPr algn="ctr"/>
              <a:r>
                <a:rPr lang="en-US" sz="1600">
                  <a:latin typeface="Comic Sans MS" charset="0"/>
                </a:rPr>
                <a:t>len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5633" name="Text Box 32"/>
            <p:cNvSpPr txBox="1">
              <a:spLocks noChangeArrowheads="1"/>
            </p:cNvSpPr>
            <p:nvPr/>
          </p:nvSpPr>
          <p:spPr bwMode="auto">
            <a:xfrm>
              <a:off x="2441" y="1007"/>
              <a:ext cx="5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type of</a:t>
              </a:r>
            </a:p>
            <a:p>
              <a:pPr algn="ctr"/>
              <a:r>
                <a:rPr lang="en-US" sz="1600">
                  <a:latin typeface="Comic Sans MS" charset="0"/>
                </a:rPr>
                <a:t>service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5634" name="Line 33"/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34"/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Text Box 35"/>
            <p:cNvSpPr txBox="1">
              <a:spLocks noChangeArrowheads="1"/>
            </p:cNvSpPr>
            <p:nvPr/>
          </p:nvSpPr>
          <p:spPr bwMode="auto">
            <a:xfrm>
              <a:off x="625" y="1340"/>
              <a:ext cx="9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Comic Sans MS" charset="0"/>
                </a:rPr>
                <a:t>“type” of data </a:t>
              </a:r>
              <a:endParaRPr lang="en-US" sz="900">
                <a:latin typeface="Times New Roman" charset="0"/>
              </a:endParaRPr>
            </a:p>
          </p:txBody>
        </p:sp>
        <p:sp>
          <p:nvSpPr>
            <p:cNvPr id="25637" name="Line 36"/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Line 37"/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Text Box 38"/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flgs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5640" name="Line 39"/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Text Box 40"/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fragment</a:t>
              </a:r>
            </a:p>
            <a:p>
              <a:pPr algn="ctr"/>
              <a:r>
                <a:rPr lang="en-US" sz="1600">
                  <a:latin typeface="Comic Sans MS" charset="0"/>
                </a:rPr>
                <a:t> offset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5642" name="Line 41"/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43"/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44"/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Text Box 46"/>
            <p:cNvSpPr txBox="1">
              <a:spLocks noChangeArrowheads="1"/>
            </p:cNvSpPr>
            <p:nvPr/>
          </p:nvSpPr>
          <p:spPr bwMode="auto">
            <a:xfrm>
              <a:off x="2469" y="1631"/>
              <a:ext cx="45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upper</a:t>
              </a:r>
            </a:p>
            <a:p>
              <a:pPr algn="ctr"/>
              <a:r>
                <a:rPr lang="en-US" sz="1600">
                  <a:latin typeface="Comic Sans MS" charset="0"/>
                </a:rPr>
                <a:t> layer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Line 48"/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Text Box 49"/>
            <p:cNvSpPr txBox="1">
              <a:spLocks noChangeArrowheads="1"/>
            </p:cNvSpPr>
            <p:nvPr/>
          </p:nvSpPr>
          <p:spPr bwMode="auto">
            <a:xfrm>
              <a:off x="2077" y="2341"/>
              <a:ext cx="18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32 bit destination IP address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5651" name="Line 50"/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Text Box 51"/>
            <p:cNvSpPr txBox="1">
              <a:spLocks noChangeArrowheads="1"/>
            </p:cNvSpPr>
            <p:nvPr/>
          </p:nvSpPr>
          <p:spPr bwMode="auto">
            <a:xfrm>
              <a:off x="2463" y="2635"/>
              <a:ext cx="10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Options (if any)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5653" name="Text Box 52"/>
            <p:cNvSpPr txBox="1">
              <a:spLocks noChangeArrowheads="1"/>
            </p:cNvSpPr>
            <p:nvPr/>
          </p:nvSpPr>
          <p:spPr bwMode="auto">
            <a:xfrm>
              <a:off x="4380" y="2618"/>
              <a:ext cx="1023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charset="0"/>
                </a:rPr>
                <a:t>E.g. timestamp,</a:t>
              </a:r>
            </a:p>
            <a:p>
              <a:r>
                <a:rPr lang="en-US" sz="1600">
                  <a:latin typeface="Comic Sans MS" charset="0"/>
                </a:rPr>
                <a:t>record route</a:t>
              </a:r>
            </a:p>
            <a:p>
              <a:r>
                <a:rPr lang="en-US" sz="1600">
                  <a:latin typeface="Comic Sans MS" charset="0"/>
                </a:rPr>
                <a:t>taken, specify</a:t>
              </a:r>
            </a:p>
            <a:p>
              <a:r>
                <a:rPr lang="en-US" sz="1600">
                  <a:latin typeface="Comic Sans MS" charset="0"/>
                </a:rPr>
                <a:t>list of routers </a:t>
              </a:r>
            </a:p>
            <a:p>
              <a:r>
                <a:rPr lang="en-US" sz="1600">
                  <a:latin typeface="Comic Sans MS" charset="0"/>
                </a:rPr>
                <a:t>to visit.</a:t>
              </a:r>
            </a:p>
          </p:txBody>
        </p:sp>
        <p:sp>
          <p:nvSpPr>
            <p:cNvPr id="25654" name="Line 53"/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3350"/>
            <a:ext cx="7772400" cy="781050"/>
          </a:xfrm>
        </p:spPr>
        <p:txBody>
          <a:bodyPr/>
          <a:lstStyle/>
          <a:p>
            <a:r>
              <a:rPr lang="en-US" sz="4000" dirty="0" smtClean="0"/>
              <a:t>Two Simple Changes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90600"/>
            <a:ext cx="6872288" cy="5292725"/>
            <a:chOff x="-15" y="713"/>
            <a:chExt cx="4329" cy="3334"/>
          </a:xfrm>
        </p:grpSpPr>
        <p:sp>
          <p:nvSpPr>
            <p:cNvPr id="27657" name="Rectangle 4"/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5"/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imes New Roman" charset="0"/>
              </a:endParaRPr>
            </a:p>
          </p:txBody>
        </p:sp>
        <p:sp>
          <p:nvSpPr>
            <p:cNvPr id="27659" name="Text Box 6"/>
            <p:cNvSpPr txBox="1">
              <a:spLocks noChangeArrowheads="1"/>
            </p:cNvSpPr>
            <p:nvPr/>
          </p:nvSpPr>
          <p:spPr bwMode="auto">
            <a:xfrm>
              <a:off x="1742" y="1079"/>
              <a:ext cx="3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ver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7660" name="Text Box 7"/>
            <p:cNvSpPr txBox="1">
              <a:spLocks noChangeArrowheads="1"/>
            </p:cNvSpPr>
            <p:nvPr/>
          </p:nvSpPr>
          <p:spPr bwMode="auto">
            <a:xfrm>
              <a:off x="3322" y="1118"/>
              <a:ext cx="4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length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7661" name="Line 8"/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9"/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Text Box 10"/>
            <p:cNvSpPr txBox="1">
              <a:spLocks noChangeArrowheads="1"/>
            </p:cNvSpPr>
            <p:nvPr/>
          </p:nvSpPr>
          <p:spPr bwMode="auto">
            <a:xfrm>
              <a:off x="2705" y="713"/>
              <a:ext cx="5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32 bits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7664" name="Line 11"/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2"/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Text Box 13"/>
            <p:cNvSpPr txBox="1">
              <a:spLocks noChangeArrowheads="1"/>
            </p:cNvSpPr>
            <p:nvPr/>
          </p:nvSpPr>
          <p:spPr bwMode="auto">
            <a:xfrm>
              <a:off x="2145" y="3113"/>
              <a:ext cx="1909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mic Sans MS" charset="0"/>
                </a:rPr>
                <a:t>data </a:t>
              </a:r>
            </a:p>
            <a:p>
              <a:pPr algn="ctr"/>
              <a:r>
                <a:rPr lang="en-US" dirty="0">
                  <a:latin typeface="Comic Sans MS" charset="0"/>
                </a:rPr>
                <a:t>(variable </a:t>
              </a:r>
              <a:r>
                <a:rPr lang="en-US" dirty="0" smtClean="0">
                  <a:latin typeface="Comic Sans MS" charset="0"/>
                </a:rPr>
                <a:t>length)</a:t>
              </a:r>
              <a:endParaRPr lang="en-US" sz="2000" dirty="0">
                <a:latin typeface="Times New Roman" charset="0"/>
              </a:endParaRPr>
            </a:p>
          </p:txBody>
        </p:sp>
        <p:sp>
          <p:nvSpPr>
            <p:cNvPr id="27667" name="Text Box 14"/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16-bit identifier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7668" name="Line 15"/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16"/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Text Box 17"/>
            <p:cNvSpPr txBox="1">
              <a:spLocks noChangeArrowheads="1"/>
            </p:cNvSpPr>
            <p:nvPr/>
          </p:nvSpPr>
          <p:spPr bwMode="auto">
            <a:xfrm>
              <a:off x="3287" y="1655"/>
              <a:ext cx="72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Internet</a:t>
              </a:r>
            </a:p>
            <a:p>
              <a:pPr algn="ctr"/>
              <a:r>
                <a:rPr lang="en-US" sz="1600">
                  <a:latin typeface="Comic Sans MS" charset="0"/>
                </a:rPr>
                <a:t> checksum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7671" name="Text Box 18"/>
            <p:cNvSpPr txBox="1">
              <a:spLocks noChangeArrowheads="1"/>
            </p:cNvSpPr>
            <p:nvPr/>
          </p:nvSpPr>
          <p:spPr bwMode="auto">
            <a:xfrm>
              <a:off x="1793" y="1637"/>
              <a:ext cx="54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time to</a:t>
              </a:r>
            </a:p>
            <a:p>
              <a:pPr algn="ctr"/>
              <a:r>
                <a:rPr lang="en-US" sz="1600">
                  <a:latin typeface="Comic Sans MS" charset="0"/>
                </a:rPr>
                <a:t>live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7672" name="Text Box 19"/>
            <p:cNvSpPr txBox="1">
              <a:spLocks noChangeArrowheads="1"/>
            </p:cNvSpPr>
            <p:nvPr/>
          </p:nvSpPr>
          <p:spPr bwMode="auto">
            <a:xfrm>
              <a:off x="2188" y="2065"/>
              <a:ext cx="16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32 bit source IP address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7673" name="Text Box 22"/>
            <p:cNvSpPr txBox="1">
              <a:spLocks noChangeArrowheads="1"/>
            </p:cNvSpPr>
            <p:nvPr/>
          </p:nvSpPr>
          <p:spPr bwMode="auto">
            <a:xfrm>
              <a:off x="-15" y="2106"/>
              <a:ext cx="165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latin typeface="Comic Sans MS" charset="0"/>
                </a:rPr>
                <a:t>Delete the Source</a:t>
              </a:r>
              <a:r>
                <a:rPr lang="en-US" sz="1600" dirty="0">
                  <a:latin typeface="Comic Sans MS" charset="0"/>
                </a:rPr>
                <a:t>.</a:t>
              </a:r>
              <a:br>
                <a:rPr lang="en-US" sz="1600" dirty="0">
                  <a:latin typeface="Comic Sans MS" charset="0"/>
                </a:rPr>
              </a:br>
              <a:r>
                <a:rPr lang="en-US" sz="1600" dirty="0">
                  <a:latin typeface="Comic Sans MS" charset="0"/>
                </a:rPr>
                <a:t>Named Data Networking</a:t>
              </a:r>
              <a:br>
                <a:rPr lang="en-US" sz="1600" dirty="0">
                  <a:latin typeface="Comic Sans MS" charset="0"/>
                </a:rPr>
              </a:br>
              <a:r>
                <a:rPr lang="en-US" sz="1600" dirty="0">
                  <a:latin typeface="Comic Sans MS" charset="0"/>
                </a:rPr>
                <a:t>does not have sources</a:t>
              </a:r>
            </a:p>
          </p:txBody>
        </p:sp>
        <p:sp>
          <p:nvSpPr>
            <p:cNvPr id="27674" name="Line 28"/>
            <p:cNvSpPr>
              <a:spLocks noChangeShapeType="1"/>
            </p:cNvSpPr>
            <p:nvPr/>
          </p:nvSpPr>
          <p:spPr bwMode="auto">
            <a:xfrm flipV="1">
              <a:off x="1617" y="2393"/>
              <a:ext cx="480" cy="5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Text Box 31"/>
            <p:cNvSpPr txBox="1">
              <a:spLocks noChangeArrowheads="1"/>
            </p:cNvSpPr>
            <p:nvPr/>
          </p:nvSpPr>
          <p:spPr bwMode="auto">
            <a:xfrm>
              <a:off x="2028" y="1013"/>
              <a:ext cx="43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head.</a:t>
              </a:r>
            </a:p>
            <a:p>
              <a:pPr algn="ctr"/>
              <a:r>
                <a:rPr lang="en-US" sz="1600">
                  <a:latin typeface="Comic Sans MS" charset="0"/>
                </a:rPr>
                <a:t>len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7676" name="Text Box 32"/>
            <p:cNvSpPr txBox="1">
              <a:spLocks noChangeArrowheads="1"/>
            </p:cNvSpPr>
            <p:nvPr/>
          </p:nvSpPr>
          <p:spPr bwMode="auto">
            <a:xfrm>
              <a:off x="2441" y="1007"/>
              <a:ext cx="5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type of</a:t>
              </a:r>
            </a:p>
            <a:p>
              <a:pPr algn="ctr"/>
              <a:r>
                <a:rPr lang="en-US" sz="1600">
                  <a:latin typeface="Comic Sans MS" charset="0"/>
                </a:rPr>
                <a:t>service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7677" name="Line 33"/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34"/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37"/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38"/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flgs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7681" name="Line 39"/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Text Box 40"/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fragment</a:t>
              </a:r>
            </a:p>
            <a:p>
              <a:pPr algn="ctr"/>
              <a:r>
                <a:rPr lang="en-US" sz="1600">
                  <a:latin typeface="Comic Sans MS" charset="0"/>
                </a:rPr>
                <a:t> offset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7683" name="Line 43"/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44"/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45"/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Text Box 46"/>
            <p:cNvSpPr txBox="1">
              <a:spLocks noChangeArrowheads="1"/>
            </p:cNvSpPr>
            <p:nvPr/>
          </p:nvSpPr>
          <p:spPr bwMode="auto">
            <a:xfrm>
              <a:off x="2469" y="1631"/>
              <a:ext cx="45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upper</a:t>
              </a:r>
            </a:p>
            <a:p>
              <a:pPr algn="ctr"/>
              <a:r>
                <a:rPr lang="en-US" sz="1600">
                  <a:latin typeface="Comic Sans MS" charset="0"/>
                </a:rPr>
                <a:t> layer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7687" name="Line 47"/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48"/>
            <p:cNvSpPr>
              <a:spLocks noChangeShapeType="1"/>
            </p:cNvSpPr>
            <p:nvPr/>
          </p:nvSpPr>
          <p:spPr bwMode="auto">
            <a:xfrm flipV="1">
              <a:off x="1617" y="2153"/>
              <a:ext cx="576" cy="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Text Box 49"/>
            <p:cNvSpPr txBox="1">
              <a:spLocks noChangeArrowheads="1"/>
            </p:cNvSpPr>
            <p:nvPr/>
          </p:nvSpPr>
          <p:spPr bwMode="auto">
            <a:xfrm>
              <a:off x="2077" y="2341"/>
              <a:ext cx="18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32 bit destination IP address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27690" name="Line 50"/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>
              <a:off x="2463" y="2635"/>
              <a:ext cx="10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charset="0"/>
                </a:rPr>
                <a:t>Options (if any)</a:t>
              </a:r>
              <a:endParaRPr lang="en-US" sz="2000">
                <a:latin typeface="Times New Roman" charset="0"/>
              </a:endParaRPr>
            </a:p>
          </p:txBody>
        </p:sp>
      </p:grpSp>
      <p:sp>
        <p:nvSpPr>
          <p:cNvPr id="27652" name="Text Box 22"/>
          <p:cNvSpPr txBox="1">
            <a:spLocks noChangeArrowheads="1"/>
          </p:cNvSpPr>
          <p:nvPr/>
        </p:nvSpPr>
        <p:spPr bwMode="auto">
          <a:xfrm>
            <a:off x="36513" y="4198938"/>
            <a:ext cx="28590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solidFill>
                  <a:srgbClr val="FF0000"/>
                </a:solidFill>
                <a:latin typeface="Comic Sans MS" charset="0"/>
              </a:rPr>
              <a:t>Delete the Destination</a:t>
            </a:r>
            <a:r>
              <a:rPr lang="en-US" sz="1600">
                <a:latin typeface="Comic Sans MS" charset="0"/>
              </a:rPr>
              <a:t>.</a:t>
            </a:r>
            <a:br>
              <a:rPr lang="en-US" sz="1600">
                <a:latin typeface="Comic Sans MS" charset="0"/>
              </a:rPr>
            </a:br>
            <a:r>
              <a:rPr lang="en-US" sz="1600">
                <a:latin typeface="Comic Sans MS" charset="0"/>
              </a:rPr>
              <a:t>Named Data Networking</a:t>
            </a:r>
            <a:br>
              <a:rPr lang="en-US" sz="1600">
                <a:latin typeface="Comic Sans MS" charset="0"/>
              </a:rPr>
            </a:br>
            <a:r>
              <a:rPr lang="en-US" sz="1600">
                <a:latin typeface="Comic Sans MS" charset="0"/>
              </a:rPr>
              <a:t>does not have destinations</a:t>
            </a:r>
          </a:p>
        </p:txBody>
      </p:sp>
      <p:cxnSp>
        <p:nvCxnSpPr>
          <p:cNvPr id="57" name="Straight Connector 56"/>
          <p:cNvCxnSpPr>
            <a:cxnSpLocks noChangeShapeType="1"/>
            <a:endCxn id="27668" idx="1"/>
          </p:cNvCxnSpPr>
          <p:nvPr/>
        </p:nvCxnSpPr>
        <p:spPr bwMode="auto">
          <a:xfrm>
            <a:off x="3048000" y="3124200"/>
            <a:ext cx="3963988" cy="3698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3048000" y="3505200"/>
            <a:ext cx="3963988" cy="3698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9" name="Straight Connector 58"/>
          <p:cNvCxnSpPr>
            <a:cxnSpLocks noChangeShapeType="1"/>
            <a:endCxn id="27685" idx="1"/>
          </p:cNvCxnSpPr>
          <p:nvPr/>
        </p:nvCxnSpPr>
        <p:spPr bwMode="auto">
          <a:xfrm flipV="1">
            <a:off x="3124200" y="3017838"/>
            <a:ext cx="3868738" cy="4111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2" name="Straight Connector 61"/>
          <p:cNvCxnSpPr>
            <a:cxnSpLocks noChangeShapeType="1"/>
            <a:stCxn id="27658" idx="1"/>
            <a:endCxn id="27668" idx="1"/>
          </p:cNvCxnSpPr>
          <p:nvPr/>
        </p:nvCxnSpPr>
        <p:spPr bwMode="auto">
          <a:xfrm rot="10800000" flipH="1">
            <a:off x="3054350" y="3494088"/>
            <a:ext cx="3957638" cy="387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048000" y="2144712"/>
            <a:ext cx="3963988" cy="369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 flipV="1">
            <a:off x="3124200" y="2038350"/>
            <a:ext cx="3868738" cy="411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3048000" y="4049712"/>
            <a:ext cx="3963988" cy="369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V="1">
            <a:off x="3124200" y="3943350"/>
            <a:ext cx="3868738" cy="411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7275512" y="2971800"/>
            <a:ext cx="17160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mic Sans MS" charset="0"/>
              </a:rPr>
              <a:t>IPv6 killed these already</a:t>
            </a:r>
            <a:endParaRPr lang="en-US" sz="1600" dirty="0">
              <a:latin typeface="Comic Sans MS" charset="0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7239000" y="2286000"/>
            <a:ext cx="6096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V="1">
            <a:off x="7010400" y="3581400"/>
            <a:ext cx="9144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152400"/>
            <a:ext cx="7772400" cy="781050"/>
          </a:xfrm>
        </p:spPr>
        <p:txBody>
          <a:bodyPr/>
          <a:lstStyle/>
          <a:p>
            <a:r>
              <a:rPr lang="en-US" sz="4000" dirty="0" smtClean="0"/>
              <a:t>NDN Packets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828800"/>
            <a:ext cx="4059238" cy="2209800"/>
            <a:chOff x="1757" y="953"/>
            <a:chExt cx="2557" cy="3094"/>
          </a:xfrm>
        </p:grpSpPr>
        <p:sp>
          <p:nvSpPr>
            <p:cNvPr id="29712" name="Rectangle 4"/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Rectangle 5"/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imes New Roman" charset="0"/>
              </a:endParaRPr>
            </a:p>
          </p:txBody>
        </p:sp>
        <p:sp>
          <p:nvSpPr>
            <p:cNvPr id="29714" name="Text Box 7"/>
            <p:cNvSpPr txBox="1">
              <a:spLocks noChangeArrowheads="1"/>
            </p:cNvSpPr>
            <p:nvPr/>
          </p:nvSpPr>
          <p:spPr bwMode="auto">
            <a:xfrm>
              <a:off x="1809" y="1118"/>
              <a:ext cx="2352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Content Name:</a:t>
              </a:r>
              <a:br>
                <a:rPr lang="en-US" sz="1600" b="1" dirty="0">
                  <a:latin typeface="+mn-lt"/>
                </a:rPr>
              </a:br>
              <a:r>
                <a:rPr lang="en-US" sz="1600" b="1" dirty="0">
                  <a:latin typeface="+mn-lt"/>
                </a:rPr>
                <a:t>Identifies the data I want to receive  </a:t>
              </a:r>
              <a:br>
                <a:rPr lang="en-US" sz="1600" b="1" dirty="0">
                  <a:latin typeface="+mn-lt"/>
                </a:rPr>
              </a:br>
              <a:endParaRPr lang="en-US" sz="1600" b="1" dirty="0">
                <a:latin typeface="+mn-lt"/>
              </a:endParaRP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1885" y="2506"/>
              <a:ext cx="2205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Selector:  identifier publisher, etc 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29716" name="Line 43"/>
            <p:cNvSpPr>
              <a:spLocks noChangeShapeType="1"/>
            </p:cNvSpPr>
            <p:nvPr/>
          </p:nvSpPr>
          <p:spPr bwMode="auto">
            <a:xfrm flipV="1">
              <a:off x="1769" y="244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45"/>
            <p:cNvSpPr>
              <a:spLocks noChangeShapeType="1"/>
            </p:cNvSpPr>
            <p:nvPr/>
          </p:nvSpPr>
          <p:spPr bwMode="auto">
            <a:xfrm flipV="1">
              <a:off x="1757" y="33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0" name="Text Box 19"/>
          <p:cNvSpPr txBox="1">
            <a:spLocks noChangeArrowheads="1"/>
          </p:cNvSpPr>
          <p:nvPr/>
        </p:nvSpPr>
        <p:spPr bwMode="auto">
          <a:xfrm>
            <a:off x="4613275" y="3090863"/>
            <a:ext cx="781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charset="0"/>
              </a:rPr>
              <a:t>Nonce </a:t>
            </a:r>
            <a:endParaRPr lang="en-US" sz="2000">
              <a:latin typeface="Times New Roman" charset="0"/>
            </a:endParaRPr>
          </a:p>
        </p:txBody>
      </p:sp>
      <p:sp>
        <p:nvSpPr>
          <p:cNvPr id="29705" name="Rectangle 4"/>
          <p:cNvSpPr>
            <a:spLocks noChangeArrowheads="1"/>
          </p:cNvSpPr>
          <p:nvPr/>
        </p:nvSpPr>
        <p:spPr bwMode="auto">
          <a:xfrm>
            <a:off x="4603750" y="1717675"/>
            <a:ext cx="3951288" cy="4824413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+mn-lt"/>
            </a:endParaRPr>
          </a:p>
        </p:txBody>
      </p:sp>
      <p:sp>
        <p:nvSpPr>
          <p:cNvPr id="29706" name="Rectangle 5"/>
          <p:cNvSpPr>
            <a:spLocks noChangeArrowheads="1"/>
          </p:cNvSpPr>
          <p:nvPr/>
        </p:nvSpPr>
        <p:spPr bwMode="auto">
          <a:xfrm>
            <a:off x="4508500" y="1824038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+mn-lt"/>
            </a:endParaRPr>
          </a:p>
        </p:txBody>
      </p:sp>
      <p:sp>
        <p:nvSpPr>
          <p:cNvPr id="29707" name="Text Box 7"/>
          <p:cNvSpPr txBox="1">
            <a:spLocks noChangeArrowheads="1"/>
          </p:cNvSpPr>
          <p:nvPr/>
        </p:nvSpPr>
        <p:spPr bwMode="auto">
          <a:xfrm>
            <a:off x="4578350" y="1979613"/>
            <a:ext cx="373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latin typeface="+mn-lt"/>
              </a:rPr>
              <a:t>Content Name:</a:t>
            </a:r>
            <a:br>
              <a:rPr lang="en-US" sz="1600" b="1">
                <a:latin typeface="+mn-lt"/>
              </a:rPr>
            </a:br>
            <a:r>
              <a:rPr lang="en-US" sz="1600" b="1">
                <a:latin typeface="+mn-lt"/>
              </a:rPr>
              <a:t>Identifies the data in this packet</a:t>
            </a:r>
            <a:br>
              <a:rPr lang="en-US" sz="1600" b="1">
                <a:latin typeface="+mn-lt"/>
              </a:rPr>
            </a:br>
            <a:endParaRPr lang="en-US" sz="1600" b="1">
              <a:latin typeface="+mn-lt"/>
            </a:endParaRPr>
          </a:p>
        </p:txBody>
      </p:sp>
      <p:sp>
        <p:nvSpPr>
          <p:cNvPr id="29709" name="Text Box 19"/>
          <p:cNvSpPr txBox="1">
            <a:spLocks noChangeArrowheads="1"/>
          </p:cNvSpPr>
          <p:nvPr/>
        </p:nvSpPr>
        <p:spPr bwMode="auto">
          <a:xfrm>
            <a:off x="4649788" y="2936875"/>
            <a:ext cx="37000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Signature:  Required for all packets </a:t>
            </a:r>
            <a:endParaRPr lang="en-US" sz="2000" b="1" dirty="0">
              <a:latin typeface="+mn-lt"/>
            </a:endParaRPr>
          </a:p>
        </p:txBody>
      </p:sp>
      <p:sp>
        <p:nvSpPr>
          <p:cNvPr id="29710" name="Line 43"/>
          <p:cNvSpPr>
            <a:spLocks noChangeShapeType="1"/>
          </p:cNvSpPr>
          <p:nvPr/>
        </p:nvSpPr>
        <p:spPr bwMode="auto">
          <a:xfrm flipV="1">
            <a:off x="4514850" y="2849563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>
              <a:latin typeface="+mn-lt"/>
            </a:endParaRPr>
          </a:p>
        </p:txBody>
      </p:sp>
      <p:sp>
        <p:nvSpPr>
          <p:cNvPr id="29711" name="Line 45"/>
          <p:cNvSpPr>
            <a:spLocks noChangeShapeType="1"/>
          </p:cNvSpPr>
          <p:nvPr/>
        </p:nvSpPr>
        <p:spPr bwMode="auto">
          <a:xfrm flipV="1">
            <a:off x="4495800" y="3363913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>
              <a:latin typeface="+mn-lt"/>
            </a:endParaRPr>
          </a:p>
        </p:txBody>
      </p:sp>
      <p:sp>
        <p:nvSpPr>
          <p:cNvPr id="29703" name="Text Box 19"/>
          <p:cNvSpPr txBox="1">
            <a:spLocks noChangeArrowheads="1"/>
          </p:cNvSpPr>
          <p:nvPr/>
        </p:nvSpPr>
        <p:spPr bwMode="auto">
          <a:xfrm>
            <a:off x="2020888" y="3624263"/>
            <a:ext cx="809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Nonce</a:t>
            </a:r>
            <a:endParaRPr lang="en-US" sz="2000" b="1" dirty="0">
              <a:latin typeface="+mn-lt"/>
            </a:endParaRPr>
          </a:p>
        </p:txBody>
      </p:sp>
      <p:sp>
        <p:nvSpPr>
          <p:cNvPr id="29704" name="Text Box 19"/>
          <p:cNvSpPr txBox="1">
            <a:spLocks noChangeArrowheads="1"/>
          </p:cNvSpPr>
          <p:nvPr/>
        </p:nvSpPr>
        <p:spPr bwMode="auto">
          <a:xfrm>
            <a:off x="6096000" y="4724400"/>
            <a:ext cx="638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Data</a:t>
            </a:r>
            <a:endParaRPr lang="en-US" sz="2000" b="1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3000" y="990600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 Packet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1000780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Packet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pPr marL="24161750" indent="-24161750" eaLnBrk="1" hangingPunct="1">
              <a:lnSpc>
                <a:spcPct val="90000"/>
              </a:lnSpc>
            </a:pPr>
            <a:r>
              <a:rPr lang="en-US" dirty="0" smtClean="0"/>
              <a:t>NDN Forwarding: Interests</a:t>
            </a:r>
          </a:p>
        </p:txBody>
      </p:sp>
      <p:pic>
        <p:nvPicPr>
          <p:cNvPr id="31747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908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sp>
        <p:nvSpPr>
          <p:cNvPr id="31748" name="Rectangle 290"/>
          <p:cNvSpPr>
            <a:spLocks noChangeArrowheads="1"/>
          </p:cNvSpPr>
          <p:nvPr/>
        </p:nvSpPr>
        <p:spPr bwMode="auto">
          <a:xfrm>
            <a:off x="5038725" y="2452688"/>
            <a:ext cx="53975" cy="603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" name="Straight Arrow Connector 119"/>
          <p:cNvCxnSpPr>
            <a:cxnSpLocks noChangeShapeType="1"/>
            <a:stCxn id="16" idx="3"/>
          </p:cNvCxnSpPr>
          <p:nvPr/>
        </p:nvCxnSpPr>
        <p:spPr bwMode="auto">
          <a:xfrm>
            <a:off x="1906588" y="2035969"/>
            <a:ext cx="912812" cy="707231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750" name="TextBox 234"/>
          <p:cNvSpPr txBox="1">
            <a:spLocks noChangeArrowheads="1"/>
          </p:cNvSpPr>
          <p:nvPr/>
        </p:nvSpPr>
        <p:spPr bwMode="auto">
          <a:xfrm>
            <a:off x="381000" y="3886200"/>
            <a:ext cx="7848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27432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Interest</a:t>
            </a:r>
            <a:r>
              <a:rPr lang="en-US" dirty="0">
                <a:solidFill>
                  <a:srgbClr val="000000"/>
                </a:solidFill>
              </a:rPr>
              <a:t>:  Content Name (CN) =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 smtClean="0">
              <a:solidFill>
                <a:srgbClr val="000080"/>
              </a:solidFill>
            </a:endParaRPr>
          </a:p>
          <a:p>
            <a:pPr marL="514350" indent="-274320">
              <a:buFont typeface="Arial" pitchFamily="34" charset="0"/>
              <a:buChar char="•"/>
            </a:pPr>
            <a:r>
              <a:rPr lang="en-US" dirty="0" smtClean="0"/>
              <a:t>Forward interest towards  Publisher (X)</a:t>
            </a:r>
          </a:p>
          <a:p>
            <a:pPr marL="514350" indent="-274320">
              <a:buFont typeface="Arial" pitchFamily="34" charset="0"/>
              <a:buChar char="•"/>
            </a:pPr>
            <a:r>
              <a:rPr lang="en-US" dirty="0" smtClean="0"/>
              <a:t>Mark incoming faces as wanting X (lay down breadcrumbs)</a:t>
            </a:r>
          </a:p>
          <a:p>
            <a:pPr marL="514350" indent="-274320">
              <a:buFont typeface="Arial" pitchFamily="34" charset="0"/>
              <a:buChar char="•"/>
            </a:pPr>
            <a:r>
              <a:rPr lang="en-US" dirty="0" smtClean="0"/>
              <a:t>Merge same interests for X</a:t>
            </a:r>
            <a:endParaRPr lang="en-US" dirty="0"/>
          </a:p>
        </p:txBody>
      </p:sp>
      <p:sp>
        <p:nvSpPr>
          <p:cNvPr id="31752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F63E8-920B-41CF-80A8-CB844FDC1659}" type="slidenum">
              <a:rPr lang="en-US"/>
              <a:pPr/>
              <a:t>17</a:t>
            </a:fld>
            <a:endParaRPr lang="en-US"/>
          </a:p>
        </p:txBody>
      </p:sp>
      <p:pic>
        <p:nvPicPr>
          <p:cNvPr id="31753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6" name="TextBox 234"/>
          <p:cNvSpPr txBox="1">
            <a:spLocks noChangeArrowheads="1"/>
          </p:cNvSpPr>
          <p:nvPr/>
        </p:nvSpPr>
        <p:spPr bwMode="auto">
          <a:xfrm>
            <a:off x="7162800" y="2514600"/>
            <a:ext cx="1255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Publisher</a:t>
            </a:r>
          </a:p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For X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pic>
        <p:nvPicPr>
          <p:cNvPr id="14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7787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752600" y="30480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3124200" y="29718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4572000" y="2971800"/>
            <a:ext cx="19812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ash"/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" name="TextBox 234"/>
          <p:cNvSpPr txBox="1">
            <a:spLocks noChangeArrowheads="1"/>
          </p:cNvSpPr>
          <p:nvPr/>
        </p:nvSpPr>
        <p:spPr bwMode="auto">
          <a:xfrm>
            <a:off x="2286000" y="1600200"/>
            <a:ext cx="1255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80"/>
                </a:solidFill>
              </a:rPr>
              <a:t>Interest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pPr marL="24161750" indent="-24161750" eaLnBrk="1" hangingPunct="1">
              <a:lnSpc>
                <a:spcPct val="90000"/>
              </a:lnSpc>
            </a:pPr>
            <a:r>
              <a:rPr lang="en-US" dirty="0" smtClean="0"/>
              <a:t>NDN Forwarding: Data</a:t>
            </a:r>
          </a:p>
        </p:txBody>
      </p:sp>
      <p:pic>
        <p:nvPicPr>
          <p:cNvPr id="31747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908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sp>
        <p:nvSpPr>
          <p:cNvPr id="31748" name="Rectangle 290"/>
          <p:cNvSpPr>
            <a:spLocks noChangeArrowheads="1"/>
          </p:cNvSpPr>
          <p:nvPr/>
        </p:nvSpPr>
        <p:spPr bwMode="auto">
          <a:xfrm>
            <a:off x="5038725" y="2452688"/>
            <a:ext cx="53975" cy="603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" name="Straight Arrow Connector 119"/>
          <p:cNvCxnSpPr>
            <a:cxnSpLocks noChangeShapeType="1"/>
            <a:endCxn id="16" idx="3"/>
          </p:cNvCxnSpPr>
          <p:nvPr/>
        </p:nvCxnSpPr>
        <p:spPr bwMode="auto">
          <a:xfrm rot="10800000">
            <a:off x="1906588" y="2035970"/>
            <a:ext cx="760412" cy="707231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750" name="TextBox 234"/>
          <p:cNvSpPr txBox="1">
            <a:spLocks noChangeArrowheads="1"/>
          </p:cNvSpPr>
          <p:nvPr/>
        </p:nvSpPr>
        <p:spPr bwMode="auto">
          <a:xfrm>
            <a:off x="381000" y="3886200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27432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Data:  </a:t>
            </a:r>
            <a:r>
              <a:rPr lang="en-US" dirty="0">
                <a:solidFill>
                  <a:srgbClr val="000000"/>
                </a:solidFill>
              </a:rPr>
              <a:t>Content Name (CN) =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80"/>
                </a:solidFill>
              </a:rPr>
              <a:t/>
            </a:r>
            <a:br>
              <a:rPr lang="en-US" dirty="0" smtClean="0">
                <a:solidFill>
                  <a:srgbClr val="000080"/>
                </a:solidFill>
              </a:rPr>
            </a:br>
            <a:r>
              <a:rPr lang="en-US" dirty="0" smtClean="0"/>
              <a:t>Forward Data back to where interests came from</a:t>
            </a:r>
          </a:p>
          <a:p>
            <a:pPr marL="971550" lvl="1" indent="-274320">
              <a:buFont typeface="Arial" pitchFamily="34" charset="0"/>
              <a:buChar char="•"/>
            </a:pPr>
            <a:r>
              <a:rPr lang="en-US" dirty="0" smtClean="0"/>
              <a:t>Follow the breadcrumbs back to requestors</a:t>
            </a:r>
          </a:p>
          <a:p>
            <a:pPr marL="971550" lvl="1" indent="-274320">
              <a:buFont typeface="Arial" pitchFamily="34" charset="0"/>
              <a:buChar char="•"/>
            </a:pPr>
            <a:r>
              <a:rPr lang="en-US" dirty="0" smtClean="0"/>
              <a:t>Delete breadcrumbs</a:t>
            </a:r>
          </a:p>
          <a:p>
            <a:pPr marL="514350" indent="-274320">
              <a:buFont typeface="Arial" pitchFamily="34" charset="0"/>
              <a:buChar char="•"/>
            </a:pPr>
            <a:r>
              <a:rPr lang="en-US" dirty="0" smtClean="0"/>
              <a:t>Duplicate at appropriate routers</a:t>
            </a:r>
          </a:p>
          <a:p>
            <a:pPr marL="514350" indent="-274320">
              <a:buFont typeface="Arial" pitchFamily="34" charset="0"/>
              <a:buChar char="•"/>
            </a:pPr>
            <a:r>
              <a:rPr lang="en-US" dirty="0" smtClean="0"/>
              <a:t>Cache data at each router</a:t>
            </a:r>
            <a:endParaRPr lang="en-US" dirty="0"/>
          </a:p>
        </p:txBody>
      </p:sp>
      <p:sp>
        <p:nvSpPr>
          <p:cNvPr id="31752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F63E8-920B-41CF-80A8-CB844FDC1659}" type="slidenum">
              <a:rPr lang="en-US"/>
              <a:pPr/>
              <a:t>18</a:t>
            </a:fld>
            <a:endParaRPr lang="en-US"/>
          </a:p>
        </p:txBody>
      </p:sp>
      <p:pic>
        <p:nvPicPr>
          <p:cNvPr id="31753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6" name="TextBox 234"/>
          <p:cNvSpPr txBox="1">
            <a:spLocks noChangeArrowheads="1"/>
          </p:cNvSpPr>
          <p:nvPr/>
        </p:nvSpPr>
        <p:spPr bwMode="auto">
          <a:xfrm>
            <a:off x="7162800" y="2514600"/>
            <a:ext cx="1255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Publisher</a:t>
            </a:r>
          </a:p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For X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pic>
        <p:nvPicPr>
          <p:cNvPr id="14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7787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>
            <a:cxnSpLocks noChangeShapeType="1"/>
            <a:endCxn id="31747" idx="3"/>
          </p:cNvCxnSpPr>
          <p:nvPr/>
        </p:nvCxnSpPr>
        <p:spPr bwMode="auto">
          <a:xfrm rot="10800000">
            <a:off x="1754188" y="2950370"/>
            <a:ext cx="684212" cy="23019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26"/>
          <p:cNvCxnSpPr>
            <a:cxnSpLocks noChangeShapeType="1"/>
            <a:endCxn id="31753" idx="3"/>
          </p:cNvCxnSpPr>
          <p:nvPr/>
        </p:nvCxnSpPr>
        <p:spPr bwMode="auto">
          <a:xfrm rot="10800000" flipV="1">
            <a:off x="3046414" y="2971799"/>
            <a:ext cx="763587" cy="15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>
            <a:off x="4419600" y="2971800"/>
            <a:ext cx="2057400" cy="1588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ash"/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" name="TextBox 234"/>
          <p:cNvSpPr txBox="1">
            <a:spLocks noChangeArrowheads="1"/>
          </p:cNvSpPr>
          <p:nvPr/>
        </p:nvSpPr>
        <p:spPr bwMode="auto">
          <a:xfrm>
            <a:off x="2286000" y="1600200"/>
            <a:ext cx="1255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80"/>
                </a:solidFill>
              </a:rPr>
              <a:t>Data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Forwarding Process</a:t>
            </a:r>
          </a:p>
        </p:txBody>
      </p:sp>
      <p:pic>
        <p:nvPicPr>
          <p:cNvPr id="23555" name="Content Placeholder 3" descr="node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1700" y="1722437"/>
            <a:ext cx="7340600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Named Data Networking (NDN)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Introduction to NDN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79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with IP Packet Forwarding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1D95-FF99-C044-A324-B25E7699C6C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9805" y="877970"/>
            <a:ext cx="7008813" cy="5905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" name="Freeform 4"/>
          <p:cNvSpPr>
            <a:spLocks/>
          </p:cNvSpPr>
          <p:nvPr/>
        </p:nvSpPr>
        <p:spPr bwMode="auto">
          <a:xfrm>
            <a:off x="479043" y="2821070"/>
            <a:ext cx="6834187" cy="2701925"/>
          </a:xfrm>
          <a:custGeom>
            <a:avLst/>
            <a:gdLst/>
            <a:ahLst/>
            <a:cxnLst>
              <a:cxn ang="0">
                <a:pos x="19625" y="936"/>
              </a:cxn>
              <a:cxn ang="0">
                <a:pos x="13539" y="0"/>
              </a:cxn>
              <a:cxn ang="0">
                <a:pos x="3674" y="296"/>
              </a:cxn>
              <a:cxn ang="0">
                <a:pos x="3659" y="21600"/>
              </a:cxn>
            </a:cxnLst>
            <a:rect l="0" t="0" r="r" b="b"/>
            <a:pathLst>
              <a:path w="19625" h="21600">
                <a:moveTo>
                  <a:pt x="19625" y="936"/>
                </a:moveTo>
                <a:cubicBezTo>
                  <a:pt x="19625" y="936"/>
                  <a:pt x="18983" y="681"/>
                  <a:pt x="13539" y="0"/>
                </a:cubicBezTo>
                <a:cubicBezTo>
                  <a:pt x="9131" y="156"/>
                  <a:pt x="4837" y="296"/>
                  <a:pt x="3674" y="296"/>
                </a:cubicBezTo>
                <a:cubicBezTo>
                  <a:pt x="-406" y="296"/>
                  <a:pt x="-1975" y="21600"/>
                  <a:pt x="3659" y="21600"/>
                </a:cubicBezTo>
              </a:path>
            </a:pathLst>
          </a:custGeom>
          <a:noFill/>
          <a:ln w="50800" cap="flat">
            <a:solidFill>
              <a:srgbClr val="804000"/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3609593" y="5507120"/>
            <a:ext cx="2873375" cy="527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600" y="21600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8145" y="0"/>
                  <a:pt x="3088" y="21600"/>
                  <a:pt x="21600" y="21600"/>
                </a:cubicBezTo>
              </a:path>
            </a:pathLst>
          </a:custGeom>
          <a:noFill/>
          <a:ln w="50800" cap="flat">
            <a:solidFill>
              <a:srgbClr val="804000"/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NDN Interest Forwarding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1D95-FF99-C044-A324-B25E7699C6C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17" y="1143000"/>
            <a:ext cx="8405813" cy="5194300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1860550"/>
            <a:ext cx="3276271" cy="635000"/>
            <a:chOff x="0" y="0"/>
            <a:chExt cx="2753" cy="40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0" y="200"/>
              <a:ext cx="500" cy="10"/>
            </a:xfrm>
            <a:prstGeom prst="line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543" y="60"/>
              <a:ext cx="2008" cy="340"/>
            </a:xfrm>
            <a:prstGeom prst="roundRect">
              <a:avLst>
                <a:gd name="adj" fmla="val 42856"/>
              </a:avLst>
            </a:prstGeom>
            <a:solidFill>
              <a:schemeClr val="bg1">
                <a:alpha val="80000"/>
              </a:schemeClr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613" y="0"/>
              <a:ext cx="2140" cy="4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  <a:ea typeface="Gill Sans" charset="0"/>
                  <a:cs typeface="Gill Sans" charset="0"/>
                </a:rPr>
                <a:t>get /parc.com/videos/WidgetA.mpg/v3/s2</a:t>
              </a:r>
            </a:p>
          </p:txBody>
        </p:sp>
      </p:grpSp>
      <p:sp>
        <p:nvSpPr>
          <p:cNvPr id="9" name="Freeform 8"/>
          <p:cNvSpPr>
            <a:spLocks/>
          </p:cNvSpPr>
          <p:nvPr/>
        </p:nvSpPr>
        <p:spPr bwMode="auto">
          <a:xfrm>
            <a:off x="5040305" y="2209800"/>
            <a:ext cx="750895" cy="1905000"/>
          </a:xfrm>
          <a:custGeom>
            <a:avLst/>
            <a:gdLst/>
            <a:ahLst/>
            <a:cxnLst>
              <a:cxn ang="0">
                <a:pos x="19293" y="4"/>
              </a:cxn>
              <a:cxn ang="0">
                <a:pos x="0" y="20735"/>
              </a:cxn>
            </a:cxnLst>
            <a:rect l="0" t="0" r="r" b="b"/>
            <a:pathLst>
              <a:path w="19293" h="20744">
                <a:moveTo>
                  <a:pt x="19293" y="4"/>
                </a:moveTo>
                <a:cubicBezTo>
                  <a:pt x="3475" y="-363"/>
                  <a:pt x="21600" y="21237"/>
                  <a:pt x="0" y="20735"/>
                </a:cubicBezTo>
              </a:path>
            </a:pathLst>
          </a:custGeom>
          <a:noFill/>
          <a:ln w="63500" cap="flat">
            <a:solidFill>
              <a:srgbClr val="FF0000">
                <a:alpha val="50000"/>
              </a:srgb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709855" y="4100513"/>
            <a:ext cx="1706562" cy="1401762"/>
          </a:xfrm>
          <a:custGeom>
            <a:avLst/>
            <a:gdLst/>
            <a:ahLst/>
            <a:cxnLst>
              <a:cxn ang="0">
                <a:pos x="11435" y="0"/>
              </a:cxn>
              <a:cxn ang="0">
                <a:pos x="0" y="17197"/>
              </a:cxn>
            </a:cxnLst>
            <a:rect l="0" t="0" r="r" b="b"/>
            <a:pathLst>
              <a:path w="11435" h="17785">
                <a:moveTo>
                  <a:pt x="11435" y="0"/>
                </a:moveTo>
                <a:cubicBezTo>
                  <a:pt x="915" y="-14"/>
                  <a:pt x="21600" y="21586"/>
                  <a:pt x="0" y="17197"/>
                </a:cubicBezTo>
              </a:path>
            </a:pathLst>
          </a:custGeom>
          <a:noFill/>
          <a:ln w="63500" cap="flat">
            <a:solidFill>
              <a:srgbClr val="FF0000">
                <a:alpha val="50999"/>
              </a:srgb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993892" y="3881438"/>
            <a:ext cx="4411663" cy="1947862"/>
          </a:xfrm>
          <a:custGeom>
            <a:avLst/>
            <a:gdLst/>
            <a:ahLst/>
            <a:cxnLst>
              <a:cxn ang="0">
                <a:pos x="2486" y="17469"/>
              </a:cxn>
              <a:cxn ang="0">
                <a:pos x="2557" y="21485"/>
              </a:cxn>
              <a:cxn ang="0">
                <a:pos x="17302" y="0"/>
              </a:cxn>
            </a:cxnLst>
            <a:rect l="0" t="0" r="r" b="b"/>
            <a:pathLst>
              <a:path w="17302" h="21485">
                <a:moveTo>
                  <a:pt x="2486" y="17469"/>
                </a:moveTo>
                <a:cubicBezTo>
                  <a:pt x="-1513" y="17569"/>
                  <a:pt x="-85" y="21500"/>
                  <a:pt x="2557" y="21485"/>
                </a:cubicBezTo>
                <a:cubicBezTo>
                  <a:pt x="20087" y="21384"/>
                  <a:pt x="7734" y="-100"/>
                  <a:pt x="17302" y="0"/>
                </a:cubicBezTo>
              </a:path>
            </a:pathLst>
          </a:custGeom>
          <a:noFill/>
          <a:ln w="63500" cap="flat">
            <a:solidFill>
              <a:srgbClr val="FF0000">
                <a:alpha val="51999"/>
              </a:srgb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533400" y="3975100"/>
            <a:ext cx="273953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1400" b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parc.com/videos/…../mpg/v3/s2          </a:t>
            </a:r>
            <a:r>
              <a:rPr lang="en-US" sz="1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0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704967" y="4246563"/>
            <a:ext cx="914400" cy="1219200"/>
          </a:xfrm>
          <a:custGeom>
            <a:avLst/>
            <a:gdLst/>
            <a:ahLst/>
            <a:cxnLst>
              <a:cxn ang="0">
                <a:pos x="16443" y="21600"/>
              </a:cxn>
              <a:cxn ang="0">
                <a:pos x="734" y="0"/>
              </a:cxn>
            </a:cxnLst>
            <a:rect l="0" t="0" r="r" b="b"/>
            <a:pathLst>
              <a:path w="16443" h="21600">
                <a:moveTo>
                  <a:pt x="16443" y="21600"/>
                </a:moveTo>
                <a:cubicBezTo>
                  <a:pt x="-5157" y="21278"/>
                  <a:pt x="734" y="0"/>
                  <a:pt x="734" y="0"/>
                </a:cubicBezTo>
              </a:path>
            </a:pathLst>
          </a:custGeom>
          <a:noFill/>
          <a:ln w="63500" cap="flat">
            <a:solidFill>
              <a:srgbClr val="FF0000">
                <a:alpha val="50000"/>
              </a:srgbClr>
            </a:solidFill>
            <a:prstDash val="sysDot"/>
            <a:miter lim="800000"/>
            <a:headEnd type="none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" name="Group 17"/>
          <p:cNvGrpSpPr/>
          <p:nvPr/>
        </p:nvGrpSpPr>
        <p:grpSpPr>
          <a:xfrm>
            <a:off x="3619492" y="3746500"/>
            <a:ext cx="1347788" cy="355600"/>
            <a:chOff x="3746500" y="3746500"/>
            <a:chExt cx="1347788" cy="355600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746500" y="3871913"/>
              <a:ext cx="974725" cy="230187"/>
            </a:xfrm>
            <a:custGeom>
              <a:avLst/>
              <a:gdLst/>
              <a:ahLst/>
              <a:cxnLst>
                <a:cxn ang="0">
                  <a:pos x="13516" y="69"/>
                </a:cxn>
                <a:cxn ang="0">
                  <a:pos x="0" y="18069"/>
                </a:cxn>
              </a:cxnLst>
              <a:rect l="0" t="0" r="r" b="b"/>
              <a:pathLst>
                <a:path w="13516" h="18221">
                  <a:moveTo>
                    <a:pt x="13516" y="69"/>
                  </a:moveTo>
                  <a:cubicBezTo>
                    <a:pt x="2021" y="-1371"/>
                    <a:pt x="21600" y="20229"/>
                    <a:pt x="0" y="18069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4979988" y="3746500"/>
              <a:ext cx="114300" cy="2667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l"/>
              <a:r>
                <a:rPr lang="en-US" sz="1100" dirty="0">
                  <a:solidFill>
                    <a:srgbClr val="FF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P</a:t>
              </a:r>
            </a:p>
          </p:txBody>
        </p:sp>
      </p:grp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6078990" y="5232928"/>
            <a:ext cx="3071576" cy="635000"/>
            <a:chOff x="0" y="-23"/>
            <a:chExt cx="2581" cy="400"/>
          </a:xfrm>
        </p:grpSpPr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0" y="200"/>
              <a:ext cx="494" cy="10"/>
            </a:xfrm>
            <a:prstGeom prst="line">
              <a:avLst/>
            </a:prstGeom>
            <a:noFill/>
            <a:ln w="76200" cap="flat">
              <a:solidFill>
                <a:srgbClr val="008000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AutoShape 6"/>
            <p:cNvSpPr>
              <a:spLocks/>
            </p:cNvSpPr>
            <p:nvPr/>
          </p:nvSpPr>
          <p:spPr bwMode="auto">
            <a:xfrm>
              <a:off x="508" y="60"/>
              <a:ext cx="2008" cy="280"/>
            </a:xfrm>
            <a:prstGeom prst="roundRect">
              <a:avLst>
                <a:gd name="adj" fmla="val 42856"/>
              </a:avLst>
            </a:prstGeom>
            <a:solidFill>
              <a:schemeClr val="bg1">
                <a:alpha val="65999"/>
              </a:schemeClr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557" y="-23"/>
              <a:ext cx="2024" cy="4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ea typeface="Gill Sans" charset="0"/>
                  <a:cs typeface="Gill Sans" charset="0"/>
                </a:rPr>
                <a:t>get /parc.com/videos/WidgetA.mpg/v3/s2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77127" y="39339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2</a:t>
            </a:r>
            <a:endParaRPr lang="en-US" sz="12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NDN Data Forwarding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1D95-FF99-C044-A324-B25E7699C6C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17" y="1143000"/>
            <a:ext cx="8405813" cy="5194300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429000" y="3886198"/>
            <a:ext cx="2895600" cy="304801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0800000">
            <a:off x="3581400" y="2209800"/>
            <a:ext cx="3078162" cy="1752600"/>
          </a:xfrm>
          <a:custGeom>
            <a:avLst/>
            <a:gdLst/>
            <a:ahLst/>
            <a:cxnLst>
              <a:cxn ang="0">
                <a:pos x="11435" y="0"/>
              </a:cxn>
              <a:cxn ang="0">
                <a:pos x="0" y="17197"/>
              </a:cxn>
            </a:cxnLst>
            <a:rect l="0" t="0" r="r" b="b"/>
            <a:pathLst>
              <a:path w="11435" h="17785">
                <a:moveTo>
                  <a:pt x="11435" y="0"/>
                </a:moveTo>
                <a:cubicBezTo>
                  <a:pt x="915" y="-14"/>
                  <a:pt x="21600" y="21586"/>
                  <a:pt x="0" y="17197"/>
                </a:cubicBezTo>
              </a:path>
            </a:pathLst>
          </a:custGeom>
          <a:noFill/>
          <a:ln w="63500" cap="flat">
            <a:solidFill>
              <a:srgbClr val="FF0000">
                <a:alpha val="50999"/>
              </a:srgb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533400" y="3975100"/>
            <a:ext cx="290464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1400" b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parc.com/videos/…../mpg/v3/s2          0  2</a:t>
            </a:r>
            <a:endParaRPr lang="en-US" sz="14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 flipV="1">
            <a:off x="3581400" y="4343400"/>
            <a:ext cx="2590800" cy="6858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23" y="4646265"/>
            <a:ext cx="8229600" cy="1283169"/>
          </a:xfrm>
        </p:spPr>
        <p:txBody>
          <a:bodyPr>
            <a:noAutofit/>
          </a:bodyPr>
          <a:lstStyle/>
          <a:p>
            <a:r>
              <a:rPr lang="en-US" sz="2400" dirty="0" smtClean="0"/>
              <a:t>Route on content names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Content from anywhere</a:t>
            </a:r>
            <a:r>
              <a:rPr lang="en-US" sz="2400" dirty="0" smtClean="0"/>
              <a:t>: not just the producer</a:t>
            </a:r>
          </a:p>
          <a:p>
            <a:r>
              <a:rPr lang="en-US" sz="2400" dirty="0" smtClean="0"/>
              <a:t>“Breadcrumbs” &amp; de-duplication of requests</a:t>
            </a:r>
          </a:p>
          <a:p>
            <a:r>
              <a:rPr lang="en-US" sz="2400" dirty="0" smtClean="0"/>
              <a:t>Cache retrieved data in Content Store (CS)</a:t>
            </a:r>
            <a:endParaRPr lang="en-US" sz="2400" dirty="0"/>
          </a:p>
        </p:txBody>
      </p:sp>
      <p:sp>
        <p:nvSpPr>
          <p:cNvPr id="5" name="Cloud 4"/>
          <p:cNvSpPr/>
          <p:nvPr/>
        </p:nvSpPr>
        <p:spPr>
          <a:xfrm>
            <a:off x="2909987" y="2262233"/>
            <a:ext cx="2972921" cy="176334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9" descr="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56" y="3143905"/>
            <a:ext cx="695521" cy="64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1986777" y="3278726"/>
            <a:ext cx="923210" cy="1893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1" idx="3"/>
            <a:endCxn id="12" idx="1"/>
          </p:cNvCxnSpPr>
          <p:nvPr/>
        </p:nvCxnSpPr>
        <p:spPr>
          <a:xfrm>
            <a:off x="5681406" y="3597045"/>
            <a:ext cx="507736" cy="32310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1"/>
          </p:cNvCxnSpPr>
          <p:nvPr/>
        </p:nvCxnSpPr>
        <p:spPr>
          <a:xfrm flipV="1">
            <a:off x="5843212" y="2184798"/>
            <a:ext cx="506837" cy="2774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9"/>
          <p:cNvGrpSpPr/>
          <p:nvPr/>
        </p:nvGrpSpPr>
        <p:grpSpPr>
          <a:xfrm>
            <a:off x="6189142" y="3595934"/>
            <a:ext cx="2055675" cy="648429"/>
            <a:chOff x="6236114" y="824695"/>
            <a:chExt cx="2055675" cy="648429"/>
          </a:xfrm>
        </p:grpSpPr>
        <p:pic>
          <p:nvPicPr>
            <p:cNvPr id="11" name="Picture 10" descr="nytlogo379x64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633" y="1019836"/>
              <a:ext cx="1342156" cy="226644"/>
            </a:xfrm>
            <a:prstGeom prst="rect">
              <a:avLst/>
            </a:prstGeom>
          </p:spPr>
        </p:pic>
        <p:pic>
          <p:nvPicPr>
            <p:cNvPr id="12" name="Picture 19" descr="c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114" y="824695"/>
              <a:ext cx="695521" cy="648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12"/>
          <p:cNvGrpSpPr/>
          <p:nvPr/>
        </p:nvGrpSpPr>
        <p:grpSpPr>
          <a:xfrm>
            <a:off x="6350049" y="1809294"/>
            <a:ext cx="1948239" cy="751008"/>
            <a:chOff x="7262889" y="1918759"/>
            <a:chExt cx="1948239" cy="751008"/>
          </a:xfrm>
        </p:grpSpPr>
        <p:pic>
          <p:nvPicPr>
            <p:cNvPr id="14" name="Picture 13" descr="nytlogo379x64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972" y="2033018"/>
              <a:ext cx="1342156" cy="226644"/>
            </a:xfrm>
            <a:prstGeom prst="rect">
              <a:avLst/>
            </a:prstGeom>
          </p:spPr>
        </p:pic>
        <p:pic>
          <p:nvPicPr>
            <p:cNvPr id="15" name="Object 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889" y="1918759"/>
              <a:ext cx="570735" cy="75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103023" y="2545585"/>
            <a:ext cx="2938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 /</a:t>
            </a:r>
            <a:r>
              <a:rPr lang="en-US" sz="2400" dirty="0" err="1" smtClean="0"/>
              <a:t>nytimes.com</a:t>
            </a:r>
            <a:r>
              <a:rPr lang="en-US" sz="2400" dirty="0" smtClean="0"/>
              <a:t>/today</a:t>
            </a:r>
            <a:endParaRPr lang="en-US" sz="2400" dirty="0"/>
          </a:p>
        </p:txBody>
      </p:sp>
      <p:pic>
        <p:nvPicPr>
          <p:cNvPr id="19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22" y="3128399"/>
            <a:ext cx="584801" cy="3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05" y="3424984"/>
            <a:ext cx="584801" cy="3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66" y="2598243"/>
            <a:ext cx="584801" cy="3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urved Connector 16"/>
          <p:cNvCxnSpPr>
            <a:stCxn id="19" idx="3"/>
          </p:cNvCxnSpPr>
          <p:nvPr/>
        </p:nvCxnSpPr>
        <p:spPr>
          <a:xfrm>
            <a:off x="3451223" y="3300460"/>
            <a:ext cx="1937783" cy="2965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58" y="2290237"/>
            <a:ext cx="584801" cy="3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urved Connector 15"/>
          <p:cNvCxnSpPr>
            <a:stCxn id="19" idx="3"/>
          </p:cNvCxnSpPr>
          <p:nvPr/>
        </p:nvCxnSpPr>
        <p:spPr>
          <a:xfrm flipV="1">
            <a:off x="3451223" y="2462298"/>
            <a:ext cx="1986133" cy="838162"/>
          </a:xfrm>
          <a:prstGeom prst="curvedConnector3">
            <a:avLst>
              <a:gd name="adj1" fmla="val 4016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nytlogo379x6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32" y="1910835"/>
            <a:ext cx="1342156" cy="226644"/>
          </a:xfrm>
          <a:prstGeom prst="rect">
            <a:avLst/>
          </a:prstGeom>
        </p:spPr>
      </p:pic>
      <p:pic>
        <p:nvPicPr>
          <p:cNvPr id="34" name="Picture 33" descr="nytlogo379x6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30" y="2560302"/>
            <a:ext cx="1342156" cy="226644"/>
          </a:xfrm>
          <a:prstGeom prst="rect">
            <a:avLst/>
          </a:prstGeom>
        </p:spPr>
      </p:pic>
      <p:pic>
        <p:nvPicPr>
          <p:cNvPr id="35" name="Picture 34" descr="nytlogo379x6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45" y="2853508"/>
            <a:ext cx="1342156" cy="226644"/>
          </a:xfrm>
          <a:prstGeom prst="rect">
            <a:avLst/>
          </a:prstGeom>
        </p:spPr>
      </p:pic>
      <p:pic>
        <p:nvPicPr>
          <p:cNvPr id="36" name="Picture 35" descr="nytlogo379x6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7" y="3424984"/>
            <a:ext cx="1342156" cy="226644"/>
          </a:xfrm>
          <a:prstGeom prst="rect">
            <a:avLst/>
          </a:prstGeom>
        </p:spPr>
      </p:pic>
      <p:pic>
        <p:nvPicPr>
          <p:cNvPr id="37" name="Picture 36" descr="nytlogo379x6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65" y="3808025"/>
            <a:ext cx="1342156" cy="226644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6550-ECAB-5548-99F9-787F8750D58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3886301" y="2880693"/>
            <a:ext cx="345930" cy="23726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 rot="10800000">
            <a:off x="2863062" y="3454943"/>
            <a:ext cx="345930" cy="23726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 rot="10800000">
            <a:off x="5065246" y="2598243"/>
            <a:ext cx="345930" cy="23726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652E-6 2.95576E-6 L -0.1801 0.05282 " pathEditMode="relative" ptsTypes="AA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97 0.0651 L -0.37166 0.10586 " pathEditMode="relative" ptsTypes="AA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66 0.10586 L -0.49375 0.17304 " pathEditMode="relative" ptsTypes="AA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375 0.17304 L -0.66169 0.2159 " pathEditMode="relative" ptsTypes="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2" animBg="1"/>
      <p:bldP spid="31" grpId="1" animBg="1"/>
      <p:bldP spid="39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pPr marL="24161750" indent="-24161750" eaLnBrk="1" hangingPunct="1">
              <a:lnSpc>
                <a:spcPct val="90000"/>
              </a:lnSpc>
            </a:pPr>
            <a:r>
              <a:rPr lang="en-US" dirty="0" smtClean="0"/>
              <a:t>Hitting Cached Data</a:t>
            </a:r>
          </a:p>
        </p:txBody>
      </p:sp>
      <p:pic>
        <p:nvPicPr>
          <p:cNvPr id="31747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908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sp>
        <p:nvSpPr>
          <p:cNvPr id="31748" name="Rectangle 290"/>
          <p:cNvSpPr>
            <a:spLocks noChangeArrowheads="1"/>
          </p:cNvSpPr>
          <p:nvPr/>
        </p:nvSpPr>
        <p:spPr bwMode="auto">
          <a:xfrm>
            <a:off x="5038725" y="2452688"/>
            <a:ext cx="53975" cy="603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" name="Straight Arrow Connector 119"/>
          <p:cNvCxnSpPr>
            <a:cxnSpLocks noChangeShapeType="1"/>
            <a:stCxn id="16" idx="3"/>
          </p:cNvCxnSpPr>
          <p:nvPr/>
        </p:nvCxnSpPr>
        <p:spPr bwMode="auto">
          <a:xfrm>
            <a:off x="1906588" y="2035969"/>
            <a:ext cx="912812" cy="707231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750" name="TextBox 234"/>
          <p:cNvSpPr txBox="1">
            <a:spLocks noChangeArrowheads="1"/>
          </p:cNvSpPr>
          <p:nvPr/>
        </p:nvSpPr>
        <p:spPr bwMode="auto">
          <a:xfrm>
            <a:off x="533400" y="4025205"/>
            <a:ext cx="7848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/>
            <a:r>
              <a:rPr lang="en-US" dirty="0" smtClean="0">
                <a:solidFill>
                  <a:srgbClr val="000000"/>
                </a:solidFill>
              </a:rPr>
              <a:t>Interests only go so far until they find the data</a:t>
            </a:r>
          </a:p>
          <a:p>
            <a:pPr marL="514350"/>
            <a:r>
              <a:rPr lang="en-US" dirty="0" smtClean="0">
                <a:solidFill>
                  <a:srgbClr val="000000"/>
                </a:solidFill>
              </a:rPr>
              <a:t>Cached data can satisfy requests efficiently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52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F63E8-920B-41CF-80A8-CB844FDC1659}" type="slidenum">
              <a:rPr lang="en-US"/>
              <a:pPr/>
              <a:t>24</a:t>
            </a:fld>
            <a:endParaRPr lang="en-US"/>
          </a:p>
        </p:txBody>
      </p:sp>
      <p:pic>
        <p:nvPicPr>
          <p:cNvPr id="31753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6" name="TextBox 234"/>
          <p:cNvSpPr txBox="1">
            <a:spLocks noChangeArrowheads="1"/>
          </p:cNvSpPr>
          <p:nvPr/>
        </p:nvSpPr>
        <p:spPr bwMode="auto">
          <a:xfrm>
            <a:off x="7162800" y="2514600"/>
            <a:ext cx="1255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Publisher</a:t>
            </a:r>
          </a:p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For X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pic>
        <p:nvPicPr>
          <p:cNvPr id="14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7787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752600" y="30480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3124200" y="29718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0800000">
            <a:off x="3048000" y="3200400"/>
            <a:ext cx="838200" cy="15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0800000">
            <a:off x="1676400" y="3276600"/>
            <a:ext cx="838200" cy="15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10800000">
            <a:off x="2209800" y="1828800"/>
            <a:ext cx="609600" cy="533399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6" name="TextBox 234"/>
          <p:cNvSpPr txBox="1">
            <a:spLocks noChangeArrowheads="1"/>
          </p:cNvSpPr>
          <p:nvPr/>
        </p:nvSpPr>
        <p:spPr bwMode="auto">
          <a:xfrm>
            <a:off x="3733800" y="1676400"/>
            <a:ext cx="1255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X </a:t>
            </a:r>
            <a:r>
              <a:rPr lang="en-US" sz="2000" dirty="0">
                <a:solidFill>
                  <a:srgbClr val="000080"/>
                </a:solidFill>
              </a:rPr>
              <a:t>w</a:t>
            </a:r>
            <a:r>
              <a:rPr lang="en-US" sz="2000" dirty="0" smtClean="0">
                <a:solidFill>
                  <a:srgbClr val="000080"/>
                </a:solidFill>
              </a:rPr>
              <a:t>as cached here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4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pPr marL="24161750" indent="-24161750" eaLnBrk="1" hangingPunct="1">
              <a:lnSpc>
                <a:spcPct val="90000"/>
              </a:lnSpc>
            </a:pPr>
            <a:r>
              <a:rPr lang="en-US" dirty="0" smtClean="0"/>
              <a:t>Multipath Interest Forwarding</a:t>
            </a:r>
          </a:p>
        </p:txBody>
      </p:sp>
      <p:pic>
        <p:nvPicPr>
          <p:cNvPr id="31747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908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sp>
        <p:nvSpPr>
          <p:cNvPr id="31748" name="Rectangle 290"/>
          <p:cNvSpPr>
            <a:spLocks noChangeArrowheads="1"/>
          </p:cNvSpPr>
          <p:nvPr/>
        </p:nvSpPr>
        <p:spPr bwMode="auto">
          <a:xfrm>
            <a:off x="5038725" y="2452688"/>
            <a:ext cx="53975" cy="603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" name="Straight Arrow Connector 119"/>
          <p:cNvCxnSpPr>
            <a:cxnSpLocks noChangeShapeType="1"/>
            <a:stCxn id="16" idx="3"/>
          </p:cNvCxnSpPr>
          <p:nvPr/>
        </p:nvCxnSpPr>
        <p:spPr bwMode="auto">
          <a:xfrm>
            <a:off x="1906588" y="2035969"/>
            <a:ext cx="912812" cy="707231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750" name="TextBox 234"/>
          <p:cNvSpPr txBox="1">
            <a:spLocks noChangeArrowheads="1"/>
          </p:cNvSpPr>
          <p:nvPr/>
        </p:nvSpPr>
        <p:spPr bwMode="auto">
          <a:xfrm>
            <a:off x="381000" y="4648200"/>
            <a:ext cx="7848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Interests may be forwarded opportunistically to many destinations</a:t>
            </a:r>
          </a:p>
          <a:p>
            <a:pPr marL="971550"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Strategy Layer</a:t>
            </a:r>
          </a:p>
          <a:p>
            <a:pPr marL="5143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Data may be concurrently retrieved from multiple places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1752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F63E8-920B-41CF-80A8-CB844FDC1659}" type="slidenum">
              <a:rPr lang="en-US"/>
              <a:pPr/>
              <a:t>25</a:t>
            </a:fld>
            <a:endParaRPr lang="en-US"/>
          </a:p>
        </p:txBody>
      </p:sp>
      <p:pic>
        <p:nvPicPr>
          <p:cNvPr id="31753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6" name="TextBox 234"/>
          <p:cNvSpPr txBox="1">
            <a:spLocks noChangeArrowheads="1"/>
          </p:cNvSpPr>
          <p:nvPr/>
        </p:nvSpPr>
        <p:spPr bwMode="auto">
          <a:xfrm>
            <a:off x="7162800" y="2514600"/>
            <a:ext cx="1255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Publisher</a:t>
            </a:r>
          </a:p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For X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pic>
        <p:nvPicPr>
          <p:cNvPr id="14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7787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752600" y="30480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3124200" y="29718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4572000" y="2971800"/>
            <a:ext cx="19812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ash"/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" name="TextBox 234"/>
          <p:cNvSpPr txBox="1">
            <a:spLocks noChangeArrowheads="1"/>
          </p:cNvSpPr>
          <p:nvPr/>
        </p:nvSpPr>
        <p:spPr bwMode="auto">
          <a:xfrm>
            <a:off x="2286000" y="1600200"/>
            <a:ext cx="1255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80"/>
                </a:solidFill>
              </a:rPr>
              <a:t>Interest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pic>
        <p:nvPicPr>
          <p:cNvPr id="17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962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>
            <a:cxnSpLocks noChangeShapeType="1"/>
            <a:endCxn id="17" idx="1"/>
          </p:cNvCxnSpPr>
          <p:nvPr/>
        </p:nvCxnSpPr>
        <p:spPr bwMode="auto">
          <a:xfrm rot="16200000" flipH="1">
            <a:off x="4183063" y="3284537"/>
            <a:ext cx="930275" cy="762000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ash"/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2" name="TextBox 234"/>
          <p:cNvSpPr txBox="1">
            <a:spLocks noChangeArrowheads="1"/>
          </p:cNvSpPr>
          <p:nvPr/>
        </p:nvSpPr>
        <p:spPr bwMode="auto">
          <a:xfrm>
            <a:off x="5334000" y="3629561"/>
            <a:ext cx="1676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Repository</a:t>
            </a:r>
          </a:p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That may have X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1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Delivering Mail</a:t>
            </a:r>
            <a:endParaRPr lang="en-US" dirty="0"/>
          </a:p>
        </p:txBody>
      </p:sp>
      <p:pic>
        <p:nvPicPr>
          <p:cNvPr id="6" name="Picture 236" descr="step2_beautyshot_pb15_0501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15863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768263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1906588" y="2920663"/>
            <a:ext cx="4951412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12" name="Picture 236" descr="step2_beautyshot_pb15_0501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82663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36" descr="step2_beautyshot_pb15_0501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97063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sp>
        <p:nvSpPr>
          <p:cNvPr id="16" name="TextBox 234"/>
          <p:cNvSpPr txBox="1">
            <a:spLocks noChangeArrowheads="1"/>
          </p:cNvSpPr>
          <p:nvPr/>
        </p:nvSpPr>
        <p:spPr bwMode="auto">
          <a:xfrm>
            <a:off x="3429000" y="2539663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Interest: I have mail for you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pic>
        <p:nvPicPr>
          <p:cNvPr id="17" name="Picture 2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3758863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4749463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>
            <a:cxnSpLocks noChangeShapeType="1"/>
            <a:endCxn id="12" idx="3"/>
          </p:cNvCxnSpPr>
          <p:nvPr/>
        </p:nvCxnSpPr>
        <p:spPr bwMode="auto">
          <a:xfrm rot="10800000" flipV="1">
            <a:off x="1906588" y="3989052"/>
            <a:ext cx="4799012" cy="531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8" name="TextBox 234"/>
          <p:cNvSpPr txBox="1">
            <a:spLocks noChangeArrowheads="1"/>
          </p:cNvSpPr>
          <p:nvPr/>
        </p:nvSpPr>
        <p:spPr bwMode="auto">
          <a:xfrm>
            <a:off x="3505200" y="36576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Interest: Give me your  mail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2057400" y="4901863"/>
            <a:ext cx="4951412" cy="15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0" name="TextBox 234"/>
          <p:cNvSpPr txBox="1">
            <a:spLocks noChangeArrowheads="1"/>
          </p:cNvSpPr>
          <p:nvPr/>
        </p:nvSpPr>
        <p:spPr bwMode="auto">
          <a:xfrm>
            <a:off x="3581400" y="4495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Data: here’s my mail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sp>
        <p:nvSpPr>
          <p:cNvPr id="31" name="TextBox 234"/>
          <p:cNvSpPr txBox="1">
            <a:spLocks noChangeArrowheads="1"/>
          </p:cNvSpPr>
          <p:nvPr/>
        </p:nvSpPr>
        <p:spPr bwMode="auto">
          <a:xfrm>
            <a:off x="6477000" y="205740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Mail server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sp>
        <p:nvSpPr>
          <p:cNvPr id="32" name="TextBox 234"/>
          <p:cNvSpPr txBox="1">
            <a:spLocks noChangeArrowheads="1"/>
          </p:cNvSpPr>
          <p:nvPr/>
        </p:nvSpPr>
        <p:spPr bwMode="auto">
          <a:xfrm>
            <a:off x="381000" y="198120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Mail client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can fetch the data transparently regardless of location</a:t>
            </a:r>
          </a:p>
          <a:p>
            <a:pPr lvl="1"/>
            <a:r>
              <a:rPr lang="en-US" dirty="0" smtClean="0"/>
              <a:t>Requests can go to appropriate place</a:t>
            </a:r>
          </a:p>
          <a:p>
            <a:r>
              <a:rPr lang="en-US" dirty="0" smtClean="0"/>
              <a:t>Naming can result in generation of new data</a:t>
            </a:r>
          </a:p>
          <a:p>
            <a:pPr lvl="1"/>
            <a:r>
              <a:rPr lang="en-US" dirty="0" smtClean="0"/>
              <a:t>Can ask for data that does not yet exist!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041" y="1659054"/>
            <a:ext cx="8707680" cy="50477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920" y="279390"/>
            <a:ext cx="8228160" cy="11449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5602" rIns="0" bIns="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 dirty="0">
                <a:solidFill>
                  <a:srgbClr val="0070C0"/>
                </a:solidFill>
              </a:rPr>
              <a:t>Experiment Topology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NDN and 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NDN has no endpoint addresses – names in interests and data packets are ephemerally associated with incoming/outgoing faces</a:t>
            </a:r>
          </a:p>
          <a:p>
            <a:r>
              <a:rPr lang="en-US" sz="2400" dirty="0" smtClean="0"/>
              <a:t>Info retrievable at a router:</a:t>
            </a:r>
          </a:p>
          <a:p>
            <a:pPr lvl="1"/>
            <a:r>
              <a:rPr lang="en-US" sz="2000" dirty="0" smtClean="0"/>
              <a:t>PIT – interest/data names and associated face information; in-memory, ephemeral  (~RTT)</a:t>
            </a:r>
          </a:p>
          <a:p>
            <a:pPr lvl="1"/>
            <a:r>
              <a:rPr lang="en-US" sz="2000" dirty="0" smtClean="0"/>
              <a:t>Content Store – data names, no face information; in-memory, ephemeral  (~</a:t>
            </a:r>
            <a:r>
              <a:rPr lang="en-US" sz="2000" dirty="0" err="1" smtClean="0"/>
              <a:t>nRTT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Attached storage (repo) – data names, no face information; on non-volatile memory, long-lived </a:t>
            </a:r>
          </a:p>
          <a:p>
            <a:r>
              <a:rPr lang="en-US" sz="2400" dirty="0" smtClean="0"/>
              <a:t>Individual endpoints, however, engaged in a private conversation </a:t>
            </a:r>
            <a:r>
              <a:rPr lang="en-US" sz="2400" i="1" dirty="0" smtClean="0"/>
              <a:t>can still be identified</a:t>
            </a:r>
            <a:r>
              <a:rPr lang="en-US" sz="2400" dirty="0" smtClean="0"/>
              <a:t> by their names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28FE-E68D-476C-8C8B-9B40ADC2AA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37" y="2931398"/>
            <a:ext cx="1097316" cy="10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03" y="1645949"/>
            <a:ext cx="1666813" cy="53743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21" y="1652965"/>
            <a:ext cx="1533017" cy="58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27" y="1791708"/>
            <a:ext cx="2160199" cy="39167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7" y="3331895"/>
            <a:ext cx="1586374" cy="69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99" y="5056179"/>
            <a:ext cx="3227178" cy="53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53" y="4209938"/>
            <a:ext cx="1954266" cy="67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56" y="2437039"/>
            <a:ext cx="1963763" cy="62310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95" y="2437039"/>
            <a:ext cx="1867842" cy="60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ortheastern University-colo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43" y="4788571"/>
            <a:ext cx="3714644" cy="535215"/>
          </a:xfrm>
          <a:prstGeom prst="rect">
            <a:avLst/>
          </a:prstGeom>
        </p:spPr>
      </p:pic>
      <p:pic>
        <p:nvPicPr>
          <p:cNvPr id="6" name="Picture 5" descr="Colorado_Buffaloes_alternate_logo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06" y="3509198"/>
            <a:ext cx="1096121" cy="1039031"/>
          </a:xfrm>
          <a:prstGeom prst="rect">
            <a:avLst/>
          </a:prstGeom>
        </p:spPr>
      </p:pic>
      <p:pic>
        <p:nvPicPr>
          <p:cNvPr id="7" name="Picture 6" descr="31340__university_of_maryland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19" y="3377844"/>
            <a:ext cx="1064752" cy="106475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71042" y="186739"/>
            <a:ext cx="8229600" cy="1157784"/>
          </a:xfrm>
        </p:spPr>
        <p:txBody>
          <a:bodyPr>
            <a:noAutofit/>
          </a:bodyPr>
          <a:lstStyle/>
          <a:p>
            <a:r>
              <a:rPr lang="en-US" sz="3200" b="0" dirty="0" smtClean="0"/>
              <a:t>Named Data Networking (NDN)</a:t>
            </a:r>
            <a:endParaRPr lang="en-US" sz="32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23442" y="5790276"/>
            <a:ext cx="8229600" cy="106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Baskerville Old Face"/>
                <a:ea typeface="+mj-ea"/>
                <a:cs typeface="Baskerville Old Face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http://named-data.net </a:t>
            </a:r>
            <a:r>
              <a:rPr lang="en-US" sz="1800" b="0" dirty="0" smtClean="0">
                <a:solidFill>
                  <a:schemeClr val="tx1"/>
                </a:solidFill>
                <a:latin typeface="Arial" pitchFamily="34" charset="0"/>
                <a:ea typeface="Wingdings"/>
                <a:cs typeface="Arial" pitchFamily="34" charset="0"/>
                <a:sym typeface="Wingdings"/>
              </a:rPr>
              <a:t>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http://github.com/named-data</a:t>
            </a:r>
          </a:p>
        </p:txBody>
      </p:sp>
    </p:spTree>
    <p:extLst>
      <p:ext uri="{BB962C8B-B14F-4D97-AF65-F5344CB8AC3E}">
        <p14:creationId xmlns:p14="http://schemas.microsoft.com/office/powerpoint/2010/main" val="10440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/>
          <p:cNvSpPr/>
          <p:nvPr/>
        </p:nvSpPr>
        <p:spPr>
          <a:xfrm>
            <a:off x="533400" y="4800600"/>
            <a:ext cx="1676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NDN </a:t>
            </a:r>
            <a:r>
              <a:rPr lang="en-US" dirty="0" smtClean="0"/>
              <a:t>Vantage Point Matters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990600" y="2133600"/>
            <a:ext cx="2058521" cy="105997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Regional ISP A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6934200" y="3657600"/>
            <a:ext cx="1948239" cy="751008"/>
            <a:chOff x="7262889" y="1918759"/>
            <a:chExt cx="1948239" cy="751008"/>
          </a:xfrm>
        </p:grpSpPr>
        <p:pic>
          <p:nvPicPr>
            <p:cNvPr id="11" name="Picture 10" descr="nytlogo379x64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972" y="2033018"/>
              <a:ext cx="1342156" cy="226644"/>
            </a:xfrm>
            <a:prstGeom prst="rect">
              <a:avLst/>
            </a:prstGeom>
          </p:spPr>
        </p:pic>
        <p:pic>
          <p:nvPicPr>
            <p:cNvPr id="12" name="Object 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889" y="1918759"/>
              <a:ext cx="570735" cy="75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5181600" y="1676400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? /</a:t>
            </a:r>
            <a:r>
              <a:rPr lang="en-US" sz="2000" dirty="0" err="1" smtClean="0"/>
              <a:t>nytimes.com</a:t>
            </a:r>
            <a:r>
              <a:rPr lang="en-US" sz="2000" dirty="0" smtClean="0"/>
              <a:t>/today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5029200"/>
            <a:ext cx="379721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5029200"/>
            <a:ext cx="379721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5029200"/>
            <a:ext cx="379721" cy="381000"/>
          </a:xfrm>
          <a:prstGeom prst="rect">
            <a:avLst/>
          </a:prstGeom>
        </p:spPr>
      </p:pic>
      <p:sp>
        <p:nvSpPr>
          <p:cNvPr id="19" name="Cloud 18"/>
          <p:cNvSpPr/>
          <p:nvPr/>
        </p:nvSpPr>
        <p:spPr>
          <a:xfrm>
            <a:off x="5105400" y="2057400"/>
            <a:ext cx="2515721" cy="12954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AT&amp;T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4876800"/>
            <a:ext cx="317500" cy="40998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5486400"/>
            <a:ext cx="379721" cy="381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5486400"/>
            <a:ext cx="379721" cy="381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5486400"/>
            <a:ext cx="379721" cy="381000"/>
          </a:xfrm>
          <a:prstGeom prst="rect">
            <a:avLst/>
          </a:prstGeom>
        </p:spPr>
      </p:pic>
      <p:pic>
        <p:nvPicPr>
          <p:cNvPr id="80" name="Picture 9" descr="DSL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51345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/>
          <p:cNvCxnSpPr>
            <a:stCxn id="73" idx="0"/>
          </p:cNvCxnSpPr>
          <p:nvPr/>
        </p:nvCxnSpPr>
        <p:spPr>
          <a:xfrm flipV="1">
            <a:off x="1371600" y="4343400"/>
            <a:ext cx="304800" cy="4572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/>
          <p:cNvSpPr/>
          <p:nvPr/>
        </p:nvSpPr>
        <p:spPr>
          <a:xfrm>
            <a:off x="2667000" y="4800600"/>
            <a:ext cx="16764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5029200"/>
            <a:ext cx="379721" cy="381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9400" y="5029200"/>
            <a:ext cx="379721" cy="381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5029200"/>
            <a:ext cx="379721" cy="381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5486400"/>
            <a:ext cx="379721" cy="381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9400" y="5486400"/>
            <a:ext cx="379721" cy="381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5486400"/>
            <a:ext cx="379721" cy="381000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84" idx="0"/>
          </p:cNvCxnSpPr>
          <p:nvPr/>
        </p:nvCxnSpPr>
        <p:spPr>
          <a:xfrm flipH="1" flipV="1">
            <a:off x="1981200" y="4267200"/>
            <a:ext cx="1524000" cy="5334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8" idx="2"/>
            <a:endCxn id="80" idx="0"/>
          </p:cNvCxnSpPr>
          <p:nvPr/>
        </p:nvCxnSpPr>
        <p:spPr>
          <a:xfrm flipH="1">
            <a:off x="1856929" y="3411360"/>
            <a:ext cx="40134" cy="3224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loud 103"/>
          <p:cNvSpPr/>
          <p:nvPr/>
        </p:nvSpPr>
        <p:spPr>
          <a:xfrm>
            <a:off x="2895600" y="3048000"/>
            <a:ext cx="2058521" cy="105997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Regional ISP B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5" name="Picture 17" descr="Router_C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0400"/>
            <a:ext cx="746125" cy="43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/>
          <p:cNvCxnSpPr>
            <a:stCxn id="105" idx="0"/>
          </p:cNvCxnSpPr>
          <p:nvPr/>
        </p:nvCxnSpPr>
        <p:spPr>
          <a:xfrm flipV="1">
            <a:off x="4792663" y="2819400"/>
            <a:ext cx="617538" cy="3810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" y="3962400"/>
            <a:ext cx="1169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Vantage</a:t>
            </a:r>
          </a:p>
          <a:p>
            <a:r>
              <a:rPr lang="en-US" sz="2000" b="1" dirty="0" smtClean="0"/>
              <a:t>Point A</a:t>
            </a:r>
            <a:endParaRPr lang="en-US" sz="20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" y="45720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4800" y="2971800"/>
            <a:ext cx="1169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Vantage</a:t>
            </a:r>
          </a:p>
          <a:p>
            <a:r>
              <a:rPr lang="en-US" sz="2000" b="1" dirty="0" smtClean="0"/>
              <a:t>Point B</a:t>
            </a:r>
            <a:endParaRPr lang="en-US" sz="20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14400" y="3581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28800" y="1371600"/>
            <a:ext cx="1169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Vantage</a:t>
            </a:r>
          </a:p>
          <a:p>
            <a:r>
              <a:rPr lang="en-US" sz="2000" b="1" dirty="0" smtClean="0"/>
              <a:t>Point C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0" y="1676400"/>
            <a:ext cx="1169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Vantage</a:t>
            </a:r>
          </a:p>
          <a:p>
            <a:r>
              <a:rPr lang="en-US" sz="2000" b="1" dirty="0" smtClean="0"/>
              <a:t>Point D</a:t>
            </a:r>
            <a:endParaRPr lang="en-US" sz="20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743200" y="1981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24400" y="2209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4876800"/>
            <a:ext cx="4342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Information aggregation increases</a:t>
            </a:r>
          </a:p>
          <a:p>
            <a:r>
              <a:rPr lang="en-US" sz="2000" dirty="0" smtClean="0"/>
              <a:t>  and user targeting decreases going</a:t>
            </a:r>
          </a:p>
          <a:p>
            <a:r>
              <a:rPr lang="en-US" sz="2000" dirty="0" smtClean="0"/>
              <a:t>  from vantage points A – E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In IP it’s the opposite</a:t>
            </a:r>
            <a:endParaRPr lang="en-US" sz="2000" dirty="0"/>
          </a:p>
        </p:txBody>
      </p:sp>
      <p:pic>
        <p:nvPicPr>
          <p:cNvPr id="29" name="Picture 17" descr="Router_C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746125" cy="43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7" descr="Router_C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746125" cy="43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/>
          <p:cNvCxnSpPr>
            <a:stCxn id="29" idx="3"/>
            <a:endCxn id="30" idx="1"/>
          </p:cNvCxnSpPr>
          <p:nvPr/>
        </p:nvCxnSpPr>
        <p:spPr>
          <a:xfrm>
            <a:off x="3413125" y="2505780"/>
            <a:ext cx="1692275" cy="2286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17" descr="Router_C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746125" cy="43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7" descr="Router_C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95600"/>
            <a:ext cx="746125" cy="43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/>
          <p:cNvCxnSpPr>
            <a:endCxn id="31" idx="1"/>
          </p:cNvCxnSpPr>
          <p:nvPr/>
        </p:nvCxnSpPr>
        <p:spPr>
          <a:xfrm>
            <a:off x="5715000" y="2819400"/>
            <a:ext cx="990600" cy="29598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43800" y="1981200"/>
            <a:ext cx="1169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Vantage</a:t>
            </a:r>
          </a:p>
          <a:p>
            <a:r>
              <a:rPr lang="en-US" sz="2000" b="1" dirty="0" smtClean="0"/>
              <a:t>Point E</a:t>
            </a:r>
            <a:endParaRPr lang="en-US" sz="2000" b="1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7704029" y="2522429"/>
            <a:ext cx="344269" cy="55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  <a:endCxn id="12" idx="0"/>
          </p:cNvCxnSpPr>
          <p:nvPr/>
        </p:nvCxnSpPr>
        <p:spPr>
          <a:xfrm>
            <a:off x="7078663" y="3335160"/>
            <a:ext cx="140905" cy="3224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28FE-E68D-476C-8C8B-9B40ADC2AA1A}" type="slidenum">
              <a:rPr lang="en-US" sz="1100" smtClean="0"/>
              <a:pPr/>
              <a:t>30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9981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5087E-6 C 0.02673 -0.07908 0.05451 -0.157 0.06666 -0.188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-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97 -0.1963 L 0.22431 -0.429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1 -0.42937 L 0.49931 -0.396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931 -0.39607 L 0.69931 -0.35168 " pathEditMode="relative" ptsTypes="AA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800" dirty="0" smtClean="0"/>
              <a:t>In NDN routers hold ephemeral name-to-interface associations – no e2e associations</a:t>
            </a:r>
          </a:p>
          <a:p>
            <a:r>
              <a:rPr lang="en-US" sz="2800" dirty="0" smtClean="0"/>
              <a:t>Vantage point matters</a:t>
            </a:r>
          </a:p>
          <a:p>
            <a:r>
              <a:rPr lang="en-US" sz="2800" dirty="0" smtClean="0"/>
              <a:t>Caching may satisfy interests before they reach your vantage point</a:t>
            </a:r>
          </a:p>
          <a:p>
            <a:r>
              <a:rPr lang="en-US" sz="2800" dirty="0" smtClean="0"/>
              <a:t>Multipath may divert interests away from your vantage point</a:t>
            </a:r>
          </a:p>
          <a:p>
            <a:r>
              <a:rPr lang="en-US" sz="2800" dirty="0" smtClean="0"/>
              <a:t>But private parties still visible on the wire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28FE-E68D-476C-8C8B-9B40ADC2AA1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</a:t>
            </a:r>
            <a:r>
              <a:rPr lang="en-US" dirty="0" err="1" smtClean="0"/>
              <a:t>DDoS</a:t>
            </a:r>
            <a:r>
              <a:rPr lang="en-US" dirty="0" smtClean="0"/>
              <a:t> is not possible</a:t>
            </a:r>
          </a:p>
          <a:p>
            <a:pPr lvl="1"/>
            <a:r>
              <a:rPr lang="en-US" dirty="0" smtClean="0"/>
              <a:t>Cannot send packets without interests</a:t>
            </a:r>
          </a:p>
          <a:p>
            <a:r>
              <a:rPr lang="en-US" dirty="0" smtClean="0"/>
              <a:t>However, can still do Interest packet flooding</a:t>
            </a:r>
          </a:p>
          <a:p>
            <a:pPr lvl="1"/>
            <a:r>
              <a:rPr lang="en-US" dirty="0" smtClean="0"/>
              <a:t>Standard push-back defenses still possible</a:t>
            </a:r>
          </a:p>
          <a:p>
            <a:pPr lvl="1"/>
            <a:r>
              <a:rPr lang="en-US" dirty="0" smtClean="0"/>
              <a:t>Smart decisions based on parsing names</a:t>
            </a:r>
          </a:p>
          <a:p>
            <a:r>
              <a:rPr lang="en-US" dirty="0" smtClean="0"/>
              <a:t>In general, NDN raises the bar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lessons learned from TCP – mechanisms carry over</a:t>
            </a:r>
          </a:p>
          <a:p>
            <a:pPr lvl="1"/>
            <a:r>
              <a:rPr lang="en-US" dirty="0" smtClean="0"/>
              <a:t>Define congestion window just like TCP</a:t>
            </a:r>
          </a:p>
          <a:p>
            <a:pPr lvl="1"/>
            <a:r>
              <a:rPr lang="en-US" dirty="0" smtClean="0"/>
              <a:t>Send interests that fall within the congestion window</a:t>
            </a:r>
          </a:p>
          <a:p>
            <a:pPr lvl="1"/>
            <a:r>
              <a:rPr lang="en-US" dirty="0" smtClean="0"/>
              <a:t>Use similar AIMD behavior</a:t>
            </a:r>
          </a:p>
          <a:p>
            <a:r>
              <a:rPr lang="en-US" dirty="0" smtClean="0"/>
              <a:t>Note that receiver window is not needed – receiver pulls what it wants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 single way to distribute keys</a:t>
            </a:r>
          </a:p>
          <a:p>
            <a:pPr lvl="1"/>
            <a:r>
              <a:rPr lang="en-US" sz="2400" dirty="0" smtClean="0"/>
              <a:t>Key distribution outside the architecture</a:t>
            </a:r>
          </a:p>
          <a:p>
            <a:pPr lvl="1"/>
            <a:r>
              <a:rPr lang="en-US" sz="2400" dirty="0" smtClean="0"/>
              <a:t>Certificates, consensus, out-of-band, applications are free to implement anything that works</a:t>
            </a:r>
          </a:p>
          <a:p>
            <a:pPr lvl="1"/>
            <a:r>
              <a:rPr lang="en-US" sz="2400" dirty="0" smtClean="0"/>
              <a:t>Packets tell you how to get the key (or may even carry the key with them)</a:t>
            </a:r>
          </a:p>
          <a:p>
            <a:r>
              <a:rPr lang="en-US" sz="2800" dirty="0" smtClean="0"/>
              <a:t>Key delegation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dirty="0" smtClean="0">
                <a:hlinkClick r:id="rId2"/>
              </a:rPr>
              <a:t>www.nytimes.com</a:t>
            </a:r>
            <a:r>
              <a:rPr lang="en-US" sz="2400" dirty="0" smtClean="0"/>
              <a:t> can delegate keys to editors for </a:t>
            </a:r>
            <a:r>
              <a:rPr lang="en-US" sz="2400" dirty="0" smtClean="0">
                <a:hlinkClick r:id="rId3"/>
              </a:rPr>
              <a:t>www.nytimes.com/sports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/>
              </a:rPr>
              <a:t>www.nytimes/com/business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3387"/>
            <a:ext cx="7924800" cy="48498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NDN preserves the hourglass shape of IP but with names at the narrow waist</a:t>
            </a:r>
          </a:p>
          <a:p>
            <a:r>
              <a:rPr lang="en-US" sz="2800" dirty="0" smtClean="0"/>
              <a:t>Architecture focused on the what, not the where</a:t>
            </a:r>
          </a:p>
          <a:p>
            <a:r>
              <a:rPr lang="en-US" sz="2800" dirty="0" smtClean="0"/>
              <a:t>New forwarding mechanisms enable multipath, multicast and other group operations</a:t>
            </a:r>
          </a:p>
          <a:p>
            <a:r>
              <a:rPr lang="en-US" sz="2800" dirty="0" smtClean="0"/>
              <a:t>All content is signed</a:t>
            </a:r>
            <a:endParaRPr lang="en-US" sz="2400" dirty="0" smtClean="0"/>
          </a:p>
          <a:p>
            <a:r>
              <a:rPr lang="en-US" sz="2800" dirty="0" smtClean="0"/>
              <a:t>More at </a:t>
            </a:r>
            <a:r>
              <a:rPr lang="en-US" sz="2800" b="1" dirty="0" smtClean="0"/>
              <a:t>http://www.named-data.net/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1D95-FF99-C044-A324-B25E7699C6C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3" y="382514"/>
            <a:ext cx="9184953" cy="60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4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114800"/>
          </a:xfrm>
        </p:spPr>
        <p:txBody>
          <a:bodyPr/>
          <a:lstStyle/>
          <a:p>
            <a:r>
              <a:rPr lang="en-US" sz="2800" dirty="0" smtClean="0"/>
              <a:t>Client requests </a:t>
            </a:r>
            <a:r>
              <a:rPr lang="en-US" sz="2800" dirty="0" smtClean="0">
                <a:hlinkClick r:id="rId2"/>
              </a:rPr>
              <a:t>www.nytimes.com/today</a:t>
            </a:r>
            <a:endParaRPr lang="en-US" sz="2800" dirty="0" smtClean="0"/>
          </a:p>
          <a:p>
            <a:r>
              <a:rPr lang="en-US" sz="2800" dirty="0" smtClean="0"/>
              <a:t>Interests go out for each </a:t>
            </a:r>
            <a:r>
              <a:rPr lang="en-US" sz="2800" dirty="0" smtClean="0">
                <a:solidFill>
                  <a:srgbClr val="FF0000"/>
                </a:solidFill>
              </a:rPr>
              <a:t>packet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>
                <a:hlinkClick r:id="rId3"/>
              </a:rPr>
              <a:t>www.nytimes.com/today/</a:t>
            </a:r>
            <a:r>
              <a:rPr lang="en-US" sz="2400" dirty="0" smtClean="0">
                <a:solidFill>
                  <a:srgbClr val="FF0000"/>
                </a:solidFill>
                <a:hlinkClick r:id="rId3"/>
              </a:rPr>
              <a:t>packet1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>
                <a:hlinkClick r:id="rId4"/>
              </a:rPr>
              <a:t>www.nytimes.com/today/packet2</a:t>
            </a:r>
            <a:endParaRPr lang="en-US" sz="2400" dirty="0" smtClean="0"/>
          </a:p>
          <a:p>
            <a:pPr lvl="1"/>
            <a:r>
              <a:rPr lang="en-US" sz="2400" dirty="0" smtClean="0"/>
              <a:t>…</a:t>
            </a:r>
          </a:p>
          <a:p>
            <a:r>
              <a:rPr lang="en-US" sz="2800" dirty="0" smtClean="0"/>
              <a:t>Routers forward based on </a:t>
            </a:r>
            <a:r>
              <a:rPr lang="en-US" sz="2800" dirty="0" smtClean="0">
                <a:hlinkClick r:id="rId5"/>
              </a:rPr>
              <a:t>www.nytimes.com</a:t>
            </a:r>
            <a:r>
              <a:rPr lang="en-US" sz="2800" dirty="0" smtClean="0"/>
              <a:t> prefix (longest prefix match, just like IP)</a:t>
            </a:r>
          </a:p>
          <a:p>
            <a:r>
              <a:rPr lang="en-US" sz="2800" dirty="0" smtClean="0"/>
              <a:t>Data is pulled and cached one packet at a time</a:t>
            </a:r>
          </a:p>
          <a:p>
            <a:r>
              <a:rPr lang="en-US" sz="2800" dirty="0" smtClean="0"/>
              <a:t>Each packet contains information on how to retrieve the signing key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by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43" y="4648201"/>
            <a:ext cx="9007357" cy="1981199"/>
          </a:xfrm>
        </p:spPr>
        <p:txBody>
          <a:bodyPr>
            <a:normAutofit/>
          </a:bodyPr>
          <a:lstStyle/>
          <a:p>
            <a:r>
              <a:rPr lang="en-US" sz="2400" dirty="0"/>
              <a:t>Producer announces </a:t>
            </a:r>
            <a:r>
              <a:rPr lang="en-US" sz="2400" dirty="0" smtClean="0"/>
              <a:t>data prefix</a:t>
            </a:r>
          </a:p>
          <a:p>
            <a:pPr lvl="1"/>
            <a:r>
              <a:rPr lang="en-US" sz="2000" dirty="0" smtClean="0"/>
              <a:t>e.g.</a:t>
            </a:r>
            <a:r>
              <a:rPr lang="en-US" sz="2000" dirty="0" smtClean="0">
                <a:solidFill>
                  <a:schemeClr val="accent4"/>
                </a:solidFill>
              </a:rPr>
              <a:t>, www.nytimes.com/</a:t>
            </a:r>
            <a:endParaRPr lang="en-US" sz="2000" dirty="0"/>
          </a:p>
          <a:p>
            <a:r>
              <a:rPr lang="en-US" sz="2400" dirty="0"/>
              <a:t>Consumer sends </a:t>
            </a:r>
            <a:r>
              <a:rPr lang="en-US" sz="2400" dirty="0" smtClean="0"/>
              <a:t>interest</a:t>
            </a:r>
          </a:p>
          <a:p>
            <a:r>
              <a:rPr lang="en-US" sz="2400" dirty="0" smtClean="0"/>
              <a:t>Producer </a:t>
            </a:r>
            <a:r>
              <a:rPr lang="en-US" sz="2400" dirty="0"/>
              <a:t>replies with </a:t>
            </a:r>
            <a:r>
              <a:rPr lang="en-US" sz="2400" dirty="0" smtClean="0"/>
              <a:t>data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1D95-FF99-C044-A324-B25E7699C6CE}" type="slidenum">
              <a:rPr lang="en-US" sz="1100" smtClean="0"/>
              <a:pPr/>
              <a:t>39</a:t>
            </a:fld>
            <a:endParaRPr lang="en-US" sz="11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81585" y="2924067"/>
            <a:ext cx="867103" cy="1588"/>
          </a:xfrm>
          <a:prstGeom prst="straightConnector1">
            <a:avLst/>
          </a:prstGeom>
          <a:ln>
            <a:solidFill>
              <a:srgbClr val="375F8E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345" y="1746034"/>
            <a:ext cx="2391103" cy="744482"/>
          </a:xfrm>
          <a:prstGeom prst="ellipse">
            <a:avLst/>
          </a:prstGeom>
          <a:solidFill>
            <a:srgbClr val="375F8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Applications using names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112345" y="3357619"/>
            <a:ext cx="2391103" cy="909582"/>
          </a:xfrm>
          <a:prstGeom prst="ellipse">
            <a:avLst/>
          </a:prstGeom>
          <a:solidFill>
            <a:srgbClr val="375F8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Delivering packet by IP addresses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112345" y="2762038"/>
            <a:ext cx="2391103" cy="385379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Translation 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5710621" y="1746033"/>
            <a:ext cx="2391103" cy="744482"/>
          </a:xfrm>
          <a:prstGeom prst="ellipse">
            <a:avLst/>
          </a:prstGeom>
          <a:solidFill>
            <a:srgbClr val="375F8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Applications using names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5710621" y="3357617"/>
            <a:ext cx="2391103" cy="985783"/>
          </a:xfrm>
          <a:prstGeom prst="ellipse">
            <a:avLst/>
          </a:prstGeom>
          <a:solidFill>
            <a:srgbClr val="375F8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2000" dirty="0" smtClean="0"/>
              <a:t>Delivering packets by names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 rot="5400000">
            <a:off x="6472622" y="2924066"/>
            <a:ext cx="867102" cy="1588"/>
          </a:xfrm>
          <a:prstGeom prst="straightConnector1">
            <a:avLst/>
          </a:prstGeom>
          <a:ln>
            <a:solidFill>
              <a:srgbClr val="375F8E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4143375" y="2490515"/>
            <a:ext cx="1471996" cy="1075131"/>
          </a:xfrm>
          <a:prstGeom prst="rightArrow">
            <a:avLst>
              <a:gd name="adj1" fmla="val 57383"/>
              <a:gd name="adj2" fmla="val 60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6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gradFill flip="none" rotWithShape="1">
              <a:gsLst>
                <a:gs pos="0">
                  <a:schemeClr val="accent1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>
            <a:outerShdw blurRad="43180" dist="23000" dir="5400000" rotWithShape="0">
              <a:schemeClr val="tx1">
                <a:lumMod val="65000"/>
                <a:lumOff val="35000"/>
                <a:alpha val="52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2" y="1575537"/>
            <a:ext cx="3110610" cy="44832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9808" y="756408"/>
            <a:ext cx="29852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rgbClr val="00B0F0"/>
                </a:solidFill>
                <a:latin typeface="Baskerville Old Face"/>
                <a:cs typeface="Baskerville Old Face"/>
              </a:rPr>
              <a:t>IP</a:t>
            </a:r>
            <a:endParaRPr lang="en-US" sz="4400" dirty="0">
              <a:solidFill>
                <a:srgbClr val="00B0F0"/>
              </a:solidFill>
              <a:latin typeface="Baskerville Old Face"/>
              <a:cs typeface="Baskerville Old Fac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513" y="3419370"/>
            <a:ext cx="23740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askerville Old Face"/>
                <a:cs typeface="Baskerville Old Face"/>
              </a:rPr>
              <a:t>Host-centric</a:t>
            </a:r>
          </a:p>
          <a:p>
            <a:r>
              <a:rPr lang="en-US" dirty="0">
                <a:solidFill>
                  <a:srgbClr val="FF0000"/>
                </a:solidFill>
                <a:latin typeface="Baskerville Old Face"/>
                <a:cs typeface="Baskerville Old Face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skerville Old Face"/>
                <a:cs typeface="Baskerville Old Face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Baskerville Old Face"/>
                <a:cs typeface="Baskerville Old Face"/>
              </a:rPr>
              <a:t>addressing</a:t>
            </a:r>
            <a:endParaRPr lang="en-US" sz="2800" dirty="0">
              <a:solidFill>
                <a:srgbClr val="FF0000"/>
              </a:solidFill>
              <a:latin typeface="Baskerville Old Face"/>
              <a:cs typeface="Baskerville Old Fac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41" y="1575537"/>
            <a:ext cx="3110610" cy="44832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23127" y="756408"/>
            <a:ext cx="29852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rgbClr val="00B0F0"/>
                </a:solidFill>
                <a:latin typeface="Baskerville Old Face"/>
                <a:cs typeface="Baskerville Old Face"/>
              </a:rPr>
              <a:t>NDN</a:t>
            </a:r>
            <a:endParaRPr lang="en-US" sz="4400" dirty="0">
              <a:solidFill>
                <a:srgbClr val="00B0F0"/>
              </a:solidFill>
              <a:latin typeface="Baskerville Old Face"/>
              <a:cs typeface="Baskerville Old Fac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832" y="3419370"/>
            <a:ext cx="24641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askerville Old Face"/>
                <a:cs typeface="Baskerville Old Face"/>
              </a:rPr>
              <a:t>Data-centric</a:t>
            </a:r>
          </a:p>
          <a:p>
            <a:r>
              <a:rPr lang="en-US" dirty="0">
                <a:solidFill>
                  <a:srgbClr val="FF0000"/>
                </a:solidFill>
                <a:latin typeface="Baskerville Old Face"/>
                <a:cs typeface="Baskerville Old Face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skerville Old Face"/>
                <a:cs typeface="Baskerville Old Face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Baskerville Old Face"/>
                <a:cs typeface="Baskerville Old Face"/>
              </a:rPr>
              <a:t>addressing</a:t>
            </a:r>
            <a:endParaRPr lang="en-US" sz="2800" dirty="0">
              <a:solidFill>
                <a:srgbClr val="FF0000"/>
              </a:solidFill>
              <a:latin typeface="Baskerville Old Face"/>
              <a:cs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55442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pPr marL="24161750" indent="-24161750" eaLnBrk="1" hangingPunct="1">
              <a:lnSpc>
                <a:spcPct val="90000"/>
              </a:lnSpc>
            </a:pPr>
            <a:r>
              <a:rPr lang="en-US" dirty="0" smtClean="0"/>
              <a:t>Hitting Cached Data</a:t>
            </a:r>
          </a:p>
        </p:txBody>
      </p:sp>
      <p:pic>
        <p:nvPicPr>
          <p:cNvPr id="31747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908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sp>
        <p:nvSpPr>
          <p:cNvPr id="31748" name="Rectangle 290"/>
          <p:cNvSpPr>
            <a:spLocks noChangeArrowheads="1"/>
          </p:cNvSpPr>
          <p:nvPr/>
        </p:nvSpPr>
        <p:spPr bwMode="auto">
          <a:xfrm>
            <a:off x="5038725" y="2452688"/>
            <a:ext cx="53975" cy="603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" name="Straight Arrow Connector 119"/>
          <p:cNvCxnSpPr>
            <a:cxnSpLocks noChangeShapeType="1"/>
            <a:stCxn id="16" idx="3"/>
          </p:cNvCxnSpPr>
          <p:nvPr/>
        </p:nvCxnSpPr>
        <p:spPr bwMode="auto">
          <a:xfrm>
            <a:off x="1906588" y="2035969"/>
            <a:ext cx="912812" cy="707231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750" name="TextBox 234"/>
          <p:cNvSpPr txBox="1">
            <a:spLocks noChangeArrowheads="1"/>
          </p:cNvSpPr>
          <p:nvPr/>
        </p:nvSpPr>
        <p:spPr bwMode="auto">
          <a:xfrm>
            <a:off x="533400" y="4025205"/>
            <a:ext cx="7848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/>
            <a:r>
              <a:rPr lang="en-US" dirty="0" smtClean="0">
                <a:solidFill>
                  <a:srgbClr val="000000"/>
                </a:solidFill>
              </a:rPr>
              <a:t>Interests only go so far until they find the data</a:t>
            </a:r>
          </a:p>
          <a:p>
            <a:pPr marL="514350"/>
            <a:r>
              <a:rPr lang="en-US" dirty="0" smtClean="0">
                <a:solidFill>
                  <a:srgbClr val="000000"/>
                </a:solidFill>
              </a:rPr>
              <a:t>Cached data can satisfy requests efficiently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52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F63E8-920B-41CF-80A8-CB844FDC1659}" type="slidenum">
              <a:rPr lang="en-US"/>
              <a:pPr/>
              <a:t>40</a:t>
            </a:fld>
            <a:endParaRPr lang="en-US"/>
          </a:p>
        </p:txBody>
      </p:sp>
      <p:pic>
        <p:nvPicPr>
          <p:cNvPr id="31753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6" name="TextBox 234"/>
          <p:cNvSpPr txBox="1">
            <a:spLocks noChangeArrowheads="1"/>
          </p:cNvSpPr>
          <p:nvPr/>
        </p:nvSpPr>
        <p:spPr bwMode="auto">
          <a:xfrm>
            <a:off x="7162800" y="2514600"/>
            <a:ext cx="1255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Publisher</a:t>
            </a:r>
          </a:p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For X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pic>
        <p:nvPicPr>
          <p:cNvPr id="14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7787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752600" y="30480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3124200" y="29718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0800000">
            <a:off x="3048000" y="3200400"/>
            <a:ext cx="838200" cy="15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0800000">
            <a:off x="1676400" y="3276600"/>
            <a:ext cx="838200" cy="15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10800000">
            <a:off x="2209800" y="1828800"/>
            <a:ext cx="609600" cy="533399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6" name="TextBox 234"/>
          <p:cNvSpPr txBox="1">
            <a:spLocks noChangeArrowheads="1"/>
          </p:cNvSpPr>
          <p:nvPr/>
        </p:nvSpPr>
        <p:spPr bwMode="auto">
          <a:xfrm>
            <a:off x="3733800" y="1676400"/>
            <a:ext cx="1255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X </a:t>
            </a:r>
            <a:r>
              <a:rPr lang="en-US" sz="2000" dirty="0">
                <a:solidFill>
                  <a:srgbClr val="000080"/>
                </a:solidFill>
              </a:rPr>
              <a:t>w</a:t>
            </a:r>
            <a:r>
              <a:rPr lang="en-US" sz="2000" dirty="0" smtClean="0">
                <a:solidFill>
                  <a:srgbClr val="000080"/>
                </a:solidFill>
              </a:rPr>
              <a:t>as cached here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pPr marL="24161750" indent="-24161750" eaLnBrk="1" hangingPunct="1">
              <a:lnSpc>
                <a:spcPct val="90000"/>
              </a:lnSpc>
            </a:pPr>
            <a:r>
              <a:rPr lang="en-US" dirty="0" smtClean="0"/>
              <a:t>Multipath Interest Forwarding</a:t>
            </a:r>
          </a:p>
        </p:txBody>
      </p:sp>
      <p:pic>
        <p:nvPicPr>
          <p:cNvPr id="31747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908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sp>
        <p:nvSpPr>
          <p:cNvPr id="31748" name="Rectangle 290"/>
          <p:cNvSpPr>
            <a:spLocks noChangeArrowheads="1"/>
          </p:cNvSpPr>
          <p:nvPr/>
        </p:nvSpPr>
        <p:spPr bwMode="auto">
          <a:xfrm>
            <a:off x="5038725" y="2452688"/>
            <a:ext cx="53975" cy="603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" name="Straight Arrow Connector 119"/>
          <p:cNvCxnSpPr>
            <a:cxnSpLocks noChangeShapeType="1"/>
            <a:stCxn id="16" idx="3"/>
          </p:cNvCxnSpPr>
          <p:nvPr/>
        </p:nvCxnSpPr>
        <p:spPr bwMode="auto">
          <a:xfrm>
            <a:off x="1906588" y="2035969"/>
            <a:ext cx="912812" cy="707231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750" name="TextBox 234"/>
          <p:cNvSpPr txBox="1">
            <a:spLocks noChangeArrowheads="1"/>
          </p:cNvSpPr>
          <p:nvPr/>
        </p:nvSpPr>
        <p:spPr bwMode="auto">
          <a:xfrm>
            <a:off x="381000" y="4648200"/>
            <a:ext cx="7848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Interests may be forwarded opportunistically to many destinations</a:t>
            </a:r>
          </a:p>
          <a:p>
            <a:pPr marL="971550"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Strategy Layer</a:t>
            </a:r>
          </a:p>
          <a:p>
            <a:pPr marL="5143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Data may be concurrently retrieved from multiple places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1752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F63E8-920B-41CF-80A8-CB844FDC1659}" type="slidenum">
              <a:rPr lang="en-US"/>
              <a:pPr/>
              <a:t>41</a:t>
            </a:fld>
            <a:endParaRPr lang="en-US"/>
          </a:p>
        </p:txBody>
      </p:sp>
      <p:pic>
        <p:nvPicPr>
          <p:cNvPr id="31753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6" name="TextBox 234"/>
          <p:cNvSpPr txBox="1">
            <a:spLocks noChangeArrowheads="1"/>
          </p:cNvSpPr>
          <p:nvPr/>
        </p:nvSpPr>
        <p:spPr bwMode="auto">
          <a:xfrm>
            <a:off x="7162800" y="2514600"/>
            <a:ext cx="1255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Publisher</a:t>
            </a:r>
          </a:p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For X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pic>
        <p:nvPicPr>
          <p:cNvPr id="14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7787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819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36" descr="step2_beautyshot_pb15_050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992188" cy="7191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752600" y="30480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3124200" y="2971800"/>
            <a:ext cx="6858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4572000" y="2971800"/>
            <a:ext cx="19812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ash"/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" name="TextBox 234"/>
          <p:cNvSpPr txBox="1">
            <a:spLocks noChangeArrowheads="1"/>
          </p:cNvSpPr>
          <p:nvPr/>
        </p:nvSpPr>
        <p:spPr bwMode="auto">
          <a:xfrm>
            <a:off x="2286000" y="1600200"/>
            <a:ext cx="1255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80"/>
                </a:solidFill>
              </a:rPr>
              <a:t>Interest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  <p:pic>
        <p:nvPicPr>
          <p:cNvPr id="17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96240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>
            <a:cxnSpLocks noChangeShapeType="1"/>
            <a:endCxn id="17" idx="1"/>
          </p:cNvCxnSpPr>
          <p:nvPr/>
        </p:nvCxnSpPr>
        <p:spPr bwMode="auto">
          <a:xfrm rot="16200000" flipH="1">
            <a:off x="4183063" y="3284537"/>
            <a:ext cx="930275" cy="762000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ash"/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2" name="TextBox 234"/>
          <p:cNvSpPr txBox="1">
            <a:spLocks noChangeArrowheads="1"/>
          </p:cNvSpPr>
          <p:nvPr/>
        </p:nvSpPr>
        <p:spPr bwMode="auto">
          <a:xfrm>
            <a:off x="5334000" y="3629561"/>
            <a:ext cx="1676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Repository</a:t>
            </a:r>
          </a:p>
          <a:p>
            <a:pPr algn="ctr"/>
            <a:r>
              <a:rPr lang="en-US" sz="2000" dirty="0" smtClean="0">
                <a:solidFill>
                  <a:srgbClr val="000080"/>
                </a:solidFill>
              </a:rPr>
              <a:t>That may have X</a:t>
            </a:r>
            <a:r>
              <a:rPr lang="en-US" sz="2000" dirty="0">
                <a:solidFill>
                  <a:srgbClr val="000080"/>
                </a:solidFill>
              </a:rPr>
              <a:t/>
            </a:r>
            <a:br>
              <a:rPr lang="en-US" sz="2000" dirty="0">
                <a:solidFill>
                  <a:srgbClr val="000080"/>
                </a:solidFill>
              </a:rPr>
            </a:br>
            <a:endParaRPr lang="en-US" sz="2000" dirty="0">
              <a:solidFill>
                <a:srgbClr val="00008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in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With a search warrant for a router, what can you discover about an ISP's users?</a:t>
            </a:r>
          </a:p>
          <a:p>
            <a:r>
              <a:rPr lang="en-US" i="1" dirty="0" smtClean="0"/>
              <a:t>Assumption: warrant  covers volatile and non-volatile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28FE-E68D-476C-8C8B-9B40ADC2AA1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Security in IP:</a:t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so </a:t>
            </a:r>
            <a:r>
              <a:rPr lang="en-US" dirty="0" smtClean="0"/>
              <a:t>Hard?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4572000" cy="4038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IP identifies interfaces/hosts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Current attempts aim at: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Securing the box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Securing the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Securing an IP network</a:t>
            </a:r>
            <a:r>
              <a:rPr lang="en-US" dirty="0" smtClean="0">
                <a:sym typeface="Wingdings"/>
              </a:rPr>
              <a:t> by firewall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Securing the perimeter </a:t>
            </a:r>
            <a:r>
              <a:rPr lang="en-US" dirty="0" smtClean="0">
                <a:sym typeface="Wingdings"/>
              </a:rPr>
              <a:t>is hard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1D95-FF99-C044-A324-B25E7699C6CE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48200" y="3124200"/>
            <a:ext cx="4054395" cy="1371600"/>
            <a:chOff x="3524251" y="4603766"/>
            <a:chExt cx="5502195" cy="1993367"/>
          </a:xfrm>
        </p:grpSpPr>
        <p:pic>
          <p:nvPicPr>
            <p:cNvPr id="28" name="Picture 1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4251" y="4603766"/>
              <a:ext cx="3998960" cy="1993367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29" name="Picture 1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14034" y="4773346"/>
              <a:ext cx="1712412" cy="1502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11" descr="IOSfirewal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149680" y="5076350"/>
              <a:ext cx="473817" cy="858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7623498" y="5282208"/>
              <a:ext cx="1324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My net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67188" y="5128320"/>
              <a:ext cx="3055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Helvetica Neue"/>
                  <a:cs typeface="Helvetica Neue"/>
                </a:rPr>
                <a:t>Global Internet</a:t>
              </a:r>
              <a:endPara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 Years Down the Road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025D-B2F1-E045-BE07-2F566A3674D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63" y="1667470"/>
            <a:ext cx="8866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IP changed the world</a:t>
            </a:r>
            <a:endParaRPr 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94" y="3794727"/>
            <a:ext cx="2939935" cy="1373677"/>
          </a:xfrm>
          <a:prstGeom prst="roundRect">
            <a:avLst/>
          </a:prstGeom>
          <a:solidFill>
            <a:srgbClr val="FFF9BF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 smtClean="0"/>
              <a:t>A new world of applications &amp; computing devices</a:t>
            </a:r>
            <a:endParaRPr lang="en-US" sz="2800" dirty="0"/>
          </a:p>
        </p:txBody>
      </p:sp>
      <p:grpSp>
        <p:nvGrpSpPr>
          <p:cNvPr id="3" name="Group 22"/>
          <p:cNvGrpSpPr/>
          <p:nvPr/>
        </p:nvGrpSpPr>
        <p:grpSpPr>
          <a:xfrm>
            <a:off x="270520" y="3581400"/>
            <a:ext cx="2853679" cy="1697004"/>
            <a:chOff x="706776" y="2278112"/>
            <a:chExt cx="2525838" cy="1697004"/>
          </a:xfrm>
        </p:grpSpPr>
        <p:sp>
          <p:nvSpPr>
            <p:cNvPr id="7" name="TextBox 6"/>
            <p:cNvSpPr txBox="1"/>
            <p:nvPr/>
          </p:nvSpPr>
          <p:spPr>
            <a:xfrm>
              <a:off x="706776" y="2278112"/>
              <a:ext cx="2525838" cy="778653"/>
            </a:xfrm>
            <a:prstGeom prst="roundRect">
              <a:avLst/>
            </a:prstGeom>
            <a:solidFill>
              <a:srgbClr val="FFF9BF"/>
            </a:solidFill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800" dirty="0" smtClean="0"/>
                <a:t>Interconnections of computers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776" y="3209164"/>
              <a:ext cx="2462338" cy="765952"/>
            </a:xfrm>
            <a:prstGeom prst="roundRect">
              <a:avLst/>
            </a:prstGeom>
            <a:solidFill>
              <a:srgbClr val="FFF9BF"/>
            </a:solidFill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800" dirty="0" smtClean="0"/>
                <a:t>Moore’s Law &amp; silicon revolution</a:t>
              </a:r>
              <a:endParaRPr lang="en-US" sz="2800" dirty="0"/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2888896" y="3923284"/>
            <a:ext cx="959336" cy="1082269"/>
            <a:chOff x="3325151" y="2559067"/>
            <a:chExt cx="959336" cy="1082269"/>
          </a:xfrm>
        </p:grpSpPr>
        <p:sp>
          <p:nvSpPr>
            <p:cNvPr id="8" name="Right Arrow 7"/>
            <p:cNvSpPr/>
            <p:nvPr/>
          </p:nvSpPr>
          <p:spPr>
            <a:xfrm rot="1245470">
              <a:off x="3325151" y="2559067"/>
              <a:ext cx="959336" cy="390490"/>
            </a:xfrm>
            <a:prstGeom prst="rightArrow">
              <a:avLst>
                <a:gd name="adj1" fmla="val 39819"/>
                <a:gd name="adj2" fmla="val 8500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20304144">
              <a:off x="3325151" y="3250846"/>
              <a:ext cx="959336" cy="390490"/>
            </a:xfrm>
            <a:prstGeom prst="rightArrow">
              <a:avLst>
                <a:gd name="adj1" fmla="val 39819"/>
                <a:gd name="adj2" fmla="val 8500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9"/>
          <p:cNvGrpSpPr/>
          <p:nvPr/>
        </p:nvGrpSpPr>
        <p:grpSpPr>
          <a:xfrm>
            <a:off x="3307445" y="2883304"/>
            <a:ext cx="5365339" cy="3441296"/>
            <a:chOff x="3611390" y="2359439"/>
            <a:chExt cx="5365339" cy="3441296"/>
          </a:xfrm>
        </p:grpSpPr>
        <p:grpSp>
          <p:nvGrpSpPr>
            <p:cNvPr id="16" name="Group 15"/>
            <p:cNvGrpSpPr/>
            <p:nvPr/>
          </p:nvGrpSpPr>
          <p:grpSpPr>
            <a:xfrm>
              <a:off x="3611390" y="2359439"/>
              <a:ext cx="5232490" cy="3441296"/>
              <a:chOff x="3611390" y="2359439"/>
              <a:chExt cx="5232490" cy="344129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668" y="5032385"/>
                <a:ext cx="768350" cy="76835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0278" y="2467389"/>
                <a:ext cx="774700" cy="7747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1230" y="2359439"/>
                <a:ext cx="882650" cy="88265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1405" y="4881398"/>
                <a:ext cx="814120" cy="8141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1233" y="4158092"/>
                <a:ext cx="806450" cy="806450"/>
              </a:xfrm>
              <a:prstGeom prst="rect">
                <a:avLst/>
              </a:prstGeom>
            </p:spPr>
          </p:pic>
          <p:pic>
            <p:nvPicPr>
              <p:cNvPr id="19" name="Picture 413" descr="Wikipedia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6886368" y="2363020"/>
                <a:ext cx="882650" cy="996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405" descr="facebook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948155" y="2529501"/>
                <a:ext cx="1604963" cy="588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406" descr="Google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7211233" y="3493829"/>
                <a:ext cx="1632647" cy="593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1390" y="4815468"/>
                <a:ext cx="822900" cy="822900"/>
              </a:xfrm>
              <a:prstGeom prst="rect">
                <a:avLst/>
              </a:prstGeom>
            </p:spPr>
          </p:pic>
          <p:pic>
            <p:nvPicPr>
              <p:cNvPr id="28" name="Picture 27" descr="ipad.jp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20863100">
                <a:off x="4737566" y="4815468"/>
                <a:ext cx="696427" cy="921743"/>
              </a:xfrm>
              <a:prstGeom prst="rect">
                <a:avLst/>
              </a:prstGeom>
            </p:spPr>
          </p:pic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66536" y="4289442"/>
              <a:ext cx="710193" cy="710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96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a New Architecture?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problems with the current Internet?</a:t>
            </a:r>
          </a:p>
          <a:p>
            <a:r>
              <a:rPr lang="en-US" dirty="0" smtClean="0"/>
              <a:t>Are they worth re-designing the network?</a:t>
            </a:r>
          </a:p>
          <a:p>
            <a:r>
              <a:rPr lang="en-US" dirty="0" smtClean="0"/>
              <a:t>With the current architecture being so entrenched, can we even deploy a new one?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13464" y="2658811"/>
            <a:ext cx="3550528" cy="1200296"/>
          </a:xfrm>
          <a:prstGeom prst="rect">
            <a:avLst/>
          </a:prstGeom>
          <a:noFill/>
        </p:spPr>
        <p:txBody>
          <a:bodyPr wrap="square" lIns="91407" tIns="45704" rIns="91407" bIns="45704" rtlCol="0">
            <a:spAutoFit/>
          </a:bodyPr>
          <a:lstStyle/>
          <a:p>
            <a:r>
              <a:rPr lang="en-US" sz="2400" b="1" dirty="0" smtClean="0">
                <a:latin typeface="Baskerville Old Face"/>
                <a:cs typeface="Baskerville Old Face"/>
              </a:rPr>
              <a:t>Telephone Network</a:t>
            </a:r>
            <a:r>
              <a:rPr lang="en-US" sz="2400" dirty="0" smtClean="0">
                <a:latin typeface="Baskerville Old Face"/>
                <a:cs typeface="Baskerville Old Face"/>
              </a:rPr>
              <a:t>:</a:t>
            </a:r>
          </a:p>
          <a:p>
            <a:r>
              <a:rPr lang="en-US" sz="2400" dirty="0" smtClean="0">
                <a:latin typeface="Baskerville Old Face"/>
                <a:cs typeface="Baskerville Old Face"/>
              </a:rPr>
              <a:t>Focused </a:t>
            </a:r>
            <a:r>
              <a:rPr lang="en-US" sz="2400" dirty="0">
                <a:latin typeface="Baskerville Old Face"/>
                <a:cs typeface="Baskerville Old Face"/>
              </a:rPr>
              <a:t>on building the </a:t>
            </a:r>
            <a:r>
              <a:rPr lang="en-US" sz="2400" i="1" dirty="0">
                <a:latin typeface="Baskerville Old Face"/>
                <a:cs typeface="Baskerville Old Face"/>
              </a:rPr>
              <a:t>wires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67200" y="2514600"/>
            <a:ext cx="4557423" cy="1631183"/>
          </a:xfrm>
          <a:prstGeom prst="rect">
            <a:avLst/>
          </a:prstGeom>
          <a:noFill/>
        </p:spPr>
        <p:txBody>
          <a:bodyPr wrap="square" lIns="91407" tIns="45704" rIns="91407" bIns="45704" rtlCol="0">
            <a:spAutoFit/>
          </a:bodyPr>
          <a:lstStyle/>
          <a:p>
            <a:r>
              <a:rPr lang="en-US" sz="2400" b="1" dirty="0" smtClean="0">
                <a:latin typeface="Baskerville Old Face"/>
                <a:cs typeface="Baskerville Old Face"/>
              </a:rPr>
              <a:t>Internet Protocol </a:t>
            </a:r>
            <a:r>
              <a:rPr lang="en-US" sz="2400" dirty="0" smtClean="0">
                <a:latin typeface="Baskerville Old Face"/>
                <a:cs typeface="Baskerville Old Face"/>
              </a:rPr>
              <a:t>(RFC791): Focused </a:t>
            </a:r>
            <a:r>
              <a:rPr lang="en-US" sz="2400" dirty="0">
                <a:latin typeface="Baskerville Old Face"/>
                <a:cs typeface="Baskerville Old Face"/>
              </a:rPr>
              <a:t>on delivering packets to destination </a:t>
            </a:r>
            <a:r>
              <a:rPr lang="en-US" sz="2400" i="1" dirty="0">
                <a:latin typeface="Baskerville Old Face"/>
                <a:cs typeface="Baskerville Old Face"/>
              </a:rPr>
              <a:t>node</a:t>
            </a:r>
          </a:p>
          <a:p>
            <a:endParaRPr lang="en-US" sz="2400" dirty="0">
              <a:latin typeface="Baskerville Old Face"/>
              <a:cs typeface="Baskerville Old Face"/>
            </a:endParaRPr>
          </a:p>
        </p:txBody>
      </p:sp>
      <p:sp>
        <p:nvSpPr>
          <p:cNvPr id="54" name="Content Placeholder 5"/>
          <p:cNvSpPr txBox="1">
            <a:spLocks/>
          </p:cNvSpPr>
          <p:nvPr/>
        </p:nvSpPr>
        <p:spPr>
          <a:xfrm>
            <a:off x="2208290" y="5511561"/>
            <a:ext cx="5391678" cy="1308339"/>
          </a:xfrm>
          <a:prstGeom prst="rect">
            <a:avLst/>
          </a:prstGeom>
        </p:spPr>
        <p:txBody>
          <a:bodyPr/>
          <a:lstStyle>
            <a:lvl1pPr marL="347346" indent="-383914" algn="l" defTabSz="457035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ct val="70000"/>
              <a:buFont typeface="Lucida Grande"/>
              <a:buChar char="♢"/>
              <a:defRPr sz="3200" kern="120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1pPr>
            <a:lvl2pPr marL="594146" indent="-274222" algn="l" defTabSz="45703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chemeClr val="accent4"/>
              </a:buClr>
              <a:buSzPct val="55000"/>
              <a:buFont typeface="Wingdings" charset="2"/>
              <a:buChar char=""/>
              <a:defRPr sz="2800" kern="120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2pPr>
            <a:lvl3pPr marL="840947" indent="-228517" algn="l" defTabSz="457035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80000"/>
              <a:buFont typeface="Wingdings" charset="2"/>
              <a:buChar char="◽"/>
              <a:defRPr sz="2400" kern="120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3pPr>
            <a:lvl4pPr marL="1142589" indent="-228517" algn="l" defTabSz="45703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/>
              <a:buChar char="–"/>
              <a:defRPr sz="2000" kern="120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4pPr>
            <a:lvl5pPr marL="2056665" indent="-228517" algn="l" defTabSz="457035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5pPr>
            <a:lvl6pPr marL="2513701" indent="-228517" algn="l" defTabSz="45703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36" indent="-228517" algn="l" defTabSz="45703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74" indent="-228517" algn="l" defTabSz="45703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07" indent="-228517" algn="l" defTabSz="45703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Baskerville Old Face"/>
                <a:cs typeface="Baskerville Old Face"/>
              </a:rPr>
              <a:t>NDN: Focusing on retrieving</a:t>
            </a:r>
            <a:r>
              <a:rPr lang="en-US" sz="2400" b="1" i="1" dirty="0" smtClean="0">
                <a:solidFill>
                  <a:schemeClr val="tx1"/>
                </a:solidFill>
                <a:latin typeface="Baskerville Old Face"/>
                <a:cs typeface="Baskerville Old Face"/>
              </a:rPr>
              <a:t> data</a:t>
            </a:r>
          </a:p>
          <a:p>
            <a:pPr marL="73124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skerville Old Face"/>
                <a:cs typeface="Baskerville Old Face"/>
              </a:rPr>
              <a:t>Abstracting away the notion of “</a:t>
            </a:r>
            <a:r>
              <a:rPr lang="en-US" sz="1800" dirty="0" smtClean="0">
                <a:solidFill>
                  <a:schemeClr val="tx1"/>
                </a:solidFill>
                <a:latin typeface="Baskerville Old Face"/>
                <a:cs typeface="Baskerville Old Face"/>
              </a:rPr>
              <a:t>node”</a:t>
            </a:r>
          </a:p>
          <a:p>
            <a:pPr marL="73124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Baskerville Old Face"/>
                <a:cs typeface="Baskerville Old Face"/>
              </a:rPr>
              <a:t>Superset of node-to-node communication model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86899"/>
            <a:ext cx="8229600" cy="476318"/>
          </a:xfrm>
        </p:spPr>
        <p:txBody>
          <a:bodyPr>
            <a:noAutofit/>
          </a:bodyPr>
          <a:lstStyle/>
          <a:p>
            <a:r>
              <a:rPr lang="en-US" sz="2400" dirty="0" smtClean="0"/>
              <a:t>Evolution of Communication Abstraction</a:t>
            </a:r>
            <a:endParaRPr lang="en-US" sz="2400" dirty="0"/>
          </a:p>
        </p:txBody>
      </p:sp>
      <p:pic>
        <p:nvPicPr>
          <p:cNvPr id="4" name="Picture 3" descr="20130219 Diagrams Compiled v4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3041061" cy="1374850"/>
          </a:xfrm>
          <a:prstGeom prst="rect">
            <a:avLst/>
          </a:prstGeom>
        </p:spPr>
      </p:pic>
      <p:pic>
        <p:nvPicPr>
          <p:cNvPr id="7" name="Picture 6" descr="20130219 Diagrams Compiled v5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62000"/>
            <a:ext cx="4624953" cy="1689742"/>
          </a:xfrm>
          <a:prstGeom prst="rect">
            <a:avLst/>
          </a:prstGeom>
        </p:spPr>
      </p:pic>
      <p:pic>
        <p:nvPicPr>
          <p:cNvPr id="8" name="Picture 7" descr="20130219 Diagrams Compiled v4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51" y="3721230"/>
            <a:ext cx="4660356" cy="1685117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4810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6" grpId="0"/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Way to Think About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197" y="1981200"/>
            <a:ext cx="8889803" cy="4230696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Secure the Content,  Not the Channel!</a:t>
            </a:r>
          </a:p>
          <a:p>
            <a:pPr lvl="1"/>
            <a:r>
              <a:rPr lang="en-US" sz="2400" dirty="0" smtClean="0"/>
              <a:t>SSL,  VPN,  </a:t>
            </a:r>
            <a:r>
              <a:rPr lang="en-US" sz="2400" dirty="0" err="1" smtClean="0"/>
              <a:t>ssh</a:t>
            </a:r>
            <a:r>
              <a:rPr lang="en-US" sz="2400" dirty="0" smtClean="0"/>
              <a:t> tunnel,  </a:t>
            </a:r>
            <a:r>
              <a:rPr lang="en-US" sz="2400" dirty="0" err="1" smtClean="0"/>
              <a:t>ToR</a:t>
            </a:r>
            <a:r>
              <a:rPr lang="en-US" sz="2400" dirty="0" smtClean="0"/>
              <a:t>, etc all focus on providing a secure channel</a:t>
            </a:r>
          </a:p>
          <a:p>
            <a:pPr lvl="1"/>
            <a:r>
              <a:rPr lang="en-US" sz="2400" dirty="0" smtClean="0"/>
              <a:t>Users don’t really care if the channel is secure,  focus on the content</a:t>
            </a:r>
          </a:p>
          <a:p>
            <a:r>
              <a:rPr lang="en-US" sz="2800" dirty="0" smtClean="0"/>
              <a:t>Require Authentication on </a:t>
            </a:r>
            <a:r>
              <a:rPr lang="en-US" sz="2800" b="1" i="1" u="sng" dirty="0" smtClean="0">
                <a:solidFill>
                  <a:srgbClr val="FF0000"/>
                </a:solidFill>
              </a:rPr>
              <a:t>All</a:t>
            </a:r>
            <a:r>
              <a:rPr lang="en-US" sz="2800" dirty="0" smtClean="0"/>
              <a:t> Content</a:t>
            </a:r>
          </a:p>
          <a:p>
            <a:pPr lvl="1"/>
            <a:r>
              <a:rPr lang="en-US" sz="2400" dirty="0" smtClean="0"/>
              <a:t>Security is not an option,  its part of architecture</a:t>
            </a:r>
          </a:p>
          <a:p>
            <a:r>
              <a:rPr lang="en-US" sz="2800" dirty="0" smtClean="0"/>
              <a:t>Encrypt the content if you don’t trust the channel</a:t>
            </a:r>
          </a:p>
          <a:p>
            <a:pPr lvl="1"/>
            <a:r>
              <a:rPr lang="en-US" sz="2400" dirty="0" smtClean="0"/>
              <a:t>Encryption is optional and applied where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1D95-FF99-C044-A324-B25E7699C6C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 smtClean="0"/>
              <a:t>Is It Deployed?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57"/>
            <a:ext cx="8048847" cy="55736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Deployable </a:t>
            </a:r>
            <a:r>
              <a:rPr lang="en-US" sz="2400" dirty="0"/>
              <a:t>now as an overlay (TCP, UDP) or on Layer 2 </a:t>
            </a:r>
            <a:r>
              <a:rPr lang="en-US" sz="2400" dirty="0" smtClean="0"/>
              <a:t>transport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C</a:t>
            </a:r>
            <a:r>
              <a:rPr lang="en-US" sz="2400" dirty="0"/>
              <a:t>, Java, Python,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smtClean="0"/>
              <a:t>libraries</a:t>
            </a:r>
          </a:p>
          <a:p>
            <a:pPr>
              <a:spcBef>
                <a:spcPts val="0"/>
              </a:spcBef>
            </a:pPr>
            <a:r>
              <a:rPr lang="en-US" sz="1800" b="0" dirty="0" smtClean="0">
                <a:latin typeface="Courier New"/>
                <a:cs typeface="Courier New"/>
              </a:rPr>
              <a:t>http://github.com/named-data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Testbed </a:t>
            </a:r>
            <a:r>
              <a:rPr lang="en-US" sz="2400" dirty="0"/>
              <a:t>of 15 routers, including 5 on </a:t>
            </a:r>
            <a:r>
              <a:rPr lang="en-US" sz="2400" dirty="0" smtClean="0"/>
              <a:t>Internet2 / GENI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hlinkClick r:id="rId3"/>
              </a:rPr>
              <a:t>http://ndnmap.arl.wustl.edu/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2039" b="25990"/>
          <a:stretch/>
        </p:blipFill>
        <p:spPr>
          <a:xfrm>
            <a:off x="0" y="3276600"/>
            <a:ext cx="914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5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855" r="16008" b="28017"/>
          <a:stretch/>
        </p:blipFill>
        <p:spPr>
          <a:xfrm>
            <a:off x="4724400" y="2209800"/>
            <a:ext cx="4158831" cy="444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dirty="0" smtClean="0"/>
              <a:t>Run a Bit of NDN in your Browser Now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6658" t="1325" r="15853" b="1325"/>
          <a:stretch/>
        </p:blipFill>
        <p:spPr>
          <a:xfrm>
            <a:off x="304800" y="2133600"/>
            <a:ext cx="4187432" cy="4446005"/>
          </a:xfrm>
        </p:spPr>
      </p:pic>
      <p:sp>
        <p:nvSpPr>
          <p:cNvPr id="7" name="Rectangle 6"/>
          <p:cNvSpPr/>
          <p:nvPr/>
        </p:nvSpPr>
        <p:spPr>
          <a:xfrm>
            <a:off x="304800" y="1752600"/>
            <a:ext cx="25186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tinyurl.com</a:t>
            </a:r>
            <a:r>
              <a:rPr lang="en-US" b="1" dirty="0"/>
              <a:t>/</a:t>
            </a:r>
            <a:r>
              <a:rPr lang="en-US" b="1" dirty="0" err="1"/>
              <a:t>ndnrouting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029200" y="1752600"/>
            <a:ext cx="24391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tinyurl.com</a:t>
            </a:r>
            <a:r>
              <a:rPr lang="en-US" b="1" dirty="0" smtClean="0"/>
              <a:t>/</a:t>
            </a:r>
            <a:r>
              <a:rPr lang="en-US" b="1" dirty="0" err="1" smtClean="0"/>
              <a:t>ndnsensor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1104" y="6421727"/>
            <a:ext cx="853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Baskerville Old Face"/>
                <a:cs typeface="Baskerville Old Face"/>
              </a:rPr>
              <a:t>* - Requires working connection to current Internet.</a:t>
            </a:r>
            <a:endParaRPr lang="en-US" dirty="0">
              <a:solidFill>
                <a:schemeClr val="bg1"/>
              </a:solidFill>
              <a:latin typeface="Baskerville Old Face"/>
              <a:cs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359323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66800" y="2057400"/>
            <a:ext cx="6967686" cy="3020814"/>
            <a:chOff x="1132743" y="1721969"/>
            <a:chExt cx="6967686" cy="3020814"/>
          </a:xfrm>
        </p:grpSpPr>
        <p:sp>
          <p:nvSpPr>
            <p:cNvPr id="4" name="Freeform 1"/>
            <p:cNvSpPr>
              <a:spLocks/>
            </p:cNvSpPr>
            <p:nvPr/>
          </p:nvSpPr>
          <p:spPr bwMode="auto">
            <a:xfrm rot="1896802">
              <a:off x="4858196" y="3193548"/>
              <a:ext cx="2010370" cy="1549235"/>
            </a:xfrm>
            <a:custGeom>
              <a:avLst/>
              <a:gdLst/>
              <a:ahLst/>
              <a:cxnLst>
                <a:cxn ang="0">
                  <a:pos x="0" y="6480"/>
                </a:cxn>
                <a:cxn ang="0">
                  <a:pos x="16247" y="11865"/>
                </a:cxn>
                <a:cxn ang="0">
                  <a:pos x="21600" y="0"/>
                </a:cxn>
              </a:cxnLst>
              <a:rect l="0" t="0" r="r" b="b"/>
              <a:pathLst>
                <a:path w="21600" h="14628">
                  <a:moveTo>
                    <a:pt x="0" y="6480"/>
                  </a:moveTo>
                  <a:cubicBezTo>
                    <a:pt x="1033" y="18682"/>
                    <a:pt x="18834" y="3300"/>
                    <a:pt x="16247" y="11865"/>
                  </a:cubicBezTo>
                  <a:cubicBezTo>
                    <a:pt x="13307" y="21600"/>
                    <a:pt x="10582" y="2693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81818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"/>
            <p:cNvSpPr>
              <a:spLocks/>
            </p:cNvSpPr>
            <p:nvPr/>
          </p:nvSpPr>
          <p:spPr bwMode="auto">
            <a:xfrm>
              <a:off x="2402631" y="3195084"/>
              <a:ext cx="1351243" cy="89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15" y="10970"/>
                </a:cxn>
                <a:cxn ang="0">
                  <a:pos x="19646" y="8389"/>
                </a:cxn>
              </a:cxnLst>
              <a:rect l="0" t="0" r="r" b="b"/>
              <a:pathLst>
                <a:path w="19648" h="17202">
                  <a:moveTo>
                    <a:pt x="0" y="0"/>
                  </a:moveTo>
                  <a:cubicBezTo>
                    <a:pt x="9988" y="1150"/>
                    <a:pt x="10796" y="-47"/>
                    <a:pt x="4415" y="10970"/>
                  </a:cubicBezTo>
                  <a:cubicBezTo>
                    <a:pt x="-1715" y="21553"/>
                    <a:pt x="19885" y="17280"/>
                    <a:pt x="19646" y="8389"/>
                  </a:cubicBezTo>
                </a:path>
              </a:pathLst>
            </a:custGeom>
            <a:noFill/>
            <a:ln w="101600" cap="flat">
              <a:solidFill>
                <a:srgbClr val="81818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 bwMode="auto">
            <a:xfrm>
              <a:off x="1132743" y="1721969"/>
              <a:ext cx="1771052" cy="190679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 bwMode="auto">
            <a:xfrm>
              <a:off x="6329377" y="2241686"/>
              <a:ext cx="1771052" cy="190679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4">
              <a:extLst/>
            </a:blip>
            <a:srcRect/>
            <a:stretch>
              <a:fillRect/>
            </a:stretch>
          </p:blipFill>
          <p:spPr bwMode="auto">
            <a:xfrm>
              <a:off x="3352800" y="2057400"/>
              <a:ext cx="2145456" cy="167628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82750"/>
          </a:xfrm>
        </p:spPr>
        <p:txBody>
          <a:bodyPr>
            <a:normAutofit/>
          </a:bodyPr>
          <a:lstStyle/>
          <a:p>
            <a:r>
              <a:rPr lang="en-US" dirty="0" smtClean="0"/>
              <a:t>Telephone Network was </a:t>
            </a:r>
            <a:br>
              <a:rPr lang="en-US" dirty="0" smtClean="0"/>
            </a:br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Communication System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CF0-4A20-0E4F-8296-5A3285A9B4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5334000"/>
            <a:ext cx="7085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building and connecting the wires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2414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 Revolutionized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CF0-4A20-0E4F-8296-5A3285A9B46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8" name="Picture 37" descr="20130219 Diagrams Compiled v5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7544866" cy="275654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62000" y="5334000"/>
            <a:ext cx="7391400" cy="1200296"/>
          </a:xfrm>
          <a:prstGeom prst="rect">
            <a:avLst/>
          </a:prstGeom>
          <a:noFill/>
        </p:spPr>
        <p:txBody>
          <a:bodyPr wrap="square" lIns="91407" tIns="45704" rIns="91407" bIns="45704" rtlCol="0">
            <a:spAutoFit/>
          </a:bodyPr>
          <a:lstStyle/>
          <a:p>
            <a:r>
              <a:rPr lang="en-US" sz="2400" b="1" dirty="0" smtClean="0">
                <a:latin typeface="+mn-lt"/>
                <a:cs typeface="Baskerville Old Face"/>
              </a:rPr>
              <a:t>Internet Protocol </a:t>
            </a:r>
            <a:r>
              <a:rPr lang="en-US" sz="2400" dirty="0" smtClean="0">
                <a:latin typeface="+mn-lt"/>
                <a:cs typeface="Baskerville Old Face"/>
              </a:rPr>
              <a:t>(RFC791): Focused </a:t>
            </a:r>
            <a:r>
              <a:rPr lang="en-US" sz="2400" dirty="0">
                <a:latin typeface="+mn-lt"/>
                <a:cs typeface="Baskerville Old Face"/>
              </a:rPr>
              <a:t>on delivering packets to destination </a:t>
            </a:r>
            <a:r>
              <a:rPr lang="en-US" sz="2400" i="1" dirty="0" smtClean="0">
                <a:latin typeface="+mn-lt"/>
                <a:cs typeface="Baskerville Old Face"/>
              </a:rPr>
              <a:t>host</a:t>
            </a:r>
            <a:endParaRPr lang="en-US" sz="2400" i="1" dirty="0">
              <a:latin typeface="+mn-lt"/>
              <a:cs typeface="Baskerville Old Face"/>
            </a:endParaRPr>
          </a:p>
          <a:p>
            <a:endParaRPr lang="en-US" sz="2400" dirty="0">
              <a:latin typeface="Baskerville Old Face"/>
              <a:cs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72969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NDN: Focus on Data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990600" y="5257800"/>
            <a:ext cx="7620000" cy="1308339"/>
          </a:xfrm>
          <a:prstGeom prst="rect">
            <a:avLst/>
          </a:prstGeom>
        </p:spPr>
        <p:txBody>
          <a:bodyPr/>
          <a:lstStyle>
            <a:lvl1pPr marL="347346" indent="-383914" algn="l" defTabSz="457035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ct val="70000"/>
              <a:buFont typeface="Lucida Grande"/>
              <a:buChar char="♢"/>
              <a:defRPr sz="3200" kern="120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1pPr>
            <a:lvl2pPr marL="594146" indent="-274222" algn="l" defTabSz="45703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chemeClr val="accent4"/>
              </a:buClr>
              <a:buSzPct val="55000"/>
              <a:buFont typeface="Wingdings" charset="2"/>
              <a:buChar char=""/>
              <a:defRPr sz="2800" kern="120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2pPr>
            <a:lvl3pPr marL="840947" indent="-228517" algn="l" defTabSz="457035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80000"/>
              <a:buFont typeface="Wingdings" charset="2"/>
              <a:buChar char="◽"/>
              <a:defRPr sz="2400" kern="120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3pPr>
            <a:lvl4pPr marL="1142589" indent="-228517" algn="l" defTabSz="457035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/>
              <a:buChar char="–"/>
              <a:defRPr sz="2000" kern="120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4pPr>
            <a:lvl5pPr marL="2056665" indent="-228517" algn="l" defTabSz="457035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5pPr>
            <a:lvl6pPr marL="2513701" indent="-228517" algn="l" defTabSz="45703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36" indent="-228517" algn="l" defTabSz="45703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74" indent="-228517" algn="l" defTabSz="45703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07" indent="-228517" algn="l" defTabSz="45703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24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Baskerville Old Face"/>
              </a:rPr>
              <a:t>Abstracting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Baskerville Old Face"/>
              </a:rPr>
              <a:t>away the notion of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Baskerville Old Face"/>
              </a:rPr>
              <a:t>“host”</a:t>
            </a:r>
          </a:p>
          <a:p>
            <a:pPr marL="73124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+mn-lt"/>
                <a:cs typeface="Baskerville Old Face"/>
              </a:rPr>
              <a:t>Superset of host-to-host communication model</a:t>
            </a:r>
          </a:p>
        </p:txBody>
      </p:sp>
      <p:pic>
        <p:nvPicPr>
          <p:cNvPr id="4" name="Picture 3" descr="20130219 Diagrams Compiled v4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7239000" cy="2617517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11222</TotalTime>
  <Words>1811</Words>
  <Application>Microsoft Macintosh PowerPoint</Application>
  <PresentationFormat>On-screen Show (4:3)</PresentationFormat>
  <Paragraphs>382</Paragraphs>
  <Slides>47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Blank Presentation</vt:lpstr>
      <vt:lpstr>CLASS WEB SITE: http://upmcsms.weebly.com/</vt:lpstr>
      <vt:lpstr>Named Data Networking (NDN) </vt:lpstr>
      <vt:lpstr>Named Data Networking (NDN)</vt:lpstr>
      <vt:lpstr>PowerPoint Presentation</vt:lpstr>
      <vt:lpstr>Is It Deployed?</vt:lpstr>
      <vt:lpstr>Run a Bit of NDN in your Browser Now</vt:lpstr>
      <vt:lpstr>Telephone Network was  the 1st Communication System</vt:lpstr>
      <vt:lpstr>IP Revolutionized the Communication System</vt:lpstr>
      <vt:lpstr>NDN: Focus on Data</vt:lpstr>
      <vt:lpstr>Two Problems with Current Internet</vt:lpstr>
      <vt:lpstr>New Communication Paradigm</vt:lpstr>
      <vt:lpstr>Two Focal Points in NDN</vt:lpstr>
      <vt:lpstr>NDN Operation</vt:lpstr>
      <vt:lpstr>The IPv4 Datagram Format</vt:lpstr>
      <vt:lpstr>Two Simple Changes</vt:lpstr>
      <vt:lpstr>NDN Packets</vt:lpstr>
      <vt:lpstr>NDN Forwarding: Interests</vt:lpstr>
      <vt:lpstr>NDN Forwarding: Data</vt:lpstr>
      <vt:lpstr>Forwarding Process</vt:lpstr>
      <vt:lpstr>Comparison with IP Packet Forwarding</vt:lpstr>
      <vt:lpstr>NDN Interest Forwarding</vt:lpstr>
      <vt:lpstr>NDN Data Forwarding</vt:lpstr>
      <vt:lpstr>Summary</vt:lpstr>
      <vt:lpstr>Hitting Cached Data</vt:lpstr>
      <vt:lpstr>Multipath Interest Forwarding</vt:lpstr>
      <vt:lpstr>Example: Delivering Mail</vt:lpstr>
      <vt:lpstr>The Power of Naming</vt:lpstr>
      <vt:lpstr>PowerPoint Presentation</vt:lpstr>
      <vt:lpstr>NDN and Anonymity</vt:lpstr>
      <vt:lpstr>In NDN Vantage Point Matters</vt:lpstr>
      <vt:lpstr>Recap</vt:lpstr>
      <vt:lpstr>DDoS Attacks</vt:lpstr>
      <vt:lpstr>Congestion Control</vt:lpstr>
      <vt:lpstr>Key Distribution</vt:lpstr>
      <vt:lpstr>Conclusions</vt:lpstr>
      <vt:lpstr>PowerPoint Presentation</vt:lpstr>
      <vt:lpstr>Backup slides</vt:lpstr>
      <vt:lpstr>Naming the Content</vt:lpstr>
      <vt:lpstr>Communication by Names</vt:lpstr>
      <vt:lpstr>Hitting Cached Data</vt:lpstr>
      <vt:lpstr>Multipath Interest Forwarding</vt:lpstr>
      <vt:lpstr>Transparency in NDN</vt:lpstr>
      <vt:lpstr>Network Security in IP: why so Hard?</vt:lpstr>
      <vt:lpstr>30 Years Down the Road</vt:lpstr>
      <vt:lpstr>So Why a New Architecture?</vt:lpstr>
      <vt:lpstr>Evolution of Communication Abstraction</vt:lpstr>
      <vt:lpstr>A New Way to Think About Security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580 - Lecture 2 On Distributed Communications Neworks Paul Baran, 1964</dc:title>
  <dc:creator>Dan Massey</dc:creator>
  <cp:lastModifiedBy>Giovanni Pau</cp:lastModifiedBy>
  <cp:revision>116</cp:revision>
  <cp:lastPrinted>2011-02-08T17:17:16Z</cp:lastPrinted>
  <dcterms:created xsi:type="dcterms:W3CDTF">2011-02-03T02:06:42Z</dcterms:created>
  <dcterms:modified xsi:type="dcterms:W3CDTF">2015-11-17T09:34:16Z</dcterms:modified>
</cp:coreProperties>
</file>