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79" r:id="rId2"/>
    <p:sldMasterId id="2147483791" r:id="rId3"/>
    <p:sldMasterId id="2147483827" r:id="rId4"/>
  </p:sldMasterIdLst>
  <p:notesMasterIdLst>
    <p:notesMasterId r:id="rId98"/>
  </p:notesMasterIdLst>
  <p:sldIdLst>
    <p:sldId id="256" r:id="rId5"/>
    <p:sldId id="352" r:id="rId6"/>
    <p:sldId id="258" r:id="rId7"/>
    <p:sldId id="366" r:id="rId8"/>
    <p:sldId id="336" r:id="rId9"/>
    <p:sldId id="346" r:id="rId10"/>
    <p:sldId id="337" r:id="rId11"/>
    <p:sldId id="342" r:id="rId12"/>
    <p:sldId id="343" r:id="rId13"/>
    <p:sldId id="344" r:id="rId14"/>
    <p:sldId id="259" r:id="rId15"/>
    <p:sldId id="329" r:id="rId16"/>
    <p:sldId id="263" r:id="rId17"/>
    <p:sldId id="264" r:id="rId18"/>
    <p:sldId id="330" r:id="rId19"/>
    <p:sldId id="331" r:id="rId20"/>
    <p:sldId id="332" r:id="rId21"/>
    <p:sldId id="265" r:id="rId22"/>
    <p:sldId id="266" r:id="rId23"/>
    <p:sldId id="268" r:id="rId24"/>
    <p:sldId id="333" r:id="rId25"/>
    <p:sldId id="347" r:id="rId26"/>
    <p:sldId id="269" r:id="rId27"/>
    <p:sldId id="270" r:id="rId28"/>
    <p:sldId id="271" r:id="rId29"/>
    <p:sldId id="272" r:id="rId30"/>
    <p:sldId id="348" r:id="rId31"/>
    <p:sldId id="349" r:id="rId32"/>
    <p:sldId id="273" r:id="rId33"/>
    <p:sldId id="274" r:id="rId34"/>
    <p:sldId id="275" r:id="rId35"/>
    <p:sldId id="297" r:id="rId36"/>
    <p:sldId id="298" r:id="rId37"/>
    <p:sldId id="307" r:id="rId38"/>
    <p:sldId id="302" r:id="rId39"/>
    <p:sldId id="303" r:id="rId40"/>
    <p:sldId id="304" r:id="rId41"/>
    <p:sldId id="305" r:id="rId42"/>
    <p:sldId id="306" r:id="rId43"/>
    <p:sldId id="299" r:id="rId44"/>
    <p:sldId id="301" r:id="rId45"/>
    <p:sldId id="324" r:id="rId46"/>
    <p:sldId id="276" r:id="rId47"/>
    <p:sldId id="277" r:id="rId48"/>
    <p:sldId id="279" r:id="rId49"/>
    <p:sldId id="278" r:id="rId50"/>
    <p:sldId id="280" r:id="rId51"/>
    <p:sldId id="281" r:id="rId52"/>
    <p:sldId id="282" r:id="rId53"/>
    <p:sldId id="283" r:id="rId54"/>
    <p:sldId id="284" r:id="rId55"/>
    <p:sldId id="285" r:id="rId56"/>
    <p:sldId id="286" r:id="rId57"/>
    <p:sldId id="287" r:id="rId58"/>
    <p:sldId id="288" r:id="rId59"/>
    <p:sldId id="289" r:id="rId60"/>
    <p:sldId id="290" r:id="rId61"/>
    <p:sldId id="328" r:id="rId62"/>
    <p:sldId id="291" r:id="rId63"/>
    <p:sldId id="364" r:id="rId64"/>
    <p:sldId id="321" r:id="rId65"/>
    <p:sldId id="365" r:id="rId66"/>
    <p:sldId id="292" r:id="rId67"/>
    <p:sldId id="293" r:id="rId68"/>
    <p:sldId id="322" r:id="rId69"/>
    <p:sldId id="363" r:id="rId70"/>
    <p:sldId id="323" r:id="rId71"/>
    <p:sldId id="294" r:id="rId72"/>
    <p:sldId id="308" r:id="rId73"/>
    <p:sldId id="309" r:id="rId74"/>
    <p:sldId id="310" r:id="rId75"/>
    <p:sldId id="311" r:id="rId76"/>
    <p:sldId id="312" r:id="rId77"/>
    <p:sldId id="313" r:id="rId78"/>
    <p:sldId id="314" r:id="rId79"/>
    <p:sldId id="315" r:id="rId80"/>
    <p:sldId id="316" r:id="rId81"/>
    <p:sldId id="317" r:id="rId82"/>
    <p:sldId id="353" r:id="rId83"/>
    <p:sldId id="354" r:id="rId84"/>
    <p:sldId id="355" r:id="rId85"/>
    <p:sldId id="356" r:id="rId86"/>
    <p:sldId id="357" r:id="rId87"/>
    <p:sldId id="358" r:id="rId88"/>
    <p:sldId id="359" r:id="rId89"/>
    <p:sldId id="360" r:id="rId90"/>
    <p:sldId id="361" r:id="rId91"/>
    <p:sldId id="362" r:id="rId92"/>
    <p:sldId id="325" r:id="rId93"/>
    <p:sldId id="326" r:id="rId94"/>
    <p:sldId id="327" r:id="rId95"/>
    <p:sldId id="350" r:id="rId96"/>
    <p:sldId id="351"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5" autoAdjust="0"/>
    <p:restoredTop sz="90052" autoAdjust="0"/>
  </p:normalViewPr>
  <p:slideViewPr>
    <p:cSldViewPr snapToGrid="0">
      <p:cViewPr varScale="1">
        <p:scale>
          <a:sx n="59" d="100"/>
          <a:sy n="59" d="100"/>
        </p:scale>
        <p:origin x="548" y="48"/>
      </p:cViewPr>
      <p:guideLst/>
    </p:cSldViewPr>
  </p:slideViewPr>
  <p:notesTextViewPr>
    <p:cViewPr>
      <p:scale>
        <a:sx n="1" d="1"/>
        <a:sy n="1" d="1"/>
      </p:scale>
      <p:origin x="0" y="0"/>
    </p:cViewPr>
  </p:notesTextViewPr>
  <p:sorterViewPr>
    <p:cViewPr>
      <p:scale>
        <a:sx n="100" d="100"/>
        <a:sy n="100" d="100"/>
      </p:scale>
      <p:origin x="0" y="-208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BE129-81E4-4EBF-A41A-967D7EDA5837}" type="datetimeFigureOut">
              <a:rPr lang="fr-FR" smtClean="0"/>
              <a:t>06/05/2019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9AC74-8B84-4414-B53B-95897CF8E59E}" type="slidenum">
              <a:rPr lang="fr-FR" smtClean="0"/>
              <a:t>‹N°›</a:t>
            </a:fld>
            <a:endParaRPr lang="fr-FR"/>
          </a:p>
        </p:txBody>
      </p:sp>
    </p:spTree>
    <p:extLst>
      <p:ext uri="{BB962C8B-B14F-4D97-AF65-F5344CB8AC3E}">
        <p14:creationId xmlns:p14="http://schemas.microsoft.com/office/powerpoint/2010/main" val="227571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1</a:t>
            </a:fld>
            <a:endParaRPr lang="fr-FR"/>
          </a:p>
        </p:txBody>
      </p:sp>
    </p:spTree>
    <p:extLst>
      <p:ext uri="{BB962C8B-B14F-4D97-AF65-F5344CB8AC3E}">
        <p14:creationId xmlns:p14="http://schemas.microsoft.com/office/powerpoint/2010/main" val="4266917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Masque de sous réseau: </a:t>
            </a:r>
          </a:p>
          <a:p>
            <a:r>
              <a:rPr lang="fr-FR" dirty="0" smtClean="0"/>
              <a:t>Le</a:t>
            </a:r>
            <a:r>
              <a:rPr lang="fr-FR" baseline="0" dirty="0" smtClean="0"/>
              <a:t> format d’une adresse </a:t>
            </a:r>
            <a:r>
              <a:rPr lang="fr-FR" baseline="0" dirty="0" err="1" smtClean="0"/>
              <a:t>ip</a:t>
            </a:r>
            <a:r>
              <a:rPr lang="fr-FR" baseline="0" dirty="0" smtClean="0"/>
              <a:t>: une partie réseau et une partie hôte,</a:t>
            </a:r>
          </a:p>
          <a:p>
            <a:r>
              <a:rPr lang="fr-FR" baseline="0" dirty="0" smtClean="0"/>
              <a:t>Mais dans la mesure ou ces identificateurs changent (varient), il est impossible de déterminer les frontières (ou se termine l’id réseau et ou commence l’id hôte) juste en regardant l’adresse </a:t>
            </a:r>
          </a:p>
          <a:p>
            <a:r>
              <a:rPr lang="fr-FR" baseline="0" dirty="0" smtClean="0"/>
              <a:t>L’objectif d’un masque de sous réseau est donc de définir la séparation entre les deux ID</a:t>
            </a:r>
          </a:p>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47</a:t>
            </a:fld>
            <a:endParaRPr lang="fr-FR"/>
          </a:p>
        </p:txBody>
      </p:sp>
    </p:spTree>
    <p:extLst>
      <p:ext uri="{BB962C8B-B14F-4D97-AF65-F5344CB8AC3E}">
        <p14:creationId xmlns:p14="http://schemas.microsoft.com/office/powerpoint/2010/main" val="202737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Revoir les explication des adresses </a:t>
            </a:r>
            <a:r>
              <a:rPr lang="fr-FR" dirty="0" err="1" smtClean="0"/>
              <a:t>Loopback</a:t>
            </a:r>
            <a:r>
              <a:rPr lang="fr-FR" dirty="0" smtClean="0"/>
              <a:t> et privée</a:t>
            </a:r>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48</a:t>
            </a:fld>
            <a:endParaRPr lang="fr-FR"/>
          </a:p>
        </p:txBody>
      </p:sp>
    </p:spTree>
    <p:extLst>
      <p:ext uri="{BB962C8B-B14F-4D97-AF65-F5344CB8AC3E}">
        <p14:creationId xmlns:p14="http://schemas.microsoft.com/office/powerpoint/2010/main" val="1761592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52</a:t>
            </a:fld>
            <a:endParaRPr lang="fr-FR"/>
          </a:p>
        </p:txBody>
      </p:sp>
    </p:spTree>
    <p:extLst>
      <p:ext uri="{BB962C8B-B14F-4D97-AF65-F5344CB8AC3E}">
        <p14:creationId xmlns:p14="http://schemas.microsoft.com/office/powerpoint/2010/main" val="3402555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53</a:t>
            </a:fld>
            <a:endParaRPr lang="fr-FR"/>
          </a:p>
        </p:txBody>
      </p:sp>
    </p:spTree>
    <p:extLst>
      <p:ext uri="{BB962C8B-B14F-4D97-AF65-F5344CB8AC3E}">
        <p14:creationId xmlns:p14="http://schemas.microsoft.com/office/powerpoint/2010/main" val="121335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 </a:t>
            </a:r>
            <a:r>
              <a:rPr lang="fr-FR" smtClean="0"/>
              <a:t>ze’fgyyyy</a:t>
            </a:r>
            <a:endParaRPr lang="fr-FR"/>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60</a:t>
            </a:fld>
            <a:endParaRPr lang="fr-FR"/>
          </a:p>
        </p:txBody>
      </p:sp>
    </p:spTree>
    <p:extLst>
      <p:ext uri="{BB962C8B-B14F-4D97-AF65-F5344CB8AC3E}">
        <p14:creationId xmlns:p14="http://schemas.microsoft.com/office/powerpoint/2010/main" val="277778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AFBD34B2-10CF-4995-AF69-9BC582C734A5}" type="slidenum">
              <a:rPr lang="en-US" altLang="fr-FR">
                <a:latin typeface="Times New Roman" panose="02020603050405020304" pitchFamily="18" charset="0"/>
              </a:rPr>
              <a:pPr/>
              <a:t>69</a:t>
            </a:fld>
            <a:endParaRPr lang="en-US" altLang="fr-FR">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190468"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29801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F991A46-98AC-4361-8FAC-4B6D4FE3973A}" type="slidenum">
              <a:rPr lang="en-US" altLang="fr-FR">
                <a:latin typeface="Times New Roman" panose="02020603050405020304" pitchFamily="18" charset="0"/>
              </a:rPr>
              <a:pPr/>
              <a:t>70</a:t>
            </a:fld>
            <a:endParaRPr lang="en-US" altLang="fr-FR">
              <a:latin typeface="Times New Roman" panose="02020603050405020304" pitchFamily="18" charset="0"/>
            </a:endParaRPr>
          </a:p>
        </p:txBody>
      </p:sp>
      <p:sp>
        <p:nvSpPr>
          <p:cNvPr id="192515"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192516"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840792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C62D022-A25D-4748-88B8-6C85D79361ED}" type="slidenum">
              <a:rPr lang="en-US" altLang="fr-FR">
                <a:latin typeface="Times New Roman" panose="02020603050405020304" pitchFamily="18" charset="0"/>
              </a:rPr>
              <a:pPr/>
              <a:t>71</a:t>
            </a:fld>
            <a:endParaRPr lang="en-US" altLang="fr-FR">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194564"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541137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8EDC53E2-152C-46D7-ADC2-AFD3AA8FA10C}" type="slidenum">
              <a:rPr lang="en-US" altLang="fr-FR">
                <a:latin typeface="Times New Roman" panose="02020603050405020304" pitchFamily="18" charset="0"/>
              </a:rPr>
              <a:pPr/>
              <a:t>72</a:t>
            </a:fld>
            <a:endParaRPr lang="en-US" altLang="fr-FR">
              <a:latin typeface="Times New Roman" panose="02020603050405020304" pitchFamily="18" charset="0"/>
            </a:endParaRPr>
          </a:p>
        </p:txBody>
      </p:sp>
      <p:sp>
        <p:nvSpPr>
          <p:cNvPr id="196611"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196612"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505765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1D6CA69-84CC-4B42-B9FB-D7FE91CC758E}" type="slidenum">
              <a:rPr lang="en-US" altLang="fr-FR">
                <a:latin typeface="Times New Roman" panose="02020603050405020304" pitchFamily="18" charset="0"/>
              </a:rPr>
              <a:pPr/>
              <a:t>73</a:t>
            </a:fld>
            <a:endParaRPr lang="en-US" altLang="fr-FR">
              <a:latin typeface="Times New Roman" panose="02020603050405020304" pitchFamily="18" charset="0"/>
            </a:endParaRPr>
          </a:p>
        </p:txBody>
      </p:sp>
      <p:sp>
        <p:nvSpPr>
          <p:cNvPr id="198659"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198660"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81746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9</a:t>
            </a:fld>
            <a:endParaRPr lang="fr-FR"/>
          </a:p>
        </p:txBody>
      </p:sp>
    </p:spTree>
    <p:extLst>
      <p:ext uri="{BB962C8B-B14F-4D97-AF65-F5344CB8AC3E}">
        <p14:creationId xmlns:p14="http://schemas.microsoft.com/office/powerpoint/2010/main" val="1422554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A877FBC1-4918-41B9-8F05-8350BBF9EB88}" type="slidenum">
              <a:rPr lang="en-US" altLang="fr-FR">
                <a:latin typeface="Times New Roman" panose="02020603050405020304" pitchFamily="18" charset="0"/>
              </a:rPr>
              <a:pPr/>
              <a:t>74</a:t>
            </a:fld>
            <a:endParaRPr lang="en-US" altLang="fr-FR">
              <a:latin typeface="Times New Roman" panose="02020603050405020304" pitchFamily="18" charset="0"/>
            </a:endParaRPr>
          </a:p>
        </p:txBody>
      </p:sp>
      <p:sp>
        <p:nvSpPr>
          <p:cNvPr id="200707"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200708"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08330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48FB601-8B79-41E7-91FE-B3B59B328B24}" type="slidenum">
              <a:rPr lang="en-US" altLang="fr-FR">
                <a:latin typeface="Times New Roman" panose="02020603050405020304" pitchFamily="18" charset="0"/>
              </a:rPr>
              <a:pPr/>
              <a:t>75</a:t>
            </a:fld>
            <a:endParaRPr lang="en-US" altLang="fr-FR">
              <a:latin typeface="Times New Roman" panose="02020603050405020304" pitchFamily="18" charset="0"/>
            </a:endParaRPr>
          </a:p>
        </p:txBody>
      </p:sp>
      <p:sp>
        <p:nvSpPr>
          <p:cNvPr id="202755"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202756"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225456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C35E85-172C-4905-829C-63F44BD7E556}" type="slidenum">
              <a:rPr lang="en-US" altLang="fr-FR">
                <a:latin typeface="Times New Roman" panose="02020603050405020304" pitchFamily="18" charset="0"/>
              </a:rPr>
              <a:pPr/>
              <a:t>76</a:t>
            </a:fld>
            <a:endParaRPr lang="en-US" altLang="fr-FR">
              <a:latin typeface="Times New Roman" panose="02020603050405020304" pitchFamily="18" charset="0"/>
            </a:endParaRPr>
          </a:p>
        </p:txBody>
      </p:sp>
      <p:sp>
        <p:nvSpPr>
          <p:cNvPr id="204803"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204804"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198968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EF96E8F-7A13-425A-9A36-EE2F0D6836A7}" type="slidenum">
              <a:rPr lang="en-US" altLang="fr-FR">
                <a:latin typeface="Times New Roman" panose="02020603050405020304" pitchFamily="18" charset="0"/>
              </a:rPr>
              <a:pPr/>
              <a:t>77</a:t>
            </a:fld>
            <a:endParaRPr lang="en-US" altLang="fr-FR">
              <a:latin typeface="Times New Roman" panose="02020603050405020304" pitchFamily="18" charset="0"/>
            </a:endParaRPr>
          </a:p>
        </p:txBody>
      </p:sp>
      <p:sp>
        <p:nvSpPr>
          <p:cNvPr id="206851"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206852"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dirty="0" smtClean="0">
              <a:latin typeface="Times New Roman" panose="02020603050405020304" pitchFamily="18" charset="0"/>
            </a:endParaRPr>
          </a:p>
        </p:txBody>
      </p:sp>
    </p:spTree>
    <p:extLst>
      <p:ext uri="{BB962C8B-B14F-4D97-AF65-F5344CB8AC3E}">
        <p14:creationId xmlns:p14="http://schemas.microsoft.com/office/powerpoint/2010/main" val="2455230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D80742BA-91B6-4CD7-83B1-DD47ECF26891}" type="slidenum">
              <a:rPr lang="en-US" altLang="fr-FR">
                <a:latin typeface="Times New Roman" panose="02020603050405020304" pitchFamily="18" charset="0"/>
              </a:rPr>
              <a:pPr/>
              <a:t>78</a:t>
            </a:fld>
            <a:endParaRPr lang="en-US" altLang="fr-FR">
              <a:latin typeface="Times New Roman" panose="02020603050405020304" pitchFamily="18" charset="0"/>
            </a:endParaRPr>
          </a:p>
        </p:txBody>
      </p:sp>
      <p:sp>
        <p:nvSpPr>
          <p:cNvPr id="208899" name="Rectangle 2"/>
          <p:cNvSpPr>
            <a:spLocks noGrp="1" noRot="1" noChangeAspect="1" noChangeArrowheads="1" noTextEdit="1"/>
          </p:cNvSpPr>
          <p:nvPr>
            <p:ph type="sldImg"/>
          </p:nvPr>
        </p:nvSpPr>
        <p:spPr>
          <a:xfrm>
            <a:off x="138113" y="771525"/>
            <a:ext cx="6824662" cy="3840163"/>
          </a:xfrm>
          <a:ln w="12700" cap="flat">
            <a:solidFill>
              <a:schemeClr val="tx1"/>
            </a:solidFill>
          </a:ln>
        </p:spPr>
      </p:sp>
      <p:sp>
        <p:nvSpPr>
          <p:cNvPr id="208900" name="Rectangle 3"/>
          <p:cNvSpPr>
            <a:spLocks noGrp="1" noChangeArrowheads="1"/>
          </p:cNvSpPr>
          <p:nvPr>
            <p:ph type="body" idx="1"/>
          </p:nvPr>
        </p:nvSpPr>
        <p:spPr>
          <a:xfrm>
            <a:off x="944563" y="486886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7884" tIns="75662" rIns="147884" bIns="75662"/>
          <a:lstStyle/>
          <a:p>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11072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12</a:t>
            </a:fld>
            <a:endParaRPr lang="fr-FR"/>
          </a:p>
        </p:txBody>
      </p:sp>
    </p:spTree>
    <p:extLst>
      <p:ext uri="{BB962C8B-B14F-4D97-AF65-F5344CB8AC3E}">
        <p14:creationId xmlns:p14="http://schemas.microsoft.com/office/powerpoint/2010/main" val="73050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15</a:t>
            </a:fld>
            <a:endParaRPr lang="fr-FR"/>
          </a:p>
        </p:txBody>
      </p:sp>
    </p:spTree>
    <p:extLst>
      <p:ext uri="{BB962C8B-B14F-4D97-AF65-F5344CB8AC3E}">
        <p14:creationId xmlns:p14="http://schemas.microsoft.com/office/powerpoint/2010/main" val="1616818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16</a:t>
            </a:fld>
            <a:endParaRPr lang="fr-FR"/>
          </a:p>
        </p:txBody>
      </p:sp>
    </p:spTree>
    <p:extLst>
      <p:ext uri="{BB962C8B-B14F-4D97-AF65-F5344CB8AC3E}">
        <p14:creationId xmlns:p14="http://schemas.microsoft.com/office/powerpoint/2010/main" val="51254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17</a:t>
            </a:fld>
            <a:endParaRPr lang="fr-FR"/>
          </a:p>
        </p:txBody>
      </p:sp>
    </p:spTree>
    <p:extLst>
      <p:ext uri="{BB962C8B-B14F-4D97-AF65-F5344CB8AC3E}">
        <p14:creationId xmlns:p14="http://schemas.microsoft.com/office/powerpoint/2010/main" val="68036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but de découper en plus plusieurs sous réseaux c’est pour éviter de congestionner les</a:t>
            </a:r>
            <a:r>
              <a:rPr lang="fr-FR" baseline="0" dirty="0" smtClean="0"/>
              <a:t> machines avec les </a:t>
            </a:r>
            <a:r>
              <a:rPr lang="fr-FR" baseline="0" dirty="0" err="1" smtClean="0"/>
              <a:t>requettes</a:t>
            </a:r>
            <a:r>
              <a:rPr lang="fr-FR" baseline="0" dirty="0" smtClean="0"/>
              <a:t> broadcast </a:t>
            </a:r>
          </a:p>
          <a:p>
            <a:r>
              <a:rPr lang="fr-FR" baseline="0" dirty="0" smtClean="0"/>
              <a:t>Mais aussi pour des raison de sécurité de la données</a:t>
            </a:r>
          </a:p>
          <a:p>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21</a:t>
            </a:fld>
            <a:endParaRPr lang="fr-FR"/>
          </a:p>
        </p:txBody>
      </p:sp>
    </p:spTree>
    <p:extLst>
      <p:ext uri="{BB962C8B-B14F-4D97-AF65-F5344CB8AC3E}">
        <p14:creationId xmlns:p14="http://schemas.microsoft.com/office/powerpoint/2010/main" val="3615056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omic Sans MS" panose="030F0702030302020204" pitchFamily="66" charset="0"/>
                <a:ea typeface="MS PGothic" panose="020B0600070205080204" pitchFamily="34" charset="-128"/>
              </a:defRPr>
            </a:lvl1pPr>
            <a:lvl2pPr marL="742950" indent="-285750" defTabSz="990600">
              <a:defRPr>
                <a:solidFill>
                  <a:schemeClr val="tx1"/>
                </a:solidFill>
                <a:latin typeface="Comic Sans MS" panose="030F0702030302020204" pitchFamily="66" charset="0"/>
                <a:ea typeface="MS PGothic" panose="020B0600070205080204" pitchFamily="34" charset="-128"/>
              </a:defRPr>
            </a:lvl2pPr>
            <a:lvl3pPr marL="1143000" indent="-228600" defTabSz="990600">
              <a:defRPr>
                <a:solidFill>
                  <a:schemeClr val="tx1"/>
                </a:solidFill>
                <a:latin typeface="Comic Sans MS" panose="030F0702030302020204" pitchFamily="66" charset="0"/>
                <a:ea typeface="MS PGothic" panose="020B0600070205080204" pitchFamily="34" charset="-128"/>
              </a:defRPr>
            </a:lvl3pPr>
            <a:lvl4pPr marL="1600200" indent="-228600" defTabSz="990600">
              <a:defRPr>
                <a:solidFill>
                  <a:schemeClr val="tx1"/>
                </a:solidFill>
                <a:latin typeface="Comic Sans MS" panose="030F0702030302020204" pitchFamily="66" charset="0"/>
                <a:ea typeface="MS PGothic" panose="020B0600070205080204" pitchFamily="34" charset="-128"/>
              </a:defRPr>
            </a:lvl4pPr>
            <a:lvl5pPr marL="2057400" indent="-228600" defTabSz="990600">
              <a:defRPr>
                <a:solidFill>
                  <a:schemeClr val="tx1"/>
                </a:solidFill>
                <a:latin typeface="Comic Sans MS" panose="030F0702030302020204" pitchFamily="66"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E2E27EA-0410-4056-B38F-682F37B6FA91}" type="slidenum">
              <a:rPr lang="en-US" altLang="fr-FR">
                <a:latin typeface="Times New Roman" panose="02020603050405020304" pitchFamily="18" charset="0"/>
              </a:rPr>
              <a:pPr/>
              <a:t>38</a:t>
            </a:fld>
            <a:endParaRPr lang="en-US" altLang="fr-FR">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xfrm>
            <a:off x="138113" y="763588"/>
            <a:ext cx="6824662" cy="3840162"/>
          </a:xfrm>
          <a:ln/>
        </p:spPr>
      </p:sp>
      <p:sp>
        <p:nvSpPr>
          <p:cNvPr id="175108" name="Rectangle 3"/>
          <p:cNvSpPr>
            <a:spLocks noGrp="1" noChangeArrowheads="1"/>
          </p:cNvSpPr>
          <p:nvPr>
            <p:ph type="body" idx="1"/>
          </p:nvPr>
        </p:nvSpPr>
        <p:spPr>
          <a:xfrm>
            <a:off x="944563" y="4860925"/>
            <a:ext cx="5210175" cy="461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latin typeface="Times New Roman" panose="02020603050405020304" pitchFamily="18" charset="0"/>
              </a:rPr>
              <a:t>Need routing to get message back to origin</a:t>
            </a:r>
          </a:p>
        </p:txBody>
      </p:sp>
    </p:spTree>
    <p:extLst>
      <p:ext uri="{BB962C8B-B14F-4D97-AF65-F5344CB8AC3E}">
        <p14:creationId xmlns:p14="http://schemas.microsoft.com/office/powerpoint/2010/main" val="109780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Différence entre unicast,</a:t>
            </a:r>
            <a:r>
              <a:rPr lang="fr-FR" baseline="0" dirty="0" smtClean="0"/>
              <a:t> multicast, broadcast</a:t>
            </a:r>
            <a:endParaRPr lang="fr-FR" dirty="0"/>
          </a:p>
        </p:txBody>
      </p:sp>
      <p:sp>
        <p:nvSpPr>
          <p:cNvPr id="4" name="Espace réservé du numéro de diapositive 3"/>
          <p:cNvSpPr>
            <a:spLocks noGrp="1"/>
          </p:cNvSpPr>
          <p:nvPr>
            <p:ph type="sldNum" sz="quarter" idx="10"/>
          </p:nvPr>
        </p:nvSpPr>
        <p:spPr/>
        <p:txBody>
          <a:bodyPr/>
          <a:lstStyle/>
          <a:p>
            <a:fld id="{8709AC74-8B84-4414-B53B-95897CF8E59E}" type="slidenum">
              <a:rPr lang="fr-FR" smtClean="0"/>
              <a:t>45</a:t>
            </a:fld>
            <a:endParaRPr lang="fr-FR"/>
          </a:p>
        </p:txBody>
      </p:sp>
    </p:spTree>
    <p:extLst>
      <p:ext uri="{BB962C8B-B14F-4D97-AF65-F5344CB8AC3E}">
        <p14:creationId xmlns:p14="http://schemas.microsoft.com/office/powerpoint/2010/main" val="103984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5CB7C909-DBF6-4F82-A55C-9884C3258736}"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10327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9333E3-A5F8-4E4A-BAB5-3ADD28E80D98}"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56482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4DA6ED4-AB63-45FD-8AFC-38FFEFA3FE1D}"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62387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14B2EE1-2F52-422E-AFBB-F2C6759A7C78}"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90425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D38DE0-493B-4FB6-9959-8EBAE30044AE}"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501825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91E0577-111B-4B07-A517-EA78C07380C9}"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39571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4F7D681-7082-436D-89F4-0094D0E3FEE9}"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0154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29C32E82-0CF8-497D-A165-C689A63A652A}" type="datetime1">
              <a:rPr lang="fr-FR" smtClean="0"/>
              <a:t>06/05/2019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1637231-9BB7-47BD-B08A-29A6B3258959}"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10133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1EE5A5-A032-4430-9C2A-B3D43CB2FEB4}" type="datetime1">
              <a:rPr lang="fr-FR" smtClean="0"/>
              <a:t>06/05/2019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1637231-9BB7-47BD-B08A-29A6B3258959}"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3906552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7E533-83E2-4929-AAD6-B9FFD04B583A}" type="datetime1">
              <a:rPr lang="fr-FR" smtClean="0"/>
              <a:t>06/05/2019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880879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F0F4638-B19E-4F12-9202-C40676C0B8B8}"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09740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A11E2CD-0E17-4155-92A3-66FC95862ECB}"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69647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B1AE541-44E8-42A2-85F1-291DDA6A6E38}" type="datetime1">
              <a:rPr lang="fr-FR" smtClean="0"/>
              <a:t>06/05/2019</a:t>
            </a:fld>
            <a:endParaRPr lang="fr-F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522724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FB4A687-A348-4178-B6B5-B2305C51501B}"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304419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B28D55F-54A6-4259-85F2-E7FBF4946609}"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797537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EC0B30D-00EC-4BDB-BCD6-39EA9C4E501B}"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499307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6DF813B-828D-45FF-BA74-8A509720DAC0}"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582748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5146B10-CB10-48CF-9C96-1A2FACE202B7}"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88852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47CE5C7-4D07-41A5-B5EA-F8E5DEE42CFB}"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7617415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0E742AF3-E1D1-43AF-8A43-1AEADFE80A4C}" type="datetime1">
              <a:rPr lang="fr-FR" smtClean="0"/>
              <a:t>06/05/2019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1637231-9BB7-47BD-B08A-29A6B3258959}"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8555742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803375-5CFC-4597-9100-3B7B283677C5}" type="datetime1">
              <a:rPr lang="fr-FR" smtClean="0"/>
              <a:t>06/05/2019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1637231-9BB7-47BD-B08A-29A6B3258959}"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211184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C5B39-538A-488C-978D-53EE4B9FB99F}" type="datetime1">
              <a:rPr lang="fr-FR" smtClean="0"/>
              <a:t>06/05/2019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17719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3AD91A2-2C31-4262-BB24-4ED0E0C6A894}"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6184789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27DC7A5-D871-4D57-BF1A-4ABAC0A2172D}"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269879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0904F65-51A5-4DBD-BEE2-A9BE221A54EB}" type="datetime1">
              <a:rPr lang="fr-FR" smtClean="0"/>
              <a:t>06/05/2019</a:t>
            </a:fld>
            <a:endParaRPr lang="fr-F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516857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4F17F80-BFCD-4BC9-BBC3-9D056ABCE806}"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4425680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AE0473D-4D44-4D94-8169-C468B3D0D103}"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40456902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C82510C-E22C-4E41-8C10-275CA5929A8D}"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1309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BA2DD0F-90BC-474D-A86C-B984FB2279E8}"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5460388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2DA7053-82CA-4B0C-B6E6-DD764D26E89D}"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4015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0F68C1C-A1AF-47D1-92DB-CCDF87AF369C}"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9176080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EBE14DD-8D7A-4645-A9A7-69334B34614C}" type="datetime1">
              <a:rPr lang="fr-FR" smtClean="0"/>
              <a:t>06/05/2019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580727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0BC08BE-9E1F-4757-A9DC-09D20CD41DBC}" type="datetime1">
              <a:rPr lang="fr-FR" smtClean="0"/>
              <a:t>06/05/2019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40331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C4BB89F-5D3C-4B31-B5E7-CB58327AAE1B}"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507405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D47C9D-FA48-419E-A34F-E735D24990E9}" type="datetime1">
              <a:rPr lang="fr-FR" smtClean="0"/>
              <a:t>06/05/2019</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234936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20D41E-92EF-4099-8BE8-840CFC207734}" type="datetime1">
              <a:rPr lang="fr-FR" smtClean="0"/>
              <a:t>06/05/2019</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637231-9BB7-47BD-B08A-29A6B3258959}" type="slidenum">
              <a:rPr lang="fr-FR" smtClean="0"/>
              <a:t>‹N°›</a:t>
            </a:fld>
            <a:endParaRPr lang="fr-FR"/>
          </a:p>
        </p:txBody>
      </p:sp>
    </p:spTree>
    <p:extLst>
      <p:ext uri="{BB962C8B-B14F-4D97-AF65-F5344CB8AC3E}">
        <p14:creationId xmlns:p14="http://schemas.microsoft.com/office/powerpoint/2010/main" val="4050541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FDE64047-CDF6-4494-8AF1-B7CB775C9B8E}" type="datetime1">
              <a:rPr lang="fr-FR" smtClean="0"/>
              <a:t>06/05/2019</a:t>
            </a:fld>
            <a:endParaRPr lang="fr-F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709799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972B9A3-F40C-44BF-B99D-B64F92421BFF}"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1230281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688B8BB-D925-421D-A0C0-499B5C1A4B66}" type="datetime1">
              <a:rPr lang="fr-FR" smtClean="0"/>
              <a:t>06/05/2019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12845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083E2C72-E86E-4793-AF7D-D7C2B96FE000}" type="datetime1">
              <a:rPr lang="fr-FR" smtClean="0"/>
              <a:t>06/05/2019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1637231-9BB7-47BD-B08A-29A6B3258959}" type="slidenum">
              <a:rPr lang="fr-FR" smtClean="0"/>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1013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19C9CD-DC27-4D2F-8F64-51550356A663}" type="datetime1">
              <a:rPr lang="fr-FR" smtClean="0"/>
              <a:t>06/05/2019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1637231-9BB7-47BD-B08A-29A6B3258959}" type="slidenum">
              <a:rPr lang="fr-FR" smtClean="0"/>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162909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ED894-45F3-4A14-8E73-A194A81E4AE8}" type="datetime1">
              <a:rPr lang="fr-FR" smtClean="0"/>
              <a:t>06/05/2019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283007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35C5536-1D9E-4BE4-A7E0-A2D01CBE8281}"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393472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ACC896C-4B42-4953-83E9-73F7C8B2E673}" type="datetime1">
              <a:rPr lang="fr-FR" smtClean="0"/>
              <a:t>06/05/2019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1637231-9BB7-47BD-B08A-29A6B3258959}" type="slidenum">
              <a:rPr lang="fr-FR" smtClean="0"/>
              <a:t>‹N°›</a:t>
            </a:fld>
            <a:endParaRPr lang="fr-FR"/>
          </a:p>
        </p:txBody>
      </p:sp>
    </p:spTree>
    <p:extLst>
      <p:ext uri="{BB962C8B-B14F-4D97-AF65-F5344CB8AC3E}">
        <p14:creationId xmlns:p14="http://schemas.microsoft.com/office/powerpoint/2010/main" val="41330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406A0C3-ACBD-48F1-9097-D14B2897C81A}" type="datetime1">
              <a:rPr lang="fr-FR" smtClean="0"/>
              <a:t>06/05/2019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1637231-9BB7-47BD-B08A-29A6B3258959}" type="slidenum">
              <a:rPr lang="fr-FR" smtClean="0"/>
              <a:t>‹N°›</a:t>
            </a:fld>
            <a:endParaRPr lang="fr-FR"/>
          </a:p>
        </p:txBody>
      </p:sp>
    </p:spTree>
    <p:extLst>
      <p:ext uri="{BB962C8B-B14F-4D97-AF65-F5344CB8AC3E}">
        <p14:creationId xmlns:p14="http://schemas.microsoft.com/office/powerpoint/2010/main" val="170088326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BE24684-3133-4CC4-A655-B7534C1C9A49}" type="datetime1">
              <a:rPr lang="fr-FR" smtClean="0"/>
              <a:t>06/05/2019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1637231-9BB7-47BD-B08A-29A6B3258959}" type="slidenum">
              <a:rPr lang="fr-FR" smtClean="0"/>
              <a:t>‹N°›</a:t>
            </a:fld>
            <a:endParaRPr lang="fr-FR"/>
          </a:p>
        </p:txBody>
      </p:sp>
    </p:spTree>
    <p:extLst>
      <p:ext uri="{BB962C8B-B14F-4D97-AF65-F5344CB8AC3E}">
        <p14:creationId xmlns:p14="http://schemas.microsoft.com/office/powerpoint/2010/main" val="281776546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FF00D28-092F-4878-973F-2C3D6DDD8976}" type="datetime1">
              <a:rPr lang="fr-FR" smtClean="0"/>
              <a:t>06/05/2019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1637231-9BB7-47BD-B08A-29A6B3258959}" type="slidenum">
              <a:rPr lang="fr-FR" smtClean="0"/>
              <a:t>‹N°›</a:t>
            </a:fld>
            <a:endParaRPr lang="fr-FR"/>
          </a:p>
        </p:txBody>
      </p:sp>
    </p:spTree>
    <p:extLst>
      <p:ext uri="{BB962C8B-B14F-4D97-AF65-F5344CB8AC3E}">
        <p14:creationId xmlns:p14="http://schemas.microsoft.com/office/powerpoint/2010/main" val="376954717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06A0C3-ACBD-48F1-9097-D14B2897C81A}" type="datetime1">
              <a:rPr lang="fr-FR" smtClean="0"/>
              <a:t>06/05/2019</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637231-9BB7-47BD-B08A-29A6B3258959}"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31081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Réseau IP</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a:t>
            </a:fld>
            <a:endParaRPr lang="fr-FR"/>
          </a:p>
        </p:txBody>
      </p:sp>
    </p:spTree>
    <p:extLst>
      <p:ext uri="{BB962C8B-B14F-4D97-AF65-F5344CB8AC3E}">
        <p14:creationId xmlns:p14="http://schemas.microsoft.com/office/powerpoint/2010/main" val="3964907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d’adressage</a:t>
            </a:r>
            <a:endParaRPr lang="fr-FR" dirty="0"/>
          </a:p>
        </p:txBody>
      </p:sp>
      <p:sp>
        <p:nvSpPr>
          <p:cNvPr id="3" name="Espace réservé du contenu 2"/>
          <p:cNvSpPr>
            <a:spLocks noGrp="1"/>
          </p:cNvSpPr>
          <p:nvPr>
            <p:ph idx="1"/>
          </p:nvPr>
        </p:nvSpPr>
        <p:spPr/>
        <p:txBody>
          <a:bodyPr/>
          <a:lstStyle/>
          <a:p>
            <a:r>
              <a:rPr lang="fr-FR" b="1" dirty="0"/>
              <a:t>unicast</a:t>
            </a:r>
          </a:p>
          <a:p>
            <a:r>
              <a:rPr lang="fr-FR" dirty="0" smtClean="0"/>
              <a:t>L'adresse </a:t>
            </a:r>
            <a:r>
              <a:rPr lang="fr-FR" dirty="0"/>
              <a:t>MAC est constituée de </a:t>
            </a:r>
            <a:r>
              <a:rPr lang="fr-FR" dirty="0" smtClean="0"/>
              <a:t>la combinaison </a:t>
            </a:r>
            <a:r>
              <a:rPr lang="fr-FR" dirty="0"/>
              <a:t>de 48 bits qui la rend unique</a:t>
            </a:r>
          </a:p>
          <a:p>
            <a:r>
              <a:rPr lang="fr-FR" b="1" dirty="0" smtClean="0"/>
              <a:t>broadcast</a:t>
            </a:r>
            <a:endParaRPr lang="fr-FR" b="1" dirty="0"/>
          </a:p>
          <a:p>
            <a:r>
              <a:rPr lang="fr-FR" dirty="0" smtClean="0"/>
              <a:t>Tous </a:t>
            </a:r>
            <a:r>
              <a:rPr lang="fr-FR" dirty="0"/>
              <a:t>les bits de l'adresse MAC sont à </a:t>
            </a:r>
            <a:r>
              <a:rPr lang="fr-FR" dirty="0" smtClean="0"/>
              <a:t>1. Toutes </a:t>
            </a:r>
            <a:r>
              <a:rPr lang="fr-FR" dirty="0"/>
              <a:t>les stations d'un réseau </a:t>
            </a:r>
            <a:r>
              <a:rPr lang="fr-FR" dirty="0" smtClean="0"/>
              <a:t>sont destinatrices </a:t>
            </a:r>
            <a:r>
              <a:rPr lang="fr-FR" dirty="0"/>
              <a:t>de tels </a:t>
            </a:r>
            <a:r>
              <a:rPr lang="fr-FR" dirty="0" smtClean="0"/>
              <a:t>paquets</a:t>
            </a:r>
          </a:p>
          <a:p>
            <a:r>
              <a:rPr lang="fr-FR" dirty="0"/>
              <a:t>L’adresse FF.FF.FF.FF.FF.FF </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10</a:t>
            </a:fld>
            <a:endParaRPr lang="fr-FR"/>
          </a:p>
        </p:txBody>
      </p:sp>
    </p:spTree>
    <p:extLst>
      <p:ext uri="{BB962C8B-B14F-4D97-AF65-F5344CB8AC3E}">
        <p14:creationId xmlns:p14="http://schemas.microsoft.com/office/powerpoint/2010/main" val="3751219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5430" y="948225"/>
            <a:ext cx="10515600" cy="549275"/>
          </a:xfrm>
        </p:spPr>
        <p:txBody>
          <a:bodyPr>
            <a:normAutofit fontScale="90000"/>
          </a:bodyPr>
          <a:lstStyle/>
          <a:p>
            <a:r>
              <a:rPr lang="fr-FR" dirty="0" smtClean="0"/>
              <a:t>Répéteur </a:t>
            </a:r>
            <a:endParaRPr lang="fr-FR" dirty="0"/>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11</a:t>
            </a:fld>
            <a:endParaRPr lang="fr-FR"/>
          </a:p>
        </p:txBody>
      </p:sp>
      <p:sp>
        <p:nvSpPr>
          <p:cNvPr id="7" name="Rectangle 6"/>
          <p:cNvSpPr/>
          <p:nvPr/>
        </p:nvSpPr>
        <p:spPr>
          <a:xfrm>
            <a:off x="687337" y="2302908"/>
            <a:ext cx="5569637" cy="2931572"/>
          </a:xfrm>
          <a:prstGeom prst="rect">
            <a:avLst/>
          </a:prstGeom>
        </p:spPr>
        <p:txBody>
          <a:bodyPr wrap="square">
            <a:spAutoFit/>
          </a:bodyPr>
          <a:lstStyle/>
          <a:p>
            <a:pPr marL="171450" indent="-171450">
              <a:buFont typeface="Arial" panose="020B0604020202020204" pitchFamily="34" charset="0"/>
              <a:buChar char="•"/>
            </a:pPr>
            <a:endParaRPr lang="fr-FR" sz="1050" dirty="0">
              <a:solidFill>
                <a:srgbClr val="000000"/>
              </a:solidFill>
              <a:latin typeface="Arial" panose="020B0604020202020204" pitchFamily="34" charset="0"/>
            </a:endParaRPr>
          </a:p>
          <a:p>
            <a:r>
              <a:rPr lang="fr-FR" sz="2400" b="1" dirty="0" smtClean="0">
                <a:latin typeface="Garamond" panose="02020404030301010803" pitchFamily="18" charset="0"/>
              </a:rPr>
              <a:t>Comment </a:t>
            </a:r>
            <a:r>
              <a:rPr lang="fr-FR" sz="2400" b="1" dirty="0">
                <a:latin typeface="Garamond" panose="02020404030301010803" pitchFamily="18" charset="0"/>
              </a:rPr>
              <a:t>le hub fonctionne t-il</a:t>
            </a:r>
            <a:r>
              <a:rPr lang="fr-FR" sz="2400" b="1" dirty="0" smtClean="0">
                <a:latin typeface="Garamond" panose="02020404030301010803" pitchFamily="18" charset="0"/>
              </a:rPr>
              <a:t>?</a:t>
            </a:r>
          </a:p>
          <a:p>
            <a:r>
              <a:rPr lang="fr-FR" sz="2400" b="1" dirty="0" smtClean="0">
                <a:latin typeface="Garamond" panose="02020404030301010803" pitchFamily="18" charset="0"/>
              </a:rPr>
              <a:t> </a:t>
            </a:r>
            <a:endParaRPr lang="fr-FR" sz="2400" dirty="0" smtClean="0">
              <a:latin typeface="Garamond" panose="02020404030301010803" pitchFamily="18" charset="0"/>
            </a:endParaRPr>
          </a:p>
          <a:p>
            <a:pPr marL="342900" indent="-342900">
              <a:buFont typeface="Arial" panose="020B0604020202020204" pitchFamily="34" charset="0"/>
              <a:buChar char="•"/>
            </a:pPr>
            <a:r>
              <a:rPr lang="fr-FR" dirty="0" smtClean="0">
                <a:latin typeface="Garamond" panose="02020404030301010803" pitchFamily="18" charset="0"/>
              </a:rPr>
              <a:t>Il concentre les données en provenance de plusieurs hôtes. </a:t>
            </a:r>
          </a:p>
          <a:p>
            <a:pPr marL="342900" indent="-342900">
              <a:buFont typeface="Arial" panose="020B0604020202020204" pitchFamily="34" charset="0"/>
              <a:buChar char="•"/>
            </a:pPr>
            <a:endParaRPr lang="fr-FR" dirty="0" smtClean="0">
              <a:latin typeface="Garamond" panose="02020404030301010803" pitchFamily="18" charset="0"/>
            </a:endParaRPr>
          </a:p>
          <a:p>
            <a:pPr marL="342900" indent="-342900">
              <a:buFont typeface="Arial" panose="020B0604020202020204" pitchFamily="34" charset="0"/>
              <a:buChar char="•"/>
            </a:pPr>
            <a:r>
              <a:rPr lang="fr-FR" dirty="0" smtClean="0">
                <a:latin typeface="Garamond" panose="02020404030301010803" pitchFamily="18" charset="0"/>
              </a:rPr>
              <a:t>Il </a:t>
            </a:r>
            <a:r>
              <a:rPr lang="fr-FR" dirty="0">
                <a:latin typeface="Garamond" panose="02020404030301010803" pitchFamily="18" charset="0"/>
              </a:rPr>
              <a:t>récupère les données sur un port et les répète sur l’ensemble des ports. (Broadcast) </a:t>
            </a:r>
            <a:endParaRPr lang="fr-FR" dirty="0" smtClean="0">
              <a:latin typeface="Garamond" panose="02020404030301010803" pitchFamily="18" charset="0"/>
            </a:endParaRPr>
          </a:p>
          <a:p>
            <a:pPr marL="342900" indent="-342900">
              <a:buFont typeface="Arial" panose="020B0604020202020204" pitchFamily="34" charset="0"/>
              <a:buChar char="•"/>
            </a:pPr>
            <a:endParaRPr lang="fr-FR" dirty="0">
              <a:latin typeface="Garamond" panose="02020404030301010803" pitchFamily="18" charset="0"/>
            </a:endParaRPr>
          </a:p>
          <a:p>
            <a:pPr marL="342900" indent="-342900">
              <a:buFont typeface="Arial" panose="020B0604020202020204" pitchFamily="34" charset="0"/>
              <a:buChar char="•"/>
            </a:pPr>
            <a:r>
              <a:rPr lang="fr-FR" dirty="0" smtClean="0">
                <a:latin typeface="Garamond" panose="02020404030301010803" pitchFamily="18" charset="0"/>
              </a:rPr>
              <a:t>C’est </a:t>
            </a:r>
            <a:r>
              <a:rPr lang="fr-FR" dirty="0">
                <a:latin typeface="Garamond" panose="02020404030301010803" pitchFamily="18" charset="0"/>
              </a:rPr>
              <a:t>un répéteur multiports (Niveau1). </a:t>
            </a:r>
          </a:p>
        </p:txBody>
      </p:sp>
      <p:grpSp>
        <p:nvGrpSpPr>
          <p:cNvPr id="28" name="Groupe 27"/>
          <p:cNvGrpSpPr/>
          <p:nvPr/>
        </p:nvGrpSpPr>
        <p:grpSpPr>
          <a:xfrm>
            <a:off x="6739961" y="2026119"/>
            <a:ext cx="4776161" cy="3498782"/>
            <a:chOff x="6084869" y="2353665"/>
            <a:chExt cx="4776161" cy="3498782"/>
          </a:xfrm>
        </p:grpSpPr>
        <p:cxnSp>
          <p:nvCxnSpPr>
            <p:cNvPr id="8" name="Connecteur en angle 7"/>
            <p:cNvCxnSpPr>
              <a:stCxn id="16" idx="0"/>
              <a:endCxn id="10" idx="2"/>
            </p:cNvCxnSpPr>
            <p:nvPr/>
          </p:nvCxnSpPr>
          <p:spPr>
            <a:xfrm rot="16200000" flipV="1">
              <a:off x="9370030" y="3826608"/>
              <a:ext cx="293298" cy="20676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6084869" y="2353665"/>
              <a:ext cx="4776161" cy="3498782"/>
              <a:chOff x="3174518" y="2085385"/>
              <a:chExt cx="4776161" cy="3498782"/>
            </a:xfrm>
          </p:grpSpPr>
          <p:sp>
            <p:nvSpPr>
              <p:cNvPr id="10" name="Rectangle à coins arrondis 9"/>
              <p:cNvSpPr/>
              <p:nvPr/>
            </p:nvSpPr>
            <p:spPr>
              <a:xfrm>
                <a:off x="5141160" y="3761116"/>
                <a:ext cx="862734" cy="684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HUB</a:t>
                </a:r>
                <a:endParaRPr lang="fr-FR" dirty="0"/>
              </a:p>
            </p:txBody>
          </p:sp>
          <p:grpSp>
            <p:nvGrpSpPr>
              <p:cNvPr id="11" name="Groupe 10"/>
              <p:cNvGrpSpPr/>
              <p:nvPr/>
            </p:nvGrpSpPr>
            <p:grpSpPr>
              <a:xfrm>
                <a:off x="3881886" y="2085385"/>
                <a:ext cx="621103" cy="845389"/>
                <a:chOff x="1949569" y="1897811"/>
                <a:chExt cx="621103" cy="845389"/>
              </a:xfrm>
            </p:grpSpPr>
            <p:sp>
              <p:nvSpPr>
                <p:cNvPr id="22" name="Rectangle 21"/>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23" name="Connecteur droit 22"/>
                <p:cNvCxnSpPr>
                  <a:stCxn id="22"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e 11"/>
              <p:cNvGrpSpPr/>
              <p:nvPr/>
            </p:nvGrpSpPr>
            <p:grpSpPr>
              <a:xfrm>
                <a:off x="3174518" y="4724402"/>
                <a:ext cx="621103" cy="845389"/>
                <a:chOff x="1949569" y="1897811"/>
                <a:chExt cx="621103" cy="845389"/>
              </a:xfrm>
            </p:grpSpPr>
            <p:sp>
              <p:nvSpPr>
                <p:cNvPr id="19" name="Rectangle 18"/>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20" name="Connecteur droit 19"/>
                <p:cNvCxnSpPr>
                  <a:stCxn id="19"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e 12"/>
              <p:cNvGrpSpPr/>
              <p:nvPr/>
            </p:nvGrpSpPr>
            <p:grpSpPr>
              <a:xfrm>
                <a:off x="7329576" y="4738778"/>
                <a:ext cx="621103" cy="845389"/>
                <a:chOff x="1949569" y="1897811"/>
                <a:chExt cx="621103" cy="845389"/>
              </a:xfrm>
            </p:grpSpPr>
            <p:sp>
              <p:nvSpPr>
                <p:cNvPr id="16" name="Rectangle 15"/>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17" name="Connecteur droit 16"/>
                <p:cNvCxnSpPr>
                  <a:stCxn id="16"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Connecteur en angle 13"/>
              <p:cNvCxnSpPr>
                <a:stCxn id="19" idx="0"/>
                <a:endCxn id="10" idx="2"/>
              </p:cNvCxnSpPr>
              <p:nvPr/>
            </p:nvCxnSpPr>
            <p:spPr>
              <a:xfrm rot="5400000" flipH="1" flipV="1">
                <a:off x="4389337" y="3541213"/>
                <a:ext cx="278922" cy="2087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eur en angle 14"/>
              <p:cNvCxnSpPr>
                <a:stCxn id="22"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2452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4143" y="772726"/>
            <a:ext cx="10058400" cy="482317"/>
          </a:xfrm>
        </p:spPr>
        <p:txBody>
          <a:bodyPr>
            <a:normAutofit fontScale="90000"/>
          </a:bodyPr>
          <a:lstStyle/>
          <a:p>
            <a:r>
              <a:rPr lang="fr-FR" dirty="0" smtClean="0"/>
              <a:t>Répéteur</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12</a:t>
            </a:fld>
            <a:endParaRPr lang="fr-FR"/>
          </a:p>
        </p:txBody>
      </p:sp>
      <p:cxnSp>
        <p:nvCxnSpPr>
          <p:cNvPr id="23" name="Connecteur en angle 22"/>
          <p:cNvCxnSpPr>
            <a:stCxn id="17" idx="0"/>
            <a:endCxn id="5" idx="2"/>
          </p:cNvCxnSpPr>
          <p:nvPr/>
        </p:nvCxnSpPr>
        <p:spPr>
          <a:xfrm rot="16200000" flipV="1">
            <a:off x="5654461" y="3580966"/>
            <a:ext cx="293298" cy="20676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28" name="Groupe 27"/>
          <p:cNvGrpSpPr/>
          <p:nvPr/>
        </p:nvGrpSpPr>
        <p:grpSpPr>
          <a:xfrm>
            <a:off x="2369300" y="2108023"/>
            <a:ext cx="4776161" cy="3498782"/>
            <a:chOff x="3174518" y="2085385"/>
            <a:chExt cx="4776161" cy="3498782"/>
          </a:xfrm>
        </p:grpSpPr>
        <p:sp>
          <p:nvSpPr>
            <p:cNvPr id="5" name="Rectangle à coins arrondis 4"/>
            <p:cNvSpPr/>
            <p:nvPr/>
          </p:nvSpPr>
          <p:spPr>
            <a:xfrm>
              <a:off x="5141160" y="3761116"/>
              <a:ext cx="862734" cy="684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HUB</a:t>
              </a:r>
              <a:endParaRPr lang="fr-FR" dirty="0"/>
            </a:p>
          </p:txBody>
        </p:sp>
        <p:grpSp>
          <p:nvGrpSpPr>
            <p:cNvPr id="11" name="Groupe 10"/>
            <p:cNvGrpSpPr/>
            <p:nvPr/>
          </p:nvGrpSpPr>
          <p:grpSpPr>
            <a:xfrm>
              <a:off x="3881886" y="2085385"/>
              <a:ext cx="621103" cy="845389"/>
              <a:chOff x="1949569" y="1897811"/>
              <a:chExt cx="621103" cy="845389"/>
            </a:xfrm>
          </p:grpSpPr>
          <p:sp>
            <p:nvSpPr>
              <p:cNvPr id="6" name="Rectangle 5"/>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8" name="Connecteur droit 7"/>
              <p:cNvCxnSpPr>
                <a:stCxn id="6"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e 11"/>
            <p:cNvGrpSpPr/>
            <p:nvPr/>
          </p:nvGrpSpPr>
          <p:grpSpPr>
            <a:xfrm>
              <a:off x="3174518" y="4724402"/>
              <a:ext cx="621103" cy="845389"/>
              <a:chOff x="1949569" y="1897811"/>
              <a:chExt cx="621103" cy="845389"/>
            </a:xfrm>
          </p:grpSpPr>
          <p:sp>
            <p:nvSpPr>
              <p:cNvPr id="13" name="Rectangle 12"/>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14" name="Connecteur droit 13"/>
              <p:cNvCxnSpPr>
                <a:stCxn id="13"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e 15"/>
            <p:cNvGrpSpPr/>
            <p:nvPr/>
          </p:nvGrpSpPr>
          <p:grpSpPr>
            <a:xfrm>
              <a:off x="7329576" y="4738778"/>
              <a:ext cx="621103" cy="845389"/>
              <a:chOff x="1949569" y="1897811"/>
              <a:chExt cx="621103" cy="845389"/>
            </a:xfrm>
          </p:grpSpPr>
          <p:sp>
            <p:nvSpPr>
              <p:cNvPr id="17" name="Rectangle 16"/>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18" name="Connecteur droit 17"/>
              <p:cNvCxnSpPr>
                <a:stCxn id="17"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Connecteur en angle 20"/>
            <p:cNvCxnSpPr>
              <a:stCxn id="13" idx="0"/>
              <a:endCxn id="5" idx="2"/>
            </p:cNvCxnSpPr>
            <p:nvPr/>
          </p:nvCxnSpPr>
          <p:spPr>
            <a:xfrm rot="5400000" flipH="1" flipV="1">
              <a:off x="4389337" y="3541213"/>
              <a:ext cx="278922" cy="2087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6"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30" name="Connecteur en angle 29"/>
          <p:cNvCxnSpPr>
            <a:endCxn id="5" idx="1"/>
          </p:cNvCxnSpPr>
          <p:nvPr/>
        </p:nvCxnSpPr>
        <p:spPr>
          <a:xfrm flipV="1">
            <a:off x="2507325" y="4125936"/>
            <a:ext cx="1828617" cy="6211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eur en angle 31"/>
          <p:cNvCxnSpPr>
            <a:endCxn id="6" idx="3"/>
          </p:cNvCxnSpPr>
          <p:nvPr/>
        </p:nvCxnSpPr>
        <p:spPr>
          <a:xfrm rot="16200000" flipV="1">
            <a:off x="3682244" y="2408222"/>
            <a:ext cx="1376684" cy="134563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eur en angle 34"/>
          <p:cNvCxnSpPr>
            <a:stCxn id="5" idx="3"/>
            <a:endCxn id="17" idx="0"/>
          </p:cNvCxnSpPr>
          <p:nvPr/>
        </p:nvCxnSpPr>
        <p:spPr>
          <a:xfrm>
            <a:off x="5198676" y="4125936"/>
            <a:ext cx="1636234" cy="6354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ZoneTexte 35"/>
          <p:cNvSpPr txBox="1"/>
          <p:nvPr/>
        </p:nvSpPr>
        <p:spPr>
          <a:xfrm>
            <a:off x="294285" y="2332476"/>
            <a:ext cx="3588589" cy="369332"/>
          </a:xfrm>
          <a:prstGeom prst="rect">
            <a:avLst/>
          </a:prstGeom>
          <a:noFill/>
        </p:spPr>
        <p:txBody>
          <a:bodyPr wrap="square" rtlCol="0">
            <a:spAutoFit/>
          </a:bodyPr>
          <a:lstStyle/>
          <a:p>
            <a:r>
              <a:rPr lang="fr-FR" u="sng" dirty="0" smtClean="0"/>
              <a:t>A</a:t>
            </a:r>
            <a:r>
              <a:rPr lang="fr-FR" dirty="0" smtClean="0"/>
              <a:t> ==</a:t>
            </a:r>
            <a:r>
              <a:rPr lang="fr-FR" dirty="0" smtClean="0">
                <a:sym typeface="Wingdings" panose="05000000000000000000" pitchFamily="2" charset="2"/>
              </a:rPr>
              <a:t> </a:t>
            </a:r>
            <a:r>
              <a:rPr lang="fr-FR" dirty="0" smtClean="0"/>
              <a:t> </a:t>
            </a:r>
            <a:r>
              <a:rPr lang="fr-FR" u="sng" dirty="0" smtClean="0"/>
              <a:t>C</a:t>
            </a:r>
            <a:endParaRPr lang="fr-FR" u="sng" dirty="0"/>
          </a:p>
        </p:txBody>
      </p:sp>
      <p:sp>
        <p:nvSpPr>
          <p:cNvPr id="37" name="Espace réservé du contenu 2"/>
          <p:cNvSpPr txBox="1">
            <a:spLocks/>
          </p:cNvSpPr>
          <p:nvPr/>
        </p:nvSpPr>
        <p:spPr>
          <a:xfrm>
            <a:off x="7542276" y="1796216"/>
            <a:ext cx="5342022" cy="4122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b="1" dirty="0">
                <a:latin typeface="Garamond" panose="02020404030301010803" pitchFamily="18" charset="0"/>
              </a:rPr>
              <a:t>Caractéristiques : </a:t>
            </a:r>
          </a:p>
          <a:p>
            <a:pPr lvl="1" algn="just"/>
            <a:r>
              <a:rPr lang="fr-FR" sz="1800" dirty="0">
                <a:latin typeface="Garamond" panose="02020404030301010803" pitchFamily="18" charset="0"/>
              </a:rPr>
              <a:t>Travaille au niveau de la couche 1 </a:t>
            </a:r>
          </a:p>
          <a:p>
            <a:pPr lvl="1" algn="just"/>
            <a:r>
              <a:rPr lang="fr-FR" sz="1800" dirty="0">
                <a:latin typeface="Garamond" panose="02020404030301010803" pitchFamily="18" charset="0"/>
              </a:rPr>
              <a:t>Ne regarde </a:t>
            </a:r>
            <a:r>
              <a:rPr lang="fr-FR" sz="1800" dirty="0" smtClean="0">
                <a:latin typeface="Garamond" panose="02020404030301010803" pitchFamily="18" charset="0"/>
              </a:rPr>
              <a:t>pas le contenu de la trame </a:t>
            </a:r>
          </a:p>
          <a:p>
            <a:pPr lvl="1" algn="just"/>
            <a:r>
              <a:rPr lang="fr-FR" sz="1800" dirty="0" smtClean="0">
                <a:latin typeface="Garamond" panose="02020404030301010803" pitchFamily="18" charset="0"/>
              </a:rPr>
              <a:t>Il n'a pas d'adresse Ethernet </a:t>
            </a:r>
          </a:p>
          <a:p>
            <a:pPr lvl="1" algn="just"/>
            <a:r>
              <a:rPr lang="fr-FR" sz="1800" dirty="0" smtClean="0">
                <a:latin typeface="Garamond" panose="02020404030301010803" pitchFamily="18" charset="0"/>
              </a:rPr>
              <a:t>Transparent pour les stations Ethernet. </a:t>
            </a:r>
          </a:p>
          <a:p>
            <a:pPr marL="0" indent="0" algn="just">
              <a:buNone/>
            </a:pPr>
            <a:r>
              <a:rPr lang="fr-FR" sz="2000" b="1" dirty="0" smtClean="0">
                <a:latin typeface="Garamond" panose="02020404030301010803" pitchFamily="18" charset="0"/>
              </a:rPr>
              <a:t>Avantages </a:t>
            </a:r>
          </a:p>
          <a:p>
            <a:pPr lvl="1" algn="just"/>
            <a:r>
              <a:rPr lang="fr-FR" sz="1800" dirty="0" smtClean="0">
                <a:latin typeface="Garamond" panose="02020404030301010803" pitchFamily="18" charset="0"/>
              </a:rPr>
              <a:t>pas (ou très peu) d'administration </a:t>
            </a:r>
          </a:p>
          <a:p>
            <a:pPr marL="0" indent="0" algn="just">
              <a:buNone/>
            </a:pPr>
            <a:r>
              <a:rPr lang="fr-FR" sz="2000" b="1" dirty="0" smtClean="0">
                <a:latin typeface="Garamond" panose="02020404030301010803" pitchFamily="18" charset="0"/>
              </a:rPr>
              <a:t>Désavantages</a:t>
            </a:r>
            <a:r>
              <a:rPr lang="fr-FR" sz="1800" b="1" dirty="0" smtClean="0"/>
              <a:t> </a:t>
            </a:r>
            <a:endParaRPr lang="fr-FR" sz="2000" b="1" dirty="0">
              <a:latin typeface="Garamond" panose="02020404030301010803" pitchFamily="18" charset="0"/>
            </a:endParaRPr>
          </a:p>
          <a:p>
            <a:pPr lvl="1" algn="just"/>
            <a:r>
              <a:rPr lang="fr-FR" sz="1800" dirty="0">
                <a:latin typeface="Garamond" panose="02020404030301010803" pitchFamily="18" charset="0"/>
              </a:rPr>
              <a:t>Ne diminue pas la charge </a:t>
            </a:r>
          </a:p>
          <a:p>
            <a:pPr lvl="1" algn="just"/>
            <a:r>
              <a:rPr lang="fr-FR" sz="1800" dirty="0">
                <a:latin typeface="Garamond" panose="02020404030301010803" pitchFamily="18" charset="0"/>
              </a:rPr>
              <a:t>Ne filtre pas les collisions </a:t>
            </a:r>
          </a:p>
          <a:p>
            <a:pPr lvl="1" algn="just"/>
            <a:r>
              <a:rPr lang="fr-FR" sz="1800" dirty="0">
                <a:latin typeface="Garamond" panose="02020404030301010803" pitchFamily="18" charset="0"/>
              </a:rPr>
              <a:t>N’augmente pas la bande passante </a:t>
            </a:r>
          </a:p>
          <a:p>
            <a:pPr lvl="1" algn="just"/>
            <a:endParaRPr lang="fr-FR" sz="1800" dirty="0">
              <a:latin typeface="Garamond" panose="02020404030301010803" pitchFamily="18" charset="0"/>
            </a:endParaRPr>
          </a:p>
        </p:txBody>
      </p:sp>
    </p:spTree>
    <p:extLst>
      <p:ext uri="{BB962C8B-B14F-4D97-AF65-F5344CB8AC3E}">
        <p14:creationId xmlns:p14="http://schemas.microsoft.com/office/powerpoint/2010/main" val="41745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5564" y="559919"/>
            <a:ext cx="10515600" cy="626767"/>
          </a:xfrm>
        </p:spPr>
        <p:txBody>
          <a:bodyPr>
            <a:normAutofit fontScale="90000"/>
          </a:bodyPr>
          <a:lstStyle/>
          <a:p>
            <a:r>
              <a:rPr lang="fr-FR" dirty="0" smtClean="0"/>
              <a:t>Switch (Commutateur)</a:t>
            </a:r>
            <a:endParaRPr lang="fr-FR" dirty="0"/>
          </a:p>
        </p:txBody>
      </p:sp>
      <p:sp>
        <p:nvSpPr>
          <p:cNvPr id="3" name="Espace réservé du contenu 2"/>
          <p:cNvSpPr>
            <a:spLocks noGrp="1"/>
          </p:cNvSpPr>
          <p:nvPr>
            <p:ph idx="1"/>
          </p:nvPr>
        </p:nvSpPr>
        <p:spPr>
          <a:xfrm>
            <a:off x="480446" y="1322713"/>
            <a:ext cx="11283924" cy="4450290"/>
          </a:xfrm>
        </p:spPr>
        <p:txBody>
          <a:bodyPr>
            <a:normAutofit/>
          </a:bodyPr>
          <a:lstStyle/>
          <a:p>
            <a:pPr marL="0" indent="0">
              <a:buNone/>
            </a:pPr>
            <a:r>
              <a:rPr lang="fr-FR" sz="2400" u="sng" dirty="0" smtClean="0"/>
              <a:t>Principe :</a:t>
            </a:r>
            <a:endParaRPr lang="fr-FR" sz="2400" u="sng" dirty="0"/>
          </a:p>
          <a:p>
            <a:pPr marL="531813" indent="-354013">
              <a:buFont typeface="Wingdings" panose="05000000000000000000" pitchFamily="2" charset="2"/>
              <a:buChar char="§"/>
            </a:pPr>
            <a:r>
              <a:rPr lang="fr-FR" dirty="0" smtClean="0"/>
              <a:t>Diviser </a:t>
            </a:r>
            <a:r>
              <a:rPr lang="fr-FR" dirty="0"/>
              <a:t>un </a:t>
            </a:r>
            <a:r>
              <a:rPr lang="fr-FR" dirty="0" smtClean="0"/>
              <a:t>réseau en </a:t>
            </a:r>
            <a:r>
              <a:rPr lang="fr-FR" dirty="0"/>
              <a:t>plusieurs brins distincts</a:t>
            </a:r>
          </a:p>
          <a:p>
            <a:pPr marL="531813" indent="-354013">
              <a:buFont typeface="Wingdings" panose="05000000000000000000" pitchFamily="2" charset="2"/>
              <a:buChar char="§"/>
            </a:pPr>
            <a:r>
              <a:rPr lang="fr-FR" dirty="0" smtClean="0"/>
              <a:t>Offrir Full </a:t>
            </a:r>
            <a:r>
              <a:rPr lang="fr-FR" dirty="0"/>
              <a:t>duplex : Emission et réception en même temps</a:t>
            </a:r>
          </a:p>
          <a:p>
            <a:pPr marL="531813" indent="-354013">
              <a:buFont typeface="Wingdings" panose="05000000000000000000" pitchFamily="2" charset="2"/>
              <a:buChar char="§"/>
            </a:pPr>
            <a:r>
              <a:rPr lang="fr-FR" dirty="0" smtClean="0"/>
              <a:t>Affectation </a:t>
            </a:r>
            <a:r>
              <a:rPr lang="fr-FR" dirty="0"/>
              <a:t>statique d’@ MAC et filtrage au niveau 2</a:t>
            </a:r>
          </a:p>
          <a:p>
            <a:pPr marL="450850" indent="-273050">
              <a:buFont typeface="Wingdings" panose="05000000000000000000" pitchFamily="2" charset="2"/>
              <a:buChar char="§"/>
            </a:pPr>
            <a:r>
              <a:rPr lang="fr-FR" dirty="0" smtClean="0"/>
              <a:t>Lorsqu’il </a:t>
            </a:r>
            <a:r>
              <a:rPr lang="fr-FR" dirty="0"/>
              <a:t>reçoit des données, il regarde donc l’adresse du destinataire, et ne le transmet que sur le canal où se trouve le terminal en question </a:t>
            </a:r>
            <a:r>
              <a:rPr lang="fr-FR" dirty="0" smtClean="0"/>
              <a:t>:</a:t>
            </a:r>
          </a:p>
          <a:p>
            <a:pPr>
              <a:buFont typeface="Wingdings" panose="05000000000000000000" pitchFamily="2" charset="2"/>
              <a:buChar char="§"/>
            </a:pPr>
            <a:endParaRPr lang="fr-FR" dirty="0"/>
          </a:p>
          <a:p>
            <a:pPr marL="982663" lvl="1" indent="-258763">
              <a:buFont typeface="Wingdings" panose="05000000000000000000" pitchFamily="2" charset="2"/>
              <a:buChar char="§"/>
            </a:pPr>
            <a:r>
              <a:rPr lang="fr-FR" dirty="0" smtClean="0"/>
              <a:t>Réduire </a:t>
            </a:r>
            <a:r>
              <a:rPr lang="fr-FR" dirty="0"/>
              <a:t>la quantité d’information circulant sur les parties du réseau où elle n’est pas destinée.</a:t>
            </a:r>
          </a:p>
          <a:p>
            <a:pPr marL="982663" lvl="1" indent="-258763">
              <a:buFont typeface="Wingdings" panose="05000000000000000000" pitchFamily="2" charset="2"/>
              <a:buChar char="§"/>
            </a:pPr>
            <a:r>
              <a:rPr lang="fr-FR" dirty="0" smtClean="0"/>
              <a:t>Améliorer </a:t>
            </a:r>
            <a:r>
              <a:rPr lang="fr-FR" dirty="0"/>
              <a:t>la sécurité du système en ne permettant pas aux ordinateurs étrangers à la communication de pouvoir l’intercepter.</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13</a:t>
            </a:fld>
            <a:endParaRPr lang="fr-FR"/>
          </a:p>
        </p:txBody>
      </p:sp>
    </p:spTree>
    <p:extLst>
      <p:ext uri="{BB962C8B-B14F-4D97-AF65-F5344CB8AC3E}">
        <p14:creationId xmlns:p14="http://schemas.microsoft.com/office/powerpoint/2010/main" val="1258853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276" y="540337"/>
            <a:ext cx="10515600" cy="533777"/>
          </a:xfrm>
        </p:spPr>
        <p:txBody>
          <a:bodyPr>
            <a:normAutofit fontScale="90000"/>
          </a:bodyPr>
          <a:lstStyle/>
          <a:p>
            <a:r>
              <a:rPr lang="fr-FR" dirty="0" smtClean="0"/>
              <a:t>Switch (Commutateur)</a:t>
            </a:r>
            <a:endParaRPr lang="fr-FR" dirty="0"/>
          </a:p>
        </p:txBody>
      </p:sp>
      <p:sp>
        <p:nvSpPr>
          <p:cNvPr id="3" name="Espace réservé du contenu 2"/>
          <p:cNvSpPr>
            <a:spLocks noGrp="1"/>
          </p:cNvSpPr>
          <p:nvPr>
            <p:ph idx="1"/>
          </p:nvPr>
        </p:nvSpPr>
        <p:spPr>
          <a:xfrm>
            <a:off x="504131" y="2024742"/>
            <a:ext cx="11072519" cy="5300421"/>
          </a:xfrm>
        </p:spPr>
        <p:txBody>
          <a:bodyPr>
            <a:normAutofit/>
          </a:bodyPr>
          <a:lstStyle/>
          <a:p>
            <a:pPr marL="0" indent="0" algn="just">
              <a:buNone/>
            </a:pPr>
            <a:r>
              <a:rPr lang="fr-FR" sz="2000" b="1" dirty="0" smtClean="0"/>
              <a:t>Fonctionnement </a:t>
            </a:r>
            <a:r>
              <a:rPr lang="fr-FR" sz="2000" b="1" dirty="0"/>
              <a:t>: </a:t>
            </a:r>
            <a:endParaRPr lang="fr-FR" sz="2000" dirty="0"/>
          </a:p>
          <a:p>
            <a:pPr marL="355600" indent="-355600" algn="just">
              <a:buFont typeface="Wingdings" panose="05000000000000000000" pitchFamily="2" charset="2"/>
              <a:buChar char="§"/>
            </a:pPr>
            <a:r>
              <a:rPr lang="fr-FR" sz="2000" dirty="0" smtClean="0"/>
              <a:t>Au </a:t>
            </a:r>
            <a:r>
              <a:rPr lang="fr-FR" sz="2000" dirty="0"/>
              <a:t>démarrage, le switch crée une </a:t>
            </a:r>
            <a:r>
              <a:rPr lang="fr-FR" sz="2000" b="1" dirty="0"/>
              <a:t>table de correspondance adresse Mac </a:t>
            </a:r>
            <a:r>
              <a:rPr lang="fr-FR" sz="2000" dirty="0"/>
              <a:t>– Port, qui représente la mémoire interne du switch. </a:t>
            </a:r>
          </a:p>
          <a:p>
            <a:pPr marL="355600" indent="-355600" algn="just">
              <a:buFont typeface="Wingdings" panose="05000000000000000000" pitchFamily="2" charset="2"/>
              <a:buChar char="§"/>
            </a:pPr>
            <a:r>
              <a:rPr lang="fr-FR" sz="2000" dirty="0" smtClean="0"/>
              <a:t>Lorsqu’il </a:t>
            </a:r>
            <a:r>
              <a:rPr lang="fr-FR" sz="2000" dirty="0"/>
              <a:t>reçoit une trame d’une station A, il décode l’en-tête pour connaitre l’adresse du destinataire (station B), et vérifie si elle trouve dans sa table: </a:t>
            </a:r>
            <a:endParaRPr lang="fr-FR" sz="2000" dirty="0" smtClean="0"/>
          </a:p>
          <a:p>
            <a:pPr algn="just">
              <a:buFont typeface="Wingdings" panose="05000000000000000000" pitchFamily="2" charset="2"/>
              <a:buChar char="§"/>
            </a:pPr>
            <a:endParaRPr lang="fr-FR" sz="2000" dirty="0"/>
          </a:p>
          <a:p>
            <a:pPr lvl="1" algn="just">
              <a:buFont typeface="Wingdings" panose="05000000000000000000" pitchFamily="2" charset="2"/>
              <a:buChar char="§"/>
            </a:pPr>
            <a:r>
              <a:rPr lang="fr-FR" sz="1800" dirty="0" smtClean="0"/>
              <a:t>Si </a:t>
            </a:r>
            <a:r>
              <a:rPr lang="fr-FR" sz="1800" dirty="0"/>
              <a:t>oui, il redirige l’information sur le port adéquat. </a:t>
            </a:r>
            <a:endParaRPr lang="fr-FR" sz="1800" dirty="0" smtClean="0"/>
          </a:p>
          <a:p>
            <a:pPr lvl="1" algn="just">
              <a:buFont typeface="Wingdings" panose="05000000000000000000" pitchFamily="2" charset="2"/>
              <a:buChar char="§"/>
            </a:pPr>
            <a:endParaRPr lang="fr-FR" sz="1800" dirty="0"/>
          </a:p>
          <a:p>
            <a:pPr lvl="1" algn="just">
              <a:buFont typeface="Wingdings" panose="05000000000000000000" pitchFamily="2" charset="2"/>
              <a:buChar char="§"/>
            </a:pPr>
            <a:r>
              <a:rPr lang="fr-FR" sz="1800" dirty="0" smtClean="0"/>
              <a:t>Sinon</a:t>
            </a:r>
            <a:r>
              <a:rPr lang="fr-FR" sz="1800" dirty="0"/>
              <a:t>, il propage la trame sur tous les ports, et seule la station B répondra. Alors son adresse et le port auquel elle est connectée sont intégrés dans la table. </a:t>
            </a:r>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14</a:t>
            </a:fld>
            <a:endParaRPr lang="fr-FR"/>
          </a:p>
        </p:txBody>
      </p:sp>
    </p:spTree>
    <p:extLst>
      <p:ext uri="{BB962C8B-B14F-4D97-AF65-F5344CB8AC3E}">
        <p14:creationId xmlns:p14="http://schemas.microsoft.com/office/powerpoint/2010/main" val="4285478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re 1"/>
          <p:cNvSpPr>
            <a:spLocks noGrp="1"/>
          </p:cNvSpPr>
          <p:nvPr>
            <p:ph type="title"/>
          </p:nvPr>
        </p:nvSpPr>
        <p:spPr>
          <a:xfrm>
            <a:off x="502377" y="657979"/>
            <a:ext cx="10515600" cy="626767"/>
          </a:xfrm>
        </p:spPr>
        <p:txBody>
          <a:bodyPr>
            <a:normAutofit fontScale="90000"/>
          </a:bodyPr>
          <a:lstStyle/>
          <a:p>
            <a:r>
              <a:rPr lang="fr-FR" dirty="0" smtClean="0"/>
              <a:t>Switch (Commutateur)</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15</a:t>
            </a:fld>
            <a:endParaRPr lang="fr-FR"/>
          </a:p>
        </p:txBody>
      </p:sp>
      <p:grpSp>
        <p:nvGrpSpPr>
          <p:cNvPr id="47" name="Groupe 46"/>
          <p:cNvGrpSpPr/>
          <p:nvPr/>
        </p:nvGrpSpPr>
        <p:grpSpPr>
          <a:xfrm>
            <a:off x="1978181" y="1906900"/>
            <a:ext cx="5678484" cy="978873"/>
            <a:chOff x="5477196" y="2013405"/>
            <a:chExt cx="5861506" cy="953492"/>
          </a:xfrm>
        </p:grpSpPr>
        <p:grpSp>
          <p:nvGrpSpPr>
            <p:cNvPr id="45" name="Groupe 44"/>
            <p:cNvGrpSpPr/>
            <p:nvPr/>
          </p:nvGrpSpPr>
          <p:grpSpPr>
            <a:xfrm>
              <a:off x="5477196" y="2013405"/>
              <a:ext cx="3949174" cy="953492"/>
              <a:chOff x="5505377" y="2284911"/>
              <a:chExt cx="3949174" cy="953492"/>
            </a:xfrm>
          </p:grpSpPr>
          <p:sp>
            <p:nvSpPr>
              <p:cNvPr id="39" name="Rectangle 38"/>
              <p:cNvSpPr/>
              <p:nvPr/>
            </p:nvSpPr>
            <p:spPr>
              <a:xfrm>
                <a:off x="5730527" y="2814620"/>
                <a:ext cx="481354" cy="423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40" name="Rectangle 39"/>
              <p:cNvSpPr/>
              <p:nvPr/>
            </p:nvSpPr>
            <p:spPr>
              <a:xfrm>
                <a:off x="6545055" y="2814619"/>
                <a:ext cx="481354" cy="423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sp>
            <p:nvSpPr>
              <p:cNvPr id="41" name="Rectangle 40"/>
              <p:cNvSpPr/>
              <p:nvPr/>
            </p:nvSpPr>
            <p:spPr>
              <a:xfrm>
                <a:off x="7262910" y="2864550"/>
                <a:ext cx="395953" cy="3239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3</a:t>
                </a:r>
                <a:endParaRPr lang="fr-FR" dirty="0"/>
              </a:p>
            </p:txBody>
          </p:sp>
          <p:sp>
            <p:nvSpPr>
              <p:cNvPr id="42" name="Rectangle 41"/>
              <p:cNvSpPr/>
              <p:nvPr/>
            </p:nvSpPr>
            <p:spPr>
              <a:xfrm>
                <a:off x="8048116" y="2801842"/>
                <a:ext cx="481354" cy="423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4</a:t>
                </a:r>
                <a:endParaRPr lang="fr-FR" dirty="0"/>
              </a:p>
            </p:txBody>
          </p:sp>
          <p:sp>
            <p:nvSpPr>
              <p:cNvPr id="43" name="Rectangle 42"/>
              <p:cNvSpPr/>
              <p:nvPr/>
            </p:nvSpPr>
            <p:spPr>
              <a:xfrm>
                <a:off x="8862644" y="2814619"/>
                <a:ext cx="481354" cy="423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5</a:t>
                </a:r>
                <a:endParaRPr lang="fr-FR" dirty="0"/>
              </a:p>
            </p:txBody>
          </p:sp>
          <p:grpSp>
            <p:nvGrpSpPr>
              <p:cNvPr id="44" name="Groupe 43"/>
              <p:cNvGrpSpPr/>
              <p:nvPr/>
            </p:nvGrpSpPr>
            <p:grpSpPr>
              <a:xfrm>
                <a:off x="5505377" y="2284911"/>
                <a:ext cx="3949174" cy="569344"/>
                <a:chOff x="5505377" y="2146889"/>
                <a:chExt cx="3949174" cy="569344"/>
              </a:xfrm>
            </p:grpSpPr>
            <p:sp>
              <p:nvSpPr>
                <p:cNvPr id="31" name="Rectangle 30"/>
                <p:cNvSpPr/>
                <p:nvPr/>
              </p:nvSpPr>
              <p:spPr>
                <a:xfrm>
                  <a:off x="5505377" y="2146889"/>
                  <a:ext cx="3949174" cy="5693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2" name="Ellipse 31"/>
                <p:cNvSpPr/>
                <p:nvPr/>
              </p:nvSpPr>
              <p:spPr>
                <a:xfrm>
                  <a:off x="5815928" y="2237692"/>
                  <a:ext cx="310552" cy="3939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3" name="Ellipse 32"/>
                <p:cNvSpPr/>
                <p:nvPr/>
              </p:nvSpPr>
              <p:spPr>
                <a:xfrm>
                  <a:off x="6630456" y="2232498"/>
                  <a:ext cx="310552" cy="3939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4" name="Ellipse 33"/>
                <p:cNvSpPr/>
                <p:nvPr/>
              </p:nvSpPr>
              <p:spPr>
                <a:xfrm>
                  <a:off x="8093689" y="2232498"/>
                  <a:ext cx="310552" cy="3939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5" name="Ellipse 34"/>
                <p:cNvSpPr/>
                <p:nvPr/>
              </p:nvSpPr>
              <p:spPr>
                <a:xfrm>
                  <a:off x="8891531" y="2232498"/>
                  <a:ext cx="310552" cy="3939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6" name="Ellipse 35"/>
                <p:cNvSpPr/>
                <p:nvPr/>
              </p:nvSpPr>
              <p:spPr>
                <a:xfrm>
                  <a:off x="7305611" y="2232498"/>
                  <a:ext cx="310552" cy="3939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sp>
          <p:nvSpPr>
            <p:cNvPr id="46" name="Rectangle 45"/>
            <p:cNvSpPr/>
            <p:nvPr/>
          </p:nvSpPr>
          <p:spPr>
            <a:xfrm>
              <a:off x="9481247" y="2146889"/>
              <a:ext cx="1857455" cy="3214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Ports </a:t>
              </a:r>
              <a:r>
                <a:rPr lang="fr-FR" dirty="0" err="1" smtClean="0"/>
                <a:t>Numbers</a:t>
              </a:r>
              <a:endParaRPr lang="fr-FR" dirty="0"/>
            </a:p>
          </p:txBody>
        </p:sp>
      </p:grpSp>
      <p:sp>
        <p:nvSpPr>
          <p:cNvPr id="48" name="Espace réservé du contenu 2"/>
          <p:cNvSpPr txBox="1">
            <a:spLocks/>
          </p:cNvSpPr>
          <p:nvPr/>
        </p:nvSpPr>
        <p:spPr>
          <a:xfrm>
            <a:off x="6868000" y="3067524"/>
            <a:ext cx="5342022" cy="4122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fr-FR" sz="1800" dirty="0">
              <a:latin typeface="Garamond" panose="02020404030301010803" pitchFamily="18" charset="0"/>
            </a:endParaRPr>
          </a:p>
        </p:txBody>
      </p:sp>
      <p:sp>
        <p:nvSpPr>
          <p:cNvPr id="50" name="Espace réservé du contenu 2"/>
          <p:cNvSpPr txBox="1">
            <a:spLocks/>
          </p:cNvSpPr>
          <p:nvPr/>
        </p:nvSpPr>
        <p:spPr>
          <a:xfrm>
            <a:off x="6527769" y="2556344"/>
            <a:ext cx="5342022" cy="1015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600" dirty="0" smtClean="0">
                <a:latin typeface="Garamond" panose="02020404030301010803" pitchFamily="18" charset="0"/>
              </a:rPr>
              <a:t>Chaque Switch dispose d’un ensemble de ports</a:t>
            </a:r>
          </a:p>
          <a:p>
            <a:pPr algn="just"/>
            <a:r>
              <a:rPr lang="fr-FR" sz="1600" dirty="0" smtClean="0">
                <a:latin typeface="Garamond" panose="02020404030301010803" pitchFamily="18" charset="0"/>
              </a:rPr>
              <a:t>Chaque machine dispose d’une adresse MAC (une adresse physique unique) </a:t>
            </a:r>
          </a:p>
          <a:p>
            <a:pPr algn="just"/>
            <a:r>
              <a:rPr lang="fr-FR" sz="1600" dirty="0">
                <a:latin typeface="Garamond" panose="02020404030301010803" pitchFamily="18" charset="0"/>
              </a:rPr>
              <a:t>Chaque machine est connectée sur un des ports du </a:t>
            </a:r>
            <a:r>
              <a:rPr lang="fr-FR" sz="1600" dirty="0" smtClean="0">
                <a:latin typeface="Garamond" panose="02020404030301010803" pitchFamily="18" charset="0"/>
              </a:rPr>
              <a:t>switch</a:t>
            </a:r>
            <a:endParaRPr lang="fr-FR" sz="1600" dirty="0">
              <a:latin typeface="Garamond" panose="02020404030301010803" pitchFamily="18" charset="0"/>
            </a:endParaRPr>
          </a:p>
          <a:p>
            <a:pPr algn="just"/>
            <a:r>
              <a:rPr lang="fr-FR" sz="1600" dirty="0" smtClean="0">
                <a:latin typeface="Garamond" panose="02020404030301010803" pitchFamily="18" charset="0"/>
              </a:rPr>
              <a:t>Chaque switch stock dans sa mémoire interne la table de commutation pour connaitre les machine qui sont connectées.</a:t>
            </a:r>
            <a:endParaRPr lang="fr-FR" sz="1400" dirty="0">
              <a:latin typeface="Garamond" panose="02020404030301010803" pitchFamily="18" charset="0"/>
            </a:endParaRPr>
          </a:p>
        </p:txBody>
      </p:sp>
      <p:grpSp>
        <p:nvGrpSpPr>
          <p:cNvPr id="54" name="Groupe 53"/>
          <p:cNvGrpSpPr/>
          <p:nvPr/>
        </p:nvGrpSpPr>
        <p:grpSpPr>
          <a:xfrm>
            <a:off x="500055" y="2623218"/>
            <a:ext cx="3621185" cy="2710108"/>
            <a:chOff x="1350319" y="2146889"/>
            <a:chExt cx="4776161" cy="3498782"/>
          </a:xfrm>
        </p:grpSpPr>
        <p:grpSp>
          <p:nvGrpSpPr>
            <p:cNvPr id="5" name="Groupe 4"/>
            <p:cNvGrpSpPr/>
            <p:nvPr/>
          </p:nvGrpSpPr>
          <p:grpSpPr>
            <a:xfrm>
              <a:off x="1350319" y="2146889"/>
              <a:ext cx="4776161" cy="3498782"/>
              <a:chOff x="6084869" y="2353665"/>
              <a:chExt cx="4776161" cy="3498782"/>
            </a:xfrm>
          </p:grpSpPr>
          <p:cxnSp>
            <p:nvCxnSpPr>
              <p:cNvPr id="6" name="Connecteur en angle 5"/>
              <p:cNvCxnSpPr>
                <a:stCxn id="14" idx="0"/>
                <a:endCxn id="8" idx="2"/>
              </p:cNvCxnSpPr>
              <p:nvPr/>
            </p:nvCxnSpPr>
            <p:spPr>
              <a:xfrm rot="16200000" flipV="1">
                <a:off x="9435356" y="3891935"/>
                <a:ext cx="283462" cy="19467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7" name="Groupe 6"/>
              <p:cNvGrpSpPr/>
              <p:nvPr/>
            </p:nvGrpSpPr>
            <p:grpSpPr>
              <a:xfrm>
                <a:off x="6084869" y="2353665"/>
                <a:ext cx="4776161" cy="3498782"/>
                <a:chOff x="3174518" y="2085385"/>
                <a:chExt cx="4776161" cy="3498782"/>
              </a:xfrm>
            </p:grpSpPr>
            <p:sp>
              <p:nvSpPr>
                <p:cNvPr id="8" name="Rectangle à coins arrondis 7"/>
                <p:cNvSpPr/>
                <p:nvPr/>
              </p:nvSpPr>
              <p:spPr>
                <a:xfrm>
                  <a:off x="4919175" y="3770951"/>
                  <a:ext cx="1548337" cy="6843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Switch</a:t>
                  </a:r>
                  <a:endParaRPr lang="fr-FR" dirty="0"/>
                </a:p>
              </p:txBody>
            </p:sp>
            <p:grpSp>
              <p:nvGrpSpPr>
                <p:cNvPr id="9" name="Groupe 8"/>
                <p:cNvGrpSpPr/>
                <p:nvPr/>
              </p:nvGrpSpPr>
              <p:grpSpPr>
                <a:xfrm>
                  <a:off x="3881886" y="2085385"/>
                  <a:ext cx="621103" cy="845389"/>
                  <a:chOff x="1949569" y="1897811"/>
                  <a:chExt cx="621103" cy="845389"/>
                </a:xfrm>
              </p:grpSpPr>
              <p:sp>
                <p:nvSpPr>
                  <p:cNvPr id="20" name="Rectangle 19"/>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21" name="Connecteur droit 20"/>
                  <p:cNvCxnSpPr>
                    <a:stCxn id="20"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3174518" y="4724402"/>
                  <a:ext cx="621103" cy="845389"/>
                  <a:chOff x="1949569" y="1897811"/>
                  <a:chExt cx="621103" cy="845389"/>
                </a:xfrm>
              </p:grpSpPr>
              <p:sp>
                <p:nvSpPr>
                  <p:cNvPr id="17" name="Rectangle 16"/>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18" name="Connecteur droit 17"/>
                  <p:cNvCxnSpPr>
                    <a:stCxn id="17"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e 10"/>
                <p:cNvGrpSpPr/>
                <p:nvPr/>
              </p:nvGrpSpPr>
              <p:grpSpPr>
                <a:xfrm>
                  <a:off x="7329576" y="4738778"/>
                  <a:ext cx="621103" cy="845389"/>
                  <a:chOff x="1949569" y="1897811"/>
                  <a:chExt cx="621103" cy="845389"/>
                </a:xfrm>
              </p:grpSpPr>
              <p:sp>
                <p:nvSpPr>
                  <p:cNvPr id="14" name="Rectangle 13"/>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15" name="Connecteur droit 14"/>
                  <p:cNvCxnSpPr>
                    <a:stCxn id="14"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Connecteur en angle 11"/>
                <p:cNvCxnSpPr>
                  <a:stCxn id="17" idx="0"/>
                  <a:endCxn id="8" idx="2"/>
                </p:cNvCxnSpPr>
                <p:nvPr/>
              </p:nvCxnSpPr>
              <p:spPr>
                <a:xfrm rot="5400000" flipH="1" flipV="1">
                  <a:off x="4454664" y="3485722"/>
                  <a:ext cx="269086" cy="2208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eur en angle 12"/>
                <p:cNvCxnSpPr>
                  <a:stCxn id="20"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grpSp>
        <p:sp>
          <p:nvSpPr>
            <p:cNvPr id="51" name="Rectangle 50"/>
            <p:cNvSpPr/>
            <p:nvPr/>
          </p:nvSpPr>
          <p:spPr>
            <a:xfrm>
              <a:off x="3317582" y="4751194"/>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52" name="Rectangle 51"/>
            <p:cNvSpPr/>
            <p:nvPr/>
          </p:nvSpPr>
          <p:spPr>
            <a:xfrm>
              <a:off x="4118720" y="4721982"/>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sp>
          <p:nvSpPr>
            <p:cNvPr id="53" name="Rectangle 52"/>
            <p:cNvSpPr/>
            <p:nvPr/>
          </p:nvSpPr>
          <p:spPr>
            <a:xfrm>
              <a:off x="3885558" y="3330609"/>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3</a:t>
              </a:r>
              <a:endParaRPr lang="fr-FR" dirty="0"/>
            </a:p>
          </p:txBody>
        </p:sp>
      </p:grpSp>
      <p:graphicFrame>
        <p:nvGraphicFramePr>
          <p:cNvPr id="55" name="Tableau 54"/>
          <p:cNvGraphicFramePr>
            <a:graphicFrameLocks noGrp="1"/>
          </p:cNvGraphicFramePr>
          <p:nvPr>
            <p:extLst>
              <p:ext uri="{D42A27DB-BD31-4B8C-83A1-F6EECF244321}">
                <p14:modId xmlns:p14="http://schemas.microsoft.com/office/powerpoint/2010/main" val="1469139084"/>
              </p:ext>
            </p:extLst>
          </p:nvPr>
        </p:nvGraphicFramePr>
        <p:xfrm>
          <a:off x="4713610" y="3691639"/>
          <a:ext cx="1836634" cy="2344515"/>
        </p:xfrm>
        <a:graphic>
          <a:graphicData uri="http://schemas.openxmlformats.org/drawingml/2006/table">
            <a:tbl>
              <a:tblPr firstRow="1" bandRow="1">
                <a:tableStyleId>{5C22544A-7EE6-4342-B048-85BDC9FD1C3A}</a:tableStyleId>
              </a:tblPr>
              <a:tblGrid>
                <a:gridCol w="918317">
                  <a:extLst>
                    <a:ext uri="{9D8B030D-6E8A-4147-A177-3AD203B41FA5}">
                      <a16:colId xmlns:a16="http://schemas.microsoft.com/office/drawing/2014/main" val="3416068462"/>
                    </a:ext>
                  </a:extLst>
                </a:gridCol>
                <a:gridCol w="918317">
                  <a:extLst>
                    <a:ext uri="{9D8B030D-6E8A-4147-A177-3AD203B41FA5}">
                      <a16:colId xmlns:a16="http://schemas.microsoft.com/office/drawing/2014/main" val="2702293938"/>
                    </a:ext>
                  </a:extLst>
                </a:gridCol>
              </a:tblGrid>
              <a:tr h="640080">
                <a:tc>
                  <a:txBody>
                    <a:bodyPr/>
                    <a:lstStyle/>
                    <a:p>
                      <a:pPr algn="ctr"/>
                      <a:r>
                        <a:rPr lang="fr-FR" dirty="0" smtClean="0"/>
                        <a:t>@ MAC</a:t>
                      </a:r>
                      <a:endParaRPr lang="fr-FR" dirty="0"/>
                    </a:p>
                  </a:txBody>
                  <a:tcPr/>
                </a:tc>
                <a:tc>
                  <a:txBody>
                    <a:bodyPr/>
                    <a:lstStyle/>
                    <a:p>
                      <a:pPr algn="ctr"/>
                      <a:r>
                        <a:rPr lang="fr-FR" dirty="0" smtClean="0"/>
                        <a:t>N</a:t>
                      </a:r>
                      <a:r>
                        <a:rPr lang="fr-FR" baseline="0" dirty="0" smtClean="0"/>
                        <a:t> </a:t>
                      </a:r>
                      <a:r>
                        <a:rPr lang="fr-FR" dirty="0" err="1" smtClean="0"/>
                        <a:t>POrt</a:t>
                      </a:r>
                      <a:endParaRPr lang="fr-FR" dirty="0"/>
                    </a:p>
                  </a:txBody>
                  <a:tcPr/>
                </a:tc>
                <a:extLst>
                  <a:ext uri="{0D108BD9-81ED-4DB2-BD59-A6C34878D82A}">
                    <a16:rowId xmlns:a16="http://schemas.microsoft.com/office/drawing/2014/main" val="1700371919"/>
                  </a:ext>
                </a:extLst>
              </a:tr>
              <a:tr h="568145">
                <a:tc>
                  <a:txBody>
                    <a:bodyPr/>
                    <a:lstStyle/>
                    <a:p>
                      <a:pPr algn="ctr"/>
                      <a:r>
                        <a:rPr lang="fr-FR" dirty="0" smtClean="0"/>
                        <a:t>A</a:t>
                      </a:r>
                      <a:endParaRPr lang="fr-FR" dirty="0"/>
                    </a:p>
                  </a:txBody>
                  <a:tcPr/>
                </a:tc>
                <a:tc>
                  <a:txBody>
                    <a:bodyPr/>
                    <a:lstStyle/>
                    <a:p>
                      <a:pPr algn="ctr"/>
                      <a:r>
                        <a:rPr lang="fr-FR" dirty="0" smtClean="0"/>
                        <a:t>1</a:t>
                      </a:r>
                      <a:endParaRPr lang="fr-FR" dirty="0"/>
                    </a:p>
                  </a:txBody>
                  <a:tcPr/>
                </a:tc>
                <a:extLst>
                  <a:ext uri="{0D108BD9-81ED-4DB2-BD59-A6C34878D82A}">
                    <a16:rowId xmlns:a16="http://schemas.microsoft.com/office/drawing/2014/main" val="1881704157"/>
                  </a:ext>
                </a:extLst>
              </a:tr>
              <a:tr h="568145">
                <a:tc>
                  <a:txBody>
                    <a:bodyPr/>
                    <a:lstStyle/>
                    <a:p>
                      <a:pPr algn="ctr"/>
                      <a:r>
                        <a:rPr lang="fr-FR" dirty="0" smtClean="0"/>
                        <a:t>B</a:t>
                      </a:r>
                      <a:endParaRPr lang="fr-FR" dirty="0"/>
                    </a:p>
                  </a:txBody>
                  <a:tcPr/>
                </a:tc>
                <a:tc>
                  <a:txBody>
                    <a:bodyPr/>
                    <a:lstStyle/>
                    <a:p>
                      <a:pPr algn="ctr"/>
                      <a:r>
                        <a:rPr lang="fr-FR" dirty="0" smtClean="0"/>
                        <a:t>2</a:t>
                      </a:r>
                      <a:endParaRPr lang="fr-FR" dirty="0"/>
                    </a:p>
                  </a:txBody>
                  <a:tcPr/>
                </a:tc>
                <a:extLst>
                  <a:ext uri="{0D108BD9-81ED-4DB2-BD59-A6C34878D82A}">
                    <a16:rowId xmlns:a16="http://schemas.microsoft.com/office/drawing/2014/main" val="1608829320"/>
                  </a:ext>
                </a:extLst>
              </a:tr>
              <a:tr h="568145">
                <a:tc>
                  <a:txBody>
                    <a:bodyPr/>
                    <a:lstStyle/>
                    <a:p>
                      <a:pPr algn="ctr"/>
                      <a:r>
                        <a:rPr lang="fr-FR" dirty="0" smtClean="0"/>
                        <a:t>C</a:t>
                      </a:r>
                      <a:endParaRPr lang="fr-FR" dirty="0"/>
                    </a:p>
                  </a:txBody>
                  <a:tcPr/>
                </a:tc>
                <a:tc>
                  <a:txBody>
                    <a:bodyPr/>
                    <a:lstStyle/>
                    <a:p>
                      <a:pPr algn="ctr"/>
                      <a:r>
                        <a:rPr lang="fr-FR" dirty="0" smtClean="0"/>
                        <a:t>3</a:t>
                      </a:r>
                      <a:endParaRPr lang="fr-FR" dirty="0"/>
                    </a:p>
                  </a:txBody>
                  <a:tcPr/>
                </a:tc>
                <a:extLst>
                  <a:ext uri="{0D108BD9-81ED-4DB2-BD59-A6C34878D82A}">
                    <a16:rowId xmlns:a16="http://schemas.microsoft.com/office/drawing/2014/main" val="3791393850"/>
                  </a:ext>
                </a:extLst>
              </a:tr>
            </a:tbl>
          </a:graphicData>
        </a:graphic>
      </p:graphicFrame>
    </p:spTree>
    <p:extLst>
      <p:ext uri="{BB962C8B-B14F-4D97-AF65-F5344CB8AC3E}">
        <p14:creationId xmlns:p14="http://schemas.microsoft.com/office/powerpoint/2010/main" val="200151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re 1"/>
          <p:cNvSpPr>
            <a:spLocks noGrp="1"/>
          </p:cNvSpPr>
          <p:nvPr>
            <p:ph type="title"/>
          </p:nvPr>
        </p:nvSpPr>
        <p:spPr>
          <a:xfrm>
            <a:off x="770891" y="742374"/>
            <a:ext cx="10515600" cy="626767"/>
          </a:xfrm>
        </p:spPr>
        <p:txBody>
          <a:bodyPr>
            <a:normAutofit fontScale="90000"/>
          </a:bodyPr>
          <a:lstStyle/>
          <a:p>
            <a:r>
              <a:rPr lang="fr-FR" smtClean="0"/>
              <a:t>Switch (Commutateur)</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16</a:t>
            </a:fld>
            <a:endParaRPr lang="fr-FR"/>
          </a:p>
        </p:txBody>
      </p:sp>
      <p:sp>
        <p:nvSpPr>
          <p:cNvPr id="48" name="Espace réservé du contenu 2"/>
          <p:cNvSpPr txBox="1">
            <a:spLocks/>
          </p:cNvSpPr>
          <p:nvPr/>
        </p:nvSpPr>
        <p:spPr>
          <a:xfrm>
            <a:off x="6348566" y="1751422"/>
            <a:ext cx="5342022" cy="4122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sz="1800" dirty="0" smtClean="0">
                <a:latin typeface="Garamond" panose="02020404030301010803" pitchFamily="18" charset="0"/>
              </a:rPr>
              <a:t>Avant d’envoyer n’importe quel message, les machines envoient un message de diffusion.</a:t>
            </a:r>
          </a:p>
          <a:p>
            <a:pPr lvl="1" algn="just"/>
            <a:r>
              <a:rPr lang="fr-FR" sz="1800" dirty="0" smtClean="0">
                <a:latin typeface="Garamond" panose="02020404030301010803" pitchFamily="18" charset="0"/>
              </a:rPr>
              <a:t>A ==</a:t>
            </a:r>
            <a:r>
              <a:rPr lang="fr-FR" sz="1800" dirty="0" smtClean="0">
                <a:latin typeface="Garamond" panose="02020404030301010803" pitchFamily="18" charset="0"/>
                <a:sym typeface="Wingdings" panose="05000000000000000000" pitchFamily="2" charset="2"/>
              </a:rPr>
              <a:t> B</a:t>
            </a:r>
            <a:endParaRPr lang="fr-FR" sz="1800" dirty="0" smtClean="0">
              <a:latin typeface="Garamond" panose="02020404030301010803" pitchFamily="18" charset="0"/>
            </a:endParaRPr>
          </a:p>
          <a:p>
            <a:pPr lvl="1" algn="just"/>
            <a:endParaRPr lang="fr-FR" sz="1800" dirty="0">
              <a:latin typeface="Garamond" panose="02020404030301010803" pitchFamily="18" charset="0"/>
            </a:endParaRPr>
          </a:p>
        </p:txBody>
      </p:sp>
      <p:grpSp>
        <p:nvGrpSpPr>
          <p:cNvPr id="54" name="Groupe 53"/>
          <p:cNvGrpSpPr/>
          <p:nvPr/>
        </p:nvGrpSpPr>
        <p:grpSpPr>
          <a:xfrm>
            <a:off x="847298" y="2127054"/>
            <a:ext cx="4776161" cy="3498782"/>
            <a:chOff x="1350319" y="2146889"/>
            <a:chExt cx="4776161" cy="3498782"/>
          </a:xfrm>
        </p:grpSpPr>
        <p:grpSp>
          <p:nvGrpSpPr>
            <p:cNvPr id="5" name="Groupe 4"/>
            <p:cNvGrpSpPr/>
            <p:nvPr/>
          </p:nvGrpSpPr>
          <p:grpSpPr>
            <a:xfrm>
              <a:off x="1350319" y="2146889"/>
              <a:ext cx="4776161" cy="3498782"/>
              <a:chOff x="6084869" y="2353665"/>
              <a:chExt cx="4776161" cy="3498782"/>
            </a:xfrm>
          </p:grpSpPr>
          <p:cxnSp>
            <p:nvCxnSpPr>
              <p:cNvPr id="6" name="Connecteur en angle 5"/>
              <p:cNvCxnSpPr>
                <a:stCxn id="14" idx="0"/>
                <a:endCxn id="8" idx="2"/>
              </p:cNvCxnSpPr>
              <p:nvPr/>
            </p:nvCxnSpPr>
            <p:spPr>
              <a:xfrm rot="16200000" flipV="1">
                <a:off x="9435356" y="3891935"/>
                <a:ext cx="283462" cy="19467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7" name="Groupe 6"/>
              <p:cNvGrpSpPr/>
              <p:nvPr/>
            </p:nvGrpSpPr>
            <p:grpSpPr>
              <a:xfrm>
                <a:off x="6084869" y="2353665"/>
                <a:ext cx="4776161" cy="3498782"/>
                <a:chOff x="3174518" y="2085385"/>
                <a:chExt cx="4776161" cy="3498782"/>
              </a:xfrm>
            </p:grpSpPr>
            <p:sp>
              <p:nvSpPr>
                <p:cNvPr id="8" name="Rectangle à coins arrondis 7"/>
                <p:cNvSpPr/>
                <p:nvPr/>
              </p:nvSpPr>
              <p:spPr>
                <a:xfrm>
                  <a:off x="4919175" y="3770951"/>
                  <a:ext cx="1548337" cy="6843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SWitch</a:t>
                  </a:r>
                  <a:endParaRPr lang="fr-FR" dirty="0"/>
                </a:p>
              </p:txBody>
            </p:sp>
            <p:grpSp>
              <p:nvGrpSpPr>
                <p:cNvPr id="9" name="Groupe 8"/>
                <p:cNvGrpSpPr/>
                <p:nvPr/>
              </p:nvGrpSpPr>
              <p:grpSpPr>
                <a:xfrm>
                  <a:off x="3881886" y="2085385"/>
                  <a:ext cx="621103" cy="845389"/>
                  <a:chOff x="1949569" y="1897811"/>
                  <a:chExt cx="621103" cy="845389"/>
                </a:xfrm>
              </p:grpSpPr>
              <p:sp>
                <p:nvSpPr>
                  <p:cNvPr id="20" name="Rectangle 19"/>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21" name="Connecteur droit 20"/>
                  <p:cNvCxnSpPr>
                    <a:stCxn id="20"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3174518" y="4724402"/>
                  <a:ext cx="621103" cy="845389"/>
                  <a:chOff x="1949569" y="1897811"/>
                  <a:chExt cx="621103" cy="845389"/>
                </a:xfrm>
              </p:grpSpPr>
              <p:sp>
                <p:nvSpPr>
                  <p:cNvPr id="17" name="Rectangle 16"/>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18" name="Connecteur droit 17"/>
                  <p:cNvCxnSpPr>
                    <a:stCxn id="17"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e 10"/>
                <p:cNvGrpSpPr/>
                <p:nvPr/>
              </p:nvGrpSpPr>
              <p:grpSpPr>
                <a:xfrm>
                  <a:off x="7329576" y="4738778"/>
                  <a:ext cx="621103" cy="845389"/>
                  <a:chOff x="1949569" y="1897811"/>
                  <a:chExt cx="621103" cy="845389"/>
                </a:xfrm>
              </p:grpSpPr>
              <p:sp>
                <p:nvSpPr>
                  <p:cNvPr id="14" name="Rectangle 13"/>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15" name="Connecteur droit 14"/>
                  <p:cNvCxnSpPr>
                    <a:stCxn id="14"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Connecteur en angle 11"/>
                <p:cNvCxnSpPr>
                  <a:stCxn id="17" idx="0"/>
                  <a:endCxn id="8" idx="2"/>
                </p:cNvCxnSpPr>
                <p:nvPr/>
              </p:nvCxnSpPr>
              <p:spPr>
                <a:xfrm rot="5400000" flipH="1" flipV="1">
                  <a:off x="4454664" y="3485722"/>
                  <a:ext cx="269086" cy="2208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eur en angle 12"/>
                <p:cNvCxnSpPr>
                  <a:stCxn id="20"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grpSp>
        <p:sp>
          <p:nvSpPr>
            <p:cNvPr id="51" name="Rectangle 50"/>
            <p:cNvSpPr/>
            <p:nvPr/>
          </p:nvSpPr>
          <p:spPr>
            <a:xfrm>
              <a:off x="3317582" y="4751194"/>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52" name="Rectangle 51"/>
            <p:cNvSpPr/>
            <p:nvPr/>
          </p:nvSpPr>
          <p:spPr>
            <a:xfrm>
              <a:off x="4118720" y="4721982"/>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sp>
          <p:nvSpPr>
            <p:cNvPr id="53" name="Rectangle 52"/>
            <p:cNvSpPr/>
            <p:nvPr/>
          </p:nvSpPr>
          <p:spPr>
            <a:xfrm>
              <a:off x="3885558" y="3330609"/>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3</a:t>
              </a:r>
              <a:endParaRPr lang="fr-FR" dirty="0"/>
            </a:p>
          </p:txBody>
        </p:sp>
      </p:grpSp>
      <p:cxnSp>
        <p:nvCxnSpPr>
          <p:cNvPr id="23" name="Connecteur en angle 22"/>
          <p:cNvCxnSpPr/>
          <p:nvPr/>
        </p:nvCxnSpPr>
        <p:spPr>
          <a:xfrm flipV="1">
            <a:off x="1003153" y="4154802"/>
            <a:ext cx="1692213" cy="5473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au 23"/>
          <p:cNvGraphicFramePr>
            <a:graphicFrameLocks noGrp="1"/>
          </p:cNvGraphicFramePr>
          <p:nvPr>
            <p:extLst>
              <p:ext uri="{D42A27DB-BD31-4B8C-83A1-F6EECF244321}">
                <p14:modId xmlns:p14="http://schemas.microsoft.com/office/powerpoint/2010/main" val="2817896188"/>
              </p:ext>
            </p:extLst>
          </p:nvPr>
        </p:nvGraphicFramePr>
        <p:xfrm>
          <a:off x="8254820" y="2677376"/>
          <a:ext cx="1836634" cy="2344515"/>
        </p:xfrm>
        <a:graphic>
          <a:graphicData uri="http://schemas.openxmlformats.org/drawingml/2006/table">
            <a:tbl>
              <a:tblPr firstRow="1" bandRow="1">
                <a:tableStyleId>{5C22544A-7EE6-4342-B048-85BDC9FD1C3A}</a:tableStyleId>
              </a:tblPr>
              <a:tblGrid>
                <a:gridCol w="918317">
                  <a:extLst>
                    <a:ext uri="{9D8B030D-6E8A-4147-A177-3AD203B41FA5}">
                      <a16:colId xmlns:a16="http://schemas.microsoft.com/office/drawing/2014/main" val="3416068462"/>
                    </a:ext>
                  </a:extLst>
                </a:gridCol>
                <a:gridCol w="918317">
                  <a:extLst>
                    <a:ext uri="{9D8B030D-6E8A-4147-A177-3AD203B41FA5}">
                      <a16:colId xmlns:a16="http://schemas.microsoft.com/office/drawing/2014/main" val="2702293938"/>
                    </a:ext>
                  </a:extLst>
                </a:gridCol>
              </a:tblGrid>
              <a:tr h="640080">
                <a:tc>
                  <a:txBody>
                    <a:bodyPr/>
                    <a:lstStyle/>
                    <a:p>
                      <a:pPr algn="ctr"/>
                      <a:r>
                        <a:rPr lang="fr-FR" dirty="0" smtClean="0"/>
                        <a:t>@ MAC</a:t>
                      </a:r>
                      <a:endParaRPr lang="fr-FR" dirty="0"/>
                    </a:p>
                  </a:txBody>
                  <a:tcPr/>
                </a:tc>
                <a:tc>
                  <a:txBody>
                    <a:bodyPr/>
                    <a:lstStyle/>
                    <a:p>
                      <a:pPr algn="ctr"/>
                      <a:r>
                        <a:rPr lang="fr-FR" dirty="0" smtClean="0"/>
                        <a:t>N</a:t>
                      </a:r>
                      <a:r>
                        <a:rPr lang="fr-FR" baseline="0" dirty="0" smtClean="0"/>
                        <a:t> </a:t>
                      </a:r>
                      <a:r>
                        <a:rPr lang="fr-FR" dirty="0" err="1" smtClean="0"/>
                        <a:t>POrt</a:t>
                      </a:r>
                      <a:endParaRPr lang="fr-FR" dirty="0"/>
                    </a:p>
                  </a:txBody>
                  <a:tcPr/>
                </a:tc>
                <a:extLst>
                  <a:ext uri="{0D108BD9-81ED-4DB2-BD59-A6C34878D82A}">
                    <a16:rowId xmlns:a16="http://schemas.microsoft.com/office/drawing/2014/main" val="1700371919"/>
                  </a:ext>
                </a:extLst>
              </a:tr>
              <a:tr h="568145">
                <a:tc>
                  <a:txBody>
                    <a:bodyPr/>
                    <a:lstStyle/>
                    <a:p>
                      <a:pPr algn="ctr"/>
                      <a:r>
                        <a:rPr lang="fr-FR" dirty="0" smtClean="0"/>
                        <a:t>A</a:t>
                      </a:r>
                      <a:endParaRPr lang="fr-FR" dirty="0"/>
                    </a:p>
                  </a:txBody>
                  <a:tcPr/>
                </a:tc>
                <a:tc>
                  <a:txBody>
                    <a:bodyPr/>
                    <a:lstStyle/>
                    <a:p>
                      <a:pPr algn="ctr"/>
                      <a:r>
                        <a:rPr lang="fr-FR" dirty="0" smtClean="0"/>
                        <a:t>1</a:t>
                      </a:r>
                      <a:endParaRPr lang="fr-FR" dirty="0"/>
                    </a:p>
                  </a:txBody>
                  <a:tcPr/>
                </a:tc>
                <a:extLst>
                  <a:ext uri="{0D108BD9-81ED-4DB2-BD59-A6C34878D82A}">
                    <a16:rowId xmlns:a16="http://schemas.microsoft.com/office/drawing/2014/main" val="1881704157"/>
                  </a:ext>
                </a:extLst>
              </a:tr>
              <a:tr h="568145">
                <a:tc>
                  <a:txBody>
                    <a:bodyPr/>
                    <a:lstStyle/>
                    <a:p>
                      <a:pPr algn="ctr"/>
                      <a:r>
                        <a:rPr lang="fr-FR" dirty="0" smtClean="0"/>
                        <a:t>B</a:t>
                      </a:r>
                      <a:endParaRPr lang="fr-FR" dirty="0"/>
                    </a:p>
                  </a:txBody>
                  <a:tcPr/>
                </a:tc>
                <a:tc>
                  <a:txBody>
                    <a:bodyPr/>
                    <a:lstStyle/>
                    <a:p>
                      <a:pPr algn="ctr"/>
                      <a:r>
                        <a:rPr lang="fr-FR" dirty="0" smtClean="0"/>
                        <a:t>2</a:t>
                      </a:r>
                      <a:endParaRPr lang="fr-FR" dirty="0"/>
                    </a:p>
                  </a:txBody>
                  <a:tcPr/>
                </a:tc>
                <a:extLst>
                  <a:ext uri="{0D108BD9-81ED-4DB2-BD59-A6C34878D82A}">
                    <a16:rowId xmlns:a16="http://schemas.microsoft.com/office/drawing/2014/main" val="1608829320"/>
                  </a:ext>
                </a:extLst>
              </a:tr>
              <a:tr h="568145">
                <a:tc>
                  <a:txBody>
                    <a:bodyPr/>
                    <a:lstStyle/>
                    <a:p>
                      <a:pPr algn="ctr"/>
                      <a:r>
                        <a:rPr lang="fr-FR" dirty="0" smtClean="0"/>
                        <a:t>C</a:t>
                      </a:r>
                      <a:endParaRPr lang="fr-FR" dirty="0"/>
                    </a:p>
                  </a:txBody>
                  <a:tcPr/>
                </a:tc>
                <a:tc>
                  <a:txBody>
                    <a:bodyPr/>
                    <a:lstStyle/>
                    <a:p>
                      <a:pPr algn="ctr"/>
                      <a:r>
                        <a:rPr lang="fr-FR" dirty="0" smtClean="0"/>
                        <a:t>3</a:t>
                      </a:r>
                      <a:endParaRPr lang="fr-FR" dirty="0"/>
                    </a:p>
                  </a:txBody>
                  <a:tcPr/>
                </a:tc>
                <a:extLst>
                  <a:ext uri="{0D108BD9-81ED-4DB2-BD59-A6C34878D82A}">
                    <a16:rowId xmlns:a16="http://schemas.microsoft.com/office/drawing/2014/main" val="3791393850"/>
                  </a:ext>
                </a:extLst>
              </a:tr>
            </a:tbl>
          </a:graphicData>
        </a:graphic>
      </p:graphicFrame>
      <p:cxnSp>
        <p:nvCxnSpPr>
          <p:cNvPr id="26" name="Connecteur en angle 25"/>
          <p:cNvCxnSpPr>
            <a:stCxn id="8" idx="3"/>
          </p:cNvCxnSpPr>
          <p:nvPr/>
        </p:nvCxnSpPr>
        <p:spPr>
          <a:xfrm flipV="1">
            <a:off x="4140292" y="2972443"/>
            <a:ext cx="4114528" cy="1182360"/>
          </a:xfrm>
          <a:prstGeom prst="bentConnector3">
            <a:avLst/>
          </a:prstGeom>
          <a:ln w="9525"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cteur en angle 27"/>
          <p:cNvCxnSpPr>
            <a:endCxn id="14" idx="0"/>
          </p:cNvCxnSpPr>
          <p:nvPr/>
        </p:nvCxnSpPr>
        <p:spPr>
          <a:xfrm>
            <a:off x="4339516" y="4154802"/>
            <a:ext cx="973392" cy="6256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9" name="Multiplication 28"/>
          <p:cNvSpPr/>
          <p:nvPr/>
        </p:nvSpPr>
        <p:spPr>
          <a:xfrm>
            <a:off x="2695366" y="2149505"/>
            <a:ext cx="352357" cy="574299"/>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67562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re 1"/>
          <p:cNvSpPr>
            <a:spLocks noGrp="1"/>
          </p:cNvSpPr>
          <p:nvPr>
            <p:ph type="title"/>
          </p:nvPr>
        </p:nvSpPr>
        <p:spPr>
          <a:xfrm>
            <a:off x="770891" y="742374"/>
            <a:ext cx="10515600" cy="626767"/>
          </a:xfrm>
        </p:spPr>
        <p:txBody>
          <a:bodyPr>
            <a:normAutofit fontScale="90000"/>
          </a:bodyPr>
          <a:lstStyle/>
          <a:p>
            <a:r>
              <a:rPr lang="fr-FR" smtClean="0"/>
              <a:t>Switch (Commutateur)</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17</a:t>
            </a:fld>
            <a:endParaRPr lang="fr-FR"/>
          </a:p>
        </p:txBody>
      </p:sp>
      <p:grpSp>
        <p:nvGrpSpPr>
          <p:cNvPr id="5" name="Groupe 4"/>
          <p:cNvGrpSpPr/>
          <p:nvPr/>
        </p:nvGrpSpPr>
        <p:grpSpPr>
          <a:xfrm>
            <a:off x="1445481" y="1737360"/>
            <a:ext cx="3621185" cy="2710108"/>
            <a:chOff x="1350319" y="2146889"/>
            <a:chExt cx="4776161" cy="3498782"/>
          </a:xfrm>
        </p:grpSpPr>
        <p:grpSp>
          <p:nvGrpSpPr>
            <p:cNvPr id="6" name="Groupe 5"/>
            <p:cNvGrpSpPr/>
            <p:nvPr/>
          </p:nvGrpSpPr>
          <p:grpSpPr>
            <a:xfrm>
              <a:off x="1350319" y="2146889"/>
              <a:ext cx="4776161" cy="3498782"/>
              <a:chOff x="6084869" y="2353665"/>
              <a:chExt cx="4776161" cy="3498782"/>
            </a:xfrm>
          </p:grpSpPr>
          <p:cxnSp>
            <p:nvCxnSpPr>
              <p:cNvPr id="10" name="Connecteur en angle 9"/>
              <p:cNvCxnSpPr>
                <a:stCxn id="18" idx="0"/>
                <a:endCxn id="12" idx="2"/>
              </p:cNvCxnSpPr>
              <p:nvPr/>
            </p:nvCxnSpPr>
            <p:spPr>
              <a:xfrm rot="16200000" flipV="1">
                <a:off x="9435356" y="3891935"/>
                <a:ext cx="283462" cy="19467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6084869" y="2353665"/>
                <a:ext cx="4776161" cy="3498782"/>
                <a:chOff x="3174518" y="2085385"/>
                <a:chExt cx="4776161" cy="3498782"/>
              </a:xfrm>
            </p:grpSpPr>
            <p:sp>
              <p:nvSpPr>
                <p:cNvPr id="12" name="Rectangle à coins arrondis 11"/>
                <p:cNvSpPr/>
                <p:nvPr/>
              </p:nvSpPr>
              <p:spPr>
                <a:xfrm>
                  <a:off x="4919175" y="3770951"/>
                  <a:ext cx="1548337" cy="6843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Switch</a:t>
                  </a:r>
                  <a:endParaRPr lang="fr-FR" dirty="0"/>
                </a:p>
              </p:txBody>
            </p:sp>
            <p:grpSp>
              <p:nvGrpSpPr>
                <p:cNvPr id="13" name="Groupe 12"/>
                <p:cNvGrpSpPr/>
                <p:nvPr/>
              </p:nvGrpSpPr>
              <p:grpSpPr>
                <a:xfrm>
                  <a:off x="3881886" y="2085385"/>
                  <a:ext cx="621103" cy="845389"/>
                  <a:chOff x="1949569" y="1897811"/>
                  <a:chExt cx="621103" cy="845389"/>
                </a:xfrm>
              </p:grpSpPr>
              <p:sp>
                <p:nvSpPr>
                  <p:cNvPr id="24" name="Rectangle 23"/>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25" name="Connecteur droit 24"/>
                  <p:cNvCxnSpPr>
                    <a:stCxn id="24"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3174518" y="4724402"/>
                  <a:ext cx="621103" cy="845389"/>
                  <a:chOff x="1949569" y="1897811"/>
                  <a:chExt cx="621103" cy="845389"/>
                </a:xfrm>
              </p:grpSpPr>
              <p:sp>
                <p:nvSpPr>
                  <p:cNvPr id="21" name="Rectangle 20"/>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22" name="Connecteur droit 21"/>
                  <p:cNvCxnSpPr>
                    <a:stCxn id="21"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7329576" y="4738778"/>
                  <a:ext cx="621103" cy="845389"/>
                  <a:chOff x="1949569" y="1897811"/>
                  <a:chExt cx="621103" cy="845389"/>
                </a:xfrm>
              </p:grpSpPr>
              <p:sp>
                <p:nvSpPr>
                  <p:cNvPr id="18" name="Rectangle 17"/>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19" name="Connecteur droit 18"/>
                  <p:cNvCxnSpPr>
                    <a:stCxn id="18"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Connecteur en angle 15"/>
                <p:cNvCxnSpPr>
                  <a:stCxn id="21" idx="0"/>
                  <a:endCxn id="12" idx="2"/>
                </p:cNvCxnSpPr>
                <p:nvPr/>
              </p:nvCxnSpPr>
              <p:spPr>
                <a:xfrm rot="5400000" flipH="1" flipV="1">
                  <a:off x="4454664" y="3485722"/>
                  <a:ext cx="269086" cy="2208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eur en angle 16"/>
                <p:cNvCxnSpPr>
                  <a:stCxn id="24"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3317582" y="4751194"/>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8" name="Rectangle 7"/>
            <p:cNvSpPr/>
            <p:nvPr/>
          </p:nvSpPr>
          <p:spPr>
            <a:xfrm>
              <a:off x="4118720" y="4721982"/>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sp>
          <p:nvSpPr>
            <p:cNvPr id="9" name="Rectangle 8"/>
            <p:cNvSpPr/>
            <p:nvPr/>
          </p:nvSpPr>
          <p:spPr>
            <a:xfrm>
              <a:off x="3885558" y="3330609"/>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3</a:t>
              </a:r>
              <a:endParaRPr lang="fr-FR" dirty="0"/>
            </a:p>
          </p:txBody>
        </p:sp>
      </p:grpSp>
      <p:grpSp>
        <p:nvGrpSpPr>
          <p:cNvPr id="49" name="Groupe 48"/>
          <p:cNvGrpSpPr/>
          <p:nvPr/>
        </p:nvGrpSpPr>
        <p:grpSpPr>
          <a:xfrm>
            <a:off x="6935285" y="2125128"/>
            <a:ext cx="3621185" cy="1404492"/>
            <a:chOff x="6565159" y="3742739"/>
            <a:chExt cx="3621185" cy="1404492"/>
          </a:xfrm>
        </p:grpSpPr>
        <p:cxnSp>
          <p:nvCxnSpPr>
            <p:cNvPr id="32" name="Connecteur en angle 31"/>
            <p:cNvCxnSpPr>
              <a:stCxn id="40" idx="0"/>
              <a:endCxn id="34" idx="2"/>
            </p:cNvCxnSpPr>
            <p:nvPr/>
          </p:nvCxnSpPr>
          <p:spPr>
            <a:xfrm rot="16200000" flipV="1">
              <a:off x="9103103" y="3644616"/>
              <a:ext cx="219566" cy="147601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7887921" y="3742739"/>
              <a:ext cx="1173917" cy="53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Switch</a:t>
              </a:r>
              <a:endParaRPr lang="fr-FR" dirty="0"/>
            </a:p>
          </p:txBody>
        </p:sp>
        <p:grpSp>
          <p:nvGrpSpPr>
            <p:cNvPr id="36" name="Groupe 35"/>
            <p:cNvGrpSpPr/>
            <p:nvPr/>
          </p:nvGrpSpPr>
          <p:grpSpPr>
            <a:xfrm>
              <a:off x="6565159" y="4481269"/>
              <a:ext cx="470907" cy="654827"/>
              <a:chOff x="1949569" y="1897811"/>
              <a:chExt cx="621103" cy="845389"/>
            </a:xfrm>
          </p:grpSpPr>
          <p:sp>
            <p:nvSpPr>
              <p:cNvPr id="43" name="Rectangle 42"/>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D</a:t>
                </a:r>
                <a:endParaRPr lang="fr-FR" dirty="0"/>
              </a:p>
            </p:txBody>
          </p:sp>
          <p:cxnSp>
            <p:nvCxnSpPr>
              <p:cNvPr id="44" name="Connecteur droit 43"/>
              <p:cNvCxnSpPr>
                <a:stCxn id="43"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e 36"/>
            <p:cNvGrpSpPr/>
            <p:nvPr/>
          </p:nvGrpSpPr>
          <p:grpSpPr>
            <a:xfrm>
              <a:off x="9715437" y="4492404"/>
              <a:ext cx="470907" cy="654827"/>
              <a:chOff x="1949569" y="1897811"/>
              <a:chExt cx="621103" cy="845389"/>
            </a:xfrm>
          </p:grpSpPr>
          <p:sp>
            <p:nvSpPr>
              <p:cNvPr id="40" name="Rectangle 39"/>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K</a:t>
                </a:r>
              </a:p>
            </p:txBody>
          </p:sp>
          <p:cxnSp>
            <p:nvCxnSpPr>
              <p:cNvPr id="41" name="Connecteur droit 40"/>
              <p:cNvCxnSpPr>
                <a:stCxn id="40"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8" name="Connecteur en angle 37"/>
            <p:cNvCxnSpPr>
              <a:stCxn id="43" idx="0"/>
              <a:endCxn id="34" idx="2"/>
            </p:cNvCxnSpPr>
            <p:nvPr/>
          </p:nvCxnSpPr>
          <p:spPr>
            <a:xfrm rot="5400000" flipH="1" flipV="1">
              <a:off x="7533531" y="3539920"/>
              <a:ext cx="208430" cy="167426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056697" y="4454382"/>
              <a:ext cx="353557" cy="3369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30" name="Rectangle 29"/>
            <p:cNvSpPr/>
            <p:nvPr/>
          </p:nvSpPr>
          <p:spPr>
            <a:xfrm>
              <a:off x="8664103" y="4431754"/>
              <a:ext cx="353557" cy="3369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grpSp>
      <p:graphicFrame>
        <p:nvGraphicFramePr>
          <p:cNvPr id="50" name="Tableau 49"/>
          <p:cNvGraphicFramePr>
            <a:graphicFrameLocks noGrp="1"/>
          </p:cNvGraphicFramePr>
          <p:nvPr>
            <p:extLst>
              <p:ext uri="{D42A27DB-BD31-4B8C-83A1-F6EECF244321}">
                <p14:modId xmlns:p14="http://schemas.microsoft.com/office/powerpoint/2010/main" val="572715895"/>
              </p:ext>
            </p:extLst>
          </p:nvPr>
        </p:nvGraphicFramePr>
        <p:xfrm>
          <a:off x="2481889" y="4396413"/>
          <a:ext cx="1883484" cy="1865862"/>
        </p:xfrm>
        <a:graphic>
          <a:graphicData uri="http://schemas.openxmlformats.org/drawingml/2006/table">
            <a:tbl>
              <a:tblPr firstRow="1" bandRow="1">
                <a:tableStyleId>{5C22544A-7EE6-4342-B048-85BDC9FD1C3A}</a:tableStyleId>
              </a:tblPr>
              <a:tblGrid>
                <a:gridCol w="941742">
                  <a:extLst>
                    <a:ext uri="{9D8B030D-6E8A-4147-A177-3AD203B41FA5}">
                      <a16:colId xmlns:a16="http://schemas.microsoft.com/office/drawing/2014/main" val="3416068462"/>
                    </a:ext>
                  </a:extLst>
                </a:gridCol>
                <a:gridCol w="941742">
                  <a:extLst>
                    <a:ext uri="{9D8B030D-6E8A-4147-A177-3AD203B41FA5}">
                      <a16:colId xmlns:a16="http://schemas.microsoft.com/office/drawing/2014/main" val="2702293938"/>
                    </a:ext>
                  </a:extLst>
                </a:gridCol>
              </a:tblGrid>
              <a:tr h="630579">
                <a:tc>
                  <a:txBody>
                    <a:bodyPr/>
                    <a:lstStyle/>
                    <a:p>
                      <a:pPr algn="ctr"/>
                      <a:r>
                        <a:rPr lang="fr-FR" dirty="0" smtClean="0"/>
                        <a:t>@ MAC</a:t>
                      </a:r>
                      <a:endParaRPr lang="fr-FR" dirty="0"/>
                    </a:p>
                  </a:txBody>
                  <a:tcPr/>
                </a:tc>
                <a:tc>
                  <a:txBody>
                    <a:bodyPr/>
                    <a:lstStyle/>
                    <a:p>
                      <a:pPr algn="ctr"/>
                      <a:r>
                        <a:rPr lang="fr-FR" dirty="0" smtClean="0"/>
                        <a:t>N</a:t>
                      </a:r>
                      <a:r>
                        <a:rPr lang="fr-FR" baseline="0" dirty="0" smtClean="0"/>
                        <a:t> </a:t>
                      </a:r>
                      <a:r>
                        <a:rPr lang="fr-FR" dirty="0" err="1" smtClean="0"/>
                        <a:t>POrt</a:t>
                      </a:r>
                      <a:endParaRPr lang="fr-FR" dirty="0"/>
                    </a:p>
                  </a:txBody>
                  <a:tcPr/>
                </a:tc>
                <a:extLst>
                  <a:ext uri="{0D108BD9-81ED-4DB2-BD59-A6C34878D82A}">
                    <a16:rowId xmlns:a16="http://schemas.microsoft.com/office/drawing/2014/main" val="1700371919"/>
                  </a:ext>
                </a:extLst>
              </a:tr>
              <a:tr h="411761">
                <a:tc>
                  <a:txBody>
                    <a:bodyPr/>
                    <a:lstStyle/>
                    <a:p>
                      <a:pPr algn="ctr"/>
                      <a:r>
                        <a:rPr lang="fr-FR" dirty="0" smtClean="0"/>
                        <a:t>A</a:t>
                      </a:r>
                      <a:endParaRPr lang="fr-FR" dirty="0"/>
                    </a:p>
                  </a:txBody>
                  <a:tcPr/>
                </a:tc>
                <a:tc>
                  <a:txBody>
                    <a:bodyPr/>
                    <a:lstStyle/>
                    <a:p>
                      <a:pPr algn="ctr"/>
                      <a:r>
                        <a:rPr lang="fr-FR" dirty="0" smtClean="0"/>
                        <a:t>1</a:t>
                      </a:r>
                      <a:endParaRPr lang="fr-FR" dirty="0"/>
                    </a:p>
                  </a:txBody>
                  <a:tcPr/>
                </a:tc>
                <a:extLst>
                  <a:ext uri="{0D108BD9-81ED-4DB2-BD59-A6C34878D82A}">
                    <a16:rowId xmlns:a16="http://schemas.microsoft.com/office/drawing/2014/main" val="1881704157"/>
                  </a:ext>
                </a:extLst>
              </a:tr>
              <a:tr h="411761">
                <a:tc>
                  <a:txBody>
                    <a:bodyPr/>
                    <a:lstStyle/>
                    <a:p>
                      <a:pPr algn="ctr"/>
                      <a:r>
                        <a:rPr lang="fr-FR" dirty="0" smtClean="0"/>
                        <a:t>B</a:t>
                      </a:r>
                      <a:endParaRPr lang="fr-FR" dirty="0"/>
                    </a:p>
                  </a:txBody>
                  <a:tcPr/>
                </a:tc>
                <a:tc>
                  <a:txBody>
                    <a:bodyPr/>
                    <a:lstStyle/>
                    <a:p>
                      <a:pPr algn="ctr"/>
                      <a:r>
                        <a:rPr lang="fr-FR" dirty="0" smtClean="0"/>
                        <a:t>2</a:t>
                      </a:r>
                      <a:endParaRPr lang="fr-FR" dirty="0"/>
                    </a:p>
                  </a:txBody>
                  <a:tcPr/>
                </a:tc>
                <a:extLst>
                  <a:ext uri="{0D108BD9-81ED-4DB2-BD59-A6C34878D82A}">
                    <a16:rowId xmlns:a16="http://schemas.microsoft.com/office/drawing/2014/main" val="1608829320"/>
                  </a:ext>
                </a:extLst>
              </a:tr>
              <a:tr h="411761">
                <a:tc>
                  <a:txBody>
                    <a:bodyPr/>
                    <a:lstStyle/>
                    <a:p>
                      <a:pPr algn="ctr"/>
                      <a:r>
                        <a:rPr lang="fr-FR" dirty="0" smtClean="0"/>
                        <a:t>C</a:t>
                      </a:r>
                      <a:endParaRPr lang="fr-FR" dirty="0"/>
                    </a:p>
                  </a:txBody>
                  <a:tcPr/>
                </a:tc>
                <a:tc>
                  <a:txBody>
                    <a:bodyPr/>
                    <a:lstStyle/>
                    <a:p>
                      <a:pPr algn="ctr"/>
                      <a:r>
                        <a:rPr lang="fr-FR" dirty="0" smtClean="0"/>
                        <a:t>3</a:t>
                      </a:r>
                      <a:endParaRPr lang="fr-FR" dirty="0"/>
                    </a:p>
                  </a:txBody>
                  <a:tcPr/>
                </a:tc>
                <a:extLst>
                  <a:ext uri="{0D108BD9-81ED-4DB2-BD59-A6C34878D82A}">
                    <a16:rowId xmlns:a16="http://schemas.microsoft.com/office/drawing/2014/main" val="3791393850"/>
                  </a:ext>
                </a:extLst>
              </a:tr>
            </a:tbl>
          </a:graphicData>
        </a:graphic>
      </p:graphicFrame>
      <p:graphicFrame>
        <p:nvGraphicFramePr>
          <p:cNvPr id="51" name="Tableau 50"/>
          <p:cNvGraphicFramePr>
            <a:graphicFrameLocks noGrp="1"/>
          </p:cNvGraphicFramePr>
          <p:nvPr>
            <p:extLst>
              <p:ext uri="{D42A27DB-BD31-4B8C-83A1-F6EECF244321}">
                <p14:modId xmlns:p14="http://schemas.microsoft.com/office/powerpoint/2010/main" val="4001804641"/>
              </p:ext>
            </p:extLst>
          </p:nvPr>
        </p:nvGraphicFramePr>
        <p:xfrm>
          <a:off x="8056466" y="4605035"/>
          <a:ext cx="1955525" cy="1502229"/>
        </p:xfrm>
        <a:graphic>
          <a:graphicData uri="http://schemas.openxmlformats.org/drawingml/2006/table">
            <a:tbl>
              <a:tblPr firstRow="1" bandRow="1">
                <a:tableStyleId>{5C22544A-7EE6-4342-B048-85BDC9FD1C3A}</a:tableStyleId>
              </a:tblPr>
              <a:tblGrid>
                <a:gridCol w="888921">
                  <a:extLst>
                    <a:ext uri="{9D8B030D-6E8A-4147-A177-3AD203B41FA5}">
                      <a16:colId xmlns:a16="http://schemas.microsoft.com/office/drawing/2014/main" val="3416068462"/>
                    </a:ext>
                  </a:extLst>
                </a:gridCol>
                <a:gridCol w="1066604">
                  <a:extLst>
                    <a:ext uri="{9D8B030D-6E8A-4147-A177-3AD203B41FA5}">
                      <a16:colId xmlns:a16="http://schemas.microsoft.com/office/drawing/2014/main" val="2702293938"/>
                    </a:ext>
                  </a:extLst>
                </a:gridCol>
              </a:tblGrid>
              <a:tr h="770709">
                <a:tc>
                  <a:txBody>
                    <a:bodyPr/>
                    <a:lstStyle/>
                    <a:p>
                      <a:pPr algn="ctr"/>
                      <a:r>
                        <a:rPr lang="fr-FR" dirty="0" smtClean="0"/>
                        <a:t>@ MAC</a:t>
                      </a:r>
                      <a:endParaRPr lang="fr-FR" dirty="0"/>
                    </a:p>
                  </a:txBody>
                  <a:tcPr/>
                </a:tc>
                <a:tc>
                  <a:txBody>
                    <a:bodyPr/>
                    <a:lstStyle/>
                    <a:p>
                      <a:pPr algn="ctr"/>
                      <a:r>
                        <a:rPr lang="fr-FR" dirty="0" smtClean="0"/>
                        <a:t>N</a:t>
                      </a:r>
                      <a:r>
                        <a:rPr lang="fr-FR" baseline="0" dirty="0" smtClean="0"/>
                        <a:t> </a:t>
                      </a:r>
                      <a:r>
                        <a:rPr lang="fr-FR" dirty="0" err="1" smtClean="0"/>
                        <a:t>POrt</a:t>
                      </a:r>
                      <a:endParaRPr lang="fr-FR" dirty="0"/>
                    </a:p>
                  </a:txBody>
                  <a:tcPr/>
                </a:tc>
                <a:extLst>
                  <a:ext uri="{0D108BD9-81ED-4DB2-BD59-A6C34878D82A}">
                    <a16:rowId xmlns:a16="http://schemas.microsoft.com/office/drawing/2014/main" val="1700371919"/>
                  </a:ext>
                </a:extLst>
              </a:tr>
              <a:tr h="355614">
                <a:tc>
                  <a:txBody>
                    <a:bodyPr/>
                    <a:lstStyle/>
                    <a:p>
                      <a:pPr algn="ctr"/>
                      <a:r>
                        <a:rPr lang="fr-FR" dirty="0" smtClean="0"/>
                        <a:t>D</a:t>
                      </a:r>
                      <a:endParaRPr lang="fr-FR" dirty="0"/>
                    </a:p>
                  </a:txBody>
                  <a:tcPr/>
                </a:tc>
                <a:tc>
                  <a:txBody>
                    <a:bodyPr/>
                    <a:lstStyle/>
                    <a:p>
                      <a:pPr algn="ctr"/>
                      <a:r>
                        <a:rPr lang="fr-FR" dirty="0" smtClean="0"/>
                        <a:t>1</a:t>
                      </a:r>
                      <a:endParaRPr lang="fr-FR" dirty="0"/>
                    </a:p>
                  </a:txBody>
                  <a:tcPr/>
                </a:tc>
                <a:extLst>
                  <a:ext uri="{0D108BD9-81ED-4DB2-BD59-A6C34878D82A}">
                    <a16:rowId xmlns:a16="http://schemas.microsoft.com/office/drawing/2014/main" val="1881704157"/>
                  </a:ext>
                </a:extLst>
              </a:tr>
              <a:tr h="355614">
                <a:tc>
                  <a:txBody>
                    <a:bodyPr/>
                    <a:lstStyle/>
                    <a:p>
                      <a:pPr algn="ctr"/>
                      <a:r>
                        <a:rPr lang="fr-FR" dirty="0" smtClean="0"/>
                        <a:t>K</a:t>
                      </a:r>
                      <a:endParaRPr lang="fr-FR" dirty="0"/>
                    </a:p>
                  </a:txBody>
                  <a:tcPr/>
                </a:tc>
                <a:tc>
                  <a:txBody>
                    <a:bodyPr/>
                    <a:lstStyle/>
                    <a:p>
                      <a:pPr algn="ctr"/>
                      <a:r>
                        <a:rPr lang="fr-FR" dirty="0" smtClean="0"/>
                        <a:t>2</a:t>
                      </a:r>
                      <a:endParaRPr lang="fr-FR" dirty="0"/>
                    </a:p>
                  </a:txBody>
                  <a:tcPr/>
                </a:tc>
                <a:extLst>
                  <a:ext uri="{0D108BD9-81ED-4DB2-BD59-A6C34878D82A}">
                    <a16:rowId xmlns:a16="http://schemas.microsoft.com/office/drawing/2014/main" val="1608829320"/>
                  </a:ext>
                </a:extLst>
              </a:tr>
            </a:tbl>
          </a:graphicData>
        </a:graphic>
      </p:graphicFrame>
      <p:cxnSp>
        <p:nvCxnSpPr>
          <p:cNvPr id="53" name="Connecteur en angle 52"/>
          <p:cNvCxnSpPr/>
          <p:nvPr/>
        </p:nvCxnSpPr>
        <p:spPr>
          <a:xfrm flipV="1">
            <a:off x="1445481" y="3092414"/>
            <a:ext cx="1322762" cy="5848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en angle 54"/>
          <p:cNvCxnSpPr>
            <a:stCxn id="12" idx="3"/>
          </p:cNvCxnSpPr>
          <p:nvPr/>
        </p:nvCxnSpPr>
        <p:spPr>
          <a:xfrm flipV="1">
            <a:off x="3942160" y="2120514"/>
            <a:ext cx="4315887" cy="1187512"/>
          </a:xfrm>
          <a:prstGeom prst="bentConnector3">
            <a:avLst/>
          </a:prstGeom>
          <a:ln w="57150" cap="flat" cmpd="sng" algn="ctr">
            <a:solidFill>
              <a:srgbClr val="7030A0"/>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Connecteur en angle 56"/>
          <p:cNvCxnSpPr/>
          <p:nvPr/>
        </p:nvCxnSpPr>
        <p:spPr>
          <a:xfrm rot="16200000" flipH="1">
            <a:off x="7889858" y="2794922"/>
            <a:ext cx="2446149" cy="1798122"/>
          </a:xfrm>
          <a:prstGeom prst="bentConnector3">
            <a:avLst>
              <a:gd name="adj1" fmla="val 50000"/>
            </a:avLst>
          </a:prstGeom>
          <a:ln w="57150" cap="flat" cmpd="sng" algn="ctr">
            <a:solidFill>
              <a:srgbClr val="7030A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2" name="Ellipse 71"/>
          <p:cNvSpPr/>
          <p:nvPr/>
        </p:nvSpPr>
        <p:spPr>
          <a:xfrm>
            <a:off x="7790112" y="5723047"/>
            <a:ext cx="2488231" cy="66283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6" name="Connecteur en arc 75"/>
          <p:cNvCxnSpPr>
            <a:stCxn id="12" idx="3"/>
            <a:endCxn id="34" idx="0"/>
          </p:cNvCxnSpPr>
          <p:nvPr/>
        </p:nvCxnSpPr>
        <p:spPr>
          <a:xfrm flipV="1">
            <a:off x="3942160" y="2125128"/>
            <a:ext cx="4902846" cy="1182898"/>
          </a:xfrm>
          <a:prstGeom prst="curvedConnector4">
            <a:avLst>
              <a:gd name="adj1" fmla="val 4250"/>
              <a:gd name="adj2" fmla="val 119325"/>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eur en angle 81"/>
          <p:cNvCxnSpPr>
            <a:stCxn id="34" idx="3"/>
            <a:endCxn id="40" idx="0"/>
          </p:cNvCxnSpPr>
          <p:nvPr/>
        </p:nvCxnSpPr>
        <p:spPr>
          <a:xfrm>
            <a:off x="9431964" y="2390178"/>
            <a:ext cx="889053" cy="4846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4" name="Rectangle 83"/>
          <p:cNvSpPr/>
          <p:nvPr/>
        </p:nvSpPr>
        <p:spPr>
          <a:xfrm>
            <a:off x="4930874" y="5538381"/>
            <a:ext cx="2104072" cy="369332"/>
          </a:xfrm>
          <a:prstGeom prst="rect">
            <a:avLst/>
          </a:prstGeom>
        </p:spPr>
        <p:txBody>
          <a:bodyPr wrap="square">
            <a:spAutoFit/>
          </a:bodyPr>
          <a:lstStyle/>
          <a:p>
            <a:pPr lvl="1" algn="just"/>
            <a:r>
              <a:rPr lang="fr-FR" dirty="0">
                <a:latin typeface="Garamond" panose="02020404030301010803" pitchFamily="18" charset="0"/>
              </a:rPr>
              <a:t>A ==</a:t>
            </a:r>
            <a:r>
              <a:rPr lang="fr-FR" dirty="0">
                <a:latin typeface="Garamond" panose="02020404030301010803" pitchFamily="18" charset="0"/>
                <a:sym typeface="Wingdings" panose="05000000000000000000" pitchFamily="2" charset="2"/>
              </a:rPr>
              <a:t> </a:t>
            </a:r>
            <a:r>
              <a:rPr lang="fr-FR" dirty="0" smtClean="0">
                <a:latin typeface="Garamond" panose="02020404030301010803" pitchFamily="18" charset="0"/>
                <a:sym typeface="Wingdings" panose="05000000000000000000" pitchFamily="2" charset="2"/>
              </a:rPr>
              <a:t>K</a:t>
            </a:r>
            <a:endParaRPr lang="fr-FR" dirty="0">
              <a:latin typeface="Garamond" panose="02020404030301010803" pitchFamily="18" charset="0"/>
            </a:endParaRPr>
          </a:p>
        </p:txBody>
      </p:sp>
    </p:spTree>
    <p:extLst>
      <p:ext uri="{BB962C8B-B14F-4D97-AF65-F5344CB8AC3E}">
        <p14:creationId xmlns:p14="http://schemas.microsoft.com/office/powerpoint/2010/main" val="27089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696883" y="1034836"/>
            <a:ext cx="10515600" cy="502780"/>
          </a:xfrm>
        </p:spPr>
        <p:txBody>
          <a:bodyPr>
            <a:normAutofit fontScale="90000"/>
          </a:bodyPr>
          <a:lstStyle/>
          <a:p>
            <a:r>
              <a:rPr lang="fr-FR" dirty="0" smtClean="0"/>
              <a:t>Switch vs Hub</a:t>
            </a:r>
            <a:endParaRPr lang="fr-FR" dirty="0"/>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18</a:t>
            </a:fld>
            <a:endParaRPr lang="fr-FR"/>
          </a:p>
        </p:txBody>
      </p:sp>
      <p:pic>
        <p:nvPicPr>
          <p:cNvPr id="4" name="Image 3"/>
          <p:cNvPicPr>
            <a:picLocks noChangeAspect="1"/>
          </p:cNvPicPr>
          <p:nvPr/>
        </p:nvPicPr>
        <p:blipFill>
          <a:blip r:embed="rId2"/>
          <a:stretch>
            <a:fillRect/>
          </a:stretch>
        </p:blipFill>
        <p:spPr>
          <a:xfrm>
            <a:off x="1512657" y="1863305"/>
            <a:ext cx="9043813" cy="4447882"/>
          </a:xfrm>
          <a:prstGeom prst="rect">
            <a:avLst/>
          </a:prstGeom>
        </p:spPr>
      </p:pic>
    </p:spTree>
    <p:extLst>
      <p:ext uri="{BB962C8B-B14F-4D97-AF65-F5344CB8AC3E}">
        <p14:creationId xmlns:p14="http://schemas.microsoft.com/office/powerpoint/2010/main" val="1688439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6724898" y="2183221"/>
            <a:ext cx="4752975" cy="3181350"/>
          </a:xfrm>
          <a:prstGeom prst="rect">
            <a:avLst/>
          </a:prstGeom>
        </p:spPr>
      </p:pic>
      <p:sp>
        <p:nvSpPr>
          <p:cNvPr id="2" name="Titre 1"/>
          <p:cNvSpPr>
            <a:spLocks noGrp="1"/>
          </p:cNvSpPr>
          <p:nvPr>
            <p:ph type="title"/>
          </p:nvPr>
        </p:nvSpPr>
        <p:spPr>
          <a:xfrm>
            <a:off x="156274" y="386598"/>
            <a:ext cx="10515600" cy="518278"/>
          </a:xfrm>
        </p:spPr>
        <p:txBody>
          <a:bodyPr>
            <a:normAutofit fontScale="90000"/>
          </a:bodyPr>
          <a:lstStyle/>
          <a:p>
            <a:r>
              <a:rPr lang="fr-FR" dirty="0" smtClean="0"/>
              <a:t>Bridge (Pont)</a:t>
            </a:r>
            <a:endParaRPr lang="fr-FR" dirty="0"/>
          </a:p>
        </p:txBody>
      </p:sp>
      <p:sp>
        <p:nvSpPr>
          <p:cNvPr id="3" name="Espace réservé du contenu 2"/>
          <p:cNvSpPr>
            <a:spLocks noGrp="1"/>
          </p:cNvSpPr>
          <p:nvPr>
            <p:ph idx="1"/>
          </p:nvPr>
        </p:nvSpPr>
        <p:spPr>
          <a:xfrm>
            <a:off x="156274" y="1434368"/>
            <a:ext cx="4636399" cy="2339528"/>
          </a:xfrm>
        </p:spPr>
        <p:txBody>
          <a:bodyPr>
            <a:noAutofit/>
          </a:bodyPr>
          <a:lstStyle/>
          <a:p>
            <a:pPr marL="0" indent="0" algn="just">
              <a:buNone/>
            </a:pPr>
            <a:r>
              <a:rPr lang="fr-FR" sz="2000" b="1" dirty="0" smtClean="0"/>
              <a:t>Principe </a:t>
            </a:r>
            <a:r>
              <a:rPr lang="fr-FR" sz="2000" b="1" dirty="0"/>
              <a:t>:</a:t>
            </a:r>
          </a:p>
          <a:p>
            <a:pPr marL="355600" indent="-355600" algn="just">
              <a:buFont typeface="Wingdings" panose="05000000000000000000" pitchFamily="2" charset="2"/>
              <a:buChar char="§"/>
            </a:pPr>
            <a:r>
              <a:rPr lang="fr-FR" sz="2000" dirty="0" smtClean="0"/>
              <a:t>Relier </a:t>
            </a:r>
            <a:r>
              <a:rPr lang="fr-FR" sz="2000" dirty="0"/>
              <a:t>deux segments disjoints du réseau.</a:t>
            </a:r>
          </a:p>
          <a:p>
            <a:pPr marL="355600" indent="-355600" algn="just">
              <a:buFont typeface="Wingdings" panose="05000000000000000000" pitchFamily="2" charset="2"/>
              <a:buChar char="§"/>
            </a:pPr>
            <a:r>
              <a:rPr lang="fr-FR" sz="2000" dirty="0" smtClean="0"/>
              <a:t>Filtrer </a:t>
            </a:r>
            <a:r>
              <a:rPr lang="fr-FR" sz="2000" dirty="0"/>
              <a:t>les trames du réseau en fonction de leur origine et destination (Niveau2).</a:t>
            </a:r>
          </a:p>
          <a:p>
            <a:pPr marL="355600" indent="-355600" algn="just">
              <a:buFont typeface="Wingdings" panose="05000000000000000000" pitchFamily="2" charset="2"/>
              <a:buChar char="§"/>
            </a:pPr>
            <a:r>
              <a:rPr lang="fr-FR" sz="2000" dirty="0" smtClean="0"/>
              <a:t>Il </a:t>
            </a:r>
            <a:r>
              <a:rPr lang="fr-FR" sz="2000" dirty="0"/>
              <a:t>reçoit toutes les données de deux segments.</a:t>
            </a:r>
          </a:p>
          <a:p>
            <a:pPr marL="355600" indent="-355600" algn="just">
              <a:buFont typeface="Wingdings" panose="05000000000000000000" pitchFamily="2" charset="2"/>
              <a:buChar char="§"/>
            </a:pPr>
            <a:r>
              <a:rPr lang="fr-FR" sz="2000" dirty="0" smtClean="0"/>
              <a:t>Il </a:t>
            </a:r>
            <a:r>
              <a:rPr lang="fr-FR" sz="2000" dirty="0"/>
              <a:t>analyse les adresses de l’émetteur et du récepteur</a:t>
            </a:r>
            <a:r>
              <a:rPr lang="fr-FR" sz="2000" dirty="0" smtClean="0"/>
              <a:t>.</a:t>
            </a:r>
            <a:endParaRPr lang="fr-FR" sz="2000" dirty="0"/>
          </a:p>
        </p:txBody>
      </p:sp>
      <p:sp>
        <p:nvSpPr>
          <p:cNvPr id="9" name="Espace réservé du numéro de diapositive 8"/>
          <p:cNvSpPr>
            <a:spLocks noGrp="1"/>
          </p:cNvSpPr>
          <p:nvPr>
            <p:ph type="sldNum" sz="quarter" idx="12"/>
          </p:nvPr>
        </p:nvSpPr>
        <p:spPr/>
        <p:txBody>
          <a:bodyPr/>
          <a:lstStyle/>
          <a:p>
            <a:fld id="{F1637231-9BB7-47BD-B08A-29A6B3258959}" type="slidenum">
              <a:rPr lang="fr-FR" smtClean="0"/>
              <a:t>19</a:t>
            </a:fld>
            <a:endParaRPr lang="fr-FR"/>
          </a:p>
        </p:txBody>
      </p:sp>
      <p:sp>
        <p:nvSpPr>
          <p:cNvPr id="6" name="Ellipse 5"/>
          <p:cNvSpPr/>
          <p:nvPr/>
        </p:nvSpPr>
        <p:spPr>
          <a:xfrm>
            <a:off x="4572001" y="1795273"/>
            <a:ext cx="6318914" cy="1423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Segment 1</a:t>
            </a:r>
            <a:endParaRPr lang="fr-FR" dirty="0">
              <a:solidFill>
                <a:schemeClr val="tx1"/>
              </a:solidFill>
            </a:endParaRPr>
          </a:p>
        </p:txBody>
      </p:sp>
      <p:sp>
        <p:nvSpPr>
          <p:cNvPr id="10" name="Ellipse 9"/>
          <p:cNvSpPr/>
          <p:nvPr/>
        </p:nvSpPr>
        <p:spPr>
          <a:xfrm>
            <a:off x="6165666" y="4496687"/>
            <a:ext cx="6026334" cy="12286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Segment 2</a:t>
            </a:r>
            <a:endParaRPr lang="fr-FR" dirty="0">
              <a:solidFill>
                <a:schemeClr val="tx1"/>
              </a:solidFill>
            </a:endParaRPr>
          </a:p>
          <a:p>
            <a:pPr algn="ctr"/>
            <a:endParaRPr lang="fr-FR" dirty="0"/>
          </a:p>
        </p:txBody>
      </p:sp>
      <p:sp>
        <p:nvSpPr>
          <p:cNvPr id="11" name="Rectangle 10"/>
          <p:cNvSpPr/>
          <p:nvPr/>
        </p:nvSpPr>
        <p:spPr>
          <a:xfrm>
            <a:off x="-9590" y="4606056"/>
            <a:ext cx="2973755" cy="369332"/>
          </a:xfrm>
          <a:prstGeom prst="rect">
            <a:avLst/>
          </a:prstGeom>
        </p:spPr>
        <p:txBody>
          <a:bodyPr wrap="square">
            <a:spAutoFit/>
          </a:bodyPr>
          <a:lstStyle/>
          <a:p>
            <a:pPr lvl="1" algn="just"/>
            <a:r>
              <a:rPr lang="fr-FR" dirty="0" smtClean="0">
                <a:solidFill>
                  <a:srgbClr val="FF0000"/>
                </a:solidFill>
                <a:latin typeface="Garamond" panose="02020404030301010803" pitchFamily="18" charset="0"/>
              </a:rPr>
              <a:t>A ===</a:t>
            </a:r>
            <a:r>
              <a:rPr lang="fr-FR" dirty="0" smtClean="0">
                <a:solidFill>
                  <a:srgbClr val="FF0000"/>
                </a:solidFill>
                <a:latin typeface="Garamond" panose="02020404030301010803" pitchFamily="18" charset="0"/>
                <a:sym typeface="Wingdings" panose="05000000000000000000" pitchFamily="2" charset="2"/>
              </a:rPr>
              <a:t> B</a:t>
            </a:r>
            <a:endParaRPr lang="fr-FR" dirty="0">
              <a:solidFill>
                <a:srgbClr val="FF0000"/>
              </a:solidFill>
              <a:latin typeface="Garamond" panose="02020404030301010803" pitchFamily="18"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378941537"/>
              </p:ext>
            </p:extLst>
          </p:nvPr>
        </p:nvGraphicFramePr>
        <p:xfrm>
          <a:off x="2006220" y="4303388"/>
          <a:ext cx="2769610" cy="1808976"/>
        </p:xfrm>
        <a:graphic>
          <a:graphicData uri="http://schemas.openxmlformats.org/drawingml/2006/table">
            <a:tbl>
              <a:tblPr firstRow="1" bandRow="1">
                <a:tableStyleId>{5C22544A-7EE6-4342-B048-85BDC9FD1C3A}</a:tableStyleId>
              </a:tblPr>
              <a:tblGrid>
                <a:gridCol w="1384805">
                  <a:extLst>
                    <a:ext uri="{9D8B030D-6E8A-4147-A177-3AD203B41FA5}">
                      <a16:colId xmlns:a16="http://schemas.microsoft.com/office/drawing/2014/main" val="3416068462"/>
                    </a:ext>
                  </a:extLst>
                </a:gridCol>
                <a:gridCol w="1384805">
                  <a:extLst>
                    <a:ext uri="{9D8B030D-6E8A-4147-A177-3AD203B41FA5}">
                      <a16:colId xmlns:a16="http://schemas.microsoft.com/office/drawing/2014/main" val="2702293938"/>
                    </a:ext>
                  </a:extLst>
                </a:gridCol>
              </a:tblGrid>
              <a:tr h="596691">
                <a:tc>
                  <a:txBody>
                    <a:bodyPr/>
                    <a:lstStyle/>
                    <a:p>
                      <a:pPr algn="ctr"/>
                      <a:r>
                        <a:rPr lang="fr-FR" dirty="0" smtClean="0"/>
                        <a:t>@ MAC Segment</a:t>
                      </a:r>
                      <a:r>
                        <a:rPr lang="fr-FR" baseline="0" dirty="0" smtClean="0"/>
                        <a:t> 1</a:t>
                      </a:r>
                      <a:endParaRPr lang="fr-FR" dirty="0"/>
                    </a:p>
                  </a:txBody>
                  <a:tcPr/>
                </a:tc>
                <a:tc>
                  <a:txBody>
                    <a:bodyPr/>
                    <a:lstStyle/>
                    <a:p>
                      <a:pPr algn="ctr"/>
                      <a:r>
                        <a:rPr lang="fr-FR" dirty="0" smtClean="0"/>
                        <a:t>@ MAC </a:t>
                      </a:r>
                    </a:p>
                    <a:p>
                      <a:pPr algn="ctr"/>
                      <a:r>
                        <a:rPr lang="fr-FR" dirty="0" smtClean="0"/>
                        <a:t>Segment 2</a:t>
                      </a:r>
                      <a:endParaRPr lang="fr-FR" dirty="0"/>
                    </a:p>
                  </a:txBody>
                  <a:tcPr/>
                </a:tc>
                <a:extLst>
                  <a:ext uri="{0D108BD9-81ED-4DB2-BD59-A6C34878D82A}">
                    <a16:rowId xmlns:a16="http://schemas.microsoft.com/office/drawing/2014/main" val="1700371919"/>
                  </a:ext>
                </a:extLst>
              </a:tr>
              <a:tr h="389632">
                <a:tc>
                  <a:txBody>
                    <a:bodyPr/>
                    <a:lstStyle/>
                    <a:p>
                      <a:pPr algn="ctr"/>
                      <a:r>
                        <a:rPr lang="fr-FR" dirty="0" smtClean="0"/>
                        <a:t>A</a:t>
                      </a:r>
                      <a:endParaRPr lang="fr-FR" dirty="0"/>
                    </a:p>
                  </a:txBody>
                  <a:tcPr/>
                </a:tc>
                <a:tc>
                  <a:txBody>
                    <a:bodyPr/>
                    <a:lstStyle/>
                    <a:p>
                      <a:pPr algn="ctr"/>
                      <a:r>
                        <a:rPr lang="fr-FR" dirty="0" smtClean="0"/>
                        <a:t>B</a:t>
                      </a:r>
                      <a:endParaRPr lang="fr-FR" dirty="0"/>
                    </a:p>
                  </a:txBody>
                  <a:tcPr/>
                </a:tc>
                <a:extLst>
                  <a:ext uri="{0D108BD9-81ED-4DB2-BD59-A6C34878D82A}">
                    <a16:rowId xmlns:a16="http://schemas.microsoft.com/office/drawing/2014/main" val="1881704157"/>
                  </a:ext>
                </a:extLst>
              </a:tr>
              <a:tr h="389632">
                <a:tc>
                  <a:txBody>
                    <a:bodyPr/>
                    <a:lstStyle/>
                    <a:p>
                      <a:pPr algn="ctr"/>
                      <a:r>
                        <a:rPr lang="fr-FR" dirty="0" smtClean="0"/>
                        <a:t>D</a:t>
                      </a:r>
                      <a:endParaRPr lang="fr-FR" dirty="0"/>
                    </a:p>
                  </a:txBody>
                  <a:tcPr/>
                </a:tc>
                <a:tc>
                  <a:txBody>
                    <a:bodyPr/>
                    <a:lstStyle/>
                    <a:p>
                      <a:pPr algn="ctr"/>
                      <a:r>
                        <a:rPr lang="fr-FR" dirty="0" smtClean="0"/>
                        <a:t>C</a:t>
                      </a:r>
                      <a:endParaRPr lang="fr-FR" dirty="0"/>
                    </a:p>
                  </a:txBody>
                  <a:tcPr/>
                </a:tc>
                <a:extLst>
                  <a:ext uri="{0D108BD9-81ED-4DB2-BD59-A6C34878D82A}">
                    <a16:rowId xmlns:a16="http://schemas.microsoft.com/office/drawing/2014/main" val="1608829320"/>
                  </a:ext>
                </a:extLst>
              </a:tr>
              <a:tr h="389632">
                <a:tc>
                  <a:txBody>
                    <a:bodyPr/>
                    <a:lstStyle/>
                    <a:p>
                      <a:pPr algn="ctr"/>
                      <a:r>
                        <a:rPr lang="fr-FR" dirty="0" smtClean="0"/>
                        <a:t>…</a:t>
                      </a:r>
                      <a:endParaRPr lang="fr-FR" dirty="0"/>
                    </a:p>
                  </a:txBody>
                  <a:tcPr/>
                </a:tc>
                <a:tc>
                  <a:txBody>
                    <a:bodyPr/>
                    <a:lstStyle/>
                    <a:p>
                      <a:pPr algn="ctr"/>
                      <a:r>
                        <a:rPr lang="fr-FR" dirty="0" smtClean="0"/>
                        <a:t>…</a:t>
                      </a:r>
                      <a:endParaRPr lang="fr-FR" dirty="0"/>
                    </a:p>
                  </a:txBody>
                  <a:tcPr/>
                </a:tc>
                <a:extLst>
                  <a:ext uri="{0D108BD9-81ED-4DB2-BD59-A6C34878D82A}">
                    <a16:rowId xmlns:a16="http://schemas.microsoft.com/office/drawing/2014/main" val="3791393850"/>
                  </a:ext>
                </a:extLst>
              </a:tr>
            </a:tbl>
          </a:graphicData>
        </a:graphic>
      </p:graphicFrame>
      <p:cxnSp>
        <p:nvCxnSpPr>
          <p:cNvPr id="14" name="Connecteur en angle 13"/>
          <p:cNvCxnSpPr/>
          <p:nvPr/>
        </p:nvCxnSpPr>
        <p:spPr>
          <a:xfrm rot="16200000" flipH="1">
            <a:off x="7758753" y="2518012"/>
            <a:ext cx="887104" cy="791571"/>
          </a:xfrm>
          <a:prstGeom prst="bentConnector3">
            <a:avLst>
              <a:gd name="adj1" fmla="val -20769"/>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en angle 16"/>
          <p:cNvCxnSpPr/>
          <p:nvPr/>
        </p:nvCxnSpPr>
        <p:spPr>
          <a:xfrm rot="10800000" flipV="1">
            <a:off x="4792673" y="3616657"/>
            <a:ext cx="3409632" cy="1494366"/>
          </a:xfrm>
          <a:prstGeom prst="bentConnector3">
            <a:avLst/>
          </a:prstGeom>
          <a:ln w="38100">
            <a:solidFill>
              <a:schemeClr val="bg2">
                <a:lumMod val="7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p:nvPr/>
        </p:nvCxnSpPr>
        <p:spPr>
          <a:xfrm rot="16200000" flipH="1">
            <a:off x="8777131" y="4092708"/>
            <a:ext cx="747386" cy="395785"/>
          </a:xfrm>
          <a:prstGeom prst="bentConnector3">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a:off x="9060116" y="3849267"/>
            <a:ext cx="1570489" cy="1016826"/>
          </a:xfrm>
          <a:prstGeom prst="bentConnector3">
            <a:avLst>
              <a:gd name="adj1" fmla="val 99534"/>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7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637231-9BB7-47BD-B08A-29A6B3258959}" type="slidenum">
              <a:rPr lang="fr-FR" smtClean="0"/>
              <a:t>2</a:t>
            </a:fld>
            <a:endParaRPr lang="fr-FR"/>
          </a:p>
        </p:txBody>
      </p:sp>
      <p:sp>
        <p:nvSpPr>
          <p:cNvPr id="5" name="Rectangle 4"/>
          <p:cNvSpPr/>
          <p:nvPr/>
        </p:nvSpPr>
        <p:spPr>
          <a:xfrm>
            <a:off x="635230" y="2084840"/>
            <a:ext cx="5308370" cy="3344505"/>
          </a:xfrm>
          <a:prstGeom prst="rect">
            <a:avLst/>
          </a:prstGeom>
        </p:spPr>
        <p:txBody>
          <a:bodyPr wrap="square">
            <a:spAutoFit/>
          </a:bodyPr>
          <a:lstStyle/>
          <a:p>
            <a:pPr>
              <a:spcBef>
                <a:spcPts val="1200"/>
              </a:spcBef>
              <a:spcAft>
                <a:spcPts val="0"/>
              </a:spcAft>
            </a:pPr>
            <a:r>
              <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TD1 :</a:t>
            </a:r>
          </a:p>
          <a:p>
            <a:pPr marL="342900" lvl="0" indent="-342900">
              <a:spcAft>
                <a:spcPts val="800"/>
              </a:spcAft>
              <a:buFont typeface="+mj-lt"/>
              <a:buAutoNum type="arabicPeriod"/>
            </a:pPr>
            <a:r>
              <a:rPr lang="fr-FR" sz="1050" dirty="0">
                <a:latin typeface="Calibri" panose="020F0502020204030204" pitchFamily="34" charset="0"/>
                <a:ea typeface="Calibri" panose="020F0502020204030204" pitchFamily="34" charset="0"/>
                <a:cs typeface="Times New Roman" panose="02020603050405020304" pitchFamily="18" charset="0"/>
              </a:rPr>
              <a:t>Petit rappel :</a:t>
            </a:r>
          </a:p>
          <a:p>
            <a:pPr>
              <a:spcAft>
                <a:spcPts val="800"/>
              </a:spcAft>
            </a:pPr>
            <a:r>
              <a:rPr lang="fr-FR" sz="1050" dirty="0">
                <a:latin typeface="Calibri" panose="020F0502020204030204" pitchFamily="34" charset="0"/>
                <a:ea typeface="Calibri" panose="020F0502020204030204" pitchFamily="34" charset="0"/>
                <a:cs typeface="Times New Roman" panose="02020603050405020304" pitchFamily="18" charset="0"/>
              </a:rPr>
              <a:t>	</a:t>
            </a:r>
            <a:r>
              <a:rPr lang="fr-FR" sz="1050" b="1" dirty="0">
                <a:latin typeface="Calibri" panose="020F0502020204030204" pitchFamily="34" charset="0"/>
                <a:ea typeface="Calibri" panose="020F0502020204030204" pitchFamily="34" charset="0"/>
                <a:cs typeface="Times New Roman" panose="02020603050405020304" pitchFamily="18" charset="0"/>
              </a:rPr>
              <a:t>Adressage IPV4 :</a:t>
            </a:r>
            <a:r>
              <a:rPr lang="fr-FR" sz="1050" dirty="0">
                <a:latin typeface="Calibri" panose="020F0502020204030204" pitchFamily="34" charset="0"/>
                <a:ea typeface="Calibri" panose="020F0502020204030204" pitchFamily="34" charset="0"/>
                <a:cs typeface="Times New Roman" panose="02020603050405020304" pitchFamily="18" charset="0"/>
              </a:rPr>
              <a:t> format ; classes d’adresses ; adresses spéciales ; comment calculer l’adresse réseau ; exercices ; comment créer les sous réseaux ; nombre de sous réseaux ; nombre de machines dans un sous réseaux ; VLSM ; CIDR </a:t>
            </a:r>
          </a:p>
          <a:p>
            <a:pPr>
              <a:spcAft>
                <a:spcPts val="800"/>
              </a:spcAft>
            </a:pPr>
            <a:r>
              <a:rPr lang="fr-FR" sz="1050" dirty="0">
                <a:latin typeface="Calibri" panose="020F0502020204030204" pitchFamily="34" charset="0"/>
                <a:ea typeface="Calibri" panose="020F0502020204030204" pitchFamily="34" charset="0"/>
                <a:cs typeface="Times New Roman" panose="02020603050405020304" pitchFamily="18" charset="0"/>
              </a:rPr>
              <a:t>	</a:t>
            </a:r>
            <a:r>
              <a:rPr lang="fr-FR" sz="1050" b="1" dirty="0">
                <a:latin typeface="Calibri" panose="020F0502020204030204" pitchFamily="34" charset="0"/>
                <a:ea typeface="Calibri" panose="020F0502020204030204" pitchFamily="34" charset="0"/>
                <a:cs typeface="Times New Roman" panose="02020603050405020304" pitchFamily="18" charset="0"/>
              </a:rPr>
              <a:t>Adressage IPV6 : </a:t>
            </a:r>
            <a:r>
              <a:rPr lang="fr-FR" sz="1050" dirty="0">
                <a:latin typeface="Calibri" panose="020F0502020204030204" pitchFamily="34" charset="0"/>
                <a:ea typeface="Calibri" panose="020F0502020204030204" pitchFamily="34" charset="0"/>
                <a:cs typeface="Times New Roman" panose="02020603050405020304" pitchFamily="18" charset="0"/>
              </a:rPr>
              <a:t>format adresse ; types d’adresses IPv6 ; transition Ipv4 </a:t>
            </a:r>
            <a:r>
              <a:rPr lang="fr-FR" sz="1050" dirty="0" smtClean="0">
                <a:latin typeface="Calibri" panose="020F0502020204030204" pitchFamily="34" charset="0"/>
                <a:ea typeface="Calibri" panose="020F0502020204030204" pitchFamily="34" charset="0"/>
                <a:cs typeface="Times New Roman" panose="02020603050405020304" pitchFamily="18" charset="0"/>
              </a:rPr>
              <a:t>IPv6</a:t>
            </a:r>
          </a:p>
          <a:p>
            <a:pPr>
              <a:spcAft>
                <a:spcPts val="800"/>
              </a:spcAft>
            </a:pPr>
            <a:r>
              <a:rPr lang="fr-FR" sz="1400" b="1" kern="0" dirty="0" smtClean="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TD2</a:t>
            </a:r>
            <a:r>
              <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p>
          <a:p>
            <a:pPr marL="342900" lvl="0" indent="-342900">
              <a:spcAft>
                <a:spcPts val="0"/>
              </a:spcAft>
              <a:buFont typeface="Symbol" panose="05050102010706020507" pitchFamily="18" charset="2"/>
              <a:buChar char=""/>
            </a:pPr>
            <a:r>
              <a:rPr lang="fr-FR" sz="1050" dirty="0">
                <a:latin typeface="Calibri" panose="020F0502020204030204" pitchFamily="34" charset="0"/>
                <a:ea typeface="Calibri" panose="020F0502020204030204" pitchFamily="34" charset="0"/>
                <a:cs typeface="Times New Roman" panose="02020603050405020304" pitchFamily="18" charset="0"/>
              </a:rPr>
              <a:t>Exercices adressages IPV4:</a:t>
            </a:r>
          </a:p>
          <a:p>
            <a:pPr marL="742950" lvl="1" indent="-285750">
              <a:spcAft>
                <a:spcPts val="0"/>
              </a:spcAft>
              <a:buFont typeface="Courier New" panose="02070309020205020404" pitchFamily="49" charset="0"/>
              <a:buChar char="o"/>
            </a:pPr>
            <a:r>
              <a:rPr lang="fr-FR" sz="1050" dirty="0">
                <a:latin typeface="Calibri" panose="020F0502020204030204" pitchFamily="34" charset="0"/>
                <a:ea typeface="Calibri" panose="020F0502020204030204" pitchFamily="34" charset="0"/>
                <a:cs typeface="Times New Roman" panose="02020603050405020304" pitchFamily="18" charset="0"/>
              </a:rPr>
              <a:t>Calcul de sous masque</a:t>
            </a:r>
          </a:p>
          <a:p>
            <a:pPr marL="742950" lvl="1" indent="-285750">
              <a:spcAft>
                <a:spcPts val="0"/>
              </a:spcAft>
              <a:buFont typeface="Courier New" panose="02070309020205020404" pitchFamily="49" charset="0"/>
              <a:buChar char="o"/>
            </a:pPr>
            <a:r>
              <a:rPr lang="fr-FR" sz="1050" dirty="0">
                <a:latin typeface="Calibri" panose="020F0502020204030204" pitchFamily="34" charset="0"/>
                <a:ea typeface="Calibri" panose="020F0502020204030204" pitchFamily="34" charset="0"/>
                <a:cs typeface="Times New Roman" panose="02020603050405020304" pitchFamily="18" charset="0"/>
              </a:rPr>
              <a:t>Calcul du nombre de machines…</a:t>
            </a:r>
          </a:p>
          <a:p>
            <a:pPr marL="742950" lvl="1" indent="-285750">
              <a:spcAft>
                <a:spcPts val="800"/>
              </a:spcAft>
              <a:buFont typeface="Courier New" panose="02070309020205020404" pitchFamily="49" charset="0"/>
              <a:buChar char="o"/>
            </a:pPr>
            <a:r>
              <a:rPr lang="fr-FR" sz="1050" dirty="0">
                <a:latin typeface="Calibri" panose="020F0502020204030204" pitchFamily="34" charset="0"/>
                <a:ea typeface="Calibri" panose="020F0502020204030204" pitchFamily="34" charset="0"/>
                <a:cs typeface="Times New Roman" panose="02020603050405020304" pitchFamily="18" charset="0"/>
              </a:rPr>
              <a:t>VLSM</a:t>
            </a:r>
          </a:p>
          <a:p>
            <a:pPr>
              <a:spcBef>
                <a:spcPts val="1200"/>
              </a:spcBef>
              <a:spcAft>
                <a:spcPts val="0"/>
              </a:spcAft>
            </a:pPr>
            <a:r>
              <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TD3 :</a:t>
            </a:r>
          </a:p>
          <a:p>
            <a:pPr marL="342900" lvl="0" indent="-342900">
              <a:spcAft>
                <a:spcPts val="0"/>
              </a:spcAft>
              <a:buFont typeface="Symbol" panose="05050102010706020507" pitchFamily="18" charset="2"/>
              <a:buChar char=""/>
            </a:pPr>
            <a:r>
              <a:rPr lang="fr-FR" sz="1050" dirty="0">
                <a:latin typeface="Calibri" panose="020F0502020204030204" pitchFamily="34" charset="0"/>
                <a:ea typeface="Calibri" panose="020F0502020204030204" pitchFamily="34" charset="0"/>
                <a:cs typeface="Times New Roman" panose="02020603050405020304" pitchFamily="18" charset="0"/>
              </a:rPr>
              <a:t>VLSM</a:t>
            </a:r>
          </a:p>
          <a:p>
            <a:pPr marL="342900" lvl="0" indent="-342900">
              <a:spcAft>
                <a:spcPts val="0"/>
              </a:spcAft>
              <a:buFont typeface="Symbol" panose="05050102010706020507" pitchFamily="18" charset="2"/>
              <a:buChar char=""/>
            </a:pPr>
            <a:r>
              <a:rPr lang="fr-FR" sz="1050" dirty="0">
                <a:latin typeface="Calibri" panose="020F0502020204030204" pitchFamily="34" charset="0"/>
                <a:ea typeface="Calibri" panose="020F0502020204030204" pitchFamily="34" charset="0"/>
                <a:cs typeface="Times New Roman" panose="02020603050405020304" pitchFamily="18" charset="0"/>
              </a:rPr>
              <a:t> CIDR</a:t>
            </a:r>
          </a:p>
          <a:p>
            <a:pPr marL="457200">
              <a:spcAft>
                <a:spcPts val="0"/>
              </a:spcAft>
            </a:pPr>
            <a:r>
              <a:rPr lang="fr-FR" sz="105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Exercices </a:t>
            </a:r>
            <a:r>
              <a:rPr lang="fr-FR" sz="1050" dirty="0">
                <a:highlight>
                  <a:srgbClr val="FFFF00"/>
                </a:highlight>
                <a:latin typeface="Calibri" panose="020F0502020204030204" pitchFamily="34" charset="0"/>
                <a:ea typeface="Calibri" panose="020F0502020204030204" pitchFamily="34" charset="0"/>
                <a:cs typeface="Times New Roman" panose="02020603050405020304" pitchFamily="18" charset="0"/>
              </a:rPr>
              <a:t>adressages </a:t>
            </a:r>
            <a:r>
              <a:rPr lang="fr-FR" sz="105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IPV6</a:t>
            </a:r>
            <a:endParaRPr lang="fr-FR"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671310" y="2402876"/>
            <a:ext cx="6096000" cy="3188052"/>
          </a:xfrm>
          <a:prstGeom prst="rect">
            <a:avLst/>
          </a:prstGeom>
        </p:spPr>
        <p:txBody>
          <a:bodyPr>
            <a:spAutoFit/>
          </a:bodyPr>
          <a:lstStyle/>
          <a:p>
            <a:pPr lvl="0">
              <a:spcBef>
                <a:spcPts val="1200"/>
              </a:spcBef>
            </a:pPr>
            <a:r>
              <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TD4 :</a:t>
            </a:r>
          </a:p>
          <a:p>
            <a:pPr lvl="0">
              <a:spcAft>
                <a:spcPts val="800"/>
              </a:spcAft>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	Routage statique : ….exos</a:t>
            </a:r>
          </a:p>
          <a:p>
            <a:pPr lvl="0">
              <a:spcAft>
                <a:spcPts val="800"/>
              </a:spcAft>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	Routage dynamique : </a:t>
            </a: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Petit rappel des algorithmes de routage RIP, OSPF</a:t>
            </a: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Exercice d’application de routage RIP</a:t>
            </a:r>
          </a:p>
          <a:p>
            <a:pPr marL="342900" lvl="0" indent="-342900">
              <a:spcAft>
                <a:spcPts val="800"/>
              </a:spcAft>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Exercice d’application de routage OSPF</a:t>
            </a:r>
          </a:p>
          <a:p>
            <a:pPr lvl="0">
              <a:spcAft>
                <a:spcPts val="800"/>
              </a:spcAft>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Questionnaire </a:t>
            </a:r>
          </a:p>
          <a:p>
            <a:pPr lvl="0">
              <a:spcBef>
                <a:spcPts val="1200"/>
              </a:spcBef>
            </a:pPr>
            <a:r>
              <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TP 1,2,3 : </a:t>
            </a:r>
            <a:r>
              <a:rPr lang="fr-FR" sz="1400" b="1" kern="0" dirty="0">
                <a:solidFill>
                  <a:srgbClr val="2E74B5"/>
                </a:solidFill>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note de suivi à définir</a:t>
            </a:r>
            <a:endParaRPr lang="fr-FR" sz="14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Sur machine perso si possible sinon c’est les ordis du labo</a:t>
            </a:r>
          </a:p>
          <a:p>
            <a:pPr marL="342900" lvl="0" indent="-342900">
              <a:buFont typeface="Symbol" panose="05050102010706020507" pitchFamily="18" charset="2"/>
              <a:buChar char=""/>
            </a:pPr>
            <a:r>
              <a:rPr lang="fr-FR" sz="105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Packet</a:t>
            </a: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 tracer</a:t>
            </a: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TP 1 démarrage configuration d’un routeur de base</a:t>
            </a: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TP 2 : routage statique</a:t>
            </a:r>
          </a:p>
          <a:p>
            <a:pPr marL="342900" lvl="0" indent="-342900">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TP 3 : routage dynamique :</a:t>
            </a:r>
          </a:p>
          <a:p>
            <a:pPr marL="742950" lvl="1" indent="-285750">
              <a:buFont typeface="Courier New" panose="02070309020205020404" pitchFamily="49" charset="0"/>
              <a:buChar char="o"/>
            </a:pPr>
            <a:r>
              <a:rPr lang="fr-FR" sz="105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Routge</a:t>
            </a: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 RIP, OSPF, BGP</a:t>
            </a:r>
          </a:p>
          <a:p>
            <a:pPr marL="342900" lvl="0" indent="-342900">
              <a:spcAft>
                <a:spcPts val="800"/>
              </a:spcAft>
              <a:buFont typeface="Symbol" panose="05050102010706020507" pitchFamily="18" charset="2"/>
              <a:buChar char=""/>
            </a:pPr>
            <a:r>
              <a:rPr lang="fr-FR" sz="1050" dirty="0">
                <a:solidFill>
                  <a:prstClr val="black"/>
                </a:solidFill>
                <a:latin typeface="Calibri" panose="020F0502020204030204" pitchFamily="34" charset="0"/>
                <a:ea typeface="Calibri" panose="020F0502020204030204" pitchFamily="34" charset="0"/>
                <a:cs typeface="Times New Roman" panose="02020603050405020304" pitchFamily="18" charset="0"/>
              </a:rPr>
              <a:t>Pour le règlement : pouvoir noter les absences et les retards sur HP</a:t>
            </a:r>
          </a:p>
        </p:txBody>
      </p:sp>
    </p:spTree>
    <p:extLst>
      <p:ext uri="{BB962C8B-B14F-4D97-AF65-F5344CB8AC3E}">
        <p14:creationId xmlns:p14="http://schemas.microsoft.com/office/powerpoint/2010/main" val="225651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0261" y="365126"/>
            <a:ext cx="10515600" cy="719756"/>
          </a:xfrm>
        </p:spPr>
        <p:txBody>
          <a:bodyPr>
            <a:normAutofit/>
          </a:bodyPr>
          <a:lstStyle/>
          <a:p>
            <a:r>
              <a:rPr lang="fr-FR" dirty="0" smtClean="0"/>
              <a:t>Routeur</a:t>
            </a:r>
            <a:endParaRPr lang="fr-FR" dirty="0"/>
          </a:p>
        </p:txBody>
      </p:sp>
      <p:sp>
        <p:nvSpPr>
          <p:cNvPr id="3" name="Espace réservé du contenu 2"/>
          <p:cNvSpPr>
            <a:spLocks noGrp="1"/>
          </p:cNvSpPr>
          <p:nvPr>
            <p:ph idx="1"/>
          </p:nvPr>
        </p:nvSpPr>
        <p:spPr>
          <a:xfrm>
            <a:off x="450742" y="1283175"/>
            <a:ext cx="11498451" cy="3099661"/>
          </a:xfrm>
        </p:spPr>
        <p:txBody>
          <a:bodyPr>
            <a:normAutofit fontScale="92500" lnSpcReduction="10000"/>
          </a:bodyPr>
          <a:lstStyle/>
          <a:p>
            <a:pPr marL="0" indent="0" algn="just">
              <a:buNone/>
            </a:pPr>
            <a:r>
              <a:rPr lang="fr-FR" sz="2400" b="1" dirty="0" smtClean="0"/>
              <a:t>Principe </a:t>
            </a:r>
            <a:r>
              <a:rPr lang="fr-FR" sz="2400" b="1" dirty="0"/>
              <a:t>: </a:t>
            </a:r>
            <a:endParaRPr lang="fr-FR" sz="2400" dirty="0"/>
          </a:p>
          <a:p>
            <a:pPr marL="450850" indent="-273050" algn="just">
              <a:buFont typeface="Arial" panose="020B0604020202020204" pitchFamily="34" charset="0"/>
              <a:buChar char="•"/>
            </a:pPr>
            <a:r>
              <a:rPr lang="fr-FR" sz="2400" dirty="0" smtClean="0"/>
              <a:t>Choisir </a:t>
            </a:r>
            <a:r>
              <a:rPr lang="fr-FR" sz="2400" dirty="0"/>
              <a:t>le chemin le plus court (en matière de distance, parfois le temps) qu’un message va emprunter. </a:t>
            </a:r>
          </a:p>
          <a:p>
            <a:pPr marL="450850" indent="-273050" algn="just">
              <a:buFont typeface="Arial" panose="020B0604020202020204" pitchFamily="34" charset="0"/>
              <a:buChar char="•"/>
            </a:pPr>
            <a:r>
              <a:rPr lang="fr-FR" sz="2400" dirty="0" smtClean="0"/>
              <a:t>Relier </a:t>
            </a:r>
            <a:r>
              <a:rPr lang="fr-FR" sz="2400" dirty="0"/>
              <a:t>de nombreux réseaux locaux de telle façon à permettre la circulation des données d’un réseau à un autre de façon optimale. </a:t>
            </a:r>
          </a:p>
          <a:p>
            <a:pPr marL="450850" indent="-273050" algn="just">
              <a:buFont typeface="Arial" panose="020B0604020202020204" pitchFamily="34" charset="0"/>
              <a:buChar char="•"/>
            </a:pPr>
            <a:r>
              <a:rPr lang="fr-FR" sz="2400" dirty="0" smtClean="0"/>
              <a:t>Choisir </a:t>
            </a:r>
            <a:r>
              <a:rPr lang="fr-FR" sz="2400" dirty="0"/>
              <a:t>la destination du message en lisant les informations contenues au niveau du protocole IP (Niveau 3). </a:t>
            </a:r>
          </a:p>
          <a:p>
            <a:pPr marL="450850" indent="-273050" algn="just">
              <a:buFont typeface="Arial" panose="020B0604020202020204" pitchFamily="34" charset="0"/>
              <a:buChar char="•"/>
            </a:pPr>
            <a:r>
              <a:rPr lang="fr-FR" sz="2400" dirty="0" smtClean="0"/>
              <a:t>Utiliser </a:t>
            </a:r>
            <a:r>
              <a:rPr lang="fr-FR" sz="2400" dirty="0"/>
              <a:t>la </a:t>
            </a:r>
            <a:r>
              <a:rPr lang="fr-FR" sz="2400" b="1" dirty="0"/>
              <a:t>table de routage </a:t>
            </a:r>
            <a:r>
              <a:rPr lang="fr-FR" sz="2400" dirty="0"/>
              <a:t>pour rechercher l’adresse du réseau de destination. </a:t>
            </a: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20</a:t>
            </a:fld>
            <a:endParaRPr lang="fr-FR"/>
          </a:p>
        </p:txBody>
      </p:sp>
      <p:sp>
        <p:nvSpPr>
          <p:cNvPr id="4" name="Rectangle 3"/>
          <p:cNvSpPr/>
          <p:nvPr/>
        </p:nvSpPr>
        <p:spPr>
          <a:xfrm>
            <a:off x="2514599" y="4581129"/>
            <a:ext cx="8281262" cy="1200329"/>
          </a:xfrm>
          <a:prstGeom prst="rect">
            <a:avLst/>
          </a:prstGeom>
        </p:spPr>
        <p:txBody>
          <a:bodyPr wrap="square">
            <a:spAutoFit/>
          </a:bodyPr>
          <a:lstStyle/>
          <a:p>
            <a:r>
              <a:rPr lang="fr-FR" dirty="0"/>
              <a:t>–Table de routage / @ IP destination</a:t>
            </a:r>
          </a:p>
          <a:p>
            <a:r>
              <a:rPr lang="fr-FR" dirty="0"/>
              <a:t>–Niveau 3</a:t>
            </a:r>
          </a:p>
          <a:p>
            <a:r>
              <a:rPr lang="fr-FR" dirty="0"/>
              <a:t>–N’est pas transparent pour les stations</a:t>
            </a:r>
          </a:p>
          <a:p>
            <a:r>
              <a:rPr lang="fr-FR" dirty="0"/>
              <a:t>–Chaque station doit connaître l’@ IP du coupleur du routeur pour « le traverser »</a:t>
            </a:r>
          </a:p>
        </p:txBody>
      </p:sp>
    </p:spTree>
    <p:extLst>
      <p:ext uri="{BB962C8B-B14F-4D97-AF65-F5344CB8AC3E}">
        <p14:creationId xmlns:p14="http://schemas.microsoft.com/office/powerpoint/2010/main" val="3169379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070" y="651194"/>
            <a:ext cx="10058400" cy="482317"/>
          </a:xfrm>
        </p:spPr>
        <p:txBody>
          <a:bodyPr>
            <a:normAutofit fontScale="90000"/>
          </a:bodyPr>
          <a:lstStyle/>
          <a:p>
            <a:r>
              <a:rPr lang="fr-FR" dirty="0" smtClean="0"/>
              <a:t>Routeur</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21</a:t>
            </a:fld>
            <a:endParaRPr lang="fr-FR"/>
          </a:p>
        </p:txBody>
      </p:sp>
      <p:grpSp>
        <p:nvGrpSpPr>
          <p:cNvPr id="10" name="Groupe 9"/>
          <p:cNvGrpSpPr/>
          <p:nvPr/>
        </p:nvGrpSpPr>
        <p:grpSpPr>
          <a:xfrm>
            <a:off x="7918292" y="3136636"/>
            <a:ext cx="3621185" cy="2710108"/>
            <a:chOff x="1350319" y="2146889"/>
            <a:chExt cx="4776161" cy="3498782"/>
          </a:xfrm>
        </p:grpSpPr>
        <p:grpSp>
          <p:nvGrpSpPr>
            <p:cNvPr id="11" name="Groupe 10"/>
            <p:cNvGrpSpPr/>
            <p:nvPr/>
          </p:nvGrpSpPr>
          <p:grpSpPr>
            <a:xfrm>
              <a:off x="1350319" y="2146889"/>
              <a:ext cx="4776161" cy="3498782"/>
              <a:chOff x="6084869" y="2353665"/>
              <a:chExt cx="4776161" cy="3498782"/>
            </a:xfrm>
          </p:grpSpPr>
          <p:cxnSp>
            <p:nvCxnSpPr>
              <p:cNvPr id="15" name="Connecteur en angle 14"/>
              <p:cNvCxnSpPr>
                <a:stCxn id="23" idx="0"/>
                <a:endCxn id="17" idx="2"/>
              </p:cNvCxnSpPr>
              <p:nvPr/>
            </p:nvCxnSpPr>
            <p:spPr>
              <a:xfrm rot="16200000" flipV="1">
                <a:off x="9435356" y="3891935"/>
                <a:ext cx="283462" cy="19467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16" name="Groupe 15"/>
              <p:cNvGrpSpPr/>
              <p:nvPr/>
            </p:nvGrpSpPr>
            <p:grpSpPr>
              <a:xfrm>
                <a:off x="6084869" y="2353665"/>
                <a:ext cx="4776161" cy="3498782"/>
                <a:chOff x="3174518" y="2085385"/>
                <a:chExt cx="4776161" cy="3498782"/>
              </a:xfrm>
            </p:grpSpPr>
            <p:sp>
              <p:nvSpPr>
                <p:cNvPr id="17" name="Rectangle à coins arrondis 16"/>
                <p:cNvSpPr/>
                <p:nvPr/>
              </p:nvSpPr>
              <p:spPr>
                <a:xfrm>
                  <a:off x="4919175" y="3770951"/>
                  <a:ext cx="1548337" cy="6843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Switch</a:t>
                  </a:r>
                  <a:endParaRPr lang="fr-FR" dirty="0"/>
                </a:p>
              </p:txBody>
            </p:sp>
            <p:grpSp>
              <p:nvGrpSpPr>
                <p:cNvPr id="18" name="Groupe 17"/>
                <p:cNvGrpSpPr/>
                <p:nvPr/>
              </p:nvGrpSpPr>
              <p:grpSpPr>
                <a:xfrm>
                  <a:off x="3881886" y="2085385"/>
                  <a:ext cx="621103" cy="845389"/>
                  <a:chOff x="1949569" y="1897811"/>
                  <a:chExt cx="621103" cy="845389"/>
                </a:xfrm>
              </p:grpSpPr>
              <p:sp>
                <p:nvSpPr>
                  <p:cNvPr id="29" name="Rectangle 28"/>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C</a:t>
                    </a:r>
                    <a:endParaRPr lang="fr-FR" dirty="0"/>
                  </a:p>
                </p:txBody>
              </p:sp>
              <p:cxnSp>
                <p:nvCxnSpPr>
                  <p:cNvPr id="30" name="Connecteur droit 29"/>
                  <p:cNvCxnSpPr>
                    <a:stCxn id="29"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e 18"/>
                <p:cNvGrpSpPr/>
                <p:nvPr/>
              </p:nvGrpSpPr>
              <p:grpSpPr>
                <a:xfrm>
                  <a:off x="3174518" y="4724402"/>
                  <a:ext cx="621103" cy="845389"/>
                  <a:chOff x="1949569" y="1897811"/>
                  <a:chExt cx="621103" cy="845389"/>
                </a:xfrm>
              </p:grpSpPr>
              <p:sp>
                <p:nvSpPr>
                  <p:cNvPr id="26" name="Rectangle 25"/>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a:t>
                    </a:r>
                  </a:p>
                </p:txBody>
              </p:sp>
              <p:cxnSp>
                <p:nvCxnSpPr>
                  <p:cNvPr id="27" name="Connecteur droit 26"/>
                  <p:cNvCxnSpPr>
                    <a:stCxn id="26"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e 19"/>
                <p:cNvGrpSpPr/>
                <p:nvPr/>
              </p:nvGrpSpPr>
              <p:grpSpPr>
                <a:xfrm>
                  <a:off x="7329576" y="4738778"/>
                  <a:ext cx="621103" cy="845389"/>
                  <a:chOff x="1949569" y="1897811"/>
                  <a:chExt cx="621103" cy="845389"/>
                </a:xfrm>
              </p:grpSpPr>
              <p:sp>
                <p:nvSpPr>
                  <p:cNvPr id="23" name="Rectangle 22"/>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B</a:t>
                    </a:r>
                    <a:endParaRPr lang="fr-FR" dirty="0"/>
                  </a:p>
                </p:txBody>
              </p:sp>
              <p:cxnSp>
                <p:nvCxnSpPr>
                  <p:cNvPr id="24" name="Connecteur droit 23"/>
                  <p:cNvCxnSpPr>
                    <a:stCxn id="23"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Connecteur en angle 20"/>
                <p:cNvCxnSpPr>
                  <a:stCxn id="26" idx="0"/>
                  <a:endCxn id="17" idx="2"/>
                </p:cNvCxnSpPr>
                <p:nvPr/>
              </p:nvCxnSpPr>
              <p:spPr>
                <a:xfrm rot="5400000" flipH="1" flipV="1">
                  <a:off x="4454664" y="3485722"/>
                  <a:ext cx="269086" cy="2208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29" idx="3"/>
                </p:cNvCxnSpPr>
                <p:nvPr/>
              </p:nvCxnSpPr>
              <p:spPr>
                <a:xfrm>
                  <a:off x="4502989" y="2370057"/>
                  <a:ext cx="1190355" cy="1391058"/>
                </a:xfrm>
                <a:prstGeom prst="bentConnector2">
                  <a:avLst/>
                </a:prstGeom>
              </p:spPr>
              <p:style>
                <a:lnRef idx="1">
                  <a:schemeClr val="accent1"/>
                </a:lnRef>
                <a:fillRef idx="0">
                  <a:schemeClr val="accent1"/>
                </a:fillRef>
                <a:effectRef idx="0">
                  <a:schemeClr val="accent1"/>
                </a:effectRef>
                <a:fontRef idx="minor">
                  <a:schemeClr val="tx1"/>
                </a:fontRef>
              </p:style>
            </p:cxnSp>
          </p:grpSp>
        </p:grpSp>
        <p:sp>
          <p:nvSpPr>
            <p:cNvPr id="12" name="Rectangle 11"/>
            <p:cNvSpPr/>
            <p:nvPr/>
          </p:nvSpPr>
          <p:spPr>
            <a:xfrm>
              <a:off x="3317582" y="4751194"/>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13" name="Rectangle 12"/>
            <p:cNvSpPr/>
            <p:nvPr/>
          </p:nvSpPr>
          <p:spPr>
            <a:xfrm>
              <a:off x="4118720" y="4721982"/>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sp>
          <p:nvSpPr>
            <p:cNvPr id="14" name="Rectangle 13"/>
            <p:cNvSpPr/>
            <p:nvPr/>
          </p:nvSpPr>
          <p:spPr>
            <a:xfrm>
              <a:off x="3885558" y="3330609"/>
              <a:ext cx="466324" cy="4350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3</a:t>
              </a:r>
              <a:endParaRPr lang="fr-FR" dirty="0"/>
            </a:p>
          </p:txBody>
        </p:sp>
      </p:grpSp>
      <p:grpSp>
        <p:nvGrpSpPr>
          <p:cNvPr id="59" name="Groupe 58"/>
          <p:cNvGrpSpPr/>
          <p:nvPr/>
        </p:nvGrpSpPr>
        <p:grpSpPr>
          <a:xfrm>
            <a:off x="988627" y="3885240"/>
            <a:ext cx="3621185" cy="1404492"/>
            <a:chOff x="546674" y="4440562"/>
            <a:chExt cx="3621185" cy="1404492"/>
          </a:xfrm>
        </p:grpSpPr>
        <p:cxnSp>
          <p:nvCxnSpPr>
            <p:cNvPr id="42" name="Connecteur en angle 41"/>
            <p:cNvCxnSpPr>
              <a:stCxn id="50" idx="0"/>
              <a:endCxn id="44" idx="2"/>
            </p:cNvCxnSpPr>
            <p:nvPr/>
          </p:nvCxnSpPr>
          <p:spPr>
            <a:xfrm rot="16200000" flipV="1">
              <a:off x="3084618" y="4342439"/>
              <a:ext cx="219566" cy="147601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1869436" y="4440562"/>
              <a:ext cx="1173917" cy="53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Switch</a:t>
              </a:r>
              <a:endParaRPr lang="fr-FR" dirty="0"/>
            </a:p>
          </p:txBody>
        </p:sp>
        <p:grpSp>
          <p:nvGrpSpPr>
            <p:cNvPr id="46" name="Groupe 45"/>
            <p:cNvGrpSpPr/>
            <p:nvPr/>
          </p:nvGrpSpPr>
          <p:grpSpPr>
            <a:xfrm>
              <a:off x="546674" y="5179092"/>
              <a:ext cx="470907" cy="654827"/>
              <a:chOff x="1949569" y="1897811"/>
              <a:chExt cx="621103" cy="845389"/>
            </a:xfrm>
          </p:grpSpPr>
          <p:sp>
            <p:nvSpPr>
              <p:cNvPr id="53" name="Rectangle 52"/>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D</a:t>
                </a:r>
                <a:endParaRPr lang="fr-FR" dirty="0"/>
              </a:p>
            </p:txBody>
          </p:sp>
          <p:cxnSp>
            <p:nvCxnSpPr>
              <p:cNvPr id="54" name="Connecteur droit 53"/>
              <p:cNvCxnSpPr>
                <a:stCxn id="53"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Groupe 46"/>
            <p:cNvGrpSpPr/>
            <p:nvPr/>
          </p:nvGrpSpPr>
          <p:grpSpPr>
            <a:xfrm>
              <a:off x="3696952" y="5190227"/>
              <a:ext cx="470907" cy="654827"/>
              <a:chOff x="1949569" y="1897811"/>
              <a:chExt cx="621103" cy="845389"/>
            </a:xfrm>
          </p:grpSpPr>
          <p:sp>
            <p:nvSpPr>
              <p:cNvPr id="50" name="Rectangle 49"/>
              <p:cNvSpPr/>
              <p:nvPr/>
            </p:nvSpPr>
            <p:spPr>
              <a:xfrm>
                <a:off x="1949569" y="1897811"/>
                <a:ext cx="621103" cy="569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K</a:t>
                </a:r>
              </a:p>
            </p:txBody>
          </p:sp>
          <p:cxnSp>
            <p:nvCxnSpPr>
              <p:cNvPr id="51" name="Connecteur droit 50"/>
              <p:cNvCxnSpPr>
                <a:stCxn id="50" idx="2"/>
              </p:cNvCxnSpPr>
              <p:nvPr/>
            </p:nvCxnSpPr>
            <p:spPr>
              <a:xfrm>
                <a:off x="2260121" y="2467155"/>
                <a:ext cx="0" cy="276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1949569" y="2743200"/>
                <a:ext cx="62110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8" name="Connecteur en angle 47"/>
            <p:cNvCxnSpPr>
              <a:stCxn id="53" idx="0"/>
              <a:endCxn id="44" idx="2"/>
            </p:cNvCxnSpPr>
            <p:nvPr/>
          </p:nvCxnSpPr>
          <p:spPr>
            <a:xfrm rot="5400000" flipH="1" flipV="1">
              <a:off x="1515046" y="4237743"/>
              <a:ext cx="208430" cy="167426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038212" y="5152205"/>
              <a:ext cx="353557" cy="3369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1</a:t>
              </a:r>
              <a:endParaRPr lang="fr-FR" dirty="0"/>
            </a:p>
          </p:txBody>
        </p:sp>
        <p:sp>
          <p:nvSpPr>
            <p:cNvPr id="40" name="Rectangle 39"/>
            <p:cNvSpPr/>
            <p:nvPr/>
          </p:nvSpPr>
          <p:spPr>
            <a:xfrm>
              <a:off x="2645618" y="5129577"/>
              <a:ext cx="353557" cy="3369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2</a:t>
              </a:r>
              <a:endParaRPr lang="fr-FR" dirty="0"/>
            </a:p>
          </p:txBody>
        </p:sp>
      </p:grpSp>
      <p:sp>
        <p:nvSpPr>
          <p:cNvPr id="60" name="Rectangle 59"/>
          <p:cNvSpPr/>
          <p:nvPr/>
        </p:nvSpPr>
        <p:spPr>
          <a:xfrm>
            <a:off x="113816" y="1992655"/>
            <a:ext cx="2973755" cy="369332"/>
          </a:xfrm>
          <a:prstGeom prst="rect">
            <a:avLst/>
          </a:prstGeom>
        </p:spPr>
        <p:txBody>
          <a:bodyPr wrap="square">
            <a:spAutoFit/>
          </a:bodyPr>
          <a:lstStyle/>
          <a:p>
            <a:pPr lvl="1" algn="just"/>
            <a:r>
              <a:rPr lang="fr-FR" dirty="0" smtClean="0">
                <a:latin typeface="Garamond" panose="02020404030301010803" pitchFamily="18" charset="0"/>
              </a:rPr>
              <a:t>A (Paris) </a:t>
            </a:r>
            <a:r>
              <a:rPr lang="fr-FR" dirty="0">
                <a:latin typeface="Garamond" panose="02020404030301010803" pitchFamily="18" charset="0"/>
              </a:rPr>
              <a:t>==</a:t>
            </a:r>
            <a:r>
              <a:rPr lang="fr-FR" dirty="0">
                <a:latin typeface="Garamond" panose="02020404030301010803" pitchFamily="18" charset="0"/>
                <a:sym typeface="Wingdings" panose="05000000000000000000" pitchFamily="2" charset="2"/>
              </a:rPr>
              <a:t> </a:t>
            </a:r>
            <a:r>
              <a:rPr lang="fr-FR" dirty="0" smtClean="0">
                <a:latin typeface="Garamond" panose="02020404030301010803" pitchFamily="18" charset="0"/>
                <a:sym typeface="Wingdings" panose="05000000000000000000" pitchFamily="2" charset="2"/>
              </a:rPr>
              <a:t>K (Nice)</a:t>
            </a:r>
            <a:endParaRPr lang="fr-FR" dirty="0">
              <a:latin typeface="Garamond" panose="02020404030301010803" pitchFamily="18" charset="0"/>
            </a:endParaRPr>
          </a:p>
        </p:txBody>
      </p:sp>
      <p:cxnSp>
        <p:nvCxnSpPr>
          <p:cNvPr id="68" name="Connecteur en angle 67"/>
          <p:cNvCxnSpPr>
            <a:endCxn id="5" idx="6"/>
          </p:cNvCxnSpPr>
          <p:nvPr/>
        </p:nvCxnSpPr>
        <p:spPr>
          <a:xfrm rot="10800000">
            <a:off x="7302976" y="2403522"/>
            <a:ext cx="2283633" cy="1987002"/>
          </a:xfrm>
          <a:prstGeom prst="bentConnector3">
            <a:avLst>
              <a:gd name="adj1" fmla="val 2404"/>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en angle 70"/>
          <p:cNvCxnSpPr>
            <a:stCxn id="34" idx="2"/>
            <a:endCxn id="44" idx="0"/>
          </p:cNvCxnSpPr>
          <p:nvPr/>
        </p:nvCxnSpPr>
        <p:spPr>
          <a:xfrm rot="10800000" flipV="1">
            <a:off x="2898349" y="2697360"/>
            <a:ext cx="1970737" cy="11878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eur en angle 72"/>
          <p:cNvCxnSpPr>
            <a:endCxn id="17" idx="1"/>
          </p:cNvCxnSpPr>
          <p:nvPr/>
        </p:nvCxnSpPr>
        <p:spPr>
          <a:xfrm flipV="1">
            <a:off x="8036457" y="4707302"/>
            <a:ext cx="1204597" cy="4846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eur en angle 74"/>
          <p:cNvCxnSpPr>
            <a:endCxn id="50" idx="0"/>
          </p:cNvCxnSpPr>
          <p:nvPr/>
        </p:nvCxnSpPr>
        <p:spPr>
          <a:xfrm>
            <a:off x="3636354" y="4150290"/>
            <a:ext cx="738005" cy="4846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78" name="Groupe 77"/>
          <p:cNvGrpSpPr/>
          <p:nvPr/>
        </p:nvGrpSpPr>
        <p:grpSpPr>
          <a:xfrm>
            <a:off x="4290130" y="2222241"/>
            <a:ext cx="3514272" cy="1162801"/>
            <a:chOff x="4290130" y="2222241"/>
            <a:chExt cx="3514272" cy="1162801"/>
          </a:xfrm>
        </p:grpSpPr>
        <p:grpSp>
          <p:nvGrpSpPr>
            <p:cNvPr id="65" name="Groupe 64"/>
            <p:cNvGrpSpPr/>
            <p:nvPr/>
          </p:nvGrpSpPr>
          <p:grpSpPr>
            <a:xfrm>
              <a:off x="4869085" y="2222241"/>
              <a:ext cx="2433890" cy="656399"/>
              <a:chOff x="3932404" y="2417618"/>
              <a:chExt cx="2951476" cy="636924"/>
            </a:xfrm>
          </p:grpSpPr>
          <p:grpSp>
            <p:nvGrpSpPr>
              <p:cNvPr id="32" name="Groupe 31"/>
              <p:cNvGrpSpPr/>
              <p:nvPr/>
            </p:nvGrpSpPr>
            <p:grpSpPr>
              <a:xfrm>
                <a:off x="6090249" y="2417618"/>
                <a:ext cx="793631" cy="351804"/>
                <a:chOff x="1362974" y="2743199"/>
                <a:chExt cx="1035169" cy="810883"/>
              </a:xfrm>
            </p:grpSpPr>
            <p:sp>
              <p:nvSpPr>
                <p:cNvPr id="5" name="Ellipse 4"/>
                <p:cNvSpPr/>
                <p:nvPr/>
              </p:nvSpPr>
              <p:spPr>
                <a:xfrm>
                  <a:off x="1362974" y="2743199"/>
                  <a:ext cx="1035169" cy="810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7" name="Connecteur droit 6"/>
                <p:cNvCxnSpPr>
                  <a:stCxn id="5" idx="7"/>
                  <a:endCxn id="5" idx="3"/>
                </p:cNvCxnSpPr>
                <p:nvPr/>
              </p:nvCxnSpPr>
              <p:spPr>
                <a:xfrm flipH="1">
                  <a:off x="1514571" y="2861950"/>
                  <a:ext cx="731975" cy="573381"/>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a:stCxn id="5" idx="1"/>
                  <a:endCxn id="5" idx="5"/>
                </p:cNvCxnSpPr>
                <p:nvPr/>
              </p:nvCxnSpPr>
              <p:spPr>
                <a:xfrm>
                  <a:off x="1514571" y="2861950"/>
                  <a:ext cx="731975" cy="573381"/>
                </a:xfrm>
                <a:prstGeom prst="line">
                  <a:avLst/>
                </a:prstGeom>
              </p:spPr>
              <p:style>
                <a:lnRef idx="1">
                  <a:schemeClr val="dk1"/>
                </a:lnRef>
                <a:fillRef idx="0">
                  <a:schemeClr val="dk1"/>
                </a:fillRef>
                <a:effectRef idx="0">
                  <a:schemeClr val="dk1"/>
                </a:effectRef>
                <a:fontRef idx="minor">
                  <a:schemeClr val="tx1"/>
                </a:fontRef>
              </p:style>
            </p:cxnSp>
          </p:grpSp>
          <p:grpSp>
            <p:nvGrpSpPr>
              <p:cNvPr id="33" name="Groupe 32"/>
              <p:cNvGrpSpPr/>
              <p:nvPr/>
            </p:nvGrpSpPr>
            <p:grpSpPr>
              <a:xfrm>
                <a:off x="3932404" y="2702738"/>
                <a:ext cx="793631" cy="351804"/>
                <a:chOff x="1362974" y="2743199"/>
                <a:chExt cx="1035169" cy="810883"/>
              </a:xfrm>
            </p:grpSpPr>
            <p:sp>
              <p:nvSpPr>
                <p:cNvPr id="34" name="Ellipse 33"/>
                <p:cNvSpPr/>
                <p:nvPr/>
              </p:nvSpPr>
              <p:spPr>
                <a:xfrm>
                  <a:off x="1362974" y="2743199"/>
                  <a:ext cx="1035169" cy="8108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35" name="Connecteur droit 34"/>
                <p:cNvCxnSpPr>
                  <a:stCxn id="34" idx="7"/>
                  <a:endCxn id="34" idx="3"/>
                </p:cNvCxnSpPr>
                <p:nvPr/>
              </p:nvCxnSpPr>
              <p:spPr>
                <a:xfrm flipH="1">
                  <a:off x="1514571" y="2861950"/>
                  <a:ext cx="731975" cy="573381"/>
                </a:xfrm>
                <a:prstGeom prst="line">
                  <a:avLst/>
                </a:prstGeom>
              </p:spPr>
              <p:style>
                <a:lnRef idx="1">
                  <a:schemeClr val="dk1"/>
                </a:lnRef>
                <a:fillRef idx="0">
                  <a:schemeClr val="dk1"/>
                </a:fillRef>
                <a:effectRef idx="0">
                  <a:schemeClr val="dk1"/>
                </a:effectRef>
                <a:fontRef idx="minor">
                  <a:schemeClr val="tx1"/>
                </a:fontRef>
              </p:style>
            </p:cxnSp>
            <p:cxnSp>
              <p:nvCxnSpPr>
                <p:cNvPr id="36" name="Connecteur droit 35"/>
                <p:cNvCxnSpPr>
                  <a:stCxn id="34" idx="1"/>
                  <a:endCxn id="34" idx="5"/>
                </p:cNvCxnSpPr>
                <p:nvPr/>
              </p:nvCxnSpPr>
              <p:spPr>
                <a:xfrm>
                  <a:off x="1514571" y="2861950"/>
                  <a:ext cx="731975" cy="573381"/>
                </a:xfrm>
                <a:prstGeom prst="line">
                  <a:avLst/>
                </a:prstGeom>
              </p:spPr>
              <p:style>
                <a:lnRef idx="1">
                  <a:schemeClr val="dk1"/>
                </a:lnRef>
                <a:fillRef idx="0">
                  <a:schemeClr val="dk1"/>
                </a:fillRef>
                <a:effectRef idx="0">
                  <a:schemeClr val="dk1"/>
                </a:effectRef>
                <a:fontRef idx="minor">
                  <a:schemeClr val="tx1"/>
                </a:fontRef>
              </p:style>
            </p:cxnSp>
          </p:grpSp>
          <p:cxnSp>
            <p:nvCxnSpPr>
              <p:cNvPr id="62" name="Connecteur en angle 61"/>
              <p:cNvCxnSpPr>
                <a:stCxn id="34" idx="6"/>
              </p:cNvCxnSpPr>
              <p:nvPr/>
            </p:nvCxnSpPr>
            <p:spPr>
              <a:xfrm flipV="1">
                <a:off x="4726035" y="2593176"/>
                <a:ext cx="1288241" cy="285464"/>
              </a:xfrm>
              <a:prstGeom prst="bentConnector3">
                <a:avLst>
                  <a:gd name="adj1" fmla="val 47691"/>
                </a:avLst>
              </a:prstGeom>
            </p:spPr>
            <p:style>
              <a:lnRef idx="1">
                <a:schemeClr val="accent2"/>
              </a:lnRef>
              <a:fillRef idx="0">
                <a:schemeClr val="accent2"/>
              </a:fillRef>
              <a:effectRef idx="0">
                <a:schemeClr val="accent2"/>
              </a:effectRef>
              <a:fontRef idx="minor">
                <a:schemeClr val="tx1"/>
              </a:fontRef>
            </p:style>
          </p:cxnSp>
        </p:grpSp>
        <p:sp>
          <p:nvSpPr>
            <p:cNvPr id="76" name="Rectangle 75"/>
            <p:cNvSpPr/>
            <p:nvPr/>
          </p:nvSpPr>
          <p:spPr>
            <a:xfrm>
              <a:off x="4290130" y="3015710"/>
              <a:ext cx="1628815" cy="369332"/>
            </a:xfrm>
            <a:prstGeom prst="rect">
              <a:avLst/>
            </a:prstGeom>
          </p:spPr>
          <p:txBody>
            <a:bodyPr wrap="square">
              <a:spAutoFit/>
            </a:bodyPr>
            <a:lstStyle/>
            <a:p>
              <a:pPr lvl="1" algn="just"/>
              <a:r>
                <a:rPr lang="fr-FR" dirty="0" smtClean="0">
                  <a:latin typeface="Garamond" panose="02020404030301010803" pitchFamily="18" charset="0"/>
                </a:rPr>
                <a:t>Routeur 2</a:t>
              </a:r>
              <a:endParaRPr lang="fr-FR" dirty="0">
                <a:latin typeface="Garamond" panose="02020404030301010803" pitchFamily="18" charset="0"/>
              </a:endParaRPr>
            </a:p>
          </p:txBody>
        </p:sp>
        <p:sp>
          <p:nvSpPr>
            <p:cNvPr id="77" name="Rectangle 76"/>
            <p:cNvSpPr/>
            <p:nvPr/>
          </p:nvSpPr>
          <p:spPr>
            <a:xfrm>
              <a:off x="6175587" y="2698028"/>
              <a:ext cx="1628815" cy="369332"/>
            </a:xfrm>
            <a:prstGeom prst="rect">
              <a:avLst/>
            </a:prstGeom>
          </p:spPr>
          <p:txBody>
            <a:bodyPr wrap="square">
              <a:spAutoFit/>
            </a:bodyPr>
            <a:lstStyle/>
            <a:p>
              <a:pPr lvl="1" algn="just"/>
              <a:r>
                <a:rPr lang="fr-FR" dirty="0" smtClean="0">
                  <a:latin typeface="Garamond" panose="02020404030301010803" pitchFamily="18" charset="0"/>
                </a:rPr>
                <a:t>Routeur 1</a:t>
              </a:r>
              <a:endParaRPr lang="fr-FR" dirty="0">
                <a:latin typeface="Garamond" panose="02020404030301010803" pitchFamily="18" charset="0"/>
              </a:endParaRPr>
            </a:p>
          </p:txBody>
        </p:sp>
      </p:grpSp>
      <p:graphicFrame>
        <p:nvGraphicFramePr>
          <p:cNvPr id="79" name="Tableau 78"/>
          <p:cNvGraphicFramePr>
            <a:graphicFrameLocks noGrp="1"/>
          </p:cNvGraphicFramePr>
          <p:nvPr>
            <p:extLst>
              <p:ext uri="{D42A27DB-BD31-4B8C-83A1-F6EECF244321}">
                <p14:modId xmlns:p14="http://schemas.microsoft.com/office/powerpoint/2010/main" val="2234078883"/>
              </p:ext>
            </p:extLst>
          </p:nvPr>
        </p:nvGraphicFramePr>
        <p:xfrm>
          <a:off x="3088867" y="5408494"/>
          <a:ext cx="4319109" cy="856930"/>
        </p:xfrm>
        <a:graphic>
          <a:graphicData uri="http://schemas.openxmlformats.org/drawingml/2006/table">
            <a:tbl>
              <a:tblPr firstRow="1" bandRow="1">
                <a:tableStyleId>{5C22544A-7EE6-4342-B048-85BDC9FD1C3A}</a:tableStyleId>
              </a:tblPr>
              <a:tblGrid>
                <a:gridCol w="1439703">
                  <a:extLst>
                    <a:ext uri="{9D8B030D-6E8A-4147-A177-3AD203B41FA5}">
                      <a16:colId xmlns:a16="http://schemas.microsoft.com/office/drawing/2014/main" val="2951342648"/>
                    </a:ext>
                  </a:extLst>
                </a:gridCol>
                <a:gridCol w="1439703">
                  <a:extLst>
                    <a:ext uri="{9D8B030D-6E8A-4147-A177-3AD203B41FA5}">
                      <a16:colId xmlns:a16="http://schemas.microsoft.com/office/drawing/2014/main" val="1558558916"/>
                    </a:ext>
                  </a:extLst>
                </a:gridCol>
                <a:gridCol w="1439703">
                  <a:extLst>
                    <a:ext uri="{9D8B030D-6E8A-4147-A177-3AD203B41FA5}">
                      <a16:colId xmlns:a16="http://schemas.microsoft.com/office/drawing/2014/main" val="3741644436"/>
                    </a:ext>
                  </a:extLst>
                </a:gridCol>
              </a:tblGrid>
              <a:tr h="552130">
                <a:tc>
                  <a:txBody>
                    <a:bodyPr/>
                    <a:lstStyle/>
                    <a:p>
                      <a:r>
                        <a:rPr lang="fr-FR" sz="1400" dirty="0" smtClean="0"/>
                        <a:t>@ Destination</a:t>
                      </a:r>
                      <a:endParaRPr lang="fr-FR" sz="1400" dirty="0"/>
                    </a:p>
                  </a:txBody>
                  <a:tcPr/>
                </a:tc>
                <a:tc>
                  <a:txBody>
                    <a:bodyPr/>
                    <a:lstStyle/>
                    <a:p>
                      <a:r>
                        <a:rPr lang="fr-FR" sz="1400" dirty="0" err="1" smtClean="0"/>
                        <a:t>Mask</a:t>
                      </a:r>
                      <a:endParaRPr lang="fr-FR" sz="1400" dirty="0"/>
                    </a:p>
                  </a:txBody>
                  <a:tcPr/>
                </a:tc>
                <a:tc>
                  <a:txBody>
                    <a:bodyPr/>
                    <a:lstStyle/>
                    <a:p>
                      <a:r>
                        <a:rPr lang="fr-FR" sz="1400" dirty="0" smtClean="0"/>
                        <a:t>Interface (</a:t>
                      </a:r>
                      <a:r>
                        <a:rPr lang="fr-FR" sz="1400" dirty="0" err="1" smtClean="0"/>
                        <a:t>next</a:t>
                      </a:r>
                      <a:r>
                        <a:rPr lang="fr-FR" sz="1400" dirty="0" smtClean="0"/>
                        <a:t> hop)</a:t>
                      </a:r>
                      <a:endParaRPr lang="fr-FR" sz="1400" dirty="0"/>
                    </a:p>
                  </a:txBody>
                  <a:tcPr/>
                </a:tc>
                <a:extLst>
                  <a:ext uri="{0D108BD9-81ED-4DB2-BD59-A6C34878D82A}">
                    <a16:rowId xmlns:a16="http://schemas.microsoft.com/office/drawing/2014/main" val="1785838213"/>
                  </a:ext>
                </a:extLst>
              </a:tr>
              <a:tr h="220852">
                <a:tc>
                  <a:txBody>
                    <a:bodyPr/>
                    <a:lstStyle/>
                    <a:p>
                      <a:endParaRPr lang="fr-FR" sz="1400"/>
                    </a:p>
                  </a:txBody>
                  <a:tcPr/>
                </a:tc>
                <a:tc>
                  <a:txBody>
                    <a:bodyPr/>
                    <a:lstStyle/>
                    <a:p>
                      <a:endParaRPr lang="fr-FR" sz="1400"/>
                    </a:p>
                  </a:txBody>
                  <a:tcPr/>
                </a:tc>
                <a:tc>
                  <a:txBody>
                    <a:bodyPr/>
                    <a:lstStyle/>
                    <a:p>
                      <a:endParaRPr lang="fr-FR" sz="1400" dirty="0"/>
                    </a:p>
                  </a:txBody>
                  <a:tcPr/>
                </a:tc>
                <a:extLst>
                  <a:ext uri="{0D108BD9-81ED-4DB2-BD59-A6C34878D82A}">
                    <a16:rowId xmlns:a16="http://schemas.microsoft.com/office/drawing/2014/main" val="634576910"/>
                  </a:ext>
                </a:extLst>
              </a:tr>
            </a:tbl>
          </a:graphicData>
        </a:graphic>
      </p:graphicFrame>
    </p:spTree>
    <p:extLst>
      <p:ext uri="{BB962C8B-B14F-4D97-AF65-F5344CB8AC3E}">
        <p14:creationId xmlns:p14="http://schemas.microsoft.com/office/powerpoint/2010/main" val="325541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22</a:t>
            </a:fld>
            <a:endParaRPr lang="fr-FR"/>
          </a:p>
        </p:txBody>
      </p:sp>
      <p:pic>
        <p:nvPicPr>
          <p:cNvPr id="5" name="Image 4"/>
          <p:cNvPicPr>
            <a:picLocks noChangeAspect="1"/>
          </p:cNvPicPr>
          <p:nvPr/>
        </p:nvPicPr>
        <p:blipFill>
          <a:blip r:embed="rId2"/>
          <a:stretch>
            <a:fillRect/>
          </a:stretch>
        </p:blipFill>
        <p:spPr>
          <a:xfrm>
            <a:off x="2199131" y="1044169"/>
            <a:ext cx="7701327" cy="4910534"/>
          </a:xfrm>
          <a:prstGeom prst="rect">
            <a:avLst/>
          </a:prstGeom>
        </p:spPr>
      </p:pic>
    </p:spTree>
    <p:extLst>
      <p:ext uri="{BB962C8B-B14F-4D97-AF65-F5344CB8AC3E}">
        <p14:creationId xmlns:p14="http://schemas.microsoft.com/office/powerpoint/2010/main" val="236352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311257" y="851866"/>
            <a:ext cx="10515600" cy="456285"/>
          </a:xfrm>
        </p:spPr>
        <p:txBody>
          <a:bodyPr>
            <a:noAutofit/>
          </a:bodyPr>
          <a:lstStyle/>
          <a:p>
            <a:pPr algn="just"/>
            <a:r>
              <a:rPr lang="fr-FR" sz="3200" dirty="0"/>
              <a:t>Domaine de </a:t>
            </a:r>
            <a:r>
              <a:rPr lang="fr-FR" sz="3200" dirty="0" smtClean="0"/>
              <a:t>diffusion et </a:t>
            </a:r>
            <a:r>
              <a:rPr lang="fr-FR" sz="3200" dirty="0"/>
              <a:t>Domaine de collision</a:t>
            </a:r>
            <a:r>
              <a:rPr lang="fr-FR" sz="3200" dirty="0" smtClean="0"/>
              <a:t>:</a:t>
            </a:r>
            <a:endParaRPr lang="fr-FR" sz="3200" dirty="0"/>
          </a:p>
        </p:txBody>
      </p:sp>
      <p:sp>
        <p:nvSpPr>
          <p:cNvPr id="3" name="Espace réservé du contenu 2"/>
          <p:cNvSpPr>
            <a:spLocks noGrp="1"/>
          </p:cNvSpPr>
          <p:nvPr>
            <p:ph idx="1"/>
          </p:nvPr>
        </p:nvSpPr>
        <p:spPr>
          <a:xfrm>
            <a:off x="502326" y="4052807"/>
            <a:ext cx="11018004" cy="2805193"/>
          </a:xfrm>
        </p:spPr>
        <p:txBody>
          <a:bodyPr>
            <a:normAutofit/>
          </a:bodyPr>
          <a:lstStyle/>
          <a:p>
            <a:pPr marL="0" indent="0" algn="just">
              <a:buNone/>
            </a:pPr>
            <a:r>
              <a:rPr lang="fr-FR" dirty="0" smtClean="0"/>
              <a:t>Collision:</a:t>
            </a:r>
          </a:p>
          <a:p>
            <a:pPr marL="355600" indent="-260350" algn="just">
              <a:buFont typeface="Arial" panose="020B0604020202020204" pitchFamily="34" charset="0"/>
              <a:buChar char="•"/>
            </a:pPr>
            <a:r>
              <a:rPr lang="fr-FR" dirty="0" smtClean="0"/>
              <a:t>Une </a:t>
            </a:r>
            <a:r>
              <a:rPr lang="fr-FR" dirty="0"/>
              <a:t>zone logique d'un réseau informatique où un ordinateur quelconque connecté au réseau peut directement transmettre à tous les autres ordinateurs du même domaine, sans devoir passer par un </a:t>
            </a:r>
            <a:r>
              <a:rPr lang="fr-FR" b="1" dirty="0"/>
              <a:t>routeur</a:t>
            </a:r>
            <a:r>
              <a:rPr lang="fr-FR" dirty="0"/>
              <a:t>. </a:t>
            </a:r>
            <a:endParaRPr lang="fr-FR" dirty="0" smtClean="0"/>
          </a:p>
          <a:p>
            <a:pPr marL="355600" indent="-260350" algn="just">
              <a:buFont typeface="Arial" panose="020B0604020202020204" pitchFamily="34" charset="0"/>
              <a:buChar char="•"/>
            </a:pPr>
            <a:r>
              <a:rPr lang="fr-FR" dirty="0" smtClean="0"/>
              <a:t>Une </a:t>
            </a:r>
            <a:r>
              <a:rPr lang="fr-FR" dirty="0"/>
              <a:t>zone du réseau informatique composée de tous les ordinateurs et équipements de communication qui peuvent êtres contactés en envoyant une trame à l'adresse de diffusion de la couche liaison. </a:t>
            </a:r>
            <a:endParaRPr lang="fr-FR" dirty="0" smtClean="0"/>
          </a:p>
          <a:p>
            <a:pPr algn="just">
              <a:buFont typeface="Arial" panose="020B0604020202020204" pitchFamily="34" charset="0"/>
              <a:buChar char="•"/>
            </a:pPr>
            <a:endParaRPr lang="fr-FR" dirty="0"/>
          </a:p>
          <a:p>
            <a:pPr algn="just">
              <a:buFont typeface="Arial" panose="020B0604020202020204" pitchFamily="34" charset="0"/>
              <a:buChar char="•"/>
            </a:pPr>
            <a:endParaRPr lang="fr-FR" dirty="0" smtClean="0"/>
          </a:p>
          <a:p>
            <a:pPr algn="just">
              <a:buFont typeface="Arial" panose="020B0604020202020204" pitchFamily="34" charset="0"/>
              <a:buChar char="•"/>
            </a:pPr>
            <a:endParaRPr lang="fr-FR" dirty="0"/>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23</a:t>
            </a:fld>
            <a:endParaRPr lang="fr-FR"/>
          </a:p>
        </p:txBody>
      </p:sp>
      <p:sp>
        <p:nvSpPr>
          <p:cNvPr id="5" name="Espace réservé du contenu 2"/>
          <p:cNvSpPr txBox="1">
            <a:spLocks/>
          </p:cNvSpPr>
          <p:nvPr/>
        </p:nvSpPr>
        <p:spPr>
          <a:xfrm>
            <a:off x="502326" y="1957360"/>
            <a:ext cx="11018004" cy="209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dirty="0" smtClean="0"/>
              <a:t>Diffusion:</a:t>
            </a:r>
          </a:p>
          <a:p>
            <a:pPr algn="just"/>
            <a:r>
              <a:rPr lang="fr-FR" sz="2000" dirty="0" smtClean="0"/>
              <a:t>Une région du réseau dans laquelle les hôtes partagent l’accès au média, et sont donc en compétition pour y accéder.</a:t>
            </a:r>
          </a:p>
          <a:p>
            <a:pPr algn="just"/>
            <a:r>
              <a:rPr lang="fr-FR" sz="2000" dirty="0" smtClean="0"/>
              <a:t>Suite à une collision : Les deux cartes envoient un signal de "bourrage" qui a pour effet que les cartes réseau cessent d'émettre, mais tentent d'émettre à nouveau après un délai aléatoire (différent dans chaque carte)</a:t>
            </a:r>
            <a:endParaRPr lang="fr-FR" sz="2000" dirty="0"/>
          </a:p>
        </p:txBody>
      </p:sp>
    </p:spTree>
    <p:extLst>
      <p:ext uri="{BB962C8B-B14F-4D97-AF65-F5344CB8AC3E}">
        <p14:creationId xmlns:p14="http://schemas.microsoft.com/office/powerpoint/2010/main" val="1950198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24519" y="855368"/>
            <a:ext cx="5725906" cy="2852394"/>
          </a:xfrm>
          <a:prstGeom prst="rect">
            <a:avLst/>
          </a:prstGeom>
        </p:spPr>
      </p:pic>
      <p:pic>
        <p:nvPicPr>
          <p:cNvPr id="5" name="Image 4"/>
          <p:cNvPicPr>
            <a:picLocks noChangeAspect="1"/>
          </p:cNvPicPr>
          <p:nvPr/>
        </p:nvPicPr>
        <p:blipFill>
          <a:blip r:embed="rId3"/>
          <a:stretch>
            <a:fillRect/>
          </a:stretch>
        </p:blipFill>
        <p:spPr>
          <a:xfrm>
            <a:off x="5126289" y="3320061"/>
            <a:ext cx="7065711" cy="3045463"/>
          </a:xfrm>
          <a:prstGeom prst="rect">
            <a:avLst/>
          </a:prstGeom>
        </p:spPr>
      </p:pic>
      <p:sp>
        <p:nvSpPr>
          <p:cNvPr id="8" name="Titre 1"/>
          <p:cNvSpPr txBox="1">
            <a:spLocks/>
          </p:cNvSpPr>
          <p:nvPr/>
        </p:nvSpPr>
        <p:spPr>
          <a:xfrm>
            <a:off x="224518" y="308837"/>
            <a:ext cx="10515600" cy="316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dirty="0" smtClean="0"/>
              <a:t>Domaine de Diffusion:</a:t>
            </a:r>
            <a:endParaRPr lang="fr-FR" sz="3600" dirty="0"/>
          </a:p>
        </p:txBody>
      </p:sp>
      <p:sp>
        <p:nvSpPr>
          <p:cNvPr id="9" name="Espace réservé du numéro de diapositive 8"/>
          <p:cNvSpPr>
            <a:spLocks noGrp="1"/>
          </p:cNvSpPr>
          <p:nvPr>
            <p:ph type="sldNum" sz="quarter" idx="12"/>
          </p:nvPr>
        </p:nvSpPr>
        <p:spPr/>
        <p:txBody>
          <a:bodyPr/>
          <a:lstStyle/>
          <a:p>
            <a:fld id="{F1637231-9BB7-47BD-B08A-29A6B3258959}" type="slidenum">
              <a:rPr lang="fr-FR" smtClean="0"/>
              <a:t>24</a:t>
            </a:fld>
            <a:endParaRPr lang="fr-FR"/>
          </a:p>
        </p:txBody>
      </p:sp>
    </p:spTree>
    <p:extLst>
      <p:ext uri="{BB962C8B-B14F-4D97-AF65-F5344CB8AC3E}">
        <p14:creationId xmlns:p14="http://schemas.microsoft.com/office/powerpoint/2010/main" val="832462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6810" y="391265"/>
            <a:ext cx="10515600" cy="487282"/>
          </a:xfrm>
        </p:spPr>
        <p:txBody>
          <a:bodyPr>
            <a:normAutofit fontScale="90000"/>
          </a:bodyPr>
          <a:lstStyle/>
          <a:p>
            <a:r>
              <a:rPr lang="fr-FR" dirty="0" smtClean="0"/>
              <a:t>Domaine de diffusion:</a:t>
            </a:r>
            <a:endParaRPr lang="fr-FR" dirty="0"/>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25</a:t>
            </a:fld>
            <a:endParaRPr lang="fr-FR"/>
          </a:p>
        </p:txBody>
      </p:sp>
      <p:pic>
        <p:nvPicPr>
          <p:cNvPr id="5" name="Image 4"/>
          <p:cNvPicPr>
            <a:picLocks noChangeAspect="1"/>
          </p:cNvPicPr>
          <p:nvPr/>
        </p:nvPicPr>
        <p:blipFill>
          <a:blip r:embed="rId2"/>
          <a:stretch>
            <a:fillRect/>
          </a:stretch>
        </p:blipFill>
        <p:spPr>
          <a:xfrm>
            <a:off x="5935850" y="2437167"/>
            <a:ext cx="6256150" cy="3642103"/>
          </a:xfrm>
          <a:prstGeom prst="rect">
            <a:avLst/>
          </a:prstGeom>
        </p:spPr>
      </p:pic>
      <p:pic>
        <p:nvPicPr>
          <p:cNvPr id="4" name="Image 3"/>
          <p:cNvPicPr>
            <a:picLocks noChangeAspect="1"/>
          </p:cNvPicPr>
          <p:nvPr/>
        </p:nvPicPr>
        <p:blipFill>
          <a:blip r:embed="rId3"/>
          <a:stretch>
            <a:fillRect/>
          </a:stretch>
        </p:blipFill>
        <p:spPr>
          <a:xfrm>
            <a:off x="204603" y="1161310"/>
            <a:ext cx="5731247" cy="3096908"/>
          </a:xfrm>
          <a:prstGeom prst="rect">
            <a:avLst/>
          </a:prstGeom>
        </p:spPr>
      </p:pic>
    </p:spTree>
    <p:extLst>
      <p:ext uri="{BB962C8B-B14F-4D97-AF65-F5344CB8AC3E}">
        <p14:creationId xmlns:p14="http://schemas.microsoft.com/office/powerpoint/2010/main" val="453206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343997" y="621165"/>
            <a:ext cx="10515600" cy="665055"/>
          </a:xfrm>
        </p:spPr>
        <p:txBody>
          <a:bodyPr>
            <a:normAutofit/>
          </a:bodyPr>
          <a:lstStyle/>
          <a:p>
            <a:r>
              <a:rPr lang="fr-FR" sz="4000" dirty="0" smtClean="0"/>
              <a:t>Réseau Virtuel (VLAN)</a:t>
            </a:r>
            <a:endParaRPr lang="fr-FR" sz="4000" dirty="0"/>
          </a:p>
        </p:txBody>
      </p:sp>
      <p:sp>
        <p:nvSpPr>
          <p:cNvPr id="3" name="Espace réservé du contenu 2"/>
          <p:cNvSpPr>
            <a:spLocks noGrp="1"/>
          </p:cNvSpPr>
          <p:nvPr>
            <p:ph idx="1"/>
          </p:nvPr>
        </p:nvSpPr>
        <p:spPr>
          <a:xfrm>
            <a:off x="509119" y="2168165"/>
            <a:ext cx="8291981" cy="3409675"/>
          </a:xfrm>
        </p:spPr>
        <p:txBody>
          <a:bodyPr>
            <a:normAutofit/>
          </a:bodyPr>
          <a:lstStyle/>
          <a:p>
            <a:pPr marL="0" indent="0">
              <a:buNone/>
            </a:pPr>
            <a:r>
              <a:rPr lang="fr-FR" dirty="0" smtClean="0"/>
              <a:t>Pourquoi le VLAN?</a:t>
            </a:r>
          </a:p>
          <a:p>
            <a:pPr marL="355600" indent="-355600" algn="just">
              <a:buFont typeface="Arial" panose="020B0604020202020204" pitchFamily="34" charset="0"/>
              <a:buChar char="•"/>
            </a:pPr>
            <a:r>
              <a:rPr lang="fr-FR" dirty="0" smtClean="0"/>
              <a:t>Besoin </a:t>
            </a:r>
            <a:r>
              <a:rPr lang="fr-FR" dirty="0"/>
              <a:t>de regrouper les sites d’une université dans un seul réseau logique </a:t>
            </a:r>
          </a:p>
          <a:p>
            <a:pPr marL="355600" indent="-355600" algn="just">
              <a:buFont typeface="Arial" panose="020B0604020202020204" pitchFamily="34" charset="0"/>
              <a:buChar char="•"/>
            </a:pPr>
            <a:r>
              <a:rPr lang="fr-FR" dirty="0" smtClean="0"/>
              <a:t>Entreprise </a:t>
            </a:r>
            <a:r>
              <a:rPr lang="fr-FR" dirty="0"/>
              <a:t>multi sites interconnectés par Internet </a:t>
            </a:r>
          </a:p>
          <a:p>
            <a:pPr marL="355600" indent="-355600" algn="just">
              <a:buFont typeface="Arial" panose="020B0604020202020204" pitchFamily="34" charset="0"/>
              <a:buChar char="•"/>
            </a:pPr>
            <a:r>
              <a:rPr lang="fr-FR" dirty="0" smtClean="0"/>
              <a:t>Services </a:t>
            </a:r>
            <a:r>
              <a:rPr lang="fr-FR" dirty="0"/>
              <a:t>administratifs </a:t>
            </a:r>
          </a:p>
          <a:p>
            <a:pPr marL="355600" indent="-355600" algn="just">
              <a:buFont typeface="Arial" panose="020B0604020202020204" pitchFamily="34" charset="0"/>
              <a:buChar char="•"/>
            </a:pPr>
            <a:r>
              <a:rPr lang="fr-FR" dirty="0" smtClean="0"/>
              <a:t>Services </a:t>
            </a:r>
            <a:r>
              <a:rPr lang="fr-FR" dirty="0"/>
              <a:t>comptabilité d’une entreprise multi-sites </a:t>
            </a:r>
          </a:p>
          <a:p>
            <a:pPr marL="355600" indent="-355600" algn="just">
              <a:buFont typeface="Arial" panose="020B0604020202020204" pitchFamily="34" charset="0"/>
              <a:buChar char="•"/>
            </a:pPr>
            <a:r>
              <a:rPr lang="fr-FR" dirty="0" smtClean="0"/>
              <a:t>Ordinateurs </a:t>
            </a:r>
            <a:r>
              <a:rPr lang="fr-FR" dirty="0"/>
              <a:t>mobiles </a:t>
            </a:r>
          </a:p>
          <a:p>
            <a:pPr marL="355600" indent="-355600" algn="just">
              <a:buFont typeface="Arial" panose="020B0604020202020204" pitchFamily="34" charset="0"/>
              <a:buChar char="•"/>
            </a:pPr>
            <a:r>
              <a:rPr lang="fr-FR" dirty="0" smtClean="0"/>
              <a:t>Déménagements</a:t>
            </a:r>
            <a:r>
              <a:rPr lang="fr-FR" dirty="0"/>
              <a:t>, réorganisations ? éclatements géographiques des équipes. </a:t>
            </a:r>
          </a:p>
          <a:p>
            <a:pPr algn="just">
              <a:buFont typeface="Arial" panose="020B0604020202020204" pitchFamily="34" charset="0"/>
              <a:buChar char="•"/>
            </a:pP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26</a:t>
            </a:fld>
            <a:endParaRPr lang="fr-FR"/>
          </a:p>
        </p:txBody>
      </p:sp>
    </p:spTree>
    <p:extLst>
      <p:ext uri="{BB962C8B-B14F-4D97-AF65-F5344CB8AC3E}">
        <p14:creationId xmlns:p14="http://schemas.microsoft.com/office/powerpoint/2010/main" val="1670864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Suppose </a:t>
            </a:r>
            <a:r>
              <a:rPr lang="fr-FR" dirty="0" err="1" smtClean="0"/>
              <a:t>that</a:t>
            </a:r>
            <a:r>
              <a:rPr lang="fr-FR" dirty="0" smtClean="0"/>
              <a:t> </a:t>
            </a:r>
            <a:r>
              <a:rPr lang="fr-FR" dirty="0" err="1" smtClean="0"/>
              <a:t>we</a:t>
            </a:r>
            <a:r>
              <a:rPr lang="fr-FR" dirty="0" smtClean="0"/>
              <a:t> have 2 </a:t>
            </a:r>
            <a:r>
              <a:rPr lang="fr-FR" dirty="0" err="1" smtClean="0"/>
              <a:t>separated</a:t>
            </a:r>
            <a:r>
              <a:rPr lang="fr-FR" dirty="0" smtClean="0"/>
              <a:t> </a:t>
            </a:r>
            <a:r>
              <a:rPr lang="fr-FR" dirty="0" err="1" smtClean="0"/>
              <a:t>LANs</a:t>
            </a:r>
            <a:r>
              <a:rPr lang="fr-FR" dirty="0" smtClean="0"/>
              <a:t> (LAN 1 and LAN 2)</a:t>
            </a:r>
          </a:p>
          <a:p>
            <a:r>
              <a:rPr lang="fr-FR" dirty="0" smtClean="0"/>
              <a:t>To </a:t>
            </a:r>
            <a:r>
              <a:rPr lang="fr-FR" dirty="0" err="1" smtClean="0"/>
              <a:t>separate</a:t>
            </a:r>
            <a:r>
              <a:rPr lang="fr-FR" dirty="0" smtClean="0"/>
              <a:t> LAN 1 </a:t>
            </a:r>
            <a:r>
              <a:rPr lang="fr-FR" dirty="0" err="1" smtClean="0"/>
              <a:t>from</a:t>
            </a:r>
            <a:r>
              <a:rPr lang="fr-FR" dirty="0" smtClean="0"/>
              <a:t> LAN 2, hosts must </a:t>
            </a:r>
            <a:r>
              <a:rPr lang="fr-FR" dirty="0" err="1" smtClean="0"/>
              <a:t>be</a:t>
            </a:r>
            <a:r>
              <a:rPr lang="fr-FR" dirty="0" smtClean="0"/>
              <a:t> on </a:t>
            </a:r>
            <a:r>
              <a:rPr lang="fr-FR" dirty="0" err="1" smtClean="0"/>
              <a:t>different</a:t>
            </a:r>
            <a:r>
              <a:rPr lang="fr-FR" dirty="0" smtClean="0"/>
              <a:t> switches</a:t>
            </a:r>
          </a:p>
          <a:p>
            <a:r>
              <a:rPr lang="fr-FR" dirty="0" err="1" smtClean="0"/>
              <a:t>With</a:t>
            </a:r>
            <a:r>
              <a:rPr lang="fr-FR" dirty="0" smtClean="0"/>
              <a:t> WLAN: </a:t>
            </a:r>
            <a:r>
              <a:rPr lang="fr-FR" dirty="0" err="1" smtClean="0"/>
              <a:t>provide</a:t>
            </a:r>
            <a:r>
              <a:rPr lang="fr-FR" dirty="0" smtClean="0"/>
              <a:t> </a:t>
            </a:r>
            <a:r>
              <a:rPr lang="fr-FR" dirty="0" err="1" smtClean="0"/>
              <a:t>logical</a:t>
            </a:r>
            <a:r>
              <a:rPr lang="fr-FR" dirty="0" smtClean="0"/>
              <a:t> segmentation inter networks, </a:t>
            </a:r>
          </a:p>
          <a:p>
            <a:r>
              <a:rPr lang="fr-FR" dirty="0" smtClean="0"/>
              <a:t>The trafic </a:t>
            </a:r>
            <a:r>
              <a:rPr lang="fr-FR" dirty="0" err="1" smtClean="0"/>
              <a:t>is</a:t>
            </a:r>
            <a:r>
              <a:rPr lang="fr-FR" dirty="0" smtClean="0"/>
              <a:t> </a:t>
            </a:r>
            <a:r>
              <a:rPr lang="fr-FR" dirty="0" err="1" smtClean="0"/>
              <a:t>separated</a:t>
            </a:r>
            <a:r>
              <a:rPr lang="fr-FR" dirty="0" smtClean="0"/>
              <a:t> in </a:t>
            </a:r>
            <a:r>
              <a:rPr lang="fr-FR" dirty="0" err="1" smtClean="0"/>
              <a:t>different</a:t>
            </a:r>
            <a:r>
              <a:rPr lang="fr-FR" dirty="0" smtClean="0"/>
              <a:t> </a:t>
            </a:r>
            <a:r>
              <a:rPr lang="fr-FR" dirty="0" err="1" smtClean="0"/>
              <a:t>logical</a:t>
            </a:r>
            <a:r>
              <a:rPr lang="fr-FR" dirty="0" smtClean="0"/>
              <a:t> network</a:t>
            </a:r>
          </a:p>
          <a:p>
            <a:r>
              <a:rPr lang="fr-FR" dirty="0" smtClean="0"/>
              <a:t>Exemple: suppose </a:t>
            </a:r>
            <a:r>
              <a:rPr lang="fr-FR" dirty="0" err="1" smtClean="0"/>
              <a:t>that</a:t>
            </a:r>
            <a:r>
              <a:rPr lang="fr-FR" dirty="0" smtClean="0"/>
              <a:t> </a:t>
            </a:r>
            <a:r>
              <a:rPr lang="fr-FR" dirty="0" err="1" smtClean="0"/>
              <a:t>we</a:t>
            </a:r>
            <a:r>
              <a:rPr lang="fr-FR" dirty="0" smtClean="0"/>
              <a:t> have one </a:t>
            </a:r>
            <a:r>
              <a:rPr lang="fr-FR" dirty="0" err="1" smtClean="0"/>
              <a:t>physical</a:t>
            </a:r>
            <a:r>
              <a:rPr lang="fr-FR" dirty="0" smtClean="0"/>
              <a:t> networking HW </a:t>
            </a:r>
            <a:r>
              <a:rPr lang="fr-FR" dirty="0" err="1" smtClean="0"/>
              <a:t>supporting</a:t>
            </a:r>
            <a:r>
              <a:rPr lang="fr-FR" dirty="0" smtClean="0"/>
              <a:t> 2 </a:t>
            </a:r>
            <a:r>
              <a:rPr lang="fr-FR" dirty="0" err="1" smtClean="0"/>
              <a:t>LANs</a:t>
            </a:r>
            <a:endParaRPr lang="fr-FR" dirty="0" smtClean="0"/>
          </a:p>
          <a:p>
            <a:r>
              <a:rPr lang="fr-FR" dirty="0" smtClean="0"/>
              <a:t>(</a:t>
            </a:r>
            <a:r>
              <a:rPr lang="fr-FR" dirty="0" err="1" smtClean="0"/>
              <a:t>singel</a:t>
            </a:r>
            <a:r>
              <a:rPr lang="fr-FR" dirty="0" smtClean="0"/>
              <a:t> switch </a:t>
            </a:r>
            <a:r>
              <a:rPr lang="fr-FR" dirty="0" err="1" smtClean="0"/>
              <a:t>supporing</a:t>
            </a:r>
            <a:r>
              <a:rPr lang="fr-FR" dirty="0" smtClean="0"/>
              <a:t> 2 </a:t>
            </a:r>
            <a:r>
              <a:rPr lang="fr-FR" dirty="0" err="1" smtClean="0"/>
              <a:t>separated</a:t>
            </a:r>
            <a:r>
              <a:rPr lang="fr-FR" dirty="0" smtClean="0"/>
              <a:t> networks)</a:t>
            </a:r>
          </a:p>
          <a:p>
            <a:r>
              <a:rPr lang="fr-FR" dirty="0" err="1" smtClean="0"/>
              <a:t>We</a:t>
            </a:r>
            <a:r>
              <a:rPr lang="fr-FR" dirty="0" smtClean="0"/>
              <a:t> </a:t>
            </a:r>
            <a:r>
              <a:rPr lang="fr-FR" dirty="0" err="1" smtClean="0"/>
              <a:t>can</a:t>
            </a:r>
            <a:r>
              <a:rPr lang="fr-FR" dirty="0" smtClean="0"/>
              <a:t> </a:t>
            </a:r>
            <a:r>
              <a:rPr lang="fr-FR" dirty="0" err="1" smtClean="0"/>
              <a:t>keep</a:t>
            </a:r>
            <a:r>
              <a:rPr lang="fr-FR" dirty="0" smtClean="0"/>
              <a:t> the trafic </a:t>
            </a:r>
            <a:r>
              <a:rPr lang="fr-FR" dirty="0" err="1" smtClean="0"/>
              <a:t>séparatd</a:t>
            </a:r>
            <a:r>
              <a:rPr lang="fr-FR" dirty="0" smtClean="0"/>
              <a:t> </a:t>
            </a:r>
          </a:p>
          <a:p>
            <a:pPr marL="0" indent="0">
              <a:buNone/>
            </a:pPr>
            <a:r>
              <a:rPr lang="fr-FR" dirty="0" err="1" smtClean="0"/>
              <a:t>With</a:t>
            </a:r>
            <a:r>
              <a:rPr lang="fr-FR" dirty="0" smtClean="0"/>
              <a:t> VLAN the trafic </a:t>
            </a:r>
            <a:r>
              <a:rPr lang="fr-FR" dirty="0" err="1" smtClean="0"/>
              <a:t>is</a:t>
            </a:r>
            <a:r>
              <a:rPr lang="fr-FR" dirty="0" smtClean="0"/>
              <a:t> </a:t>
            </a:r>
            <a:r>
              <a:rPr lang="fr-FR" dirty="0" err="1" smtClean="0"/>
              <a:t>separated</a:t>
            </a:r>
            <a:r>
              <a:rPr lang="fr-FR" dirty="0" smtClean="0"/>
              <a:t> </a:t>
            </a:r>
            <a:r>
              <a:rPr lang="fr-FR" dirty="0" err="1" smtClean="0"/>
              <a:t>logically</a:t>
            </a:r>
            <a:r>
              <a:rPr lang="fr-FR" dirty="0" smtClean="0"/>
              <a:t> in the </a:t>
            </a:r>
            <a:r>
              <a:rPr lang="fr-FR" dirty="0" err="1" smtClean="0"/>
              <a:t>same</a:t>
            </a:r>
            <a:r>
              <a:rPr lang="fr-FR" dirty="0" smtClean="0"/>
              <a:t> switch </a:t>
            </a:r>
            <a:r>
              <a:rPr lang="fr-FR" dirty="0" err="1" smtClean="0"/>
              <a:t>into</a:t>
            </a:r>
            <a:r>
              <a:rPr lang="fr-FR" dirty="0" smtClean="0"/>
              <a:t> VLAN 1 and VLAN 2</a:t>
            </a:r>
          </a:p>
          <a:p>
            <a:pPr marL="0" indent="0">
              <a:buNone/>
            </a:pPr>
            <a:r>
              <a:rPr lang="fr-FR" dirty="0" smtClean="0"/>
              <a:t>VLAN = </a:t>
            </a:r>
            <a:r>
              <a:rPr lang="fr-FR" dirty="0" err="1" smtClean="0"/>
              <a:t>provid</a:t>
            </a:r>
            <a:r>
              <a:rPr lang="fr-FR" dirty="0" smtClean="0"/>
              <a:t> </a:t>
            </a:r>
            <a:r>
              <a:rPr lang="fr-FR" dirty="0" err="1" smtClean="0"/>
              <a:t>logical</a:t>
            </a:r>
            <a:r>
              <a:rPr lang="fr-FR" dirty="0" smtClean="0"/>
              <a:t> segmentation of networks</a:t>
            </a:r>
          </a:p>
          <a:p>
            <a:pPr marL="0" indent="0">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27</a:t>
            </a:fld>
            <a:endParaRPr lang="fr-FR"/>
          </a:p>
        </p:txBody>
      </p:sp>
      <p:sp>
        <p:nvSpPr>
          <p:cNvPr id="6" name="Titre 1"/>
          <p:cNvSpPr>
            <a:spLocks noGrp="1"/>
          </p:cNvSpPr>
          <p:nvPr>
            <p:ph type="title"/>
          </p:nvPr>
        </p:nvSpPr>
        <p:spPr>
          <a:xfrm>
            <a:off x="343997" y="621165"/>
            <a:ext cx="10515600" cy="665055"/>
          </a:xfrm>
        </p:spPr>
        <p:txBody>
          <a:bodyPr>
            <a:normAutofit/>
          </a:bodyPr>
          <a:lstStyle/>
          <a:p>
            <a:r>
              <a:rPr lang="fr-FR" sz="4000" dirty="0" smtClean="0"/>
              <a:t>Réseau Virtuel (VLAN)</a:t>
            </a:r>
            <a:endParaRPr lang="fr-FR" sz="4000" dirty="0"/>
          </a:p>
        </p:txBody>
      </p:sp>
    </p:spTree>
    <p:extLst>
      <p:ext uri="{BB962C8B-B14F-4D97-AF65-F5344CB8AC3E}">
        <p14:creationId xmlns:p14="http://schemas.microsoft.com/office/powerpoint/2010/main" val="80889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Real </a:t>
            </a:r>
            <a:r>
              <a:rPr lang="fr-FR" dirty="0" err="1" smtClean="0"/>
              <a:t>example</a:t>
            </a:r>
            <a:r>
              <a:rPr lang="fr-FR" dirty="0" smtClean="0"/>
              <a:t> scenario of </a:t>
            </a:r>
            <a:r>
              <a:rPr lang="fr-FR" dirty="0" err="1" smtClean="0"/>
              <a:t>used</a:t>
            </a:r>
            <a:r>
              <a:rPr lang="fr-FR" dirty="0" smtClean="0"/>
              <a:t> VLAN: </a:t>
            </a:r>
          </a:p>
          <a:p>
            <a:r>
              <a:rPr lang="fr-FR" dirty="0" err="1" smtClean="0"/>
              <a:t>Insid</a:t>
            </a:r>
            <a:r>
              <a:rPr lang="fr-FR" dirty="0" smtClean="0"/>
              <a:t> a building, </a:t>
            </a:r>
          </a:p>
          <a:p>
            <a:r>
              <a:rPr lang="fr-FR" dirty="0" err="1" smtClean="0"/>
              <a:t>Many</a:t>
            </a:r>
            <a:r>
              <a:rPr lang="fr-FR" dirty="0" smtClean="0"/>
              <a:t> </a:t>
            </a:r>
            <a:r>
              <a:rPr lang="fr-FR" dirty="0" err="1" smtClean="0"/>
              <a:t>switchs</a:t>
            </a:r>
            <a:r>
              <a:rPr lang="fr-FR" dirty="0" smtClean="0"/>
              <a:t> in </a:t>
            </a:r>
            <a:r>
              <a:rPr lang="fr-FR" dirty="0" err="1" smtClean="0"/>
              <a:t>each</a:t>
            </a:r>
            <a:r>
              <a:rPr lang="fr-FR" dirty="0" smtClean="0"/>
              <a:t> </a:t>
            </a:r>
            <a:r>
              <a:rPr lang="fr-FR" dirty="0" err="1" smtClean="0"/>
              <a:t>floor</a:t>
            </a:r>
            <a:r>
              <a:rPr lang="fr-FR" dirty="0" smtClean="0"/>
              <a:t>, </a:t>
            </a:r>
          </a:p>
          <a:p>
            <a:r>
              <a:rPr lang="fr-FR" dirty="0" err="1" smtClean="0"/>
              <a:t>With</a:t>
            </a:r>
            <a:r>
              <a:rPr lang="fr-FR" dirty="0" smtClean="0"/>
              <a:t> VLAN: all </a:t>
            </a:r>
            <a:r>
              <a:rPr lang="fr-FR" dirty="0" err="1" smtClean="0"/>
              <a:t>floor</a:t>
            </a:r>
            <a:r>
              <a:rPr lang="fr-FR" dirty="0" smtClean="0"/>
              <a:t> are </a:t>
            </a:r>
            <a:r>
              <a:rPr lang="fr-FR" dirty="0" err="1" smtClean="0"/>
              <a:t>connected</a:t>
            </a:r>
            <a:r>
              <a:rPr lang="fr-FR" dirty="0" smtClean="0"/>
              <a:t> , and </a:t>
            </a:r>
            <a:r>
              <a:rPr lang="fr-FR" dirty="0" err="1" smtClean="0"/>
              <a:t>share</a:t>
            </a:r>
            <a:r>
              <a:rPr lang="fr-FR" dirty="0" smtClean="0"/>
              <a:t> the </a:t>
            </a:r>
            <a:r>
              <a:rPr lang="fr-FR" dirty="0" err="1" smtClean="0"/>
              <a:t>same</a:t>
            </a:r>
            <a:r>
              <a:rPr lang="fr-FR" dirty="0" smtClean="0"/>
              <a:t> data base, and </a:t>
            </a:r>
            <a:r>
              <a:rPr lang="fr-FR" dirty="0" err="1" smtClean="0"/>
              <a:t>ould</a:t>
            </a:r>
            <a:r>
              <a:rPr lang="fr-FR" dirty="0" smtClean="0"/>
              <a:t> </a:t>
            </a:r>
            <a:r>
              <a:rPr lang="fr-FR" dirty="0" err="1" smtClean="0"/>
              <a:t>connect</a:t>
            </a:r>
            <a:r>
              <a:rPr lang="fr-FR" dirty="0" smtClean="0"/>
              <a:t> on </a:t>
            </a:r>
            <a:r>
              <a:rPr lang="fr-FR" dirty="0" err="1" smtClean="0"/>
              <a:t>different</a:t>
            </a:r>
            <a:r>
              <a:rPr lang="fr-FR" dirty="0" smtClean="0"/>
              <a:t> </a:t>
            </a:r>
            <a:r>
              <a:rPr lang="fr-FR" dirty="0" err="1" smtClean="0"/>
              <a:t>switchs</a:t>
            </a:r>
            <a:r>
              <a:rPr lang="fr-FR" dirty="0" smtClean="0"/>
              <a:t> of </a:t>
            </a:r>
            <a:r>
              <a:rPr lang="fr-FR" dirty="0" err="1" smtClean="0"/>
              <a:t>each</a:t>
            </a:r>
            <a:r>
              <a:rPr lang="fr-FR" dirty="0" smtClean="0"/>
              <a:t> </a:t>
            </a:r>
            <a:r>
              <a:rPr lang="fr-FR" dirty="0" err="1" smtClean="0"/>
              <a:t>floor</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28</a:t>
            </a:fld>
            <a:endParaRPr lang="fr-FR"/>
          </a:p>
        </p:txBody>
      </p:sp>
    </p:spTree>
    <p:extLst>
      <p:ext uri="{BB962C8B-B14F-4D97-AF65-F5344CB8AC3E}">
        <p14:creationId xmlns:p14="http://schemas.microsoft.com/office/powerpoint/2010/main" val="190421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252041" y="961636"/>
            <a:ext cx="10515600" cy="518278"/>
          </a:xfrm>
        </p:spPr>
        <p:txBody>
          <a:bodyPr>
            <a:normAutofit fontScale="90000"/>
          </a:bodyPr>
          <a:lstStyle/>
          <a:p>
            <a:r>
              <a:rPr lang="fr-FR" dirty="0" smtClean="0">
                <a:solidFill>
                  <a:schemeClr val="tx1"/>
                </a:solidFill>
              </a:rPr>
              <a:t>VLAN</a:t>
            </a:r>
            <a:endParaRPr lang="fr-FR" dirty="0">
              <a:solidFill>
                <a:schemeClr val="tx1"/>
              </a:solidFill>
            </a:endParaRPr>
          </a:p>
        </p:txBody>
      </p:sp>
      <p:sp>
        <p:nvSpPr>
          <p:cNvPr id="3" name="Espace réservé du contenu 2"/>
          <p:cNvSpPr>
            <a:spLocks noGrp="1"/>
          </p:cNvSpPr>
          <p:nvPr>
            <p:ph idx="1"/>
          </p:nvPr>
        </p:nvSpPr>
        <p:spPr>
          <a:xfrm>
            <a:off x="514931" y="1980947"/>
            <a:ext cx="11453248" cy="3311144"/>
          </a:xfrm>
        </p:spPr>
        <p:txBody>
          <a:bodyPr>
            <a:normAutofit lnSpcReduction="10000"/>
          </a:bodyPr>
          <a:lstStyle/>
          <a:p>
            <a:pPr marL="0" indent="0">
              <a:buNone/>
            </a:pPr>
            <a:r>
              <a:rPr lang="fr-FR" sz="2000" b="1" u="sng" dirty="0" smtClean="0"/>
              <a:t>Principe </a:t>
            </a:r>
            <a:r>
              <a:rPr lang="fr-FR" sz="2000" b="1" u="sng" dirty="0"/>
              <a:t>: </a:t>
            </a:r>
            <a:endParaRPr lang="fr-FR" sz="2000" u="sng" dirty="0"/>
          </a:p>
          <a:p>
            <a:pPr marL="177800" indent="-177800">
              <a:buFont typeface="Arial" panose="020B0604020202020204" pitchFamily="34" charset="0"/>
              <a:buChar char="•"/>
            </a:pPr>
            <a:r>
              <a:rPr lang="fr-FR" sz="2000" dirty="0" smtClean="0"/>
              <a:t>Regrouper </a:t>
            </a:r>
            <a:r>
              <a:rPr lang="fr-FR" sz="2000" dirty="0"/>
              <a:t>« logiquement » un groupe de stations dispersées géographiquement </a:t>
            </a:r>
          </a:p>
          <a:p>
            <a:pPr marL="177800" indent="-177800">
              <a:buFont typeface="Arial" panose="020B0604020202020204" pitchFamily="34" charset="0"/>
              <a:buChar char="•"/>
            </a:pPr>
            <a:r>
              <a:rPr lang="fr-FR" sz="2000" dirty="0" smtClean="0"/>
              <a:t>Un </a:t>
            </a:r>
            <a:r>
              <a:rPr lang="fr-FR" sz="2000" dirty="0"/>
              <a:t>Vlan est un réseau local indépendant </a:t>
            </a:r>
          </a:p>
          <a:p>
            <a:pPr marL="177800" indent="-177800">
              <a:buFont typeface="Arial" panose="020B0604020202020204" pitchFamily="34" charset="0"/>
              <a:buChar char="•"/>
            </a:pPr>
            <a:r>
              <a:rPr lang="fr-FR" sz="2000" dirty="0" smtClean="0"/>
              <a:t>Les </a:t>
            </a:r>
            <a:r>
              <a:rPr lang="fr-FR" sz="2000" dirty="0" err="1"/>
              <a:t>Vlans</a:t>
            </a:r>
            <a:r>
              <a:rPr lang="fr-FR" sz="2000" dirty="0"/>
              <a:t> permettent aux ordinateurs des différents groupes d’être séparés bien qu’ils partage la même infrastructure. </a:t>
            </a:r>
          </a:p>
          <a:p>
            <a:pPr marL="177800" indent="-177800">
              <a:buFont typeface="Arial" panose="020B0604020202020204" pitchFamily="34" charset="0"/>
              <a:buChar char="•"/>
            </a:pPr>
            <a:r>
              <a:rPr lang="fr-FR" sz="2000" dirty="0" smtClean="0"/>
              <a:t>Peuvent </a:t>
            </a:r>
            <a:r>
              <a:rPr lang="fr-FR" sz="2000" dirty="0"/>
              <a:t>être regroupés par : </a:t>
            </a:r>
          </a:p>
          <a:p>
            <a:pPr lvl="2">
              <a:buFont typeface="Arial" panose="020B0604020202020204" pitchFamily="34" charset="0"/>
              <a:buChar char="•"/>
            </a:pPr>
            <a:r>
              <a:rPr lang="fr-FR" sz="1800" dirty="0" smtClean="0"/>
              <a:t>Fonction </a:t>
            </a:r>
            <a:endParaRPr lang="fr-FR" sz="1800" dirty="0"/>
          </a:p>
          <a:p>
            <a:pPr lvl="2">
              <a:buFont typeface="Arial" panose="020B0604020202020204" pitchFamily="34" charset="0"/>
              <a:buChar char="•"/>
            </a:pPr>
            <a:r>
              <a:rPr lang="fr-FR" sz="1800" dirty="0" smtClean="0"/>
              <a:t>Services </a:t>
            </a:r>
            <a:endParaRPr lang="fr-FR" sz="1800" dirty="0"/>
          </a:p>
          <a:p>
            <a:pPr lvl="2">
              <a:buFont typeface="Arial" panose="020B0604020202020204" pitchFamily="34" charset="0"/>
              <a:buChar char="•"/>
            </a:pPr>
            <a:r>
              <a:rPr lang="fr-FR" sz="1800" dirty="0" smtClean="0"/>
              <a:t>Application </a:t>
            </a:r>
            <a:endParaRPr lang="fr-FR" sz="1800" dirty="0"/>
          </a:p>
          <a:p>
            <a:pPr>
              <a:buFont typeface="Arial" panose="020B0604020202020204" pitchFamily="34" charset="0"/>
              <a:buChar char="•"/>
            </a:pPr>
            <a:endParaRPr lang="fr-FR" sz="2000" dirty="0"/>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29</a:t>
            </a:fld>
            <a:endParaRPr lang="fr-FR"/>
          </a:p>
        </p:txBody>
      </p:sp>
      <p:pic>
        <p:nvPicPr>
          <p:cNvPr id="4" name="Image 3"/>
          <p:cNvPicPr>
            <a:picLocks noChangeAspect="1"/>
          </p:cNvPicPr>
          <p:nvPr/>
        </p:nvPicPr>
        <p:blipFill>
          <a:blip r:embed="rId2"/>
          <a:stretch>
            <a:fillRect/>
          </a:stretch>
        </p:blipFill>
        <p:spPr>
          <a:xfrm>
            <a:off x="4279326" y="3125336"/>
            <a:ext cx="6137329" cy="3215399"/>
          </a:xfrm>
          <a:prstGeom prst="rect">
            <a:avLst/>
          </a:prstGeom>
        </p:spPr>
      </p:pic>
    </p:spTree>
    <p:extLst>
      <p:ext uri="{BB962C8B-B14F-4D97-AF65-F5344CB8AC3E}">
        <p14:creationId xmlns:p14="http://schemas.microsoft.com/office/powerpoint/2010/main" val="289272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lstStyle/>
          <a:p>
            <a:r>
              <a:rPr lang="fr-FR" dirty="0" smtClean="0"/>
              <a:t>Le modèle OSI vs TCP/IP</a:t>
            </a:r>
          </a:p>
          <a:p>
            <a:r>
              <a:rPr lang="fr-FR" dirty="0" smtClean="0"/>
              <a:t>Les équipements réseaux: </a:t>
            </a:r>
          </a:p>
          <a:p>
            <a:pPr lvl="1"/>
            <a:r>
              <a:rPr lang="fr-FR" sz="2000" dirty="0" smtClean="0"/>
              <a:t>Répéteur/Hub/Switch/Pont/Routeur</a:t>
            </a:r>
          </a:p>
          <a:p>
            <a:r>
              <a:rPr lang="fr-FR" dirty="0" smtClean="0"/>
              <a:t>Les adressages MAC</a:t>
            </a:r>
          </a:p>
          <a:p>
            <a:r>
              <a:rPr lang="fr-FR" dirty="0" smtClean="0"/>
              <a:t>Les adresses IP</a:t>
            </a:r>
          </a:p>
          <a:p>
            <a:r>
              <a:rPr lang="fr-FR" dirty="0" smtClean="0"/>
              <a:t>IPv4</a:t>
            </a:r>
          </a:p>
          <a:p>
            <a:r>
              <a:rPr lang="fr-FR" dirty="0" smtClean="0"/>
              <a:t>IPv6</a:t>
            </a:r>
          </a:p>
          <a:p>
            <a:r>
              <a:rPr lang="fr-FR" dirty="0" smtClean="0"/>
              <a:t>Le routage</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3</a:t>
            </a:fld>
            <a:endParaRPr lang="fr-FR"/>
          </a:p>
        </p:txBody>
      </p:sp>
    </p:spTree>
    <p:extLst>
      <p:ext uri="{BB962C8B-B14F-4D97-AF65-F5344CB8AC3E}">
        <p14:creationId xmlns:p14="http://schemas.microsoft.com/office/powerpoint/2010/main" val="1216841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Adressage IP</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30</a:t>
            </a:fld>
            <a:endParaRPr lang="fr-FR"/>
          </a:p>
        </p:txBody>
      </p:sp>
    </p:spTree>
    <p:extLst>
      <p:ext uri="{BB962C8B-B14F-4D97-AF65-F5344CB8AC3E}">
        <p14:creationId xmlns:p14="http://schemas.microsoft.com/office/powerpoint/2010/main" val="99181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2254" y="597137"/>
            <a:ext cx="10515600" cy="533777"/>
          </a:xfrm>
        </p:spPr>
        <p:txBody>
          <a:bodyPr>
            <a:normAutofit fontScale="90000"/>
          </a:bodyPr>
          <a:lstStyle/>
          <a:p>
            <a:r>
              <a:rPr lang="fr-FR" dirty="0" smtClean="0"/>
              <a:t>La couche Réseau</a:t>
            </a:r>
            <a:endParaRPr lang="fr-FR" dirty="0"/>
          </a:p>
        </p:txBody>
      </p:sp>
      <p:sp>
        <p:nvSpPr>
          <p:cNvPr id="3" name="Espace réservé du contenu 2"/>
          <p:cNvSpPr>
            <a:spLocks noGrp="1"/>
          </p:cNvSpPr>
          <p:nvPr>
            <p:ph idx="1"/>
          </p:nvPr>
        </p:nvSpPr>
        <p:spPr>
          <a:xfrm>
            <a:off x="451437" y="1130914"/>
            <a:ext cx="11121864" cy="5272599"/>
          </a:xfrm>
        </p:spPr>
        <p:txBody>
          <a:bodyPr>
            <a:normAutofit fontScale="85000" lnSpcReduction="20000"/>
          </a:bodyPr>
          <a:lstStyle/>
          <a:p>
            <a:pPr marL="0" indent="0" algn="just">
              <a:lnSpc>
                <a:spcPct val="150000"/>
              </a:lnSpc>
              <a:buNone/>
            </a:pPr>
            <a:r>
              <a:rPr lang="fr-FR" sz="2400" b="1" u="sng" dirty="0" smtClean="0"/>
              <a:t>Rôle:</a:t>
            </a:r>
          </a:p>
          <a:p>
            <a:pPr marL="355600" indent="-260350" algn="just">
              <a:lnSpc>
                <a:spcPct val="150000"/>
              </a:lnSpc>
              <a:buFont typeface="Arial" panose="020B0604020202020204" pitchFamily="34" charset="0"/>
              <a:buChar char="•"/>
            </a:pPr>
            <a:r>
              <a:rPr lang="fr-FR" sz="2400" dirty="0" smtClean="0"/>
              <a:t>Le </a:t>
            </a:r>
            <a:r>
              <a:rPr lang="fr-FR" sz="2400" dirty="0"/>
              <a:t>rôle fondamental de la couche réseau </a:t>
            </a:r>
            <a:r>
              <a:rPr lang="fr-FR" sz="2400" dirty="0" smtClean="0"/>
              <a:t>est </a:t>
            </a:r>
            <a:r>
              <a:rPr lang="fr-FR" sz="2400" dirty="0"/>
              <a:t>de déterminer la route que doivent emprunter les paquets. </a:t>
            </a:r>
          </a:p>
          <a:p>
            <a:pPr marL="355600" indent="-260350" algn="just">
              <a:lnSpc>
                <a:spcPct val="150000"/>
              </a:lnSpc>
              <a:buFont typeface="Arial" panose="020B0604020202020204" pitchFamily="34" charset="0"/>
              <a:buChar char="•"/>
            </a:pPr>
            <a:r>
              <a:rPr lang="fr-FR" sz="2400" dirty="0" smtClean="0"/>
              <a:t>Cette </a:t>
            </a:r>
            <a:r>
              <a:rPr lang="fr-FR" sz="2400" dirty="0"/>
              <a:t>fonction de recherche de chemin nécessite une</a:t>
            </a:r>
            <a:r>
              <a:rPr lang="fr-FR" sz="2400" dirty="0">
                <a:solidFill>
                  <a:srgbClr val="FF0000"/>
                </a:solidFill>
              </a:rPr>
              <a:t> </a:t>
            </a:r>
            <a:r>
              <a:rPr lang="fr-FR" sz="2400" i="1" dirty="0">
                <a:solidFill>
                  <a:srgbClr val="FF0000"/>
                </a:solidFill>
              </a:rPr>
              <a:t>identification</a:t>
            </a:r>
            <a:r>
              <a:rPr lang="fr-FR" sz="2400" i="1" dirty="0"/>
              <a:t> </a:t>
            </a:r>
            <a:r>
              <a:rPr lang="fr-FR" sz="2400" dirty="0"/>
              <a:t>de tous les hôtes connectés au réseau. </a:t>
            </a:r>
          </a:p>
          <a:p>
            <a:pPr marL="355600" indent="-260350" algn="just">
              <a:lnSpc>
                <a:spcPct val="150000"/>
              </a:lnSpc>
              <a:buFont typeface="Arial" panose="020B0604020202020204" pitchFamily="34" charset="0"/>
              <a:buChar char="•"/>
            </a:pPr>
            <a:r>
              <a:rPr lang="fr-FR" sz="2400" dirty="0" smtClean="0"/>
              <a:t>De </a:t>
            </a:r>
            <a:r>
              <a:rPr lang="fr-FR" sz="2400" dirty="0"/>
              <a:t>la même façon que l'on repère l'adresse postale d'un bâtiment à partir de la ville, la rue et un numéro dans cette rue, on identifie un hôte réseau par une adresse qui englobe les mêmes informations. </a:t>
            </a:r>
          </a:p>
          <a:p>
            <a:pPr marL="355600" indent="-260350" algn="just">
              <a:lnSpc>
                <a:spcPct val="150000"/>
              </a:lnSpc>
              <a:buFont typeface="Arial" panose="020B0604020202020204" pitchFamily="34" charset="0"/>
              <a:buChar char="•"/>
            </a:pPr>
            <a:r>
              <a:rPr lang="fr-FR" sz="2400" dirty="0" smtClean="0"/>
              <a:t>Le </a:t>
            </a:r>
            <a:r>
              <a:rPr lang="fr-FR" sz="2400" dirty="0"/>
              <a:t>modèle TCP/IP utilise un système particulier d'adressage qui porte le nom de la couche internet de ce modèle : l'adressage </a:t>
            </a:r>
            <a:r>
              <a:rPr lang="fr-FR" sz="2400" i="1" dirty="0"/>
              <a:t>IP. </a:t>
            </a:r>
            <a:endParaRPr lang="fr-FR" sz="2400" i="1" dirty="0" smtClean="0"/>
          </a:p>
          <a:p>
            <a:pPr lvl="2" algn="just">
              <a:lnSpc>
                <a:spcPct val="150000"/>
              </a:lnSpc>
              <a:buFont typeface="Arial" panose="020B0604020202020204" pitchFamily="34" charset="0"/>
              <a:buChar char="•"/>
            </a:pPr>
            <a:r>
              <a:rPr lang="fr-FR" sz="1900" dirty="0" smtClean="0"/>
              <a:t>Adressage IPV4</a:t>
            </a:r>
          </a:p>
          <a:p>
            <a:pPr lvl="2" algn="just">
              <a:lnSpc>
                <a:spcPct val="150000"/>
              </a:lnSpc>
              <a:buFont typeface="Arial" panose="020B0604020202020204" pitchFamily="34" charset="0"/>
              <a:buChar char="•"/>
            </a:pPr>
            <a:r>
              <a:rPr lang="fr-FR" sz="1900" dirty="0" smtClean="0"/>
              <a:t>Adressage IPV6</a:t>
            </a:r>
            <a:endParaRPr lang="fr-FR" sz="19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31</a:t>
            </a:fld>
            <a:endParaRPr lang="fr-FR"/>
          </a:p>
        </p:txBody>
      </p:sp>
    </p:spTree>
    <p:extLst>
      <p:ext uri="{BB962C8B-B14F-4D97-AF65-F5344CB8AC3E}">
        <p14:creationId xmlns:p14="http://schemas.microsoft.com/office/powerpoint/2010/main" val="22460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4751" y="816137"/>
            <a:ext cx="10515600" cy="486647"/>
          </a:xfrm>
        </p:spPr>
        <p:txBody>
          <a:bodyPr>
            <a:normAutofit fontScale="90000"/>
          </a:bodyPr>
          <a:lstStyle/>
          <a:p>
            <a:r>
              <a:rPr lang="fr-FR" dirty="0" smtClean="0">
                <a:solidFill>
                  <a:schemeClr val="tx1"/>
                </a:solidFill>
              </a:rPr>
              <a:t>Que fait le routeur? </a:t>
            </a:r>
            <a:endParaRPr lang="fr-FR" dirty="0">
              <a:solidFill>
                <a:schemeClr val="tx1"/>
              </a:solidFill>
            </a:endParaRPr>
          </a:p>
        </p:txBody>
      </p:sp>
      <p:sp>
        <p:nvSpPr>
          <p:cNvPr id="3" name="Espace réservé du contenu 2"/>
          <p:cNvSpPr>
            <a:spLocks noGrp="1"/>
          </p:cNvSpPr>
          <p:nvPr>
            <p:ph idx="1"/>
          </p:nvPr>
        </p:nvSpPr>
        <p:spPr>
          <a:xfrm>
            <a:off x="239306" y="1911947"/>
            <a:ext cx="7653649" cy="4912963"/>
          </a:xfrm>
        </p:spPr>
        <p:txBody>
          <a:bodyPr>
            <a:noAutofit/>
          </a:bodyPr>
          <a:lstStyle/>
          <a:p>
            <a:pPr marL="0" indent="0" algn="just">
              <a:buNone/>
            </a:pPr>
            <a:r>
              <a:rPr lang="fr-FR" sz="2000" dirty="0"/>
              <a:t>Pour chaque datagramme IP qui traverse le </a:t>
            </a:r>
            <a:r>
              <a:rPr lang="fr-FR" sz="2000" dirty="0" smtClean="0"/>
              <a:t>routeur:</a:t>
            </a:r>
            <a:endParaRPr lang="fr-FR" sz="2000" dirty="0"/>
          </a:p>
          <a:p>
            <a:pPr lvl="1" algn="just">
              <a:buFont typeface="Arial" panose="020B0604020202020204" pitchFamily="34" charset="0"/>
              <a:buChar char="•"/>
            </a:pPr>
            <a:r>
              <a:rPr lang="fr-FR" sz="2000" dirty="0" smtClean="0"/>
              <a:t> </a:t>
            </a:r>
            <a:r>
              <a:rPr lang="fr-FR" sz="2000" dirty="0"/>
              <a:t>vérifie le checksum, si faux </a:t>
            </a:r>
            <a:r>
              <a:rPr lang="fr-FR" sz="2000" dirty="0" smtClean="0">
                <a:sym typeface="Wingdings" panose="05000000000000000000" pitchFamily="2" charset="2"/>
              </a:rPr>
              <a:t> </a:t>
            </a:r>
            <a:r>
              <a:rPr lang="fr-FR" sz="2000" dirty="0" smtClean="0"/>
              <a:t>destruction </a:t>
            </a:r>
            <a:r>
              <a:rPr lang="fr-FR" sz="2000" dirty="0"/>
              <a:t>du </a:t>
            </a:r>
            <a:r>
              <a:rPr lang="fr-FR" sz="2000" dirty="0" smtClean="0"/>
              <a:t>datagramme</a:t>
            </a:r>
          </a:p>
          <a:p>
            <a:pPr lvl="1" algn="just">
              <a:buFont typeface="Arial" panose="020B0604020202020204" pitchFamily="34" charset="0"/>
              <a:buChar char="•"/>
            </a:pPr>
            <a:r>
              <a:rPr lang="fr-FR" sz="2000" dirty="0" smtClean="0"/>
              <a:t>détermine </a:t>
            </a:r>
            <a:r>
              <a:rPr lang="fr-FR" sz="2000" dirty="0"/>
              <a:t>si ce sont des données </a:t>
            </a:r>
            <a:r>
              <a:rPr lang="fr-FR" sz="2000" i="1" dirty="0"/>
              <a:t>utilisateur </a:t>
            </a:r>
            <a:r>
              <a:rPr lang="fr-FR" sz="2000" dirty="0"/>
              <a:t>ou de </a:t>
            </a:r>
            <a:r>
              <a:rPr lang="fr-FR" sz="2000" i="1" dirty="0"/>
              <a:t>contrôle </a:t>
            </a:r>
            <a:r>
              <a:rPr lang="fr-FR" sz="2000" dirty="0"/>
              <a:t>destinées </a:t>
            </a:r>
            <a:r>
              <a:rPr lang="fr-FR" sz="2000" dirty="0" smtClean="0"/>
              <a:t>au routeur (</a:t>
            </a:r>
            <a:r>
              <a:rPr lang="fr-FR" dirty="0"/>
              <a:t> Internet Control Message Protocol (ICMP</a:t>
            </a:r>
            <a:r>
              <a:rPr lang="fr-FR" dirty="0" smtClean="0"/>
              <a:t>))</a:t>
            </a:r>
            <a:endParaRPr lang="fr-FR" sz="2000" dirty="0" smtClean="0"/>
          </a:p>
          <a:p>
            <a:pPr lvl="1" algn="just">
              <a:buFont typeface="Arial" panose="020B0604020202020204" pitchFamily="34" charset="0"/>
              <a:buChar char="•"/>
            </a:pPr>
            <a:r>
              <a:rPr lang="fr-FR" sz="2000" dirty="0" smtClean="0"/>
              <a:t>décrémente </a:t>
            </a:r>
            <a:r>
              <a:rPr lang="fr-FR" sz="2000" dirty="0"/>
              <a:t>la durée de vie, si nulle </a:t>
            </a:r>
            <a:r>
              <a:rPr lang="fr-FR" sz="2000" dirty="0" smtClean="0">
                <a:sym typeface="Wingdings" panose="05000000000000000000" pitchFamily="2" charset="2"/>
              </a:rPr>
              <a:t> </a:t>
            </a:r>
            <a:r>
              <a:rPr lang="fr-FR" sz="2000" dirty="0" smtClean="0"/>
              <a:t>destruction </a:t>
            </a:r>
            <a:r>
              <a:rPr lang="fr-FR" sz="2000" dirty="0"/>
              <a:t>du </a:t>
            </a:r>
            <a:r>
              <a:rPr lang="fr-FR" sz="2000" dirty="0" smtClean="0"/>
              <a:t>datagramme</a:t>
            </a:r>
          </a:p>
          <a:p>
            <a:pPr lvl="1" algn="just">
              <a:buFont typeface="Arial" panose="020B0604020202020204" pitchFamily="34" charset="0"/>
              <a:buChar char="•"/>
            </a:pPr>
            <a:r>
              <a:rPr lang="fr-FR" sz="2000" b="1" dirty="0" smtClean="0"/>
              <a:t>décide </a:t>
            </a:r>
            <a:r>
              <a:rPr lang="fr-FR" sz="2000" b="1" dirty="0"/>
              <a:t>du routage</a:t>
            </a:r>
          </a:p>
          <a:p>
            <a:pPr lvl="1" algn="just">
              <a:buFont typeface="Arial" panose="020B0604020202020204" pitchFamily="34" charset="0"/>
              <a:buChar char="•"/>
            </a:pPr>
            <a:r>
              <a:rPr lang="fr-FR" sz="2000" b="1" dirty="0" smtClean="0"/>
              <a:t>fragmente </a:t>
            </a:r>
            <a:r>
              <a:rPr lang="fr-FR" sz="2000" dirty="0"/>
              <a:t>le datagramme si nécessaire (</a:t>
            </a:r>
            <a:r>
              <a:rPr lang="fr-FR" sz="2000" dirty="0" smtClean="0"/>
              <a:t>MTU </a:t>
            </a:r>
            <a:r>
              <a:rPr lang="fr-FR" sz="2000" dirty="0"/>
              <a:t>Maximum Transfer </a:t>
            </a:r>
            <a:r>
              <a:rPr lang="fr-FR" sz="2000" dirty="0" smtClean="0"/>
              <a:t>Unit)</a:t>
            </a:r>
          </a:p>
          <a:p>
            <a:pPr lvl="1" algn="just">
              <a:buFont typeface="Arial" panose="020B0604020202020204" pitchFamily="34" charset="0"/>
              <a:buChar char="•"/>
            </a:pPr>
            <a:r>
              <a:rPr lang="fr-FR" sz="2000" b="1" dirty="0" smtClean="0"/>
              <a:t>reconstruit </a:t>
            </a:r>
            <a:r>
              <a:rPr lang="fr-FR" sz="2000" b="1" dirty="0"/>
              <a:t>l’en-tête IP </a:t>
            </a:r>
            <a:r>
              <a:rPr lang="fr-FR" sz="2000" dirty="0"/>
              <a:t>avec les champs mis à </a:t>
            </a:r>
            <a:r>
              <a:rPr lang="fr-FR" sz="2000" dirty="0" smtClean="0"/>
              <a:t>jour</a:t>
            </a:r>
          </a:p>
          <a:p>
            <a:pPr lvl="1" algn="just">
              <a:buFont typeface="Arial" panose="020B0604020202020204" pitchFamily="34" charset="0"/>
              <a:buChar char="•"/>
            </a:pPr>
            <a:r>
              <a:rPr lang="fr-FR" sz="2000" dirty="0" smtClean="0"/>
              <a:t>transmet </a:t>
            </a:r>
            <a:r>
              <a:rPr lang="fr-FR" sz="2000" dirty="0"/>
              <a:t>le(s) datagramme(s) au protocole d’accès de l'interface réseau </a:t>
            </a:r>
            <a:r>
              <a:rPr lang="fr-FR" sz="2000" dirty="0" smtClean="0"/>
              <a:t>de sortie </a:t>
            </a:r>
            <a:r>
              <a:rPr lang="fr-FR" sz="2000" dirty="0"/>
              <a:t>avec </a:t>
            </a:r>
            <a:r>
              <a:rPr lang="fr-FR" sz="2000" b="1" dirty="0"/>
              <a:t>l’adresse de sous-réseau </a:t>
            </a:r>
            <a:r>
              <a:rPr lang="fr-FR" sz="2000" b="1" dirty="0" smtClean="0"/>
              <a:t>correspondante</a:t>
            </a:r>
            <a:endParaRPr lang="fr-FR" sz="2000" b="1" dirty="0"/>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32</a:t>
            </a:fld>
            <a:endParaRPr lang="fr-FR"/>
          </a:p>
        </p:txBody>
      </p:sp>
      <p:sp>
        <p:nvSpPr>
          <p:cNvPr id="4" name="Rectangle 3"/>
          <p:cNvSpPr/>
          <p:nvPr/>
        </p:nvSpPr>
        <p:spPr>
          <a:xfrm>
            <a:off x="8193206" y="2822386"/>
            <a:ext cx="3666698" cy="2693045"/>
          </a:xfrm>
          <a:prstGeom prst="rect">
            <a:avLst/>
          </a:prstGeom>
        </p:spPr>
        <p:txBody>
          <a:bodyPr wrap="square">
            <a:spAutoFit/>
          </a:bodyPr>
          <a:lstStyle/>
          <a:p>
            <a:pPr lvl="0" algn="just">
              <a:lnSpc>
                <a:spcPct val="90000"/>
              </a:lnSpc>
              <a:spcBef>
                <a:spcPts val="1200"/>
              </a:spcBef>
              <a:spcAft>
                <a:spcPts val="200"/>
              </a:spcAft>
              <a:buClr>
                <a:srgbClr val="E48312"/>
              </a:buClr>
              <a:buSzPct val="100000"/>
            </a:pPr>
            <a:r>
              <a:rPr lang="fr-FR" sz="2000" dirty="0">
                <a:solidFill>
                  <a:srgbClr val="000000">
                    <a:lumMod val="75000"/>
                    <a:lumOff val="25000"/>
                  </a:srgbClr>
                </a:solidFill>
              </a:rPr>
              <a:t>A réception dans l’hôte destinataire, IP </a:t>
            </a:r>
            <a:r>
              <a:rPr lang="fr-FR" sz="2000" dirty="0" smtClean="0">
                <a:solidFill>
                  <a:srgbClr val="000000">
                    <a:lumMod val="75000"/>
                    <a:lumOff val="25000"/>
                  </a:srgbClr>
                </a:solidFill>
              </a:rPr>
              <a:t>:</a:t>
            </a:r>
          </a:p>
          <a:p>
            <a:pPr lvl="0" algn="just">
              <a:lnSpc>
                <a:spcPct val="90000"/>
              </a:lnSpc>
              <a:spcBef>
                <a:spcPts val="1200"/>
              </a:spcBef>
              <a:spcAft>
                <a:spcPts val="200"/>
              </a:spcAft>
              <a:buClr>
                <a:srgbClr val="E48312"/>
              </a:buClr>
              <a:buSzPct val="100000"/>
            </a:pPr>
            <a:endParaRPr lang="fr-FR" sz="2000" dirty="0">
              <a:solidFill>
                <a:srgbClr val="000000">
                  <a:lumMod val="75000"/>
                  <a:lumOff val="25000"/>
                </a:srgbClr>
              </a:solidFill>
            </a:endParaRPr>
          </a:p>
          <a:p>
            <a:pPr marL="544068" lvl="1" indent="-342900" algn="just">
              <a:lnSpc>
                <a:spcPct val="90000"/>
              </a:lnSpc>
              <a:spcBef>
                <a:spcPts val="200"/>
              </a:spcBef>
              <a:spcAft>
                <a:spcPts val="400"/>
              </a:spcAft>
              <a:buClr>
                <a:srgbClr val="E48312"/>
              </a:buClr>
              <a:buFont typeface="Arial" panose="020B0604020202020204" pitchFamily="34" charset="0"/>
              <a:buChar char="•"/>
            </a:pPr>
            <a:r>
              <a:rPr lang="fr-FR" sz="2000" dirty="0">
                <a:solidFill>
                  <a:srgbClr val="000000">
                    <a:lumMod val="75000"/>
                    <a:lumOff val="25000"/>
                  </a:srgbClr>
                </a:solidFill>
              </a:rPr>
              <a:t>vérifie le checksum</a:t>
            </a:r>
          </a:p>
          <a:p>
            <a:pPr marL="544068" lvl="1" indent="-342900" algn="just">
              <a:lnSpc>
                <a:spcPct val="90000"/>
              </a:lnSpc>
              <a:spcBef>
                <a:spcPts val="200"/>
              </a:spcBef>
              <a:spcAft>
                <a:spcPts val="400"/>
              </a:spcAft>
              <a:buClr>
                <a:srgbClr val="E48312"/>
              </a:buClr>
              <a:buFont typeface="Arial" panose="020B0604020202020204" pitchFamily="34" charset="0"/>
              <a:buChar char="•"/>
            </a:pPr>
            <a:r>
              <a:rPr lang="fr-FR" sz="2000" dirty="0">
                <a:solidFill>
                  <a:srgbClr val="000000">
                    <a:lumMod val="75000"/>
                    <a:lumOff val="25000"/>
                  </a:srgbClr>
                </a:solidFill>
              </a:rPr>
              <a:t>s’il y a eu fragmentation, mémorise puis </a:t>
            </a:r>
            <a:r>
              <a:rPr lang="fr-FR" sz="2000" b="1" dirty="0">
                <a:solidFill>
                  <a:srgbClr val="000000">
                    <a:lumMod val="75000"/>
                    <a:lumOff val="25000"/>
                  </a:srgbClr>
                </a:solidFill>
              </a:rPr>
              <a:t>réassemble</a:t>
            </a:r>
          </a:p>
          <a:p>
            <a:pPr marL="544068" lvl="1" indent="-342900" algn="just">
              <a:lnSpc>
                <a:spcPct val="90000"/>
              </a:lnSpc>
              <a:spcBef>
                <a:spcPts val="200"/>
              </a:spcBef>
              <a:spcAft>
                <a:spcPts val="400"/>
              </a:spcAft>
              <a:buClr>
                <a:srgbClr val="E48312"/>
              </a:buClr>
              <a:buFont typeface="Arial" panose="020B0604020202020204" pitchFamily="34" charset="0"/>
              <a:buChar char="•"/>
            </a:pPr>
            <a:r>
              <a:rPr lang="fr-FR" sz="2000" b="1" dirty="0">
                <a:solidFill>
                  <a:srgbClr val="000000">
                    <a:lumMod val="75000"/>
                    <a:lumOff val="25000"/>
                  </a:srgbClr>
                </a:solidFill>
              </a:rPr>
              <a:t>délivre au niveau supérieur </a:t>
            </a:r>
            <a:r>
              <a:rPr lang="fr-FR" sz="2000" dirty="0">
                <a:solidFill>
                  <a:srgbClr val="000000">
                    <a:lumMod val="75000"/>
                    <a:lumOff val="25000"/>
                  </a:srgbClr>
                </a:solidFill>
              </a:rPr>
              <a:t>les données</a:t>
            </a:r>
          </a:p>
        </p:txBody>
      </p:sp>
    </p:spTree>
    <p:extLst>
      <p:ext uri="{BB962C8B-B14F-4D97-AF65-F5344CB8AC3E}">
        <p14:creationId xmlns:p14="http://schemas.microsoft.com/office/powerpoint/2010/main" val="88187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0561" y="650192"/>
            <a:ext cx="10515600" cy="564969"/>
          </a:xfrm>
        </p:spPr>
        <p:txBody>
          <a:bodyPr>
            <a:normAutofit fontScale="90000"/>
          </a:bodyPr>
          <a:lstStyle/>
          <a:p>
            <a:r>
              <a:rPr lang="fr-FR" dirty="0" smtClean="0"/>
              <a:t>Adressage IP</a:t>
            </a:r>
            <a:endParaRPr lang="fr-FR" dirty="0"/>
          </a:p>
        </p:txBody>
      </p:sp>
      <p:sp>
        <p:nvSpPr>
          <p:cNvPr id="3" name="Espace réservé du contenu 2"/>
          <p:cNvSpPr>
            <a:spLocks noGrp="1"/>
          </p:cNvSpPr>
          <p:nvPr>
            <p:ph idx="1"/>
          </p:nvPr>
        </p:nvSpPr>
        <p:spPr>
          <a:xfrm>
            <a:off x="805402" y="1915316"/>
            <a:ext cx="10515600" cy="4425044"/>
          </a:xfrm>
        </p:spPr>
        <p:txBody>
          <a:bodyPr>
            <a:normAutofit/>
          </a:bodyPr>
          <a:lstStyle/>
          <a:p>
            <a:r>
              <a:rPr lang="fr-FR" dirty="0" smtClean="0"/>
              <a:t>adressage</a:t>
            </a:r>
            <a:endParaRPr lang="fr-FR" dirty="0"/>
          </a:p>
          <a:p>
            <a:pPr lvl="1">
              <a:buFont typeface="Arial" panose="020B0604020202020204" pitchFamily="34" charset="0"/>
              <a:buChar char="•"/>
            </a:pPr>
            <a:r>
              <a:rPr lang="fr-FR" dirty="0" smtClean="0"/>
              <a:t>pour </a:t>
            </a:r>
            <a:r>
              <a:rPr lang="fr-FR" dirty="0"/>
              <a:t>l'identification d'un équipement réseau</a:t>
            </a:r>
          </a:p>
          <a:p>
            <a:pPr lvl="1">
              <a:buFont typeface="Arial" panose="020B0604020202020204" pitchFamily="34" charset="0"/>
              <a:buChar char="•"/>
            </a:pPr>
            <a:r>
              <a:rPr lang="fr-FR" dirty="0" smtClean="0"/>
              <a:t>pour </a:t>
            </a:r>
            <a:r>
              <a:rPr lang="fr-FR" dirty="0"/>
              <a:t>le routage</a:t>
            </a:r>
          </a:p>
          <a:p>
            <a:r>
              <a:rPr lang="fr-FR" dirty="0" smtClean="0"/>
              <a:t>plan </a:t>
            </a:r>
            <a:r>
              <a:rPr lang="fr-FR" dirty="0"/>
              <a:t>d'adressage homogène</a:t>
            </a:r>
          </a:p>
          <a:p>
            <a:pPr lvl="1">
              <a:buFont typeface="Arial" panose="020B0604020202020204" pitchFamily="34" charset="0"/>
              <a:buChar char="•"/>
            </a:pPr>
            <a:r>
              <a:rPr lang="fr-FR" dirty="0" smtClean="0"/>
              <a:t>format </a:t>
            </a:r>
            <a:r>
              <a:rPr lang="fr-FR" dirty="0"/>
              <a:t>: 4 octets </a:t>
            </a:r>
            <a:r>
              <a:rPr lang="fr-FR" dirty="0" smtClean="0">
                <a:sym typeface="Wingdings" panose="05000000000000000000" pitchFamily="2" charset="2"/>
              </a:rPr>
              <a:t> </a:t>
            </a:r>
            <a:r>
              <a:rPr lang="fr-FR" dirty="0" smtClean="0"/>
              <a:t>4,3 </a:t>
            </a:r>
            <a:r>
              <a:rPr lang="fr-FR" dirty="0"/>
              <a:t>milliards d'adresses ???</a:t>
            </a:r>
          </a:p>
          <a:p>
            <a:pPr lvl="1">
              <a:buFont typeface="Arial" panose="020B0604020202020204" pitchFamily="34" charset="0"/>
              <a:buChar char="•"/>
            </a:pPr>
            <a:r>
              <a:rPr lang="fr-FR" dirty="0" smtClean="0"/>
              <a:t>notation </a:t>
            </a:r>
            <a:r>
              <a:rPr lang="fr-FR" dirty="0"/>
              <a:t>décimale pointée : x1.x2.x3.x4</a:t>
            </a:r>
          </a:p>
          <a:p>
            <a:r>
              <a:rPr lang="fr-FR" dirty="0" smtClean="0"/>
              <a:t>adresse </a:t>
            </a:r>
            <a:r>
              <a:rPr lang="fr-FR" dirty="0"/>
              <a:t>globalement unique et hiérarchique</a:t>
            </a:r>
          </a:p>
          <a:p>
            <a:r>
              <a:rPr lang="fr-FR" dirty="0" smtClean="0"/>
              <a:t>format </a:t>
            </a:r>
            <a:r>
              <a:rPr lang="fr-FR" dirty="0"/>
              <a:t>: &lt;réseau&gt; &lt;machine&gt;</a:t>
            </a:r>
          </a:p>
          <a:p>
            <a:pPr lvl="1">
              <a:buFont typeface="Arial" panose="020B0604020202020204" pitchFamily="34" charset="0"/>
              <a:buChar char="•"/>
            </a:pPr>
            <a:r>
              <a:rPr lang="fr-FR" dirty="0" smtClean="0"/>
              <a:t>localisateur </a:t>
            </a:r>
            <a:r>
              <a:rPr lang="fr-FR" dirty="0"/>
              <a:t>ou préfixe réseau : identificateur de réseau</a:t>
            </a:r>
          </a:p>
          <a:p>
            <a:pPr lvl="1">
              <a:buFont typeface="Arial" panose="020B0604020202020204" pitchFamily="34" charset="0"/>
              <a:buChar char="•"/>
            </a:pPr>
            <a:r>
              <a:rPr lang="fr-FR" dirty="0" smtClean="0"/>
              <a:t>identificateur </a:t>
            </a:r>
            <a:r>
              <a:rPr lang="fr-FR" dirty="0"/>
              <a:t>: </a:t>
            </a:r>
            <a:r>
              <a:rPr lang="fr-FR" dirty="0" smtClean="0"/>
              <a:t>identificateur </a:t>
            </a:r>
            <a:r>
              <a:rPr lang="fr-FR" dirty="0"/>
              <a:t>de machine</a:t>
            </a: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33</a:t>
            </a:fld>
            <a:endParaRPr lang="fr-FR"/>
          </a:p>
        </p:txBody>
      </p:sp>
      <p:pic>
        <p:nvPicPr>
          <p:cNvPr id="4" name="Image 3"/>
          <p:cNvPicPr>
            <a:picLocks noChangeAspect="1"/>
          </p:cNvPicPr>
          <p:nvPr/>
        </p:nvPicPr>
        <p:blipFill>
          <a:blip r:embed="rId2"/>
          <a:stretch>
            <a:fillRect/>
          </a:stretch>
        </p:blipFill>
        <p:spPr>
          <a:xfrm>
            <a:off x="6921744" y="3017233"/>
            <a:ext cx="4680477" cy="1363698"/>
          </a:xfrm>
          <a:prstGeom prst="rect">
            <a:avLst/>
          </a:prstGeom>
        </p:spPr>
      </p:pic>
    </p:spTree>
    <p:extLst>
      <p:ext uri="{BB962C8B-B14F-4D97-AF65-F5344CB8AC3E}">
        <p14:creationId xmlns:p14="http://schemas.microsoft.com/office/powerpoint/2010/main" val="2722672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xfrm>
            <a:off x="438150" y="408185"/>
            <a:ext cx="7772400" cy="1143000"/>
          </a:xfrm>
        </p:spPr>
        <p:txBody>
          <a:bodyPr/>
          <a:lstStyle/>
          <a:p>
            <a:pPr>
              <a:defRPr/>
            </a:pPr>
            <a:r>
              <a:rPr lang="en-US" dirty="0">
                <a:ea typeface="+mj-ea"/>
              </a:rPr>
              <a:t>Internet </a:t>
            </a:r>
            <a:r>
              <a:rPr lang="en-US" dirty="0" err="1">
                <a:ea typeface="+mj-ea"/>
              </a:rPr>
              <a:t>datagramme</a:t>
            </a:r>
            <a:endParaRPr lang="en-US" dirty="0">
              <a:ea typeface="+mj-ea"/>
            </a:endParaRP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34</a:t>
            </a:fld>
            <a:endParaRPr lang="fr-FR"/>
          </a:p>
        </p:txBody>
      </p:sp>
      <p:sp>
        <p:nvSpPr>
          <p:cNvPr id="169991" name="Text Box 6"/>
          <p:cNvSpPr txBox="1">
            <a:spLocks noChangeArrowheads="1"/>
          </p:cNvSpPr>
          <p:nvPr/>
        </p:nvSpPr>
        <p:spPr bwMode="auto">
          <a:xfrm>
            <a:off x="5758218" y="2794594"/>
            <a:ext cx="1828800" cy="32316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p:txBody>
      </p:sp>
      <p:sp>
        <p:nvSpPr>
          <p:cNvPr id="169992" name="Text Box 7"/>
          <p:cNvSpPr txBox="1">
            <a:spLocks noChangeArrowheads="1"/>
          </p:cNvSpPr>
          <p:nvPr/>
        </p:nvSpPr>
        <p:spPr bwMode="auto">
          <a:xfrm>
            <a:off x="2024418" y="2732680"/>
            <a:ext cx="1905000" cy="32316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a:p>
            <a:pPr eaLnBrk="1" hangingPunct="1">
              <a:spcBef>
                <a:spcPct val="50000"/>
              </a:spcBef>
            </a:pPr>
            <a:endParaRPr lang="en-US" altLang="fr-FR" sz="2400">
              <a:latin typeface="Times New Roman" panose="02020603050405020304" pitchFamily="18" charset="0"/>
            </a:endParaRPr>
          </a:p>
        </p:txBody>
      </p:sp>
      <p:sp>
        <p:nvSpPr>
          <p:cNvPr id="169993" name="Text Box 8"/>
          <p:cNvSpPr txBox="1">
            <a:spLocks noChangeArrowheads="1"/>
          </p:cNvSpPr>
          <p:nvPr/>
        </p:nvSpPr>
        <p:spPr bwMode="auto">
          <a:xfrm>
            <a:off x="5758218" y="2275481"/>
            <a:ext cx="1828800"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endParaRPr lang="fr-FR" altLang="fr-FR" sz="2800">
              <a:latin typeface="Times New Roman" panose="02020603050405020304" pitchFamily="18" charset="0"/>
            </a:endParaRPr>
          </a:p>
        </p:txBody>
      </p:sp>
      <p:sp>
        <p:nvSpPr>
          <p:cNvPr id="169994" name="Text Box 9"/>
          <p:cNvSpPr txBox="1">
            <a:spLocks noChangeArrowheads="1"/>
          </p:cNvSpPr>
          <p:nvPr/>
        </p:nvSpPr>
        <p:spPr bwMode="auto">
          <a:xfrm>
            <a:off x="2024418" y="2275481"/>
            <a:ext cx="990600" cy="466725"/>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fr-FR" sz="2400">
                <a:latin typeface="Times New Roman" panose="02020603050405020304" pitchFamily="18" charset="0"/>
              </a:rPr>
              <a:t>Vers</a:t>
            </a:r>
          </a:p>
        </p:txBody>
      </p:sp>
      <p:sp>
        <p:nvSpPr>
          <p:cNvPr id="169995" name="Text Box 10"/>
          <p:cNvSpPr txBox="1">
            <a:spLocks noChangeArrowheads="1"/>
          </p:cNvSpPr>
          <p:nvPr/>
        </p:nvSpPr>
        <p:spPr bwMode="auto">
          <a:xfrm>
            <a:off x="3853218" y="2275481"/>
            <a:ext cx="1905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fr-FR" sz="2400">
                <a:latin typeface="Times New Roman" panose="02020603050405020304" pitchFamily="18" charset="0"/>
              </a:rPr>
              <a:t>Type of serv.</a:t>
            </a:r>
          </a:p>
        </p:txBody>
      </p:sp>
      <p:sp>
        <p:nvSpPr>
          <p:cNvPr id="169996" name="Text Box 11"/>
          <p:cNvSpPr txBox="1">
            <a:spLocks noChangeArrowheads="1"/>
          </p:cNvSpPr>
          <p:nvPr/>
        </p:nvSpPr>
        <p:spPr bwMode="auto">
          <a:xfrm>
            <a:off x="5758218" y="2275481"/>
            <a:ext cx="3581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dirty="0">
                <a:latin typeface="Times New Roman" panose="02020603050405020304" pitchFamily="18" charset="0"/>
              </a:rPr>
              <a:t>Total length</a:t>
            </a:r>
          </a:p>
        </p:txBody>
      </p:sp>
      <p:sp>
        <p:nvSpPr>
          <p:cNvPr id="169997" name="Text Box 12"/>
          <p:cNvSpPr txBox="1">
            <a:spLocks noChangeArrowheads="1"/>
          </p:cNvSpPr>
          <p:nvPr/>
        </p:nvSpPr>
        <p:spPr bwMode="auto">
          <a:xfrm>
            <a:off x="4920018" y="2275481"/>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endParaRPr lang="fr-FR" altLang="fr-FR" sz="2800">
              <a:latin typeface="Times New Roman" panose="02020603050405020304" pitchFamily="18" charset="0"/>
            </a:endParaRPr>
          </a:p>
        </p:txBody>
      </p:sp>
      <p:sp>
        <p:nvSpPr>
          <p:cNvPr id="169998" name="Text Box 13"/>
          <p:cNvSpPr txBox="1">
            <a:spLocks noChangeArrowheads="1"/>
          </p:cNvSpPr>
          <p:nvPr/>
        </p:nvSpPr>
        <p:spPr bwMode="auto">
          <a:xfrm>
            <a:off x="2024418" y="189448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0</a:t>
            </a:r>
          </a:p>
        </p:txBody>
      </p:sp>
      <p:sp>
        <p:nvSpPr>
          <p:cNvPr id="169999" name="Text Box 14"/>
          <p:cNvSpPr txBox="1">
            <a:spLocks noChangeArrowheads="1"/>
          </p:cNvSpPr>
          <p:nvPr/>
        </p:nvSpPr>
        <p:spPr bwMode="auto">
          <a:xfrm>
            <a:off x="3853218" y="189448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8</a:t>
            </a:r>
          </a:p>
        </p:txBody>
      </p:sp>
      <p:sp>
        <p:nvSpPr>
          <p:cNvPr id="170000" name="Text Box 15"/>
          <p:cNvSpPr txBox="1">
            <a:spLocks noChangeArrowheads="1"/>
          </p:cNvSpPr>
          <p:nvPr/>
        </p:nvSpPr>
        <p:spPr bwMode="auto">
          <a:xfrm>
            <a:off x="5605818" y="18944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16</a:t>
            </a:r>
          </a:p>
        </p:txBody>
      </p:sp>
      <p:sp>
        <p:nvSpPr>
          <p:cNvPr id="170001" name="Text Box 16"/>
          <p:cNvSpPr txBox="1">
            <a:spLocks noChangeArrowheads="1"/>
          </p:cNvSpPr>
          <p:nvPr/>
        </p:nvSpPr>
        <p:spPr bwMode="auto">
          <a:xfrm>
            <a:off x="8882418" y="189448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31</a:t>
            </a:r>
          </a:p>
        </p:txBody>
      </p:sp>
      <p:sp>
        <p:nvSpPr>
          <p:cNvPr id="170002" name="Text Box 17"/>
          <p:cNvSpPr txBox="1">
            <a:spLocks noChangeArrowheads="1"/>
          </p:cNvSpPr>
          <p:nvPr/>
        </p:nvSpPr>
        <p:spPr bwMode="auto">
          <a:xfrm>
            <a:off x="2024418" y="2732681"/>
            <a:ext cx="3733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Identification</a:t>
            </a:r>
          </a:p>
        </p:txBody>
      </p:sp>
      <p:sp>
        <p:nvSpPr>
          <p:cNvPr id="170003" name="Text Box 18"/>
          <p:cNvSpPr txBox="1">
            <a:spLocks noChangeArrowheads="1"/>
          </p:cNvSpPr>
          <p:nvPr/>
        </p:nvSpPr>
        <p:spPr bwMode="auto">
          <a:xfrm>
            <a:off x="5758218" y="2732681"/>
            <a:ext cx="914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fr-FR" sz="2400">
                <a:latin typeface="Times New Roman" panose="02020603050405020304" pitchFamily="18" charset="0"/>
              </a:rPr>
              <a:t>Flags</a:t>
            </a:r>
          </a:p>
        </p:txBody>
      </p:sp>
      <p:sp>
        <p:nvSpPr>
          <p:cNvPr id="170004" name="Text Box 19"/>
          <p:cNvSpPr txBox="1">
            <a:spLocks noChangeArrowheads="1"/>
          </p:cNvSpPr>
          <p:nvPr/>
        </p:nvSpPr>
        <p:spPr bwMode="auto">
          <a:xfrm>
            <a:off x="7434618" y="189448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24</a:t>
            </a:r>
          </a:p>
        </p:txBody>
      </p:sp>
      <p:sp>
        <p:nvSpPr>
          <p:cNvPr id="170005" name="Text Box 20"/>
          <p:cNvSpPr txBox="1">
            <a:spLocks noChangeArrowheads="1"/>
          </p:cNvSpPr>
          <p:nvPr/>
        </p:nvSpPr>
        <p:spPr bwMode="auto">
          <a:xfrm>
            <a:off x="2938818" y="2275481"/>
            <a:ext cx="990600" cy="466725"/>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fr-FR" sz="2400">
                <a:latin typeface="Times New Roman" panose="02020603050405020304" pitchFamily="18" charset="0"/>
              </a:rPr>
              <a:t>Hlen</a:t>
            </a:r>
          </a:p>
        </p:txBody>
      </p:sp>
      <p:sp>
        <p:nvSpPr>
          <p:cNvPr id="170006" name="Text Box 21"/>
          <p:cNvSpPr txBox="1">
            <a:spLocks noChangeArrowheads="1"/>
          </p:cNvSpPr>
          <p:nvPr/>
        </p:nvSpPr>
        <p:spPr bwMode="auto">
          <a:xfrm flipH="1">
            <a:off x="2862618" y="189448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4</a:t>
            </a:r>
          </a:p>
        </p:txBody>
      </p:sp>
      <p:sp>
        <p:nvSpPr>
          <p:cNvPr id="170007" name="Text Box 22"/>
          <p:cNvSpPr txBox="1">
            <a:spLocks noChangeArrowheads="1"/>
          </p:cNvSpPr>
          <p:nvPr/>
        </p:nvSpPr>
        <p:spPr bwMode="auto">
          <a:xfrm>
            <a:off x="6672618" y="2732681"/>
            <a:ext cx="2667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fr-FR" sz="2400">
                <a:latin typeface="Times New Roman" panose="02020603050405020304" pitchFamily="18" charset="0"/>
              </a:rPr>
              <a:t>Fragment offset</a:t>
            </a:r>
          </a:p>
        </p:txBody>
      </p:sp>
      <p:sp>
        <p:nvSpPr>
          <p:cNvPr id="170008" name="Text Box 23"/>
          <p:cNvSpPr txBox="1">
            <a:spLocks noChangeArrowheads="1"/>
          </p:cNvSpPr>
          <p:nvPr/>
        </p:nvSpPr>
        <p:spPr bwMode="auto">
          <a:xfrm>
            <a:off x="6444018" y="18944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400">
                <a:latin typeface="Times New Roman" panose="02020603050405020304" pitchFamily="18" charset="0"/>
              </a:rPr>
              <a:t>19</a:t>
            </a:r>
          </a:p>
        </p:txBody>
      </p:sp>
      <p:sp>
        <p:nvSpPr>
          <p:cNvPr id="170009" name="Text Box 24"/>
          <p:cNvSpPr txBox="1">
            <a:spLocks noChangeArrowheads="1"/>
          </p:cNvSpPr>
          <p:nvPr/>
        </p:nvSpPr>
        <p:spPr bwMode="auto">
          <a:xfrm>
            <a:off x="2024418" y="3189881"/>
            <a:ext cx="1905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TTL</a:t>
            </a:r>
          </a:p>
        </p:txBody>
      </p:sp>
      <p:sp>
        <p:nvSpPr>
          <p:cNvPr id="170010" name="Text Box 25"/>
          <p:cNvSpPr txBox="1">
            <a:spLocks noChangeArrowheads="1"/>
          </p:cNvSpPr>
          <p:nvPr/>
        </p:nvSpPr>
        <p:spPr bwMode="auto">
          <a:xfrm>
            <a:off x="3929418" y="3189881"/>
            <a:ext cx="1828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Protocol</a:t>
            </a:r>
          </a:p>
        </p:txBody>
      </p:sp>
      <p:sp>
        <p:nvSpPr>
          <p:cNvPr id="170011" name="Text Box 26"/>
          <p:cNvSpPr txBox="1">
            <a:spLocks noChangeArrowheads="1"/>
          </p:cNvSpPr>
          <p:nvPr/>
        </p:nvSpPr>
        <p:spPr bwMode="auto">
          <a:xfrm>
            <a:off x="5758218" y="3189881"/>
            <a:ext cx="3581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Header Checksum</a:t>
            </a:r>
          </a:p>
        </p:txBody>
      </p:sp>
      <p:sp>
        <p:nvSpPr>
          <p:cNvPr id="170012" name="Text Box 27"/>
          <p:cNvSpPr txBox="1">
            <a:spLocks noChangeArrowheads="1"/>
          </p:cNvSpPr>
          <p:nvPr/>
        </p:nvSpPr>
        <p:spPr bwMode="auto">
          <a:xfrm>
            <a:off x="2024418" y="3647081"/>
            <a:ext cx="7315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Source IP address</a:t>
            </a:r>
          </a:p>
        </p:txBody>
      </p:sp>
      <p:sp>
        <p:nvSpPr>
          <p:cNvPr id="170013" name="Text Box 28"/>
          <p:cNvSpPr txBox="1">
            <a:spLocks noChangeArrowheads="1"/>
          </p:cNvSpPr>
          <p:nvPr/>
        </p:nvSpPr>
        <p:spPr bwMode="auto">
          <a:xfrm>
            <a:off x="2024418" y="4104281"/>
            <a:ext cx="7315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Destination IP address</a:t>
            </a:r>
          </a:p>
        </p:txBody>
      </p:sp>
      <p:sp>
        <p:nvSpPr>
          <p:cNvPr id="170014" name="Text Box 29"/>
          <p:cNvSpPr txBox="1">
            <a:spLocks noChangeArrowheads="1"/>
          </p:cNvSpPr>
          <p:nvPr/>
        </p:nvSpPr>
        <p:spPr bwMode="auto">
          <a:xfrm>
            <a:off x="2024418" y="4561481"/>
            <a:ext cx="5562600" cy="466725"/>
          </a:xfrm>
          <a:prstGeom prst="rect">
            <a:avLst/>
          </a:prstGeom>
          <a:solidFill>
            <a:srgbClr val="FFCC00"/>
          </a:solidFill>
          <a:ln w="9525">
            <a:solidFill>
              <a:schemeClr val="tx1"/>
            </a:solidFill>
            <a:miter lim="800000"/>
            <a:headEnd/>
            <a:tailEnd/>
          </a:ln>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IP Options (if any)</a:t>
            </a:r>
          </a:p>
        </p:txBody>
      </p:sp>
      <p:sp>
        <p:nvSpPr>
          <p:cNvPr id="170015" name="Text Box 30"/>
          <p:cNvSpPr txBox="1">
            <a:spLocks noChangeArrowheads="1"/>
          </p:cNvSpPr>
          <p:nvPr/>
        </p:nvSpPr>
        <p:spPr bwMode="auto">
          <a:xfrm>
            <a:off x="7587018" y="4561481"/>
            <a:ext cx="1752600" cy="466725"/>
          </a:xfrm>
          <a:prstGeom prst="rect">
            <a:avLst/>
          </a:prstGeom>
          <a:solidFill>
            <a:srgbClr val="FFCC00"/>
          </a:solidFill>
          <a:ln w="9525">
            <a:solidFill>
              <a:schemeClr val="tx1"/>
            </a:solidFill>
            <a:miter lim="800000"/>
            <a:headEnd/>
            <a:tailEnd/>
          </a:ln>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Padding</a:t>
            </a:r>
          </a:p>
        </p:txBody>
      </p:sp>
      <p:sp>
        <p:nvSpPr>
          <p:cNvPr id="170016" name="Text Box 31"/>
          <p:cNvSpPr txBox="1">
            <a:spLocks noChangeArrowheads="1"/>
          </p:cNvSpPr>
          <p:nvPr/>
        </p:nvSpPr>
        <p:spPr bwMode="auto">
          <a:xfrm>
            <a:off x="2024418" y="5018681"/>
            <a:ext cx="7315200" cy="466725"/>
          </a:xfrm>
          <a:prstGeom prst="rect">
            <a:avLst/>
          </a:prstGeom>
          <a:solidFill>
            <a:srgbClr val="FFCCFF"/>
          </a:solidFill>
          <a:ln w="9525">
            <a:solidFill>
              <a:schemeClr val="tx1"/>
            </a:solidFill>
            <a:miter lim="800000"/>
            <a:headEnd/>
            <a:tailEnd/>
          </a:ln>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0"/>
              </a:spcBef>
            </a:pPr>
            <a:r>
              <a:rPr lang="en-US" altLang="fr-FR" sz="2400">
                <a:latin typeface="Times New Roman" panose="02020603050405020304" pitchFamily="18" charset="0"/>
              </a:rPr>
              <a:t>Data</a:t>
            </a:r>
          </a:p>
        </p:txBody>
      </p:sp>
      <p:sp>
        <p:nvSpPr>
          <p:cNvPr id="170017" name="Text Box 32"/>
          <p:cNvSpPr txBox="1">
            <a:spLocks noChangeArrowheads="1"/>
          </p:cNvSpPr>
          <p:nvPr/>
        </p:nvSpPr>
        <p:spPr bwMode="auto">
          <a:xfrm>
            <a:off x="2024418" y="5544121"/>
            <a:ext cx="7315200" cy="466725"/>
          </a:xfrm>
          <a:prstGeom prst="rect">
            <a:avLst/>
          </a:prstGeom>
          <a:solidFill>
            <a:srgbClr val="FFCCFF"/>
          </a:solidFill>
          <a:ln w="9525">
            <a:solidFill>
              <a:schemeClr val="tx1"/>
            </a:solidFill>
            <a:miter lim="800000"/>
            <a:headEnd/>
            <a:tailEnd/>
          </a:ln>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buClrTx/>
              <a:buSzTx/>
              <a:buFontTx/>
              <a:buNone/>
            </a:pPr>
            <a:r>
              <a:rPr lang="en-US" altLang="fr-FR" sz="2400">
                <a:latin typeface="Times New Roman" panose="02020603050405020304" pitchFamily="18" charset="0"/>
              </a:rPr>
              <a:t>…</a:t>
            </a:r>
          </a:p>
        </p:txBody>
      </p:sp>
    </p:spTree>
    <p:extLst>
      <p:ext uri="{BB962C8B-B14F-4D97-AF65-F5344CB8AC3E}">
        <p14:creationId xmlns:p14="http://schemas.microsoft.com/office/powerpoint/2010/main" val="1770462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368489" y="426290"/>
            <a:ext cx="7772400" cy="1143000"/>
          </a:xfrm>
        </p:spPr>
        <p:txBody>
          <a:bodyPr/>
          <a:lstStyle/>
          <a:p>
            <a:pPr>
              <a:defRPr/>
            </a:pPr>
            <a:r>
              <a:rPr lang="en-US" dirty="0">
                <a:ea typeface="+mj-ea"/>
              </a:rPr>
              <a:t>IP </a:t>
            </a:r>
            <a:r>
              <a:rPr lang="en-US" dirty="0" err="1">
                <a:ea typeface="+mj-ea"/>
              </a:rPr>
              <a:t>datagramme</a:t>
            </a:r>
            <a:r>
              <a:rPr lang="en-US" dirty="0">
                <a:ea typeface="+mj-ea"/>
              </a:rPr>
              <a:t> </a:t>
            </a:r>
          </a:p>
        </p:txBody>
      </p:sp>
      <p:sp>
        <p:nvSpPr>
          <p:cNvPr id="171012" name="Rectangle 3"/>
          <p:cNvSpPr>
            <a:spLocks noGrp="1" noChangeArrowheads="1"/>
          </p:cNvSpPr>
          <p:nvPr>
            <p:ph idx="1"/>
          </p:nvPr>
        </p:nvSpPr>
        <p:spPr>
          <a:xfrm>
            <a:off x="822487" y="1811585"/>
            <a:ext cx="10546097" cy="4648200"/>
          </a:xfrm>
        </p:spPr>
        <p:txBody>
          <a:bodyPr>
            <a:normAutofit/>
          </a:bodyPr>
          <a:lstStyle/>
          <a:p>
            <a:pPr>
              <a:lnSpc>
                <a:spcPct val="90000"/>
              </a:lnSpc>
            </a:pPr>
            <a:r>
              <a:rPr lang="fr-FR" altLang="fr-FR" b="1" dirty="0"/>
              <a:t>Vers </a:t>
            </a:r>
            <a:r>
              <a:rPr lang="fr-FR" altLang="fr-FR" dirty="0"/>
              <a:t>(4 bits): (IPv4=4)</a:t>
            </a:r>
          </a:p>
          <a:p>
            <a:pPr>
              <a:lnSpc>
                <a:spcPct val="90000"/>
              </a:lnSpc>
            </a:pPr>
            <a:r>
              <a:rPr lang="fr-FR" altLang="fr-FR" b="1" dirty="0" err="1"/>
              <a:t>Hlen</a:t>
            </a:r>
            <a:r>
              <a:rPr lang="fr-FR" altLang="fr-FR" b="1" dirty="0"/>
              <a:t> (</a:t>
            </a:r>
            <a:r>
              <a:rPr lang="fr-FR" altLang="fr-FR" dirty="0"/>
              <a:t>4 bits): Header </a:t>
            </a:r>
            <a:r>
              <a:rPr lang="fr-FR" altLang="fr-FR" dirty="0" err="1"/>
              <a:t>length</a:t>
            </a:r>
            <a:r>
              <a:rPr lang="fr-FR" altLang="fr-FR" dirty="0"/>
              <a:t> (mot de 32 bits, sans options (cas général) = 20 octets)</a:t>
            </a:r>
          </a:p>
          <a:p>
            <a:pPr>
              <a:lnSpc>
                <a:spcPct val="90000"/>
              </a:lnSpc>
            </a:pPr>
            <a:r>
              <a:rPr lang="fr-FR" altLang="fr-FR" b="1" dirty="0"/>
              <a:t>Type of Service – TOS</a:t>
            </a:r>
            <a:r>
              <a:rPr lang="fr-FR" altLang="fr-FR" dirty="0"/>
              <a:t> (8 bits): n</a:t>
            </a:r>
            <a:r>
              <a:rPr lang="fr-FR" altLang="en-US" dirty="0"/>
              <a:t>’</a:t>
            </a:r>
            <a:r>
              <a:rPr lang="fr-FR" altLang="fr-FR" dirty="0"/>
              <a:t>est pas utilisé,  </a:t>
            </a:r>
          </a:p>
          <a:p>
            <a:pPr>
              <a:lnSpc>
                <a:spcPct val="90000"/>
              </a:lnSpc>
            </a:pPr>
            <a:r>
              <a:rPr lang="fr-FR" altLang="fr-FR" b="1" dirty="0"/>
              <a:t>Total </a:t>
            </a:r>
            <a:r>
              <a:rPr lang="fr-FR" altLang="fr-FR" b="1" dirty="0" err="1"/>
              <a:t>length</a:t>
            </a:r>
            <a:r>
              <a:rPr lang="fr-FR" altLang="fr-FR" dirty="0"/>
              <a:t> (16 bits): </a:t>
            </a:r>
            <a:r>
              <a:rPr lang="fr-FR" altLang="fr-FR" dirty="0" err="1"/>
              <a:t>length</a:t>
            </a:r>
            <a:r>
              <a:rPr lang="fr-FR" altLang="fr-FR" dirty="0"/>
              <a:t> de datagramme en octets en-tête inclus</a:t>
            </a:r>
          </a:p>
          <a:p>
            <a:pPr>
              <a:lnSpc>
                <a:spcPct val="90000"/>
              </a:lnSpc>
            </a:pPr>
            <a:r>
              <a:rPr lang="fr-FR" altLang="fr-FR" sz="1800" dirty="0" smtClean="0"/>
              <a:t> </a:t>
            </a:r>
            <a:r>
              <a:rPr lang="fr-FR" altLang="fr-FR" sz="1800" b="1" dirty="0" smtClean="0"/>
              <a:t>identification, flags, fragmentation</a:t>
            </a:r>
            <a:endParaRPr lang="fr-FR" altLang="fr-FR" dirty="0"/>
          </a:p>
          <a:p>
            <a:pPr>
              <a:lnSpc>
                <a:spcPct val="90000"/>
              </a:lnSpc>
            </a:pPr>
            <a:r>
              <a:rPr lang="fr-FR" altLang="fr-FR" b="1" dirty="0"/>
              <a:t>Time to live – TTL</a:t>
            </a:r>
            <a:r>
              <a:rPr lang="fr-FR" altLang="fr-FR" dirty="0"/>
              <a:t> (8bits): spécifie la durée de vie de datagramme </a:t>
            </a:r>
          </a:p>
          <a:p>
            <a:pPr lvl="1">
              <a:lnSpc>
                <a:spcPct val="90000"/>
              </a:lnSpc>
            </a:pPr>
            <a:r>
              <a:rPr lang="fr-FR" altLang="fr-FR" dirty="0" err="1"/>
              <a:t>Routers</a:t>
            </a:r>
            <a:r>
              <a:rPr lang="fr-FR" altLang="fr-FR" dirty="0"/>
              <a:t> </a:t>
            </a:r>
            <a:r>
              <a:rPr lang="fr-FR" altLang="fr-FR" dirty="0" err="1"/>
              <a:t>decrement</a:t>
            </a:r>
            <a:r>
              <a:rPr lang="fr-FR" altLang="fr-FR" dirty="0"/>
              <a:t> by 1</a:t>
            </a:r>
          </a:p>
          <a:p>
            <a:pPr lvl="1">
              <a:lnSpc>
                <a:spcPct val="90000"/>
              </a:lnSpc>
            </a:pPr>
            <a:r>
              <a:rPr lang="fr-FR" altLang="fr-FR" dirty="0" err="1"/>
              <a:t>When</a:t>
            </a:r>
            <a:r>
              <a:rPr lang="fr-FR" altLang="fr-FR" dirty="0"/>
              <a:t> TTL = 0 router </a:t>
            </a:r>
            <a:r>
              <a:rPr lang="fr-FR" altLang="fr-FR" dirty="0" err="1"/>
              <a:t>discards</a:t>
            </a:r>
            <a:r>
              <a:rPr lang="fr-FR" altLang="fr-FR" dirty="0"/>
              <a:t> </a:t>
            </a:r>
            <a:r>
              <a:rPr lang="fr-FR" altLang="fr-FR" dirty="0" err="1"/>
              <a:t>datagram</a:t>
            </a:r>
            <a:endParaRPr lang="fr-FR" altLang="fr-FR" dirty="0"/>
          </a:p>
          <a:p>
            <a:pPr lvl="1">
              <a:lnSpc>
                <a:spcPct val="90000"/>
              </a:lnSpc>
            </a:pPr>
            <a:r>
              <a:rPr lang="fr-FR" altLang="fr-FR" dirty="0" err="1"/>
              <a:t>Prevents</a:t>
            </a:r>
            <a:r>
              <a:rPr lang="fr-FR" altLang="fr-FR" dirty="0"/>
              <a:t> </a:t>
            </a:r>
            <a:r>
              <a:rPr lang="fr-FR" altLang="fr-FR" dirty="0" err="1"/>
              <a:t>infinite</a:t>
            </a:r>
            <a:r>
              <a:rPr lang="fr-FR" altLang="fr-FR" dirty="0"/>
              <a:t> </a:t>
            </a:r>
            <a:r>
              <a:rPr lang="fr-FR" altLang="fr-FR" dirty="0" err="1"/>
              <a:t>loops</a:t>
            </a:r>
            <a:endParaRPr lang="fr-FR" altLang="fr-FR" dirty="0"/>
          </a:p>
          <a:p>
            <a:pPr>
              <a:lnSpc>
                <a:spcPct val="90000"/>
              </a:lnSpc>
            </a:pPr>
            <a:r>
              <a:rPr lang="fr-FR" altLang="fr-FR" b="1" dirty="0"/>
              <a:t>Protocol</a:t>
            </a:r>
            <a:r>
              <a:rPr lang="fr-FR" altLang="fr-FR" dirty="0"/>
              <a:t> (8 bits): spécifie le  format de la zone de données </a:t>
            </a:r>
          </a:p>
          <a:p>
            <a:pPr lvl="1">
              <a:lnSpc>
                <a:spcPct val="90000"/>
              </a:lnSpc>
            </a:pPr>
            <a:r>
              <a:rPr lang="fr-FR" altLang="fr-FR" dirty="0"/>
              <a:t>Protocol </a:t>
            </a:r>
            <a:r>
              <a:rPr lang="fr-FR" altLang="fr-FR" dirty="0" err="1"/>
              <a:t>numbers</a:t>
            </a:r>
            <a:r>
              <a:rPr lang="fr-FR" altLang="fr-FR" dirty="0"/>
              <a:t> </a:t>
            </a:r>
            <a:r>
              <a:rPr lang="fr-FR" altLang="fr-FR" dirty="0" err="1"/>
              <a:t>administered</a:t>
            </a:r>
            <a:r>
              <a:rPr lang="fr-FR" altLang="fr-FR" dirty="0"/>
              <a:t> by central </a:t>
            </a:r>
            <a:r>
              <a:rPr lang="fr-FR" altLang="fr-FR" dirty="0" err="1"/>
              <a:t>authority</a:t>
            </a:r>
            <a:r>
              <a:rPr lang="fr-FR" altLang="fr-FR" dirty="0"/>
              <a:t> to </a:t>
            </a:r>
            <a:r>
              <a:rPr lang="fr-FR" altLang="fr-FR" dirty="0" err="1"/>
              <a:t>guarantee</a:t>
            </a:r>
            <a:r>
              <a:rPr lang="fr-FR" altLang="fr-FR" dirty="0"/>
              <a:t> agreement, </a:t>
            </a:r>
            <a:r>
              <a:rPr lang="fr-FR" altLang="fr-FR" dirty="0" err="1"/>
              <a:t>e.g</a:t>
            </a:r>
            <a:r>
              <a:rPr lang="fr-FR" altLang="fr-FR" dirty="0"/>
              <a:t>. TCP=6, UDP=17 …</a:t>
            </a:r>
          </a:p>
        </p:txBody>
      </p:sp>
      <p:sp>
        <p:nvSpPr>
          <p:cNvPr id="171010"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1316FFB-7922-4C0D-AB50-A3CE5FF71B3D}" type="slidenum">
              <a:rPr lang="en-US" altLang="fr-FR" sz="1400"/>
              <a:pPr>
                <a:spcBef>
                  <a:spcPct val="0"/>
                </a:spcBef>
                <a:buClrTx/>
                <a:buSzTx/>
                <a:buFontTx/>
                <a:buNone/>
              </a:pPr>
              <a:t>35</a:t>
            </a:fld>
            <a:endParaRPr lang="en-US" altLang="fr-FR" sz="1400"/>
          </a:p>
        </p:txBody>
      </p:sp>
    </p:spTree>
    <p:extLst>
      <p:ext uri="{BB962C8B-B14F-4D97-AF65-F5344CB8AC3E}">
        <p14:creationId xmlns:p14="http://schemas.microsoft.com/office/powerpoint/2010/main" val="259881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96779" y="805217"/>
            <a:ext cx="10058400" cy="631891"/>
          </a:xfrm>
        </p:spPr>
        <p:txBody>
          <a:bodyPr>
            <a:normAutofit fontScale="90000"/>
          </a:bodyPr>
          <a:lstStyle/>
          <a:p>
            <a:pPr>
              <a:defRPr/>
            </a:pPr>
            <a:r>
              <a:rPr lang="en-US" dirty="0">
                <a:ea typeface="+mj-ea"/>
              </a:rPr>
              <a:t>IP </a:t>
            </a:r>
            <a:r>
              <a:rPr lang="en-US" dirty="0" err="1">
                <a:ea typeface="+mj-ea"/>
              </a:rPr>
              <a:t>Datagramme</a:t>
            </a:r>
            <a:r>
              <a:rPr lang="en-US" dirty="0">
                <a:ea typeface="+mj-ea"/>
              </a:rPr>
              <a:t> </a:t>
            </a:r>
          </a:p>
        </p:txBody>
      </p:sp>
      <p:sp>
        <p:nvSpPr>
          <p:cNvPr id="172036" name="Rectangle 3"/>
          <p:cNvSpPr>
            <a:spLocks noGrp="1" noChangeArrowheads="1"/>
          </p:cNvSpPr>
          <p:nvPr>
            <p:ph idx="1"/>
          </p:nvPr>
        </p:nvSpPr>
        <p:spPr>
          <a:xfrm>
            <a:off x="650543" y="1811585"/>
            <a:ext cx="8891588" cy="4648200"/>
          </a:xfrm>
        </p:spPr>
        <p:txBody>
          <a:bodyPr/>
          <a:lstStyle/>
          <a:p>
            <a:r>
              <a:rPr lang="en-US" altLang="fr-FR" b="1" dirty="0" smtClean="0"/>
              <a:t>Checksum </a:t>
            </a:r>
          </a:p>
          <a:p>
            <a:r>
              <a:rPr lang="en-US" altLang="fr-FR" b="1" dirty="0" smtClean="0"/>
              <a:t>Source &amp; destination IP address</a:t>
            </a:r>
            <a:r>
              <a:rPr lang="en-US" altLang="fr-FR" dirty="0" smtClean="0"/>
              <a:t> (32 bits ): </a:t>
            </a:r>
            <a:r>
              <a:rPr lang="en-US" altLang="fr-FR" dirty="0" err="1" smtClean="0"/>
              <a:t>contiennent</a:t>
            </a:r>
            <a:r>
              <a:rPr lang="en-US" altLang="fr-FR" dirty="0" smtClean="0"/>
              <a:t> les </a:t>
            </a:r>
            <a:r>
              <a:rPr lang="en-US" altLang="fr-FR" dirty="0" err="1" smtClean="0"/>
              <a:t>adresses</a:t>
            </a:r>
            <a:r>
              <a:rPr lang="en-US" altLang="fr-FR" dirty="0" smtClean="0"/>
              <a:t> IP source et destination </a:t>
            </a:r>
          </a:p>
          <a:p>
            <a:r>
              <a:rPr lang="en-US" altLang="fr-FR" b="1" dirty="0" smtClean="0"/>
              <a:t>Options</a:t>
            </a:r>
            <a:r>
              <a:rPr lang="en-US" altLang="fr-FR" dirty="0" smtClean="0"/>
              <a:t> (variable): </a:t>
            </a:r>
            <a:r>
              <a:rPr lang="en-US" altLang="fr-FR" dirty="0" err="1" smtClean="0"/>
              <a:t>infos</a:t>
            </a:r>
            <a:r>
              <a:rPr lang="en-US" altLang="fr-FR" dirty="0" smtClean="0"/>
              <a:t>. de </a:t>
            </a:r>
            <a:r>
              <a:rPr lang="en-US" altLang="fr-FR" dirty="0" err="1" smtClean="0"/>
              <a:t>routage</a:t>
            </a:r>
            <a:r>
              <a:rPr lang="en-US" altLang="fr-FR" dirty="0" smtClean="0"/>
              <a:t> et </a:t>
            </a:r>
            <a:r>
              <a:rPr lang="en-US" altLang="fr-FR" dirty="0" err="1" smtClean="0"/>
              <a:t>sécurité</a:t>
            </a:r>
            <a:endParaRPr lang="en-US" altLang="fr-FR" dirty="0" smtClean="0"/>
          </a:p>
        </p:txBody>
      </p:sp>
      <p:sp>
        <p:nvSpPr>
          <p:cNvPr id="172034"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66BCB5B-F0BE-4417-B610-FEB844CC8A2B}" type="slidenum">
              <a:rPr lang="en-US" altLang="fr-FR" sz="1400"/>
              <a:pPr>
                <a:spcBef>
                  <a:spcPct val="0"/>
                </a:spcBef>
                <a:buClrTx/>
                <a:buSzTx/>
                <a:buFontTx/>
                <a:buNone/>
              </a:pPr>
              <a:t>36</a:t>
            </a:fld>
            <a:endParaRPr lang="en-US" altLang="fr-FR" sz="1400"/>
          </a:p>
        </p:txBody>
      </p:sp>
    </p:spTree>
    <p:extLst>
      <p:ext uri="{BB962C8B-B14F-4D97-AF65-F5344CB8AC3E}">
        <p14:creationId xmlns:p14="http://schemas.microsoft.com/office/powerpoint/2010/main" val="79139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5" name="Rectangle 3"/>
          <p:cNvSpPr>
            <a:spLocks noGrp="1" noChangeArrowheads="1"/>
          </p:cNvSpPr>
          <p:nvPr>
            <p:ph type="title"/>
          </p:nvPr>
        </p:nvSpPr>
        <p:spPr>
          <a:xfrm>
            <a:off x="296817" y="765810"/>
            <a:ext cx="10058400" cy="712336"/>
          </a:xfrm>
        </p:spPr>
        <p:txBody>
          <a:bodyPr>
            <a:normAutofit/>
          </a:bodyPr>
          <a:lstStyle/>
          <a:p>
            <a:pPr>
              <a:defRPr/>
            </a:pPr>
            <a:r>
              <a:rPr lang="en-US" sz="4000" dirty="0" err="1" smtClean="0">
                <a:ea typeface="+mj-ea"/>
              </a:rPr>
              <a:t>Exemple</a:t>
            </a:r>
            <a:r>
              <a:rPr lang="en-US" sz="4000" dirty="0" smtClean="0">
                <a:ea typeface="+mj-ea"/>
              </a:rPr>
              <a:t> IP </a:t>
            </a:r>
            <a:r>
              <a:rPr lang="en-US" sz="4000" dirty="0">
                <a:ea typeface="+mj-ea"/>
              </a:rPr>
              <a:t>Fragmentation</a:t>
            </a:r>
          </a:p>
        </p:txBody>
      </p:sp>
      <p:sp>
        <p:nvSpPr>
          <p:cNvPr id="173061" name="Rectangle 4"/>
          <p:cNvSpPr>
            <a:spLocks noGrp="1" noChangeArrowheads="1"/>
          </p:cNvSpPr>
          <p:nvPr>
            <p:ph idx="1"/>
          </p:nvPr>
        </p:nvSpPr>
        <p:spPr>
          <a:xfrm>
            <a:off x="361472" y="1787472"/>
            <a:ext cx="11339209" cy="4434018"/>
          </a:xfrm>
        </p:spPr>
        <p:txBody>
          <a:bodyPr>
            <a:normAutofit/>
          </a:bodyPr>
          <a:lstStyle/>
          <a:p>
            <a:pPr marL="273050" indent="-273050">
              <a:lnSpc>
                <a:spcPct val="90000"/>
              </a:lnSpc>
              <a:buFont typeface="Arial" panose="020B0604020202020204" pitchFamily="34" charset="0"/>
              <a:buChar char="•"/>
            </a:pPr>
            <a:r>
              <a:rPr lang="fr-FR" altLang="fr-FR" dirty="0"/>
              <a:t>Comment nous pouvons envoyer 1400 bytes à travers un réseau de </a:t>
            </a:r>
            <a:r>
              <a:rPr lang="fr-FR" altLang="fr-FR" i="1" dirty="0"/>
              <a:t>Maximum Transfer Unit (MTU) est </a:t>
            </a:r>
            <a:r>
              <a:rPr lang="fr-FR" altLang="fr-FR" dirty="0"/>
              <a:t> de 620 bytes?</a:t>
            </a:r>
          </a:p>
          <a:p>
            <a:pPr>
              <a:lnSpc>
                <a:spcPct val="90000"/>
              </a:lnSpc>
            </a:pPr>
            <a:r>
              <a:rPr lang="fr-FR" altLang="fr-FR" dirty="0"/>
              <a:t>La réponse: fragmenter le </a:t>
            </a:r>
            <a:r>
              <a:rPr lang="fr-FR" altLang="fr-FR" dirty="0" smtClean="0"/>
              <a:t>datagramme</a:t>
            </a:r>
            <a:endParaRPr lang="en-US" altLang="fr-FR" dirty="0" smtClean="0"/>
          </a:p>
          <a:p>
            <a:pPr marL="201168" lvl="1" indent="0">
              <a:lnSpc>
                <a:spcPct val="90000"/>
              </a:lnSpc>
              <a:buNone/>
            </a:pPr>
            <a:endParaRPr lang="en-US" altLang="fr-FR" dirty="0"/>
          </a:p>
          <a:p>
            <a:pPr lvl="1">
              <a:lnSpc>
                <a:spcPct val="90000"/>
              </a:lnSpc>
            </a:pPr>
            <a:r>
              <a:rPr lang="fr-FR" altLang="fr-FR" dirty="0"/>
              <a:t>Routeur fragmente les datagrammes de  1400 bytes</a:t>
            </a:r>
          </a:p>
          <a:p>
            <a:pPr lvl="2">
              <a:lnSpc>
                <a:spcPct val="90000"/>
              </a:lnSpc>
            </a:pPr>
            <a:r>
              <a:rPr lang="fr-FR" altLang="fr-FR" sz="1600" dirty="0"/>
              <a:t>En 600 bytes, 600 bytes, 200bytes (20 bytes pour l</a:t>
            </a:r>
            <a:r>
              <a:rPr lang="fr-FR" altLang="en-US" sz="1600" dirty="0"/>
              <a:t>’</a:t>
            </a:r>
            <a:r>
              <a:rPr lang="fr-FR" altLang="fr-FR" sz="1600" dirty="0"/>
              <a:t>en-tête IP)</a:t>
            </a:r>
          </a:p>
          <a:p>
            <a:pPr lvl="2">
              <a:lnSpc>
                <a:spcPct val="90000"/>
              </a:lnSpc>
            </a:pPr>
            <a:r>
              <a:rPr lang="fr-FR" altLang="fr-FR" sz="1600" dirty="0"/>
              <a:t>Routeurs  ne </a:t>
            </a:r>
            <a:r>
              <a:rPr lang="fr-FR" altLang="fr-FR" sz="1600" dirty="0" err="1"/>
              <a:t>re-assemblent</a:t>
            </a:r>
            <a:r>
              <a:rPr lang="fr-FR" altLang="fr-FR" sz="1600" dirty="0"/>
              <a:t> pas les fragments</a:t>
            </a:r>
          </a:p>
        </p:txBody>
      </p:sp>
      <p:sp>
        <p:nvSpPr>
          <p:cNvPr id="173058"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A9184F0-663C-4093-BD73-5AE96C3C5692}" type="slidenum">
              <a:rPr lang="en-US" altLang="fr-FR" sz="1400"/>
              <a:pPr>
                <a:spcBef>
                  <a:spcPct val="0"/>
                </a:spcBef>
                <a:buClrTx/>
                <a:buSzTx/>
                <a:buFontTx/>
                <a:buNone/>
              </a:pPr>
              <a:t>37</a:t>
            </a:fld>
            <a:endParaRPr lang="en-US" altLang="fr-FR" sz="1400"/>
          </a:p>
        </p:txBody>
      </p:sp>
      <p:grpSp>
        <p:nvGrpSpPr>
          <p:cNvPr id="2" name="Groupe 1"/>
          <p:cNvGrpSpPr/>
          <p:nvPr/>
        </p:nvGrpSpPr>
        <p:grpSpPr>
          <a:xfrm>
            <a:off x="2475931" y="4210335"/>
            <a:ext cx="8428630" cy="1685498"/>
            <a:chOff x="1752600" y="3200400"/>
            <a:chExt cx="8915400" cy="1830388"/>
          </a:xfrm>
        </p:grpSpPr>
        <p:sp>
          <p:nvSpPr>
            <p:cNvPr id="173059" name="Line 2"/>
            <p:cNvSpPr>
              <a:spLocks noChangeShapeType="1"/>
            </p:cNvSpPr>
            <p:nvPr/>
          </p:nvSpPr>
          <p:spPr bwMode="auto">
            <a:xfrm>
              <a:off x="4343400" y="4724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3062" name="Line 5"/>
            <p:cNvSpPr>
              <a:spLocks noChangeShapeType="1"/>
            </p:cNvSpPr>
            <p:nvPr/>
          </p:nvSpPr>
          <p:spPr bwMode="auto">
            <a:xfrm>
              <a:off x="2057400" y="4038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nvGrpSpPr>
            <p:cNvPr id="173063" name="Group 6"/>
            <p:cNvGrpSpPr>
              <a:grpSpLocks/>
            </p:cNvGrpSpPr>
            <p:nvPr/>
          </p:nvGrpSpPr>
          <p:grpSpPr bwMode="auto">
            <a:xfrm>
              <a:off x="2743201" y="3200400"/>
              <a:ext cx="639763" cy="642938"/>
              <a:chOff x="1695" y="2658"/>
              <a:chExt cx="403" cy="405"/>
            </a:xfrm>
          </p:grpSpPr>
          <p:sp>
            <p:nvSpPr>
              <p:cNvPr id="173225" name="AutoShape 7" descr="50%"/>
              <p:cNvSpPr>
                <a:spLocks noChangeArrowheads="1"/>
              </p:cNvSpPr>
              <p:nvPr/>
            </p:nvSpPr>
            <p:spPr bwMode="auto">
              <a:xfrm flipV="1">
                <a:off x="1969" y="2658"/>
                <a:ext cx="86" cy="301"/>
              </a:xfrm>
              <a:prstGeom prst="roundRect">
                <a:avLst>
                  <a:gd name="adj" fmla="val 0"/>
                </a:avLst>
              </a:prstGeom>
              <a:blipFill dpi="0" rotWithShape="0">
                <a:blip r:embed="rId2"/>
                <a:srcRect/>
                <a:tile tx="0" ty="0" sx="100000" sy="100000" flip="none" algn="tl"/>
              </a:blip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6" name="AutoShape 8"/>
              <p:cNvSpPr>
                <a:spLocks noChangeArrowheads="1"/>
              </p:cNvSpPr>
              <p:nvPr/>
            </p:nvSpPr>
            <p:spPr bwMode="auto">
              <a:xfrm flipV="1">
                <a:off x="1982" y="2768"/>
                <a:ext cx="60" cy="88"/>
              </a:xfrm>
              <a:prstGeom prst="roundRect">
                <a:avLst>
                  <a:gd name="adj" fmla="val 0"/>
                </a:avLst>
              </a:prstGeom>
              <a:noFill/>
              <a:ln w="9247">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7" name="AutoShape 9" descr="50%"/>
              <p:cNvSpPr>
                <a:spLocks noChangeArrowheads="1"/>
              </p:cNvSpPr>
              <p:nvPr/>
            </p:nvSpPr>
            <p:spPr bwMode="auto">
              <a:xfrm flipV="1">
                <a:off x="1981" y="2691"/>
                <a:ext cx="62" cy="3"/>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8" name="AutoShape 10"/>
              <p:cNvSpPr>
                <a:spLocks noChangeArrowheads="1"/>
              </p:cNvSpPr>
              <p:nvPr/>
            </p:nvSpPr>
            <p:spPr bwMode="auto">
              <a:xfrm flipV="1">
                <a:off x="1981" y="2671"/>
                <a:ext cx="62" cy="205"/>
              </a:xfrm>
              <a:prstGeom prst="roundRect">
                <a:avLst>
                  <a:gd name="adj" fmla="val 0"/>
                </a:avLst>
              </a:prstGeom>
              <a:noFill/>
              <a:ln w="9247">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9" name="AutoShape 11"/>
              <p:cNvSpPr>
                <a:spLocks noChangeArrowheads="1"/>
              </p:cNvSpPr>
              <p:nvPr/>
            </p:nvSpPr>
            <p:spPr bwMode="auto">
              <a:xfrm flipV="1">
                <a:off x="1982" y="2857"/>
                <a:ext cx="60" cy="18"/>
              </a:xfrm>
              <a:prstGeom prst="roundRect">
                <a:avLst>
                  <a:gd name="adj" fmla="val 0"/>
                </a:avLst>
              </a:prstGeom>
              <a:solidFill>
                <a:srgbClr val="C0C0C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grpSp>
            <p:nvGrpSpPr>
              <p:cNvPr id="173230" name="Group 12"/>
              <p:cNvGrpSpPr>
                <a:grpSpLocks/>
              </p:cNvGrpSpPr>
              <p:nvPr/>
            </p:nvGrpSpPr>
            <p:grpSpPr bwMode="auto">
              <a:xfrm>
                <a:off x="1981" y="2881"/>
                <a:ext cx="62" cy="42"/>
                <a:chOff x="1981" y="2881"/>
                <a:chExt cx="62" cy="42"/>
              </a:xfrm>
            </p:grpSpPr>
            <p:sp>
              <p:nvSpPr>
                <p:cNvPr id="173336" name="AutoShape 13"/>
                <p:cNvSpPr>
                  <a:spLocks noChangeArrowheads="1"/>
                </p:cNvSpPr>
                <p:nvPr/>
              </p:nvSpPr>
              <p:spPr bwMode="auto">
                <a:xfrm flipV="1">
                  <a:off x="2042"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37" name="AutoShape 14"/>
                <p:cNvSpPr>
                  <a:spLocks noChangeArrowheads="1"/>
                </p:cNvSpPr>
                <p:nvPr/>
              </p:nvSpPr>
              <p:spPr bwMode="auto">
                <a:xfrm flipV="1">
                  <a:off x="2038"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38" name="AutoShape 15"/>
                <p:cNvSpPr>
                  <a:spLocks noChangeArrowheads="1"/>
                </p:cNvSpPr>
                <p:nvPr/>
              </p:nvSpPr>
              <p:spPr bwMode="auto">
                <a:xfrm flipV="1">
                  <a:off x="2034"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39" name="AutoShape 16"/>
                <p:cNvSpPr>
                  <a:spLocks noChangeArrowheads="1"/>
                </p:cNvSpPr>
                <p:nvPr/>
              </p:nvSpPr>
              <p:spPr bwMode="auto">
                <a:xfrm flipV="1">
                  <a:off x="2030"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0" name="AutoShape 17"/>
                <p:cNvSpPr>
                  <a:spLocks noChangeArrowheads="1"/>
                </p:cNvSpPr>
                <p:nvPr/>
              </p:nvSpPr>
              <p:spPr bwMode="auto">
                <a:xfrm flipV="1">
                  <a:off x="2026"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1" name="AutoShape 18"/>
                <p:cNvSpPr>
                  <a:spLocks noChangeArrowheads="1"/>
                </p:cNvSpPr>
                <p:nvPr/>
              </p:nvSpPr>
              <p:spPr bwMode="auto">
                <a:xfrm flipV="1">
                  <a:off x="2023"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2" name="AutoShape 19"/>
                <p:cNvSpPr>
                  <a:spLocks noChangeArrowheads="1"/>
                </p:cNvSpPr>
                <p:nvPr/>
              </p:nvSpPr>
              <p:spPr bwMode="auto">
                <a:xfrm flipV="1">
                  <a:off x="2019"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3" name="AutoShape 20"/>
                <p:cNvSpPr>
                  <a:spLocks noChangeArrowheads="1"/>
                </p:cNvSpPr>
                <p:nvPr/>
              </p:nvSpPr>
              <p:spPr bwMode="auto">
                <a:xfrm flipV="1">
                  <a:off x="2015"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4" name="AutoShape 21"/>
                <p:cNvSpPr>
                  <a:spLocks noChangeArrowheads="1"/>
                </p:cNvSpPr>
                <p:nvPr/>
              </p:nvSpPr>
              <p:spPr bwMode="auto">
                <a:xfrm flipV="1">
                  <a:off x="2011"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5" name="AutoShape 22"/>
                <p:cNvSpPr>
                  <a:spLocks noChangeArrowheads="1"/>
                </p:cNvSpPr>
                <p:nvPr/>
              </p:nvSpPr>
              <p:spPr bwMode="auto">
                <a:xfrm flipV="1">
                  <a:off x="2008"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6" name="AutoShape 23"/>
                <p:cNvSpPr>
                  <a:spLocks noChangeArrowheads="1"/>
                </p:cNvSpPr>
                <p:nvPr/>
              </p:nvSpPr>
              <p:spPr bwMode="auto">
                <a:xfrm flipV="1">
                  <a:off x="2004"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7" name="AutoShape 24"/>
                <p:cNvSpPr>
                  <a:spLocks noChangeArrowheads="1"/>
                </p:cNvSpPr>
                <p:nvPr/>
              </p:nvSpPr>
              <p:spPr bwMode="auto">
                <a:xfrm flipV="1">
                  <a:off x="2000"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8" name="AutoShape 25"/>
                <p:cNvSpPr>
                  <a:spLocks noChangeArrowheads="1"/>
                </p:cNvSpPr>
                <p:nvPr/>
              </p:nvSpPr>
              <p:spPr bwMode="auto">
                <a:xfrm flipV="1">
                  <a:off x="1996"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49" name="AutoShape 26"/>
                <p:cNvSpPr>
                  <a:spLocks noChangeArrowheads="1"/>
                </p:cNvSpPr>
                <p:nvPr/>
              </p:nvSpPr>
              <p:spPr bwMode="auto">
                <a:xfrm flipV="1">
                  <a:off x="1993"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0" name="AutoShape 27"/>
                <p:cNvSpPr>
                  <a:spLocks noChangeArrowheads="1"/>
                </p:cNvSpPr>
                <p:nvPr/>
              </p:nvSpPr>
              <p:spPr bwMode="auto">
                <a:xfrm flipV="1">
                  <a:off x="1989"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1" name="AutoShape 28"/>
                <p:cNvSpPr>
                  <a:spLocks noChangeArrowheads="1"/>
                </p:cNvSpPr>
                <p:nvPr/>
              </p:nvSpPr>
              <p:spPr bwMode="auto">
                <a:xfrm flipV="1">
                  <a:off x="1985"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2" name="AutoShape 29"/>
                <p:cNvSpPr>
                  <a:spLocks noChangeArrowheads="1"/>
                </p:cNvSpPr>
                <p:nvPr/>
              </p:nvSpPr>
              <p:spPr bwMode="auto">
                <a:xfrm flipV="1">
                  <a:off x="1981"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3" name="AutoShape 30"/>
                <p:cNvSpPr>
                  <a:spLocks noChangeArrowheads="1"/>
                </p:cNvSpPr>
                <p:nvPr/>
              </p:nvSpPr>
              <p:spPr bwMode="auto">
                <a:xfrm flipV="1">
                  <a:off x="2042"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4" name="AutoShape 31"/>
                <p:cNvSpPr>
                  <a:spLocks noChangeArrowheads="1"/>
                </p:cNvSpPr>
                <p:nvPr/>
              </p:nvSpPr>
              <p:spPr bwMode="auto">
                <a:xfrm flipV="1">
                  <a:off x="2038"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5" name="AutoShape 32"/>
                <p:cNvSpPr>
                  <a:spLocks noChangeArrowheads="1"/>
                </p:cNvSpPr>
                <p:nvPr/>
              </p:nvSpPr>
              <p:spPr bwMode="auto">
                <a:xfrm flipV="1">
                  <a:off x="2034"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6" name="AutoShape 33"/>
                <p:cNvSpPr>
                  <a:spLocks noChangeArrowheads="1"/>
                </p:cNvSpPr>
                <p:nvPr/>
              </p:nvSpPr>
              <p:spPr bwMode="auto">
                <a:xfrm flipV="1">
                  <a:off x="2030"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7" name="AutoShape 34"/>
                <p:cNvSpPr>
                  <a:spLocks noChangeArrowheads="1"/>
                </p:cNvSpPr>
                <p:nvPr/>
              </p:nvSpPr>
              <p:spPr bwMode="auto">
                <a:xfrm flipV="1">
                  <a:off x="2026"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8" name="AutoShape 35"/>
                <p:cNvSpPr>
                  <a:spLocks noChangeArrowheads="1"/>
                </p:cNvSpPr>
                <p:nvPr/>
              </p:nvSpPr>
              <p:spPr bwMode="auto">
                <a:xfrm flipV="1">
                  <a:off x="2023"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59" name="AutoShape 36"/>
                <p:cNvSpPr>
                  <a:spLocks noChangeArrowheads="1"/>
                </p:cNvSpPr>
                <p:nvPr/>
              </p:nvSpPr>
              <p:spPr bwMode="auto">
                <a:xfrm flipV="1">
                  <a:off x="2019"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0" name="AutoShape 37"/>
                <p:cNvSpPr>
                  <a:spLocks noChangeArrowheads="1"/>
                </p:cNvSpPr>
                <p:nvPr/>
              </p:nvSpPr>
              <p:spPr bwMode="auto">
                <a:xfrm flipV="1">
                  <a:off x="2015"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1" name="AutoShape 38"/>
                <p:cNvSpPr>
                  <a:spLocks noChangeArrowheads="1"/>
                </p:cNvSpPr>
                <p:nvPr/>
              </p:nvSpPr>
              <p:spPr bwMode="auto">
                <a:xfrm flipV="1">
                  <a:off x="2011"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2" name="AutoShape 39"/>
                <p:cNvSpPr>
                  <a:spLocks noChangeArrowheads="1"/>
                </p:cNvSpPr>
                <p:nvPr/>
              </p:nvSpPr>
              <p:spPr bwMode="auto">
                <a:xfrm flipV="1">
                  <a:off x="2008"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3" name="AutoShape 40"/>
                <p:cNvSpPr>
                  <a:spLocks noChangeArrowheads="1"/>
                </p:cNvSpPr>
                <p:nvPr/>
              </p:nvSpPr>
              <p:spPr bwMode="auto">
                <a:xfrm flipV="1">
                  <a:off x="2004"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4" name="AutoShape 41"/>
                <p:cNvSpPr>
                  <a:spLocks noChangeArrowheads="1"/>
                </p:cNvSpPr>
                <p:nvPr/>
              </p:nvSpPr>
              <p:spPr bwMode="auto">
                <a:xfrm flipV="1">
                  <a:off x="2000"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5" name="AutoShape 42"/>
                <p:cNvSpPr>
                  <a:spLocks noChangeArrowheads="1"/>
                </p:cNvSpPr>
                <p:nvPr/>
              </p:nvSpPr>
              <p:spPr bwMode="auto">
                <a:xfrm flipV="1">
                  <a:off x="1996"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6" name="AutoShape 43"/>
                <p:cNvSpPr>
                  <a:spLocks noChangeArrowheads="1"/>
                </p:cNvSpPr>
                <p:nvPr/>
              </p:nvSpPr>
              <p:spPr bwMode="auto">
                <a:xfrm flipV="1">
                  <a:off x="1993"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7" name="AutoShape 44"/>
                <p:cNvSpPr>
                  <a:spLocks noChangeArrowheads="1"/>
                </p:cNvSpPr>
                <p:nvPr/>
              </p:nvSpPr>
              <p:spPr bwMode="auto">
                <a:xfrm flipV="1">
                  <a:off x="1989"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8" name="AutoShape 45"/>
                <p:cNvSpPr>
                  <a:spLocks noChangeArrowheads="1"/>
                </p:cNvSpPr>
                <p:nvPr/>
              </p:nvSpPr>
              <p:spPr bwMode="auto">
                <a:xfrm flipV="1">
                  <a:off x="1985"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369" name="AutoShape 46"/>
                <p:cNvSpPr>
                  <a:spLocks noChangeArrowheads="1"/>
                </p:cNvSpPr>
                <p:nvPr/>
              </p:nvSpPr>
              <p:spPr bwMode="auto">
                <a:xfrm flipV="1">
                  <a:off x="1981"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grpSp>
          <p:sp>
            <p:nvSpPr>
              <p:cNvPr id="173231" name="Line 47"/>
              <p:cNvSpPr>
                <a:spLocks noChangeShapeType="1"/>
              </p:cNvSpPr>
              <p:nvPr/>
            </p:nvSpPr>
            <p:spPr bwMode="auto">
              <a:xfrm>
                <a:off x="1991" y="2768"/>
                <a:ext cx="0" cy="89"/>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78320" name="Freeform 48" descr="50%"/>
              <p:cNvSpPr>
                <a:spLocks/>
              </p:cNvSpPr>
              <p:nvPr/>
            </p:nvSpPr>
            <p:spPr bwMode="auto">
              <a:xfrm>
                <a:off x="2040" y="2671"/>
                <a:ext cx="4" cy="206"/>
              </a:xfrm>
              <a:custGeom>
                <a:avLst/>
                <a:gdLst>
                  <a:gd name="T0" fmla="*/ 0 w 4"/>
                  <a:gd name="T1" fmla="*/ 186 h 206"/>
                  <a:gd name="T2" fmla="*/ 0 w 4"/>
                  <a:gd name="T3" fmla="*/ 0 h 206"/>
                  <a:gd name="T4" fmla="*/ 3 w 4"/>
                  <a:gd name="T5" fmla="*/ 0 h 206"/>
                  <a:gd name="T6" fmla="*/ 3 w 4"/>
                  <a:gd name="T7" fmla="*/ 205 h 206"/>
                  <a:gd name="T8" fmla="*/ 0 w 4"/>
                  <a:gd name="T9" fmla="*/ 186 h 206"/>
                  <a:gd name="T10" fmla="*/ 0 w 4"/>
                  <a:gd name="T11" fmla="*/ 186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06">
                    <a:moveTo>
                      <a:pt x="0" y="186"/>
                    </a:moveTo>
                    <a:lnTo>
                      <a:pt x="0" y="0"/>
                    </a:lnTo>
                    <a:lnTo>
                      <a:pt x="3" y="0"/>
                    </a:lnTo>
                    <a:lnTo>
                      <a:pt x="3" y="205"/>
                    </a:lnTo>
                    <a:lnTo>
                      <a:pt x="0" y="186"/>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21" name="Freeform 49" descr="50%"/>
              <p:cNvSpPr>
                <a:spLocks/>
              </p:cNvSpPr>
              <p:nvPr/>
            </p:nvSpPr>
            <p:spPr bwMode="auto">
              <a:xfrm>
                <a:off x="1981" y="2671"/>
                <a:ext cx="4" cy="206"/>
              </a:xfrm>
              <a:custGeom>
                <a:avLst/>
                <a:gdLst>
                  <a:gd name="T0" fmla="*/ 3 w 4"/>
                  <a:gd name="T1" fmla="*/ 186 h 206"/>
                  <a:gd name="T2" fmla="*/ 3 w 4"/>
                  <a:gd name="T3" fmla="*/ 0 h 206"/>
                  <a:gd name="T4" fmla="*/ 0 w 4"/>
                  <a:gd name="T5" fmla="*/ 0 h 206"/>
                  <a:gd name="T6" fmla="*/ 0 w 4"/>
                  <a:gd name="T7" fmla="*/ 205 h 206"/>
                  <a:gd name="T8" fmla="*/ 3 w 4"/>
                  <a:gd name="T9" fmla="*/ 186 h 206"/>
                  <a:gd name="T10" fmla="*/ 3 w 4"/>
                  <a:gd name="T11" fmla="*/ 186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06">
                    <a:moveTo>
                      <a:pt x="3" y="186"/>
                    </a:moveTo>
                    <a:lnTo>
                      <a:pt x="3" y="0"/>
                    </a:lnTo>
                    <a:lnTo>
                      <a:pt x="0" y="0"/>
                    </a:lnTo>
                    <a:lnTo>
                      <a:pt x="0" y="205"/>
                    </a:lnTo>
                    <a:lnTo>
                      <a:pt x="3" y="186"/>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22" name="Freeform 50"/>
              <p:cNvSpPr>
                <a:spLocks/>
              </p:cNvSpPr>
              <p:nvPr/>
            </p:nvSpPr>
            <p:spPr bwMode="auto">
              <a:xfrm>
                <a:off x="1981" y="2671"/>
                <a:ext cx="63" cy="21"/>
              </a:xfrm>
              <a:custGeom>
                <a:avLst/>
                <a:gdLst>
                  <a:gd name="T0" fmla="*/ 62 w 63"/>
                  <a:gd name="T1" fmla="*/ 20 h 21"/>
                  <a:gd name="T2" fmla="*/ 62 w 63"/>
                  <a:gd name="T3" fmla="*/ 0 h 21"/>
                  <a:gd name="T4" fmla="*/ 0 w 63"/>
                  <a:gd name="T5" fmla="*/ 0 h 21"/>
                  <a:gd name="T6" fmla="*/ 0 w 63"/>
                  <a:gd name="T7" fmla="*/ 20 h 21"/>
                  <a:gd name="T8" fmla="*/ 37 w 63"/>
                  <a:gd name="T9" fmla="*/ 20 h 21"/>
                  <a:gd name="T10" fmla="*/ 37 w 63"/>
                  <a:gd name="T11" fmla="*/ 3 h 21"/>
                  <a:gd name="T12" fmla="*/ 49 w 63"/>
                  <a:gd name="T13" fmla="*/ 3 h 21"/>
                  <a:gd name="T14" fmla="*/ 49 w 63"/>
                  <a:gd name="T15" fmla="*/ 20 h 21"/>
                  <a:gd name="T16" fmla="*/ 62 w 63"/>
                  <a:gd name="T17" fmla="*/ 20 h 21"/>
                  <a:gd name="T18" fmla="*/ 62 w 63"/>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
                    <a:moveTo>
                      <a:pt x="62" y="20"/>
                    </a:moveTo>
                    <a:lnTo>
                      <a:pt x="62" y="0"/>
                    </a:lnTo>
                    <a:lnTo>
                      <a:pt x="0" y="0"/>
                    </a:lnTo>
                    <a:lnTo>
                      <a:pt x="0" y="20"/>
                    </a:lnTo>
                    <a:lnTo>
                      <a:pt x="37" y="20"/>
                    </a:lnTo>
                    <a:lnTo>
                      <a:pt x="37" y="3"/>
                    </a:lnTo>
                    <a:lnTo>
                      <a:pt x="49" y="3"/>
                    </a:lnTo>
                    <a:lnTo>
                      <a:pt x="49" y="20"/>
                    </a:lnTo>
                    <a:lnTo>
                      <a:pt x="62" y="20"/>
                    </a:lnTo>
                  </a:path>
                </a:pathLst>
              </a:custGeom>
              <a:solidFill>
                <a:srgbClr val="C0C0C0"/>
              </a:solidFill>
              <a:ln w="9247" cap="flat" cmpd="sng">
                <a:solidFill>
                  <a:srgbClr val="8F8F8F"/>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23" name="Freeform 51"/>
              <p:cNvSpPr>
                <a:spLocks/>
              </p:cNvSpPr>
              <p:nvPr/>
            </p:nvSpPr>
            <p:spPr bwMode="auto">
              <a:xfrm>
                <a:off x="1981" y="2700"/>
                <a:ext cx="63" cy="21"/>
              </a:xfrm>
              <a:custGeom>
                <a:avLst/>
                <a:gdLst>
                  <a:gd name="T0" fmla="*/ 62 w 63"/>
                  <a:gd name="T1" fmla="*/ 20 h 21"/>
                  <a:gd name="T2" fmla="*/ 62 w 63"/>
                  <a:gd name="T3" fmla="*/ 0 h 21"/>
                  <a:gd name="T4" fmla="*/ 0 w 63"/>
                  <a:gd name="T5" fmla="*/ 0 h 21"/>
                  <a:gd name="T6" fmla="*/ 0 w 63"/>
                  <a:gd name="T7" fmla="*/ 20 h 21"/>
                  <a:gd name="T8" fmla="*/ 8 w 63"/>
                  <a:gd name="T9" fmla="*/ 20 h 21"/>
                  <a:gd name="T10" fmla="*/ 8 w 63"/>
                  <a:gd name="T11" fmla="*/ 17 h 21"/>
                  <a:gd name="T12" fmla="*/ 18 w 63"/>
                  <a:gd name="T13" fmla="*/ 17 h 21"/>
                  <a:gd name="T14" fmla="*/ 18 w 63"/>
                  <a:gd name="T15" fmla="*/ 20 h 21"/>
                  <a:gd name="T16" fmla="*/ 62 w 63"/>
                  <a:gd name="T17" fmla="*/ 20 h 21"/>
                  <a:gd name="T18" fmla="*/ 62 w 63"/>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
                    <a:moveTo>
                      <a:pt x="62" y="20"/>
                    </a:moveTo>
                    <a:lnTo>
                      <a:pt x="62" y="0"/>
                    </a:lnTo>
                    <a:lnTo>
                      <a:pt x="0" y="0"/>
                    </a:lnTo>
                    <a:lnTo>
                      <a:pt x="0" y="20"/>
                    </a:lnTo>
                    <a:lnTo>
                      <a:pt x="8" y="20"/>
                    </a:lnTo>
                    <a:lnTo>
                      <a:pt x="8" y="17"/>
                    </a:lnTo>
                    <a:lnTo>
                      <a:pt x="18" y="17"/>
                    </a:lnTo>
                    <a:lnTo>
                      <a:pt x="18" y="20"/>
                    </a:lnTo>
                    <a:lnTo>
                      <a:pt x="62" y="20"/>
                    </a:lnTo>
                  </a:path>
                </a:pathLst>
              </a:custGeom>
              <a:solidFill>
                <a:srgbClr val="C0C0C0"/>
              </a:solidFill>
              <a:ln w="9247" cap="flat" cmpd="sng">
                <a:solidFill>
                  <a:srgbClr val="8F8F8F"/>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24" name="Freeform 52"/>
              <p:cNvSpPr>
                <a:spLocks/>
              </p:cNvSpPr>
              <p:nvPr/>
            </p:nvSpPr>
            <p:spPr bwMode="auto">
              <a:xfrm>
                <a:off x="1986" y="2708"/>
                <a:ext cx="52" cy="12"/>
              </a:xfrm>
              <a:custGeom>
                <a:avLst/>
                <a:gdLst>
                  <a:gd name="T0" fmla="*/ 51 w 52"/>
                  <a:gd name="T1" fmla="*/ 5 h 12"/>
                  <a:gd name="T2" fmla="*/ 35 w 52"/>
                  <a:gd name="T3" fmla="*/ 5 h 12"/>
                  <a:gd name="T4" fmla="*/ 35 w 52"/>
                  <a:gd name="T5" fmla="*/ 0 h 12"/>
                  <a:gd name="T6" fmla="*/ 16 w 52"/>
                  <a:gd name="T7" fmla="*/ 0 h 12"/>
                  <a:gd name="T8" fmla="*/ 16 w 52"/>
                  <a:gd name="T9" fmla="*/ 5 h 12"/>
                  <a:gd name="T10" fmla="*/ 0 w 52"/>
                  <a:gd name="T11" fmla="*/ 5 h 12"/>
                  <a:gd name="T12" fmla="*/ 0 w 52"/>
                  <a:gd name="T13" fmla="*/ 8 h 12"/>
                  <a:gd name="T14" fmla="*/ 16 w 52"/>
                  <a:gd name="T15" fmla="*/ 8 h 12"/>
                  <a:gd name="T16" fmla="*/ 16 w 52"/>
                  <a:gd name="T17" fmla="*/ 11 h 12"/>
                  <a:gd name="T18" fmla="*/ 35 w 52"/>
                  <a:gd name="T19" fmla="*/ 11 h 12"/>
                  <a:gd name="T20" fmla="*/ 35 w 52"/>
                  <a:gd name="T21" fmla="*/ 8 h 12"/>
                  <a:gd name="T22" fmla="*/ 51 w 52"/>
                  <a:gd name="T23" fmla="*/ 8 h 12"/>
                  <a:gd name="T24" fmla="*/ 51 w 52"/>
                  <a:gd name="T25" fmla="*/ 5 h 12"/>
                  <a:gd name="T26" fmla="*/ 51 w 52"/>
                  <a:gd name="T27" fmla="*/ 5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2" h="12">
                    <a:moveTo>
                      <a:pt x="51" y="5"/>
                    </a:moveTo>
                    <a:lnTo>
                      <a:pt x="35" y="5"/>
                    </a:lnTo>
                    <a:lnTo>
                      <a:pt x="35" y="0"/>
                    </a:lnTo>
                    <a:lnTo>
                      <a:pt x="16" y="0"/>
                    </a:lnTo>
                    <a:lnTo>
                      <a:pt x="16" y="5"/>
                    </a:lnTo>
                    <a:lnTo>
                      <a:pt x="0" y="5"/>
                    </a:lnTo>
                    <a:lnTo>
                      <a:pt x="0" y="8"/>
                    </a:lnTo>
                    <a:lnTo>
                      <a:pt x="16" y="8"/>
                    </a:lnTo>
                    <a:lnTo>
                      <a:pt x="16" y="11"/>
                    </a:lnTo>
                    <a:lnTo>
                      <a:pt x="35" y="11"/>
                    </a:lnTo>
                    <a:lnTo>
                      <a:pt x="35" y="8"/>
                    </a:lnTo>
                    <a:lnTo>
                      <a:pt x="51" y="8"/>
                    </a:lnTo>
                    <a:lnTo>
                      <a:pt x="51" y="5"/>
                    </a:lnTo>
                  </a:path>
                </a:pathLst>
              </a:custGeom>
              <a:solidFill>
                <a:srgbClr val="E1E1E1"/>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25" name="Freeform 53"/>
              <p:cNvSpPr>
                <a:spLocks/>
              </p:cNvSpPr>
              <p:nvPr/>
            </p:nvSpPr>
            <p:spPr bwMode="auto">
              <a:xfrm>
                <a:off x="2002" y="2708"/>
                <a:ext cx="20" cy="6"/>
              </a:xfrm>
              <a:custGeom>
                <a:avLst/>
                <a:gdLst>
                  <a:gd name="T0" fmla="*/ 19 w 20"/>
                  <a:gd name="T1" fmla="*/ 5 h 6"/>
                  <a:gd name="T2" fmla="*/ 19 w 20"/>
                  <a:gd name="T3" fmla="*/ 0 h 6"/>
                  <a:gd name="T4" fmla="*/ 0 w 20"/>
                  <a:gd name="T5" fmla="*/ 0 h 6"/>
                  <a:gd name="T6" fmla="*/ 0 w 20"/>
                  <a:gd name="T7" fmla="*/ 5 h 6"/>
                  <a:gd name="T8" fmla="*/ 3 w 20"/>
                  <a:gd name="T9" fmla="*/ 4 h 6"/>
                  <a:gd name="T10" fmla="*/ 16 w 20"/>
                  <a:gd name="T11" fmla="*/ 4 h 6"/>
                  <a:gd name="T12" fmla="*/ 19 w 20"/>
                  <a:gd name="T13" fmla="*/ 5 h 6"/>
                  <a:gd name="T14" fmla="*/ 19 w 20"/>
                  <a:gd name="T15" fmla="*/ 5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 h="6">
                    <a:moveTo>
                      <a:pt x="19" y="5"/>
                    </a:moveTo>
                    <a:lnTo>
                      <a:pt x="19" y="0"/>
                    </a:lnTo>
                    <a:lnTo>
                      <a:pt x="0" y="0"/>
                    </a:lnTo>
                    <a:lnTo>
                      <a:pt x="0" y="5"/>
                    </a:lnTo>
                    <a:lnTo>
                      <a:pt x="3" y="4"/>
                    </a:lnTo>
                    <a:lnTo>
                      <a:pt x="16" y="4"/>
                    </a:lnTo>
                    <a:lnTo>
                      <a:pt x="19" y="5"/>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38" name="AutoShape 54"/>
              <p:cNvSpPr>
                <a:spLocks noChangeArrowheads="1"/>
              </p:cNvSpPr>
              <p:nvPr/>
            </p:nvSpPr>
            <p:spPr bwMode="auto">
              <a:xfrm>
                <a:off x="2021" y="2716"/>
                <a:ext cx="16" cy="0"/>
              </a:xfrm>
              <a:prstGeom prst="roundRect">
                <a:avLst>
                  <a:gd name="adj" fmla="val 0"/>
                </a:avLst>
              </a:prstGeom>
              <a:solidFill>
                <a:srgbClr val="EFEFEF"/>
              </a:solidFill>
              <a:ln w="9247">
                <a:solidFill>
                  <a:srgbClr val="EFEFE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39" name="AutoShape 55"/>
              <p:cNvSpPr>
                <a:spLocks noChangeArrowheads="1"/>
              </p:cNvSpPr>
              <p:nvPr/>
            </p:nvSpPr>
            <p:spPr bwMode="auto">
              <a:xfrm>
                <a:off x="1986" y="2716"/>
                <a:ext cx="16" cy="0"/>
              </a:xfrm>
              <a:prstGeom prst="roundRect">
                <a:avLst>
                  <a:gd name="adj" fmla="val 0"/>
                </a:avLst>
              </a:prstGeom>
              <a:solidFill>
                <a:srgbClr val="EFEFEF"/>
              </a:solidFill>
              <a:ln w="9247">
                <a:solidFill>
                  <a:srgbClr val="EFEFE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28" name="Freeform 56"/>
              <p:cNvSpPr>
                <a:spLocks/>
              </p:cNvSpPr>
              <p:nvPr/>
            </p:nvSpPr>
            <p:spPr bwMode="auto">
              <a:xfrm>
                <a:off x="2002" y="2708"/>
                <a:ext cx="20" cy="5"/>
              </a:xfrm>
              <a:custGeom>
                <a:avLst/>
                <a:gdLst>
                  <a:gd name="T0" fmla="*/ 19 w 20"/>
                  <a:gd name="T1" fmla="*/ 0 h 5"/>
                  <a:gd name="T2" fmla="*/ 16 w 20"/>
                  <a:gd name="T3" fmla="*/ 4 h 5"/>
                  <a:gd name="T4" fmla="*/ 3 w 20"/>
                  <a:gd name="T5" fmla="*/ 4 h 5"/>
                  <a:gd name="T6" fmla="*/ 0 w 20"/>
                  <a:gd name="T7" fmla="*/ 0 h 5"/>
                  <a:gd name="T8" fmla="*/ 19 w 20"/>
                  <a:gd name="T9" fmla="*/ 0 h 5"/>
                  <a:gd name="T10" fmla="*/ 19 w 20"/>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5">
                    <a:moveTo>
                      <a:pt x="19" y="0"/>
                    </a:moveTo>
                    <a:lnTo>
                      <a:pt x="16" y="4"/>
                    </a:lnTo>
                    <a:lnTo>
                      <a:pt x="3" y="4"/>
                    </a:lnTo>
                    <a:lnTo>
                      <a:pt x="0" y="0"/>
                    </a:lnTo>
                    <a:lnTo>
                      <a:pt x="19" y="0"/>
                    </a:lnTo>
                  </a:path>
                </a:pathLst>
              </a:custGeom>
              <a:solidFill>
                <a:srgbClr val="D2D2D2"/>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41" name="Line 57"/>
              <p:cNvSpPr>
                <a:spLocks noChangeShapeType="1"/>
              </p:cNvSpPr>
              <p:nvPr/>
            </p:nvSpPr>
            <p:spPr bwMode="auto">
              <a:xfrm flipH="1">
                <a:off x="2002" y="2715"/>
                <a:ext cx="18"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42" name="AutoShape 58" descr="50%"/>
              <p:cNvSpPr>
                <a:spLocks noChangeArrowheads="1"/>
              </p:cNvSpPr>
              <p:nvPr/>
            </p:nvSpPr>
            <p:spPr bwMode="auto">
              <a:xfrm flipV="1">
                <a:off x="1981" y="2720"/>
                <a:ext cx="62" cy="3"/>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31" name="Freeform 59"/>
              <p:cNvSpPr>
                <a:spLocks/>
              </p:cNvSpPr>
              <p:nvPr/>
            </p:nvSpPr>
            <p:spPr bwMode="auto">
              <a:xfrm>
                <a:off x="1981" y="2717"/>
                <a:ext cx="63" cy="4"/>
              </a:xfrm>
              <a:custGeom>
                <a:avLst/>
                <a:gdLst>
                  <a:gd name="T0" fmla="*/ 62 w 63"/>
                  <a:gd name="T1" fmla="*/ 3 h 4"/>
                  <a:gd name="T2" fmla="*/ 18 w 63"/>
                  <a:gd name="T3" fmla="*/ 3 h 4"/>
                  <a:gd name="T4" fmla="*/ 18 w 63"/>
                  <a:gd name="T5" fmla="*/ 0 h 4"/>
                  <a:gd name="T6" fmla="*/ 8 w 63"/>
                  <a:gd name="T7" fmla="*/ 0 h 4"/>
                  <a:gd name="T8" fmla="*/ 8 w 63"/>
                  <a:gd name="T9" fmla="*/ 3 h 4"/>
                  <a:gd name="T10" fmla="*/ 0 w 63"/>
                  <a:gd name="T11" fmla="*/ 3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4">
                    <a:moveTo>
                      <a:pt x="62" y="3"/>
                    </a:moveTo>
                    <a:lnTo>
                      <a:pt x="18" y="3"/>
                    </a:lnTo>
                    <a:lnTo>
                      <a:pt x="18" y="0"/>
                    </a:lnTo>
                    <a:lnTo>
                      <a:pt x="8" y="0"/>
                    </a:lnTo>
                    <a:lnTo>
                      <a:pt x="8" y="3"/>
                    </a:lnTo>
                    <a:lnTo>
                      <a:pt x="0" y="3"/>
                    </a:lnTo>
                  </a:path>
                </a:pathLst>
              </a:custGeom>
              <a:noFill/>
              <a:ln w="18454"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44" name="Line 60"/>
              <p:cNvSpPr>
                <a:spLocks noChangeShapeType="1"/>
              </p:cNvSpPr>
              <p:nvPr/>
            </p:nvSpPr>
            <p:spPr bwMode="auto">
              <a:xfrm flipH="1">
                <a:off x="1981" y="2720"/>
                <a:ext cx="62"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45" name="AutoShape 61"/>
              <p:cNvSpPr>
                <a:spLocks noChangeArrowheads="1"/>
              </p:cNvSpPr>
              <p:nvPr/>
            </p:nvSpPr>
            <p:spPr bwMode="auto">
              <a:xfrm flipV="1">
                <a:off x="1989" y="2718"/>
                <a:ext cx="9" cy="4"/>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46" name="AutoShape 62"/>
              <p:cNvSpPr>
                <a:spLocks noChangeArrowheads="1"/>
              </p:cNvSpPr>
              <p:nvPr/>
            </p:nvSpPr>
            <p:spPr bwMode="auto">
              <a:xfrm flipV="1">
                <a:off x="1991" y="2719"/>
                <a:ext cx="5" cy="1"/>
              </a:xfrm>
              <a:prstGeom prst="roundRect">
                <a:avLst>
                  <a:gd name="adj" fmla="val 0"/>
                </a:avLst>
              </a:prstGeom>
              <a:solidFill>
                <a:srgbClr val="9F9FFF"/>
              </a:solidFill>
              <a:ln w="9247">
                <a:solidFill>
                  <a:srgbClr val="9F9FF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47" name="Line 63"/>
              <p:cNvSpPr>
                <a:spLocks noChangeShapeType="1"/>
              </p:cNvSpPr>
              <p:nvPr/>
            </p:nvSpPr>
            <p:spPr bwMode="auto">
              <a:xfrm flipH="1">
                <a:off x="1984" y="2764"/>
                <a:ext cx="55"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48" name="AutoShape 64"/>
              <p:cNvSpPr>
                <a:spLocks noChangeArrowheads="1"/>
              </p:cNvSpPr>
              <p:nvPr/>
            </p:nvSpPr>
            <p:spPr bwMode="auto">
              <a:xfrm flipV="1">
                <a:off x="1981" y="2732"/>
                <a:ext cx="62" cy="20"/>
              </a:xfrm>
              <a:prstGeom prst="roundRect">
                <a:avLst>
                  <a:gd name="adj" fmla="val 0"/>
                </a:avLst>
              </a:prstGeom>
              <a:solidFill>
                <a:srgbClr val="C0C0C0"/>
              </a:solidFill>
              <a:ln w="9247">
                <a:solidFill>
                  <a:srgbClr val="8F8F8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49" name="Line 65"/>
              <p:cNvSpPr>
                <a:spLocks noChangeShapeType="1"/>
              </p:cNvSpPr>
              <p:nvPr/>
            </p:nvSpPr>
            <p:spPr bwMode="auto">
              <a:xfrm flipH="1">
                <a:off x="1984" y="2768"/>
                <a:ext cx="55"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50" name="AutoShape 66" descr="50%"/>
              <p:cNvSpPr>
                <a:spLocks noChangeArrowheads="1"/>
              </p:cNvSpPr>
              <p:nvPr/>
            </p:nvSpPr>
            <p:spPr bwMode="auto">
              <a:xfrm flipV="1">
                <a:off x="1981" y="2753"/>
                <a:ext cx="62" cy="2"/>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51" name="Line 67"/>
              <p:cNvSpPr>
                <a:spLocks noChangeShapeType="1"/>
              </p:cNvSpPr>
              <p:nvPr/>
            </p:nvSpPr>
            <p:spPr bwMode="auto">
              <a:xfrm>
                <a:off x="2011" y="2671"/>
                <a:ext cx="0" cy="29"/>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78340" name="Freeform 68" descr="50%"/>
              <p:cNvSpPr>
                <a:spLocks/>
              </p:cNvSpPr>
              <p:nvPr/>
            </p:nvSpPr>
            <p:spPr bwMode="auto">
              <a:xfrm>
                <a:off x="1931" y="2956"/>
                <a:ext cx="163" cy="8"/>
              </a:xfrm>
              <a:custGeom>
                <a:avLst/>
                <a:gdLst>
                  <a:gd name="T0" fmla="*/ 162 w 163"/>
                  <a:gd name="T1" fmla="*/ 7 h 8"/>
                  <a:gd name="T2" fmla="*/ 162 w 163"/>
                  <a:gd name="T3" fmla="*/ 4 h 8"/>
                  <a:gd name="T4" fmla="*/ 124 w 163"/>
                  <a:gd name="T5" fmla="*/ 0 h 8"/>
                  <a:gd name="T6" fmla="*/ 124 w 163"/>
                  <a:gd name="T7" fmla="*/ 3 h 8"/>
                  <a:gd name="T8" fmla="*/ 38 w 163"/>
                  <a:gd name="T9" fmla="*/ 3 h 8"/>
                  <a:gd name="T10" fmla="*/ 38 w 163"/>
                  <a:gd name="T11" fmla="*/ 0 h 8"/>
                  <a:gd name="T12" fmla="*/ 0 w 163"/>
                  <a:gd name="T13" fmla="*/ 4 h 8"/>
                  <a:gd name="T14" fmla="*/ 0 w 163"/>
                  <a:gd name="T15" fmla="*/ 7 h 8"/>
                  <a:gd name="T16" fmla="*/ 162 w 163"/>
                  <a:gd name="T17" fmla="*/ 7 h 8"/>
                  <a:gd name="T18" fmla="*/ 162 w 163"/>
                  <a:gd name="T19" fmla="*/ 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 h="8">
                    <a:moveTo>
                      <a:pt x="162" y="7"/>
                    </a:moveTo>
                    <a:lnTo>
                      <a:pt x="162" y="4"/>
                    </a:lnTo>
                    <a:lnTo>
                      <a:pt x="124" y="0"/>
                    </a:lnTo>
                    <a:lnTo>
                      <a:pt x="124" y="3"/>
                    </a:lnTo>
                    <a:lnTo>
                      <a:pt x="38" y="3"/>
                    </a:lnTo>
                    <a:lnTo>
                      <a:pt x="38" y="0"/>
                    </a:lnTo>
                    <a:lnTo>
                      <a:pt x="0" y="4"/>
                    </a:lnTo>
                    <a:lnTo>
                      <a:pt x="0" y="7"/>
                    </a:lnTo>
                    <a:lnTo>
                      <a:pt x="162" y="7"/>
                    </a:lnTo>
                  </a:path>
                </a:pathLst>
              </a:custGeom>
              <a:pattFill prst="pct50">
                <a:fgClr>
                  <a:srgbClr val="8F8F8F"/>
                </a:fgClr>
                <a:bgClr>
                  <a:srgbClr val="8F8F8F"/>
                </a:bgClr>
              </a:patt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41" name="Freeform 69"/>
              <p:cNvSpPr>
                <a:spLocks/>
              </p:cNvSpPr>
              <p:nvPr/>
            </p:nvSpPr>
            <p:spPr bwMode="auto">
              <a:xfrm>
                <a:off x="1982" y="2674"/>
                <a:ext cx="62" cy="17"/>
              </a:xfrm>
              <a:custGeom>
                <a:avLst/>
                <a:gdLst>
                  <a:gd name="T0" fmla="*/ 61 w 62"/>
                  <a:gd name="T1" fmla="*/ 16 h 17"/>
                  <a:gd name="T2" fmla="*/ 49 w 62"/>
                  <a:gd name="T3" fmla="*/ 16 h 17"/>
                  <a:gd name="T4" fmla="*/ 49 w 62"/>
                  <a:gd name="T5" fmla="*/ 0 h 17"/>
                  <a:gd name="T6" fmla="*/ 36 w 62"/>
                  <a:gd name="T7" fmla="*/ 0 h 17"/>
                  <a:gd name="T8" fmla="*/ 36 w 62"/>
                  <a:gd name="T9" fmla="*/ 16 h 17"/>
                  <a:gd name="T10" fmla="*/ 0 w 62"/>
                  <a:gd name="T11" fmla="*/ 1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 h="17">
                    <a:moveTo>
                      <a:pt x="61" y="16"/>
                    </a:moveTo>
                    <a:lnTo>
                      <a:pt x="49" y="16"/>
                    </a:lnTo>
                    <a:lnTo>
                      <a:pt x="49" y="0"/>
                    </a:lnTo>
                    <a:lnTo>
                      <a:pt x="36" y="0"/>
                    </a:lnTo>
                    <a:lnTo>
                      <a:pt x="36" y="16"/>
                    </a:lnTo>
                    <a:lnTo>
                      <a:pt x="0" y="16"/>
                    </a:lnTo>
                  </a:path>
                </a:pathLst>
              </a:custGeom>
              <a:noFill/>
              <a:ln w="18454"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54" name="AutoShape 70"/>
              <p:cNvSpPr>
                <a:spLocks noChangeArrowheads="1"/>
              </p:cNvSpPr>
              <p:nvPr/>
            </p:nvSpPr>
            <p:spPr bwMode="auto">
              <a:xfrm flipV="1">
                <a:off x="2019" y="2674"/>
                <a:ext cx="11" cy="17"/>
              </a:xfrm>
              <a:prstGeom prst="roundRect">
                <a:avLst>
                  <a:gd name="adj" fmla="val 0"/>
                </a:avLst>
              </a:prstGeom>
              <a:solidFill>
                <a:srgbClr val="C0C0C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43" name="Freeform 71"/>
              <p:cNvSpPr>
                <a:spLocks/>
              </p:cNvSpPr>
              <p:nvPr/>
            </p:nvSpPr>
            <p:spPr bwMode="auto">
              <a:xfrm>
                <a:off x="2018" y="2678"/>
                <a:ext cx="13" cy="14"/>
              </a:xfrm>
              <a:custGeom>
                <a:avLst/>
                <a:gdLst>
                  <a:gd name="T0" fmla="*/ 10 w 13"/>
                  <a:gd name="T1" fmla="*/ 12 h 14"/>
                  <a:gd name="T2" fmla="*/ 10 w 13"/>
                  <a:gd name="T3" fmla="*/ 0 h 14"/>
                  <a:gd name="T4" fmla="*/ 2 w 13"/>
                  <a:gd name="T5" fmla="*/ 0 h 14"/>
                  <a:gd name="T6" fmla="*/ 2 w 13"/>
                  <a:gd name="T7" fmla="*/ 12 h 14"/>
                  <a:gd name="T8" fmla="*/ 0 w 13"/>
                  <a:gd name="T9" fmla="*/ 13 h 14"/>
                  <a:gd name="T10" fmla="*/ 12 w 13"/>
                  <a:gd name="T11" fmla="*/ 13 h 14"/>
                  <a:gd name="T12" fmla="*/ 10 w 13"/>
                  <a:gd name="T13" fmla="*/ 12 h 14"/>
                  <a:gd name="T14" fmla="*/ 10 w 13"/>
                  <a:gd name="T15" fmla="*/ 12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14">
                    <a:moveTo>
                      <a:pt x="10" y="12"/>
                    </a:moveTo>
                    <a:lnTo>
                      <a:pt x="10" y="0"/>
                    </a:lnTo>
                    <a:lnTo>
                      <a:pt x="2" y="0"/>
                    </a:lnTo>
                    <a:lnTo>
                      <a:pt x="2" y="12"/>
                    </a:lnTo>
                    <a:lnTo>
                      <a:pt x="0" y="13"/>
                    </a:lnTo>
                    <a:lnTo>
                      <a:pt x="12" y="13"/>
                    </a:lnTo>
                    <a:lnTo>
                      <a:pt x="10" y="12"/>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56" name="AutoShape 72"/>
              <p:cNvSpPr>
                <a:spLocks noChangeArrowheads="1"/>
              </p:cNvSpPr>
              <p:nvPr/>
            </p:nvSpPr>
            <p:spPr bwMode="auto">
              <a:xfrm flipV="1">
                <a:off x="2021" y="2680"/>
                <a:ext cx="7" cy="2"/>
              </a:xfrm>
              <a:prstGeom prst="roundRect">
                <a:avLst>
                  <a:gd name="adj" fmla="val 0"/>
                </a:avLst>
              </a:prstGeom>
              <a:solidFill>
                <a:srgbClr val="FF60AF"/>
              </a:solidFill>
              <a:ln w="9247">
                <a:solidFill>
                  <a:srgbClr val="FF60A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57" name="AutoShape 73"/>
              <p:cNvSpPr>
                <a:spLocks noChangeArrowheads="1"/>
              </p:cNvSpPr>
              <p:nvPr/>
            </p:nvSpPr>
            <p:spPr bwMode="auto">
              <a:xfrm>
                <a:off x="2021" y="2682"/>
                <a:ext cx="7" cy="8"/>
              </a:xfrm>
              <a:prstGeom prst="roundRect">
                <a:avLst>
                  <a:gd name="adj" fmla="val 0"/>
                </a:avLst>
              </a:prstGeom>
              <a:solidFill>
                <a:srgbClr val="C20041"/>
              </a:solidFill>
              <a:ln w="9247">
                <a:solidFill>
                  <a:srgbClr val="C20041"/>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58" name="AutoShape 74"/>
              <p:cNvSpPr>
                <a:spLocks noChangeArrowheads="1"/>
              </p:cNvSpPr>
              <p:nvPr/>
            </p:nvSpPr>
            <p:spPr bwMode="auto">
              <a:xfrm flipV="1">
                <a:off x="2034" y="2709"/>
                <a:ext cx="3" cy="2"/>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59" name="AutoShape 75"/>
              <p:cNvSpPr>
                <a:spLocks noChangeArrowheads="1"/>
              </p:cNvSpPr>
              <p:nvPr/>
            </p:nvSpPr>
            <p:spPr bwMode="auto">
              <a:xfrm flipV="1">
                <a:off x="2034" y="2686"/>
                <a:ext cx="3" cy="3"/>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48" name="Freeform 76"/>
              <p:cNvSpPr>
                <a:spLocks/>
              </p:cNvSpPr>
              <p:nvPr/>
            </p:nvSpPr>
            <p:spPr bwMode="auto">
              <a:xfrm>
                <a:off x="1695" y="3000"/>
                <a:ext cx="314" cy="63"/>
              </a:xfrm>
              <a:custGeom>
                <a:avLst/>
                <a:gdLst>
                  <a:gd name="T0" fmla="*/ 13 w 314"/>
                  <a:gd name="T1" fmla="*/ 4 h 63"/>
                  <a:gd name="T2" fmla="*/ 12 w 314"/>
                  <a:gd name="T3" fmla="*/ 12 h 63"/>
                  <a:gd name="T4" fmla="*/ 10 w 314"/>
                  <a:gd name="T5" fmla="*/ 18 h 63"/>
                  <a:gd name="T6" fmla="*/ 9 w 314"/>
                  <a:gd name="T7" fmla="*/ 23 h 63"/>
                  <a:gd name="T8" fmla="*/ 7 w 314"/>
                  <a:gd name="T9" fmla="*/ 29 h 63"/>
                  <a:gd name="T10" fmla="*/ 5 w 314"/>
                  <a:gd name="T11" fmla="*/ 35 h 63"/>
                  <a:gd name="T12" fmla="*/ 3 w 314"/>
                  <a:gd name="T13" fmla="*/ 41 h 63"/>
                  <a:gd name="T14" fmla="*/ 1 w 314"/>
                  <a:gd name="T15" fmla="*/ 47 h 63"/>
                  <a:gd name="T16" fmla="*/ 0 w 314"/>
                  <a:gd name="T17" fmla="*/ 50 h 63"/>
                  <a:gd name="T18" fmla="*/ 0 w 314"/>
                  <a:gd name="T19" fmla="*/ 50 h 63"/>
                  <a:gd name="T20" fmla="*/ 0 w 314"/>
                  <a:gd name="T21" fmla="*/ 52 h 63"/>
                  <a:gd name="T22" fmla="*/ 0 w 314"/>
                  <a:gd name="T23" fmla="*/ 52 h 63"/>
                  <a:gd name="T24" fmla="*/ 0 w 314"/>
                  <a:gd name="T25" fmla="*/ 55 h 63"/>
                  <a:gd name="T26" fmla="*/ 0 w 314"/>
                  <a:gd name="T27" fmla="*/ 55 h 63"/>
                  <a:gd name="T28" fmla="*/ 0 w 314"/>
                  <a:gd name="T29" fmla="*/ 55 h 63"/>
                  <a:gd name="T30" fmla="*/ 0 w 314"/>
                  <a:gd name="T31" fmla="*/ 55 h 63"/>
                  <a:gd name="T32" fmla="*/ 1 w 314"/>
                  <a:gd name="T33" fmla="*/ 57 h 63"/>
                  <a:gd name="T34" fmla="*/ 1 w 314"/>
                  <a:gd name="T35" fmla="*/ 57 h 63"/>
                  <a:gd name="T36" fmla="*/ 1 w 314"/>
                  <a:gd name="T37" fmla="*/ 59 h 63"/>
                  <a:gd name="T38" fmla="*/ 1 w 314"/>
                  <a:gd name="T39" fmla="*/ 59 h 63"/>
                  <a:gd name="T40" fmla="*/ 1 w 314"/>
                  <a:gd name="T41" fmla="*/ 61 h 63"/>
                  <a:gd name="T42" fmla="*/ 1 w 314"/>
                  <a:gd name="T43" fmla="*/ 61 h 63"/>
                  <a:gd name="T44" fmla="*/ 1 w 314"/>
                  <a:gd name="T45" fmla="*/ 62 h 63"/>
                  <a:gd name="T46" fmla="*/ 1 w 314"/>
                  <a:gd name="T47" fmla="*/ 62 h 63"/>
                  <a:gd name="T48" fmla="*/ 310 w 314"/>
                  <a:gd name="T49" fmla="*/ 62 h 63"/>
                  <a:gd name="T50" fmla="*/ 310 w 314"/>
                  <a:gd name="T51" fmla="*/ 62 h 63"/>
                  <a:gd name="T52" fmla="*/ 310 w 314"/>
                  <a:gd name="T53" fmla="*/ 61 h 63"/>
                  <a:gd name="T54" fmla="*/ 310 w 314"/>
                  <a:gd name="T55" fmla="*/ 61 h 63"/>
                  <a:gd name="T56" fmla="*/ 311 w 314"/>
                  <a:gd name="T57" fmla="*/ 59 h 63"/>
                  <a:gd name="T58" fmla="*/ 311 w 314"/>
                  <a:gd name="T59" fmla="*/ 59 h 63"/>
                  <a:gd name="T60" fmla="*/ 311 w 314"/>
                  <a:gd name="T61" fmla="*/ 57 h 63"/>
                  <a:gd name="T62" fmla="*/ 311 w 314"/>
                  <a:gd name="T63" fmla="*/ 57 h 63"/>
                  <a:gd name="T64" fmla="*/ 312 w 314"/>
                  <a:gd name="T65" fmla="*/ 55 h 63"/>
                  <a:gd name="T66" fmla="*/ 312 w 314"/>
                  <a:gd name="T67" fmla="*/ 55 h 63"/>
                  <a:gd name="T68" fmla="*/ 312 w 314"/>
                  <a:gd name="T69" fmla="*/ 55 h 63"/>
                  <a:gd name="T70" fmla="*/ 312 w 314"/>
                  <a:gd name="T71" fmla="*/ 55 h 63"/>
                  <a:gd name="T72" fmla="*/ 313 w 314"/>
                  <a:gd name="T73" fmla="*/ 52 h 63"/>
                  <a:gd name="T74" fmla="*/ 313 w 314"/>
                  <a:gd name="T75" fmla="*/ 52 h 63"/>
                  <a:gd name="T76" fmla="*/ 313 w 314"/>
                  <a:gd name="T77" fmla="*/ 50 h 63"/>
                  <a:gd name="T78" fmla="*/ 313 w 314"/>
                  <a:gd name="T79" fmla="*/ 50 h 63"/>
                  <a:gd name="T80" fmla="*/ 313 w 314"/>
                  <a:gd name="T81" fmla="*/ 49 h 63"/>
                  <a:gd name="T82" fmla="*/ 309 w 314"/>
                  <a:gd name="T83" fmla="*/ 43 h 63"/>
                  <a:gd name="T84" fmla="*/ 307 w 314"/>
                  <a:gd name="T85" fmla="*/ 37 h 63"/>
                  <a:gd name="T86" fmla="*/ 305 w 314"/>
                  <a:gd name="T87" fmla="*/ 31 h 63"/>
                  <a:gd name="T88" fmla="*/ 304 w 314"/>
                  <a:gd name="T89" fmla="*/ 25 h 63"/>
                  <a:gd name="T90" fmla="*/ 301 w 314"/>
                  <a:gd name="T91" fmla="*/ 19 h 63"/>
                  <a:gd name="T92" fmla="*/ 300 w 314"/>
                  <a:gd name="T93" fmla="*/ 13 h 63"/>
                  <a:gd name="T94" fmla="*/ 298 w 314"/>
                  <a:gd name="T95" fmla="*/ 8 h 63"/>
                  <a:gd name="T96" fmla="*/ 298 w 314"/>
                  <a:gd name="T97" fmla="*/ 0 h 63"/>
                  <a:gd name="T98" fmla="*/ 16 w 314"/>
                  <a:gd name="T99" fmla="*/ 0 h 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14" h="63">
                    <a:moveTo>
                      <a:pt x="16" y="0"/>
                    </a:moveTo>
                    <a:lnTo>
                      <a:pt x="13" y="4"/>
                    </a:lnTo>
                    <a:lnTo>
                      <a:pt x="13" y="8"/>
                    </a:lnTo>
                    <a:lnTo>
                      <a:pt x="12" y="12"/>
                    </a:lnTo>
                    <a:lnTo>
                      <a:pt x="12" y="13"/>
                    </a:lnTo>
                    <a:lnTo>
                      <a:pt x="10" y="18"/>
                    </a:lnTo>
                    <a:lnTo>
                      <a:pt x="10" y="19"/>
                    </a:lnTo>
                    <a:lnTo>
                      <a:pt x="9" y="23"/>
                    </a:lnTo>
                    <a:lnTo>
                      <a:pt x="9" y="25"/>
                    </a:lnTo>
                    <a:lnTo>
                      <a:pt x="7" y="29"/>
                    </a:lnTo>
                    <a:lnTo>
                      <a:pt x="6" y="31"/>
                    </a:lnTo>
                    <a:lnTo>
                      <a:pt x="5" y="35"/>
                    </a:lnTo>
                    <a:lnTo>
                      <a:pt x="5" y="37"/>
                    </a:lnTo>
                    <a:lnTo>
                      <a:pt x="3" y="41"/>
                    </a:lnTo>
                    <a:lnTo>
                      <a:pt x="3" y="43"/>
                    </a:lnTo>
                    <a:lnTo>
                      <a:pt x="1" y="47"/>
                    </a:lnTo>
                    <a:lnTo>
                      <a:pt x="1" y="49"/>
                    </a:lnTo>
                    <a:lnTo>
                      <a:pt x="0" y="50"/>
                    </a:lnTo>
                    <a:lnTo>
                      <a:pt x="0" y="52"/>
                    </a:lnTo>
                    <a:lnTo>
                      <a:pt x="0" y="55"/>
                    </a:lnTo>
                    <a:lnTo>
                      <a:pt x="1" y="55"/>
                    </a:lnTo>
                    <a:lnTo>
                      <a:pt x="1" y="57"/>
                    </a:lnTo>
                    <a:lnTo>
                      <a:pt x="1" y="59"/>
                    </a:lnTo>
                    <a:lnTo>
                      <a:pt x="1" y="61"/>
                    </a:lnTo>
                    <a:lnTo>
                      <a:pt x="1" y="62"/>
                    </a:lnTo>
                    <a:lnTo>
                      <a:pt x="3" y="62"/>
                    </a:lnTo>
                    <a:lnTo>
                      <a:pt x="310" y="62"/>
                    </a:lnTo>
                    <a:lnTo>
                      <a:pt x="310" y="61"/>
                    </a:lnTo>
                    <a:lnTo>
                      <a:pt x="311" y="59"/>
                    </a:lnTo>
                    <a:lnTo>
                      <a:pt x="311" y="57"/>
                    </a:lnTo>
                    <a:lnTo>
                      <a:pt x="312" y="55"/>
                    </a:lnTo>
                    <a:lnTo>
                      <a:pt x="313" y="52"/>
                    </a:lnTo>
                    <a:lnTo>
                      <a:pt x="313" y="50"/>
                    </a:lnTo>
                    <a:lnTo>
                      <a:pt x="313" y="49"/>
                    </a:lnTo>
                    <a:lnTo>
                      <a:pt x="311" y="47"/>
                    </a:lnTo>
                    <a:lnTo>
                      <a:pt x="309" y="43"/>
                    </a:lnTo>
                    <a:lnTo>
                      <a:pt x="307" y="41"/>
                    </a:lnTo>
                    <a:lnTo>
                      <a:pt x="307" y="37"/>
                    </a:lnTo>
                    <a:lnTo>
                      <a:pt x="305" y="35"/>
                    </a:lnTo>
                    <a:lnTo>
                      <a:pt x="305" y="31"/>
                    </a:lnTo>
                    <a:lnTo>
                      <a:pt x="304" y="29"/>
                    </a:lnTo>
                    <a:lnTo>
                      <a:pt x="304" y="25"/>
                    </a:lnTo>
                    <a:lnTo>
                      <a:pt x="301" y="23"/>
                    </a:lnTo>
                    <a:lnTo>
                      <a:pt x="301" y="19"/>
                    </a:lnTo>
                    <a:lnTo>
                      <a:pt x="300" y="18"/>
                    </a:lnTo>
                    <a:lnTo>
                      <a:pt x="300" y="13"/>
                    </a:lnTo>
                    <a:lnTo>
                      <a:pt x="298" y="12"/>
                    </a:lnTo>
                    <a:lnTo>
                      <a:pt x="298" y="8"/>
                    </a:lnTo>
                    <a:lnTo>
                      <a:pt x="298" y="4"/>
                    </a:lnTo>
                    <a:lnTo>
                      <a:pt x="298" y="0"/>
                    </a:lnTo>
                    <a:lnTo>
                      <a:pt x="16" y="0"/>
                    </a:lnTo>
                  </a:path>
                </a:pathLst>
              </a:custGeom>
              <a:solidFill>
                <a:srgbClr val="C0C0C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49" name="Freeform 77" descr="50%"/>
              <p:cNvSpPr>
                <a:spLocks/>
              </p:cNvSpPr>
              <p:nvPr/>
            </p:nvSpPr>
            <p:spPr bwMode="auto">
              <a:xfrm>
                <a:off x="1699" y="3052"/>
                <a:ext cx="306" cy="4"/>
              </a:xfrm>
              <a:custGeom>
                <a:avLst/>
                <a:gdLst>
                  <a:gd name="T0" fmla="*/ 1 w 306"/>
                  <a:gd name="T1" fmla="*/ 0 h 4"/>
                  <a:gd name="T2" fmla="*/ 0 w 306"/>
                  <a:gd name="T3" fmla="*/ 2 h 4"/>
                  <a:gd name="T4" fmla="*/ 0 w 306"/>
                  <a:gd name="T5" fmla="*/ 2 h 4"/>
                  <a:gd name="T6" fmla="*/ 0 w 306"/>
                  <a:gd name="T7" fmla="*/ 2 h 4"/>
                  <a:gd name="T8" fmla="*/ 0 w 306"/>
                  <a:gd name="T9" fmla="*/ 2 h 4"/>
                  <a:gd name="T10" fmla="*/ 0 w 306"/>
                  <a:gd name="T11" fmla="*/ 2 h 4"/>
                  <a:gd name="T12" fmla="*/ 0 w 306"/>
                  <a:gd name="T13" fmla="*/ 2 h 4"/>
                  <a:gd name="T14" fmla="*/ 0 w 306"/>
                  <a:gd name="T15" fmla="*/ 2 h 4"/>
                  <a:gd name="T16" fmla="*/ 0 w 306"/>
                  <a:gd name="T17" fmla="*/ 2 h 4"/>
                  <a:gd name="T18" fmla="*/ 0 w 306"/>
                  <a:gd name="T19" fmla="*/ 3 h 4"/>
                  <a:gd name="T20" fmla="*/ 0 w 306"/>
                  <a:gd name="T21" fmla="*/ 3 h 4"/>
                  <a:gd name="T22" fmla="*/ 0 w 306"/>
                  <a:gd name="T23" fmla="*/ 3 h 4"/>
                  <a:gd name="T24" fmla="*/ 0 w 306"/>
                  <a:gd name="T25" fmla="*/ 3 h 4"/>
                  <a:gd name="T26" fmla="*/ 0 w 306"/>
                  <a:gd name="T27" fmla="*/ 3 h 4"/>
                  <a:gd name="T28" fmla="*/ 0 w 306"/>
                  <a:gd name="T29" fmla="*/ 3 h 4"/>
                  <a:gd name="T30" fmla="*/ 0 w 306"/>
                  <a:gd name="T31" fmla="*/ 3 h 4"/>
                  <a:gd name="T32" fmla="*/ 1 w 306"/>
                  <a:gd name="T33" fmla="*/ 3 h 4"/>
                  <a:gd name="T34" fmla="*/ 305 w 306"/>
                  <a:gd name="T35" fmla="*/ 3 h 4"/>
                  <a:gd name="T36" fmla="*/ 305 w 306"/>
                  <a:gd name="T37" fmla="*/ 3 h 4"/>
                  <a:gd name="T38" fmla="*/ 305 w 306"/>
                  <a:gd name="T39" fmla="*/ 3 h 4"/>
                  <a:gd name="T40" fmla="*/ 305 w 306"/>
                  <a:gd name="T41" fmla="*/ 3 h 4"/>
                  <a:gd name="T42" fmla="*/ 305 w 306"/>
                  <a:gd name="T43" fmla="*/ 3 h 4"/>
                  <a:gd name="T44" fmla="*/ 305 w 306"/>
                  <a:gd name="T45" fmla="*/ 3 h 4"/>
                  <a:gd name="T46" fmla="*/ 305 w 306"/>
                  <a:gd name="T47" fmla="*/ 3 h 4"/>
                  <a:gd name="T48" fmla="*/ 305 w 306"/>
                  <a:gd name="T49" fmla="*/ 3 h 4"/>
                  <a:gd name="T50" fmla="*/ 305 w 306"/>
                  <a:gd name="T51" fmla="*/ 2 h 4"/>
                  <a:gd name="T52" fmla="*/ 305 w 306"/>
                  <a:gd name="T53" fmla="*/ 2 h 4"/>
                  <a:gd name="T54" fmla="*/ 305 w 306"/>
                  <a:gd name="T55" fmla="*/ 2 h 4"/>
                  <a:gd name="T56" fmla="*/ 305 w 306"/>
                  <a:gd name="T57" fmla="*/ 2 h 4"/>
                  <a:gd name="T58" fmla="*/ 305 w 306"/>
                  <a:gd name="T59" fmla="*/ 2 h 4"/>
                  <a:gd name="T60" fmla="*/ 305 w 306"/>
                  <a:gd name="T61" fmla="*/ 2 h 4"/>
                  <a:gd name="T62" fmla="*/ 305 w 306"/>
                  <a:gd name="T63" fmla="*/ 2 h 4"/>
                  <a:gd name="T64" fmla="*/ 305 w 306"/>
                  <a:gd name="T65" fmla="*/ 2 h 4"/>
                  <a:gd name="T66" fmla="*/ 305 w 306"/>
                  <a:gd name="T67" fmla="*/ 0 h 4"/>
                  <a:gd name="T68" fmla="*/ 1 w 306"/>
                  <a:gd name="T69" fmla="*/ 0 h 4"/>
                  <a:gd name="T70" fmla="*/ 1 w 306"/>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6" h="4">
                    <a:moveTo>
                      <a:pt x="1" y="0"/>
                    </a:moveTo>
                    <a:lnTo>
                      <a:pt x="0" y="2"/>
                    </a:lnTo>
                    <a:lnTo>
                      <a:pt x="0" y="3"/>
                    </a:lnTo>
                    <a:lnTo>
                      <a:pt x="1" y="3"/>
                    </a:lnTo>
                    <a:lnTo>
                      <a:pt x="305" y="3"/>
                    </a:lnTo>
                    <a:lnTo>
                      <a:pt x="305" y="2"/>
                    </a:lnTo>
                    <a:lnTo>
                      <a:pt x="305" y="0"/>
                    </a:lnTo>
                    <a:lnTo>
                      <a:pt x="1" y="0"/>
                    </a:lnTo>
                  </a:path>
                </a:pathLst>
              </a:custGeom>
              <a:pattFill prst="pct50">
                <a:fgClr>
                  <a:srgbClr val="808080"/>
                </a:fgClr>
                <a:bgClr>
                  <a:srgbClr val="EFEFEF"/>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0" name="Freeform 78"/>
              <p:cNvSpPr>
                <a:spLocks/>
              </p:cNvSpPr>
              <p:nvPr/>
            </p:nvSpPr>
            <p:spPr bwMode="auto">
              <a:xfrm>
                <a:off x="1937" y="3019"/>
                <a:ext cx="53" cy="25"/>
              </a:xfrm>
              <a:custGeom>
                <a:avLst/>
                <a:gdLst>
                  <a:gd name="T0" fmla="*/ 52 w 53"/>
                  <a:gd name="T1" fmla="*/ 24 h 25"/>
                  <a:gd name="T2" fmla="*/ 50 w 53"/>
                  <a:gd name="T3" fmla="*/ 24 h 25"/>
                  <a:gd name="T4" fmla="*/ 50 w 53"/>
                  <a:gd name="T5" fmla="*/ 22 h 25"/>
                  <a:gd name="T6" fmla="*/ 49 w 53"/>
                  <a:gd name="T7" fmla="*/ 21 h 25"/>
                  <a:gd name="T8" fmla="*/ 49 w 53"/>
                  <a:gd name="T9" fmla="*/ 19 h 25"/>
                  <a:gd name="T10" fmla="*/ 47 w 53"/>
                  <a:gd name="T11" fmla="*/ 18 h 25"/>
                  <a:gd name="T12" fmla="*/ 47 w 53"/>
                  <a:gd name="T13" fmla="*/ 16 h 25"/>
                  <a:gd name="T14" fmla="*/ 47 w 53"/>
                  <a:gd name="T15" fmla="*/ 14 h 25"/>
                  <a:gd name="T16" fmla="*/ 47 w 53"/>
                  <a:gd name="T17" fmla="*/ 12 h 25"/>
                  <a:gd name="T18" fmla="*/ 45 w 53"/>
                  <a:gd name="T19" fmla="*/ 12 h 25"/>
                  <a:gd name="T20" fmla="*/ 45 w 53"/>
                  <a:gd name="T21" fmla="*/ 10 h 25"/>
                  <a:gd name="T22" fmla="*/ 45 w 53"/>
                  <a:gd name="T23" fmla="*/ 8 h 25"/>
                  <a:gd name="T24" fmla="*/ 45 w 53"/>
                  <a:gd name="T25" fmla="*/ 6 h 25"/>
                  <a:gd name="T26" fmla="*/ 45 w 53"/>
                  <a:gd name="T27" fmla="*/ 6 h 25"/>
                  <a:gd name="T28" fmla="*/ 45 w 53"/>
                  <a:gd name="T29" fmla="*/ 4 h 25"/>
                  <a:gd name="T30" fmla="*/ 45 w 53"/>
                  <a:gd name="T31" fmla="*/ 1 h 25"/>
                  <a:gd name="T32" fmla="*/ 45 w 53"/>
                  <a:gd name="T33" fmla="*/ 0 h 25"/>
                  <a:gd name="T34" fmla="*/ 37 w 53"/>
                  <a:gd name="T35" fmla="*/ 0 h 25"/>
                  <a:gd name="T36" fmla="*/ 38 w 53"/>
                  <a:gd name="T37" fmla="*/ 6 h 25"/>
                  <a:gd name="T38" fmla="*/ 29 w 53"/>
                  <a:gd name="T39" fmla="*/ 6 h 25"/>
                  <a:gd name="T40" fmla="*/ 30 w 53"/>
                  <a:gd name="T41" fmla="*/ 11 h 25"/>
                  <a:gd name="T42" fmla="*/ 19 w 53"/>
                  <a:gd name="T43" fmla="*/ 11 h 25"/>
                  <a:gd name="T44" fmla="*/ 20 w 53"/>
                  <a:gd name="T45" fmla="*/ 16 h 25"/>
                  <a:gd name="T46" fmla="*/ 0 w 53"/>
                  <a:gd name="T47" fmla="*/ 16 h 25"/>
                  <a:gd name="T48" fmla="*/ 2 w 53"/>
                  <a:gd name="T49" fmla="*/ 24 h 25"/>
                  <a:gd name="T50" fmla="*/ 22 w 53"/>
                  <a:gd name="T51" fmla="*/ 24 h 25"/>
                  <a:gd name="T52" fmla="*/ 22 w 53"/>
                  <a:gd name="T53" fmla="*/ 21 h 25"/>
                  <a:gd name="T54" fmla="*/ 30 w 53"/>
                  <a:gd name="T55" fmla="*/ 21 h 25"/>
                  <a:gd name="T56" fmla="*/ 31 w 53"/>
                  <a:gd name="T57" fmla="*/ 24 h 25"/>
                  <a:gd name="T58" fmla="*/ 52 w 53"/>
                  <a:gd name="T59" fmla="*/ 24 h 25"/>
                  <a:gd name="T60" fmla="*/ 52 w 53"/>
                  <a:gd name="T61" fmla="*/ 24 h 2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3" h="25">
                    <a:moveTo>
                      <a:pt x="52" y="24"/>
                    </a:moveTo>
                    <a:lnTo>
                      <a:pt x="50" y="24"/>
                    </a:lnTo>
                    <a:lnTo>
                      <a:pt x="50" y="22"/>
                    </a:lnTo>
                    <a:lnTo>
                      <a:pt x="49" y="21"/>
                    </a:lnTo>
                    <a:lnTo>
                      <a:pt x="49" y="19"/>
                    </a:lnTo>
                    <a:lnTo>
                      <a:pt x="47" y="18"/>
                    </a:lnTo>
                    <a:lnTo>
                      <a:pt x="47" y="16"/>
                    </a:lnTo>
                    <a:lnTo>
                      <a:pt x="47" y="14"/>
                    </a:lnTo>
                    <a:lnTo>
                      <a:pt x="47" y="12"/>
                    </a:lnTo>
                    <a:lnTo>
                      <a:pt x="45" y="12"/>
                    </a:lnTo>
                    <a:lnTo>
                      <a:pt x="45" y="10"/>
                    </a:lnTo>
                    <a:lnTo>
                      <a:pt x="45" y="8"/>
                    </a:lnTo>
                    <a:lnTo>
                      <a:pt x="45" y="6"/>
                    </a:lnTo>
                    <a:lnTo>
                      <a:pt x="45" y="4"/>
                    </a:lnTo>
                    <a:lnTo>
                      <a:pt x="45" y="1"/>
                    </a:lnTo>
                    <a:lnTo>
                      <a:pt x="45" y="0"/>
                    </a:lnTo>
                    <a:lnTo>
                      <a:pt x="37" y="0"/>
                    </a:lnTo>
                    <a:lnTo>
                      <a:pt x="38" y="6"/>
                    </a:lnTo>
                    <a:lnTo>
                      <a:pt x="29" y="6"/>
                    </a:lnTo>
                    <a:lnTo>
                      <a:pt x="30" y="11"/>
                    </a:lnTo>
                    <a:lnTo>
                      <a:pt x="19" y="11"/>
                    </a:lnTo>
                    <a:lnTo>
                      <a:pt x="20" y="16"/>
                    </a:lnTo>
                    <a:lnTo>
                      <a:pt x="0" y="16"/>
                    </a:lnTo>
                    <a:lnTo>
                      <a:pt x="2" y="24"/>
                    </a:lnTo>
                    <a:lnTo>
                      <a:pt x="22" y="24"/>
                    </a:lnTo>
                    <a:lnTo>
                      <a:pt x="22" y="21"/>
                    </a:lnTo>
                    <a:lnTo>
                      <a:pt x="30" y="21"/>
                    </a:lnTo>
                    <a:lnTo>
                      <a:pt x="31" y="24"/>
                    </a:lnTo>
                    <a:lnTo>
                      <a:pt x="52" y="24"/>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1" name="Freeform 79"/>
              <p:cNvSpPr>
                <a:spLocks/>
              </p:cNvSpPr>
              <p:nvPr/>
            </p:nvSpPr>
            <p:spPr bwMode="auto">
              <a:xfrm>
                <a:off x="1826" y="3019"/>
                <a:ext cx="149" cy="25"/>
              </a:xfrm>
              <a:custGeom>
                <a:avLst/>
                <a:gdLst>
                  <a:gd name="T0" fmla="*/ 146 w 149"/>
                  <a:gd name="T1" fmla="*/ 0 h 25"/>
                  <a:gd name="T2" fmla="*/ 148 w 149"/>
                  <a:gd name="T3" fmla="*/ 5 h 25"/>
                  <a:gd name="T4" fmla="*/ 139 w 149"/>
                  <a:gd name="T5" fmla="*/ 5 h 25"/>
                  <a:gd name="T6" fmla="*/ 141 w 149"/>
                  <a:gd name="T7" fmla="*/ 11 h 25"/>
                  <a:gd name="T8" fmla="*/ 128 w 149"/>
                  <a:gd name="T9" fmla="*/ 11 h 25"/>
                  <a:gd name="T10" fmla="*/ 130 w 149"/>
                  <a:gd name="T11" fmla="*/ 16 h 25"/>
                  <a:gd name="T12" fmla="*/ 109 w 149"/>
                  <a:gd name="T13" fmla="*/ 16 h 25"/>
                  <a:gd name="T14" fmla="*/ 111 w 149"/>
                  <a:gd name="T15" fmla="*/ 24 h 25"/>
                  <a:gd name="T16" fmla="*/ 35 w 149"/>
                  <a:gd name="T17" fmla="*/ 24 h 25"/>
                  <a:gd name="T18" fmla="*/ 32 w 149"/>
                  <a:gd name="T19" fmla="*/ 15 h 25"/>
                  <a:gd name="T20" fmla="*/ 16 w 149"/>
                  <a:gd name="T21" fmla="*/ 15 h 25"/>
                  <a:gd name="T22" fmla="*/ 14 w 149"/>
                  <a:gd name="T23" fmla="*/ 10 h 25"/>
                  <a:gd name="T24" fmla="*/ 0 w 149"/>
                  <a:gd name="T25" fmla="*/ 10 h 25"/>
                  <a:gd name="T26" fmla="*/ 0 w 149"/>
                  <a:gd name="T27" fmla="*/ 6 h 25"/>
                  <a:gd name="T28" fmla="*/ 5 w 149"/>
                  <a:gd name="T29" fmla="*/ 6 h 25"/>
                  <a:gd name="T30" fmla="*/ 3 w 149"/>
                  <a:gd name="T31" fmla="*/ 0 h 25"/>
                  <a:gd name="T32" fmla="*/ 146 w 149"/>
                  <a:gd name="T33" fmla="*/ 0 h 25"/>
                  <a:gd name="T34" fmla="*/ 146 w 149"/>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9" h="25">
                    <a:moveTo>
                      <a:pt x="146" y="0"/>
                    </a:moveTo>
                    <a:lnTo>
                      <a:pt x="148" y="5"/>
                    </a:lnTo>
                    <a:lnTo>
                      <a:pt x="139" y="5"/>
                    </a:lnTo>
                    <a:lnTo>
                      <a:pt x="141" y="11"/>
                    </a:lnTo>
                    <a:lnTo>
                      <a:pt x="128" y="11"/>
                    </a:lnTo>
                    <a:lnTo>
                      <a:pt x="130" y="16"/>
                    </a:lnTo>
                    <a:lnTo>
                      <a:pt x="109" y="16"/>
                    </a:lnTo>
                    <a:lnTo>
                      <a:pt x="111" y="24"/>
                    </a:lnTo>
                    <a:lnTo>
                      <a:pt x="35" y="24"/>
                    </a:lnTo>
                    <a:lnTo>
                      <a:pt x="32" y="15"/>
                    </a:lnTo>
                    <a:lnTo>
                      <a:pt x="16" y="15"/>
                    </a:lnTo>
                    <a:lnTo>
                      <a:pt x="14" y="10"/>
                    </a:lnTo>
                    <a:lnTo>
                      <a:pt x="0" y="10"/>
                    </a:lnTo>
                    <a:lnTo>
                      <a:pt x="0" y="6"/>
                    </a:lnTo>
                    <a:lnTo>
                      <a:pt x="5" y="6"/>
                    </a:lnTo>
                    <a:lnTo>
                      <a:pt x="3" y="0"/>
                    </a:lnTo>
                    <a:lnTo>
                      <a:pt x="146"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2" name="Freeform 80"/>
              <p:cNvSpPr>
                <a:spLocks/>
              </p:cNvSpPr>
              <p:nvPr/>
            </p:nvSpPr>
            <p:spPr bwMode="auto">
              <a:xfrm>
                <a:off x="1716" y="3019"/>
                <a:ext cx="15" cy="25"/>
              </a:xfrm>
              <a:custGeom>
                <a:avLst/>
                <a:gdLst>
                  <a:gd name="T0" fmla="*/ 14 w 15"/>
                  <a:gd name="T1" fmla="*/ 0 h 25"/>
                  <a:gd name="T2" fmla="*/ 6 w 15"/>
                  <a:gd name="T3" fmla="*/ 0 h 25"/>
                  <a:gd name="T4" fmla="*/ 5 w 15"/>
                  <a:gd name="T5" fmla="*/ 2 h 25"/>
                  <a:gd name="T6" fmla="*/ 5 w 15"/>
                  <a:gd name="T7" fmla="*/ 4 h 25"/>
                  <a:gd name="T8" fmla="*/ 5 w 15"/>
                  <a:gd name="T9" fmla="*/ 6 h 25"/>
                  <a:gd name="T10" fmla="*/ 5 w 15"/>
                  <a:gd name="T11" fmla="*/ 7 h 25"/>
                  <a:gd name="T12" fmla="*/ 3 w 15"/>
                  <a:gd name="T13" fmla="*/ 9 h 25"/>
                  <a:gd name="T14" fmla="*/ 3 w 15"/>
                  <a:gd name="T15" fmla="*/ 11 h 25"/>
                  <a:gd name="T16" fmla="*/ 3 w 15"/>
                  <a:gd name="T17" fmla="*/ 13 h 25"/>
                  <a:gd name="T18" fmla="*/ 3 w 15"/>
                  <a:gd name="T19" fmla="*/ 13 h 25"/>
                  <a:gd name="T20" fmla="*/ 1 w 15"/>
                  <a:gd name="T21" fmla="*/ 15 h 25"/>
                  <a:gd name="T22" fmla="*/ 1 w 15"/>
                  <a:gd name="T23" fmla="*/ 16 h 25"/>
                  <a:gd name="T24" fmla="*/ 1 w 15"/>
                  <a:gd name="T25" fmla="*/ 19 h 25"/>
                  <a:gd name="T26" fmla="*/ 1 w 15"/>
                  <a:gd name="T27" fmla="*/ 19 h 25"/>
                  <a:gd name="T28" fmla="*/ 0 w 15"/>
                  <a:gd name="T29" fmla="*/ 21 h 25"/>
                  <a:gd name="T30" fmla="*/ 0 w 15"/>
                  <a:gd name="T31" fmla="*/ 22 h 25"/>
                  <a:gd name="T32" fmla="*/ 0 w 15"/>
                  <a:gd name="T33" fmla="*/ 24 h 25"/>
                  <a:gd name="T34" fmla="*/ 0 w 15"/>
                  <a:gd name="T35" fmla="*/ 24 h 25"/>
                  <a:gd name="T36" fmla="*/ 8 w 15"/>
                  <a:gd name="T37" fmla="*/ 24 h 25"/>
                  <a:gd name="T38" fmla="*/ 14 w 15"/>
                  <a:gd name="T39" fmla="*/ 0 h 25"/>
                  <a:gd name="T40" fmla="*/ 14 w 15"/>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 h="25">
                    <a:moveTo>
                      <a:pt x="14" y="0"/>
                    </a:moveTo>
                    <a:lnTo>
                      <a:pt x="6" y="0"/>
                    </a:lnTo>
                    <a:lnTo>
                      <a:pt x="5" y="2"/>
                    </a:lnTo>
                    <a:lnTo>
                      <a:pt x="5" y="4"/>
                    </a:lnTo>
                    <a:lnTo>
                      <a:pt x="5" y="6"/>
                    </a:lnTo>
                    <a:lnTo>
                      <a:pt x="5" y="7"/>
                    </a:lnTo>
                    <a:lnTo>
                      <a:pt x="3" y="9"/>
                    </a:lnTo>
                    <a:lnTo>
                      <a:pt x="3" y="11"/>
                    </a:lnTo>
                    <a:lnTo>
                      <a:pt x="3" y="13"/>
                    </a:lnTo>
                    <a:lnTo>
                      <a:pt x="1" y="15"/>
                    </a:lnTo>
                    <a:lnTo>
                      <a:pt x="1" y="16"/>
                    </a:lnTo>
                    <a:lnTo>
                      <a:pt x="1" y="19"/>
                    </a:lnTo>
                    <a:lnTo>
                      <a:pt x="0" y="21"/>
                    </a:lnTo>
                    <a:lnTo>
                      <a:pt x="0" y="22"/>
                    </a:lnTo>
                    <a:lnTo>
                      <a:pt x="0" y="24"/>
                    </a:lnTo>
                    <a:lnTo>
                      <a:pt x="8" y="24"/>
                    </a:lnTo>
                    <a:lnTo>
                      <a:pt x="14"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3" name="Freeform 81"/>
              <p:cNvSpPr>
                <a:spLocks/>
              </p:cNvSpPr>
              <p:nvPr/>
            </p:nvSpPr>
            <p:spPr bwMode="auto">
              <a:xfrm>
                <a:off x="1810" y="3030"/>
                <a:ext cx="51" cy="14"/>
              </a:xfrm>
              <a:custGeom>
                <a:avLst/>
                <a:gdLst>
                  <a:gd name="T0" fmla="*/ 0 w 51"/>
                  <a:gd name="T1" fmla="*/ 13 h 14"/>
                  <a:gd name="T2" fmla="*/ 0 w 51"/>
                  <a:gd name="T3" fmla="*/ 13 h 14"/>
                  <a:gd name="T4" fmla="*/ 0 w 51"/>
                  <a:gd name="T5" fmla="*/ 12 h 14"/>
                  <a:gd name="T6" fmla="*/ 0 w 51"/>
                  <a:gd name="T7" fmla="*/ 12 h 14"/>
                  <a:gd name="T8" fmla="*/ 0 w 51"/>
                  <a:gd name="T9" fmla="*/ 10 h 14"/>
                  <a:gd name="T10" fmla="*/ 0 w 51"/>
                  <a:gd name="T11" fmla="*/ 10 h 14"/>
                  <a:gd name="T12" fmla="*/ 0 w 51"/>
                  <a:gd name="T13" fmla="*/ 10 h 14"/>
                  <a:gd name="T14" fmla="*/ 0 w 51"/>
                  <a:gd name="T15" fmla="*/ 10 h 14"/>
                  <a:gd name="T16" fmla="*/ 0 w 51"/>
                  <a:gd name="T17" fmla="*/ 8 h 14"/>
                  <a:gd name="T18" fmla="*/ 0 w 51"/>
                  <a:gd name="T19" fmla="*/ 8 h 14"/>
                  <a:gd name="T20" fmla="*/ 0 w 51"/>
                  <a:gd name="T21" fmla="*/ 8 h 14"/>
                  <a:gd name="T22" fmla="*/ 0 w 51"/>
                  <a:gd name="T23" fmla="*/ 8 h 14"/>
                  <a:gd name="T24" fmla="*/ 0 w 51"/>
                  <a:gd name="T25" fmla="*/ 5 h 14"/>
                  <a:gd name="T26" fmla="*/ 0 w 51"/>
                  <a:gd name="T27" fmla="*/ 5 h 14"/>
                  <a:gd name="T28" fmla="*/ 0 w 51"/>
                  <a:gd name="T29" fmla="*/ 4 h 14"/>
                  <a:gd name="T30" fmla="*/ 0 w 51"/>
                  <a:gd name="T31" fmla="*/ 3 h 14"/>
                  <a:gd name="T32" fmla="*/ 1 w 51"/>
                  <a:gd name="T33" fmla="*/ 0 h 14"/>
                  <a:gd name="T34" fmla="*/ 30 w 51"/>
                  <a:gd name="T35" fmla="*/ 0 h 14"/>
                  <a:gd name="T36" fmla="*/ 31 w 51"/>
                  <a:gd name="T37" fmla="*/ 5 h 14"/>
                  <a:gd name="T38" fmla="*/ 46 w 51"/>
                  <a:gd name="T39" fmla="*/ 5 h 14"/>
                  <a:gd name="T40" fmla="*/ 50 w 51"/>
                  <a:gd name="T41" fmla="*/ 13 h 14"/>
                  <a:gd name="T42" fmla="*/ 30 w 51"/>
                  <a:gd name="T43" fmla="*/ 13 h 14"/>
                  <a:gd name="T44" fmla="*/ 29 w 51"/>
                  <a:gd name="T45" fmla="*/ 10 h 14"/>
                  <a:gd name="T46" fmla="*/ 22 w 51"/>
                  <a:gd name="T47" fmla="*/ 10 h 14"/>
                  <a:gd name="T48" fmla="*/ 22 w 51"/>
                  <a:gd name="T49" fmla="*/ 13 h 14"/>
                  <a:gd name="T50" fmla="*/ 0 w 51"/>
                  <a:gd name="T51" fmla="*/ 13 h 14"/>
                  <a:gd name="T52" fmla="*/ 0 w 51"/>
                  <a:gd name="T53" fmla="*/ 13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14">
                    <a:moveTo>
                      <a:pt x="0" y="13"/>
                    </a:moveTo>
                    <a:lnTo>
                      <a:pt x="0" y="13"/>
                    </a:lnTo>
                    <a:lnTo>
                      <a:pt x="0" y="12"/>
                    </a:lnTo>
                    <a:lnTo>
                      <a:pt x="0" y="10"/>
                    </a:lnTo>
                    <a:lnTo>
                      <a:pt x="0" y="8"/>
                    </a:lnTo>
                    <a:lnTo>
                      <a:pt x="0" y="5"/>
                    </a:lnTo>
                    <a:lnTo>
                      <a:pt x="0" y="4"/>
                    </a:lnTo>
                    <a:lnTo>
                      <a:pt x="0" y="3"/>
                    </a:lnTo>
                    <a:lnTo>
                      <a:pt x="1" y="0"/>
                    </a:lnTo>
                    <a:lnTo>
                      <a:pt x="30" y="0"/>
                    </a:lnTo>
                    <a:lnTo>
                      <a:pt x="31" y="5"/>
                    </a:lnTo>
                    <a:lnTo>
                      <a:pt x="46" y="5"/>
                    </a:lnTo>
                    <a:lnTo>
                      <a:pt x="50" y="13"/>
                    </a:lnTo>
                    <a:lnTo>
                      <a:pt x="30" y="13"/>
                    </a:lnTo>
                    <a:lnTo>
                      <a:pt x="29" y="10"/>
                    </a:lnTo>
                    <a:lnTo>
                      <a:pt x="22" y="10"/>
                    </a:lnTo>
                    <a:lnTo>
                      <a:pt x="22" y="13"/>
                    </a:lnTo>
                    <a:lnTo>
                      <a:pt x="0" y="13"/>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4" name="Freeform 82"/>
              <p:cNvSpPr>
                <a:spLocks/>
              </p:cNvSpPr>
              <p:nvPr/>
            </p:nvSpPr>
            <p:spPr bwMode="auto">
              <a:xfrm>
                <a:off x="1812" y="3019"/>
                <a:ext cx="17" cy="6"/>
              </a:xfrm>
              <a:custGeom>
                <a:avLst/>
                <a:gdLst>
                  <a:gd name="T0" fmla="*/ 0 w 17"/>
                  <a:gd name="T1" fmla="*/ 5 h 6"/>
                  <a:gd name="T2" fmla="*/ 0 w 17"/>
                  <a:gd name="T3" fmla="*/ 5 h 6"/>
                  <a:gd name="T4" fmla="*/ 0 w 17"/>
                  <a:gd name="T5" fmla="*/ 5 h 6"/>
                  <a:gd name="T6" fmla="*/ 0 w 17"/>
                  <a:gd name="T7" fmla="*/ 5 h 6"/>
                  <a:gd name="T8" fmla="*/ 0 w 17"/>
                  <a:gd name="T9" fmla="*/ 5 h 6"/>
                  <a:gd name="T10" fmla="*/ 0 w 17"/>
                  <a:gd name="T11" fmla="*/ 5 h 6"/>
                  <a:gd name="T12" fmla="*/ 0 w 17"/>
                  <a:gd name="T13" fmla="*/ 5 h 6"/>
                  <a:gd name="T14" fmla="*/ 0 w 17"/>
                  <a:gd name="T15" fmla="*/ 5 h 6"/>
                  <a:gd name="T16" fmla="*/ 0 w 17"/>
                  <a:gd name="T17" fmla="*/ 3 h 6"/>
                  <a:gd name="T18" fmla="*/ 0 w 17"/>
                  <a:gd name="T19" fmla="*/ 3 h 6"/>
                  <a:gd name="T20" fmla="*/ 0 w 17"/>
                  <a:gd name="T21" fmla="*/ 3 h 6"/>
                  <a:gd name="T22" fmla="*/ 0 w 17"/>
                  <a:gd name="T23" fmla="*/ 3 h 6"/>
                  <a:gd name="T24" fmla="*/ 0 w 17"/>
                  <a:gd name="T25" fmla="*/ 1 h 6"/>
                  <a:gd name="T26" fmla="*/ 0 w 17"/>
                  <a:gd name="T27" fmla="*/ 1 h 6"/>
                  <a:gd name="T28" fmla="*/ 0 w 17"/>
                  <a:gd name="T29" fmla="*/ 1 h 6"/>
                  <a:gd name="T30" fmla="*/ 0 w 17"/>
                  <a:gd name="T31" fmla="*/ 1 h 6"/>
                  <a:gd name="T32" fmla="*/ 0 w 17"/>
                  <a:gd name="T33" fmla="*/ 0 h 6"/>
                  <a:gd name="T34" fmla="*/ 14 w 17"/>
                  <a:gd name="T35" fmla="*/ 0 h 6"/>
                  <a:gd name="T36" fmla="*/ 16 w 17"/>
                  <a:gd name="T37" fmla="*/ 5 h 6"/>
                  <a:gd name="T38" fmla="*/ 0 w 17"/>
                  <a:gd name="T39" fmla="*/ 5 h 6"/>
                  <a:gd name="T40" fmla="*/ 0 w 17"/>
                  <a:gd name="T41" fmla="*/ 5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6">
                    <a:moveTo>
                      <a:pt x="0" y="5"/>
                    </a:moveTo>
                    <a:lnTo>
                      <a:pt x="0" y="5"/>
                    </a:lnTo>
                    <a:lnTo>
                      <a:pt x="0" y="3"/>
                    </a:lnTo>
                    <a:lnTo>
                      <a:pt x="0" y="1"/>
                    </a:lnTo>
                    <a:lnTo>
                      <a:pt x="0" y="0"/>
                    </a:lnTo>
                    <a:lnTo>
                      <a:pt x="14" y="0"/>
                    </a:lnTo>
                    <a:lnTo>
                      <a:pt x="16" y="5"/>
                    </a:lnTo>
                    <a:lnTo>
                      <a:pt x="0" y="5"/>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5" name="Freeform 83"/>
              <p:cNvSpPr>
                <a:spLocks/>
              </p:cNvSpPr>
              <p:nvPr/>
            </p:nvSpPr>
            <p:spPr bwMode="auto">
              <a:xfrm>
                <a:off x="1811" y="3025"/>
                <a:ext cx="15" cy="5"/>
              </a:xfrm>
              <a:custGeom>
                <a:avLst/>
                <a:gdLst>
                  <a:gd name="T0" fmla="*/ 1 w 15"/>
                  <a:gd name="T1" fmla="*/ 4 h 5"/>
                  <a:gd name="T2" fmla="*/ 0 w 15"/>
                  <a:gd name="T3" fmla="*/ 4 h 5"/>
                  <a:gd name="T4" fmla="*/ 0 w 15"/>
                  <a:gd name="T5" fmla="*/ 4 h 5"/>
                  <a:gd name="T6" fmla="*/ 0 w 15"/>
                  <a:gd name="T7" fmla="*/ 4 h 5"/>
                  <a:gd name="T8" fmla="*/ 0 w 15"/>
                  <a:gd name="T9" fmla="*/ 4 h 5"/>
                  <a:gd name="T10" fmla="*/ 0 w 15"/>
                  <a:gd name="T11" fmla="*/ 4 h 5"/>
                  <a:gd name="T12" fmla="*/ 0 w 15"/>
                  <a:gd name="T13" fmla="*/ 4 h 5"/>
                  <a:gd name="T14" fmla="*/ 0 w 15"/>
                  <a:gd name="T15" fmla="*/ 4 h 5"/>
                  <a:gd name="T16" fmla="*/ 0 w 15"/>
                  <a:gd name="T17" fmla="*/ 3 h 5"/>
                  <a:gd name="T18" fmla="*/ 0 w 15"/>
                  <a:gd name="T19" fmla="*/ 3 h 5"/>
                  <a:gd name="T20" fmla="*/ 0 w 15"/>
                  <a:gd name="T21" fmla="*/ 3 h 5"/>
                  <a:gd name="T22" fmla="*/ 0 w 15"/>
                  <a:gd name="T23" fmla="*/ 3 h 5"/>
                  <a:gd name="T24" fmla="*/ 0 w 15"/>
                  <a:gd name="T25" fmla="*/ 2 h 5"/>
                  <a:gd name="T26" fmla="*/ 0 w 15"/>
                  <a:gd name="T27" fmla="*/ 2 h 5"/>
                  <a:gd name="T28" fmla="*/ 0 w 15"/>
                  <a:gd name="T29" fmla="*/ 2 h 5"/>
                  <a:gd name="T30" fmla="*/ 0 w 15"/>
                  <a:gd name="T31" fmla="*/ 2 h 5"/>
                  <a:gd name="T32" fmla="*/ 1 w 15"/>
                  <a:gd name="T33" fmla="*/ 0 h 5"/>
                  <a:gd name="T34" fmla="*/ 13 w 15"/>
                  <a:gd name="T35" fmla="*/ 0 h 5"/>
                  <a:gd name="T36" fmla="*/ 14 w 15"/>
                  <a:gd name="T37" fmla="*/ 4 h 5"/>
                  <a:gd name="T38" fmla="*/ 1 w 15"/>
                  <a:gd name="T39" fmla="*/ 4 h 5"/>
                  <a:gd name="T40" fmla="*/ 1 w 15"/>
                  <a:gd name="T41" fmla="*/ 4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 h="5">
                    <a:moveTo>
                      <a:pt x="1" y="4"/>
                    </a:moveTo>
                    <a:lnTo>
                      <a:pt x="0" y="4"/>
                    </a:lnTo>
                    <a:lnTo>
                      <a:pt x="0" y="3"/>
                    </a:lnTo>
                    <a:lnTo>
                      <a:pt x="0" y="2"/>
                    </a:lnTo>
                    <a:lnTo>
                      <a:pt x="1" y="0"/>
                    </a:lnTo>
                    <a:lnTo>
                      <a:pt x="13" y="0"/>
                    </a:lnTo>
                    <a:lnTo>
                      <a:pt x="14" y="4"/>
                    </a:lnTo>
                    <a:lnTo>
                      <a:pt x="1" y="4"/>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6" name="Freeform 84"/>
              <p:cNvSpPr>
                <a:spLocks/>
              </p:cNvSpPr>
              <p:nvPr/>
            </p:nvSpPr>
            <p:spPr bwMode="auto">
              <a:xfrm>
                <a:off x="1729" y="3019"/>
                <a:ext cx="41" cy="25"/>
              </a:xfrm>
              <a:custGeom>
                <a:avLst/>
                <a:gdLst>
                  <a:gd name="T0" fmla="*/ 7 w 41"/>
                  <a:gd name="T1" fmla="*/ 0 h 25"/>
                  <a:gd name="T2" fmla="*/ 40 w 41"/>
                  <a:gd name="T3" fmla="*/ 0 h 25"/>
                  <a:gd name="T4" fmla="*/ 38 w 41"/>
                  <a:gd name="T5" fmla="*/ 2 h 25"/>
                  <a:gd name="T6" fmla="*/ 38 w 41"/>
                  <a:gd name="T7" fmla="*/ 4 h 25"/>
                  <a:gd name="T8" fmla="*/ 38 w 41"/>
                  <a:gd name="T9" fmla="*/ 6 h 25"/>
                  <a:gd name="T10" fmla="*/ 38 w 41"/>
                  <a:gd name="T11" fmla="*/ 8 h 25"/>
                  <a:gd name="T12" fmla="*/ 37 w 41"/>
                  <a:gd name="T13" fmla="*/ 9 h 25"/>
                  <a:gd name="T14" fmla="*/ 37 w 41"/>
                  <a:gd name="T15" fmla="*/ 11 h 25"/>
                  <a:gd name="T16" fmla="*/ 37 w 41"/>
                  <a:gd name="T17" fmla="*/ 14 h 25"/>
                  <a:gd name="T18" fmla="*/ 37 w 41"/>
                  <a:gd name="T19" fmla="*/ 14 h 25"/>
                  <a:gd name="T20" fmla="*/ 35 w 41"/>
                  <a:gd name="T21" fmla="*/ 15 h 25"/>
                  <a:gd name="T22" fmla="*/ 35 w 41"/>
                  <a:gd name="T23" fmla="*/ 17 h 25"/>
                  <a:gd name="T24" fmla="*/ 35 w 41"/>
                  <a:gd name="T25" fmla="*/ 19 h 25"/>
                  <a:gd name="T26" fmla="*/ 35 w 41"/>
                  <a:gd name="T27" fmla="*/ 19 h 25"/>
                  <a:gd name="T28" fmla="*/ 33 w 41"/>
                  <a:gd name="T29" fmla="*/ 21 h 25"/>
                  <a:gd name="T30" fmla="*/ 33 w 41"/>
                  <a:gd name="T31" fmla="*/ 22 h 25"/>
                  <a:gd name="T32" fmla="*/ 33 w 41"/>
                  <a:gd name="T33" fmla="*/ 24 h 25"/>
                  <a:gd name="T34" fmla="*/ 33 w 41"/>
                  <a:gd name="T35" fmla="*/ 24 h 25"/>
                  <a:gd name="T36" fmla="*/ 0 w 41"/>
                  <a:gd name="T37" fmla="*/ 24 h 25"/>
                  <a:gd name="T38" fmla="*/ 7 w 41"/>
                  <a:gd name="T39" fmla="*/ 0 h 25"/>
                  <a:gd name="T40" fmla="*/ 7 w 41"/>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25">
                    <a:moveTo>
                      <a:pt x="7" y="0"/>
                    </a:moveTo>
                    <a:lnTo>
                      <a:pt x="40" y="0"/>
                    </a:lnTo>
                    <a:lnTo>
                      <a:pt x="38" y="2"/>
                    </a:lnTo>
                    <a:lnTo>
                      <a:pt x="38" y="4"/>
                    </a:lnTo>
                    <a:lnTo>
                      <a:pt x="38" y="6"/>
                    </a:lnTo>
                    <a:lnTo>
                      <a:pt x="38" y="8"/>
                    </a:lnTo>
                    <a:lnTo>
                      <a:pt x="37" y="9"/>
                    </a:lnTo>
                    <a:lnTo>
                      <a:pt x="37" y="11"/>
                    </a:lnTo>
                    <a:lnTo>
                      <a:pt x="37" y="14"/>
                    </a:lnTo>
                    <a:lnTo>
                      <a:pt x="35" y="15"/>
                    </a:lnTo>
                    <a:lnTo>
                      <a:pt x="35" y="17"/>
                    </a:lnTo>
                    <a:lnTo>
                      <a:pt x="35" y="19"/>
                    </a:lnTo>
                    <a:lnTo>
                      <a:pt x="33" y="21"/>
                    </a:lnTo>
                    <a:lnTo>
                      <a:pt x="33" y="22"/>
                    </a:lnTo>
                    <a:lnTo>
                      <a:pt x="33" y="24"/>
                    </a:lnTo>
                    <a:lnTo>
                      <a:pt x="0" y="24"/>
                    </a:lnTo>
                    <a:lnTo>
                      <a:pt x="7"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7" name="Freeform 85"/>
              <p:cNvSpPr>
                <a:spLocks/>
              </p:cNvSpPr>
              <p:nvPr/>
            </p:nvSpPr>
            <p:spPr bwMode="auto">
              <a:xfrm>
                <a:off x="1772" y="3019"/>
                <a:ext cx="36" cy="15"/>
              </a:xfrm>
              <a:custGeom>
                <a:avLst/>
                <a:gdLst>
                  <a:gd name="T0" fmla="*/ 1 w 36"/>
                  <a:gd name="T1" fmla="*/ 0 h 15"/>
                  <a:gd name="T2" fmla="*/ 35 w 36"/>
                  <a:gd name="T3" fmla="*/ 0 h 15"/>
                  <a:gd name="T4" fmla="*/ 35 w 36"/>
                  <a:gd name="T5" fmla="*/ 1 h 15"/>
                  <a:gd name="T6" fmla="*/ 35 w 36"/>
                  <a:gd name="T7" fmla="*/ 1 h 15"/>
                  <a:gd name="T8" fmla="*/ 35 w 36"/>
                  <a:gd name="T9" fmla="*/ 1 h 15"/>
                  <a:gd name="T10" fmla="*/ 35 w 36"/>
                  <a:gd name="T11" fmla="*/ 1 h 15"/>
                  <a:gd name="T12" fmla="*/ 35 w 36"/>
                  <a:gd name="T13" fmla="*/ 4 h 15"/>
                  <a:gd name="T14" fmla="*/ 35 w 36"/>
                  <a:gd name="T15" fmla="*/ 4 h 15"/>
                  <a:gd name="T16" fmla="*/ 35 w 36"/>
                  <a:gd name="T17" fmla="*/ 4 h 15"/>
                  <a:gd name="T18" fmla="*/ 35 w 36"/>
                  <a:gd name="T19" fmla="*/ 4 h 15"/>
                  <a:gd name="T20" fmla="*/ 34 w 36"/>
                  <a:gd name="T21" fmla="*/ 6 h 15"/>
                  <a:gd name="T22" fmla="*/ 34 w 36"/>
                  <a:gd name="T23" fmla="*/ 6 h 15"/>
                  <a:gd name="T24" fmla="*/ 34 w 36"/>
                  <a:gd name="T25" fmla="*/ 8 h 15"/>
                  <a:gd name="T26" fmla="*/ 34 w 36"/>
                  <a:gd name="T27" fmla="*/ 8 h 15"/>
                  <a:gd name="T28" fmla="*/ 34 w 36"/>
                  <a:gd name="T29" fmla="*/ 10 h 15"/>
                  <a:gd name="T30" fmla="*/ 34 w 36"/>
                  <a:gd name="T31" fmla="*/ 11 h 15"/>
                  <a:gd name="T32" fmla="*/ 34 w 36"/>
                  <a:gd name="T33" fmla="*/ 14 h 15"/>
                  <a:gd name="T34" fmla="*/ 34 w 36"/>
                  <a:gd name="T35" fmla="*/ 14 h 15"/>
                  <a:gd name="T36" fmla="*/ 0 w 36"/>
                  <a:gd name="T37" fmla="*/ 14 h 15"/>
                  <a:gd name="T38" fmla="*/ 1 w 36"/>
                  <a:gd name="T39" fmla="*/ 0 h 15"/>
                  <a:gd name="T40" fmla="*/ 1 w 36"/>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 h="15">
                    <a:moveTo>
                      <a:pt x="1" y="0"/>
                    </a:moveTo>
                    <a:lnTo>
                      <a:pt x="35" y="0"/>
                    </a:lnTo>
                    <a:lnTo>
                      <a:pt x="35" y="1"/>
                    </a:lnTo>
                    <a:lnTo>
                      <a:pt x="35" y="4"/>
                    </a:lnTo>
                    <a:lnTo>
                      <a:pt x="34" y="6"/>
                    </a:lnTo>
                    <a:lnTo>
                      <a:pt x="34" y="8"/>
                    </a:lnTo>
                    <a:lnTo>
                      <a:pt x="34" y="10"/>
                    </a:lnTo>
                    <a:lnTo>
                      <a:pt x="34" y="11"/>
                    </a:lnTo>
                    <a:lnTo>
                      <a:pt x="34" y="14"/>
                    </a:lnTo>
                    <a:lnTo>
                      <a:pt x="0" y="14"/>
                    </a:lnTo>
                    <a:lnTo>
                      <a:pt x="1"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8" name="Freeform 86"/>
              <p:cNvSpPr>
                <a:spLocks/>
              </p:cNvSpPr>
              <p:nvPr/>
            </p:nvSpPr>
            <p:spPr bwMode="auto">
              <a:xfrm>
                <a:off x="1773" y="3008"/>
                <a:ext cx="36" cy="8"/>
              </a:xfrm>
              <a:custGeom>
                <a:avLst/>
                <a:gdLst>
                  <a:gd name="T0" fmla="*/ 2 w 36"/>
                  <a:gd name="T1" fmla="*/ 0 h 8"/>
                  <a:gd name="T2" fmla="*/ 35 w 36"/>
                  <a:gd name="T3" fmla="*/ 0 h 8"/>
                  <a:gd name="T4" fmla="*/ 35 w 36"/>
                  <a:gd name="T5" fmla="*/ 2 h 8"/>
                  <a:gd name="T6" fmla="*/ 35 w 36"/>
                  <a:gd name="T7" fmla="*/ 2 h 8"/>
                  <a:gd name="T8" fmla="*/ 35 w 36"/>
                  <a:gd name="T9" fmla="*/ 2 h 8"/>
                  <a:gd name="T10" fmla="*/ 35 w 36"/>
                  <a:gd name="T11" fmla="*/ 2 h 8"/>
                  <a:gd name="T12" fmla="*/ 35 w 36"/>
                  <a:gd name="T13" fmla="*/ 4 h 8"/>
                  <a:gd name="T14" fmla="*/ 35 w 36"/>
                  <a:gd name="T15" fmla="*/ 4 h 8"/>
                  <a:gd name="T16" fmla="*/ 35 w 36"/>
                  <a:gd name="T17" fmla="*/ 4 h 8"/>
                  <a:gd name="T18" fmla="*/ 35 w 36"/>
                  <a:gd name="T19" fmla="*/ 4 h 8"/>
                  <a:gd name="T20" fmla="*/ 35 w 36"/>
                  <a:gd name="T21" fmla="*/ 6 h 8"/>
                  <a:gd name="T22" fmla="*/ 35 w 36"/>
                  <a:gd name="T23" fmla="*/ 6 h 8"/>
                  <a:gd name="T24" fmla="*/ 35 w 36"/>
                  <a:gd name="T25" fmla="*/ 7 h 8"/>
                  <a:gd name="T26" fmla="*/ 35 w 36"/>
                  <a:gd name="T27" fmla="*/ 7 h 8"/>
                  <a:gd name="T28" fmla="*/ 35 w 36"/>
                  <a:gd name="T29" fmla="*/ 7 h 8"/>
                  <a:gd name="T30" fmla="*/ 35 w 36"/>
                  <a:gd name="T31" fmla="*/ 7 h 8"/>
                  <a:gd name="T32" fmla="*/ 35 w 36"/>
                  <a:gd name="T33" fmla="*/ 7 h 8"/>
                  <a:gd name="T34" fmla="*/ 35 w 36"/>
                  <a:gd name="T35" fmla="*/ 7 h 8"/>
                  <a:gd name="T36" fmla="*/ 0 w 36"/>
                  <a:gd name="T37" fmla="*/ 7 h 8"/>
                  <a:gd name="T38" fmla="*/ 2 w 36"/>
                  <a:gd name="T39" fmla="*/ 0 h 8"/>
                  <a:gd name="T40" fmla="*/ 2 w 36"/>
                  <a:gd name="T41" fmla="*/ 0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 h="8">
                    <a:moveTo>
                      <a:pt x="2" y="0"/>
                    </a:moveTo>
                    <a:lnTo>
                      <a:pt x="35" y="0"/>
                    </a:lnTo>
                    <a:lnTo>
                      <a:pt x="35" y="2"/>
                    </a:lnTo>
                    <a:lnTo>
                      <a:pt x="35" y="4"/>
                    </a:lnTo>
                    <a:lnTo>
                      <a:pt x="35" y="6"/>
                    </a:lnTo>
                    <a:lnTo>
                      <a:pt x="35" y="7"/>
                    </a:lnTo>
                    <a:lnTo>
                      <a:pt x="0" y="7"/>
                    </a:lnTo>
                    <a:lnTo>
                      <a:pt x="2"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59" name="Freeform 87"/>
              <p:cNvSpPr>
                <a:spLocks/>
              </p:cNvSpPr>
              <p:nvPr/>
            </p:nvSpPr>
            <p:spPr bwMode="auto">
              <a:xfrm>
                <a:off x="1768" y="3035"/>
                <a:ext cx="39" cy="9"/>
              </a:xfrm>
              <a:custGeom>
                <a:avLst/>
                <a:gdLst>
                  <a:gd name="T0" fmla="*/ 3 w 39"/>
                  <a:gd name="T1" fmla="*/ 0 h 9"/>
                  <a:gd name="T2" fmla="*/ 38 w 39"/>
                  <a:gd name="T3" fmla="*/ 0 h 9"/>
                  <a:gd name="T4" fmla="*/ 36 w 39"/>
                  <a:gd name="T5" fmla="*/ 2 h 9"/>
                  <a:gd name="T6" fmla="*/ 36 w 39"/>
                  <a:gd name="T7" fmla="*/ 2 h 9"/>
                  <a:gd name="T8" fmla="*/ 36 w 39"/>
                  <a:gd name="T9" fmla="*/ 2 h 9"/>
                  <a:gd name="T10" fmla="*/ 36 w 39"/>
                  <a:gd name="T11" fmla="*/ 2 h 9"/>
                  <a:gd name="T12" fmla="*/ 36 w 39"/>
                  <a:gd name="T13" fmla="*/ 4 h 9"/>
                  <a:gd name="T14" fmla="*/ 36 w 39"/>
                  <a:gd name="T15" fmla="*/ 4 h 9"/>
                  <a:gd name="T16" fmla="*/ 36 w 39"/>
                  <a:gd name="T17" fmla="*/ 4 h 9"/>
                  <a:gd name="T18" fmla="*/ 36 w 39"/>
                  <a:gd name="T19" fmla="*/ 4 h 9"/>
                  <a:gd name="T20" fmla="*/ 36 w 39"/>
                  <a:gd name="T21" fmla="*/ 6 h 9"/>
                  <a:gd name="T22" fmla="*/ 36 w 39"/>
                  <a:gd name="T23" fmla="*/ 6 h 9"/>
                  <a:gd name="T24" fmla="*/ 36 w 39"/>
                  <a:gd name="T25" fmla="*/ 6 h 9"/>
                  <a:gd name="T26" fmla="*/ 36 w 39"/>
                  <a:gd name="T27" fmla="*/ 6 h 9"/>
                  <a:gd name="T28" fmla="*/ 36 w 39"/>
                  <a:gd name="T29" fmla="*/ 8 h 9"/>
                  <a:gd name="T30" fmla="*/ 36 w 39"/>
                  <a:gd name="T31" fmla="*/ 8 h 9"/>
                  <a:gd name="T32" fmla="*/ 36 w 39"/>
                  <a:gd name="T33" fmla="*/ 8 h 9"/>
                  <a:gd name="T34" fmla="*/ 36 w 39"/>
                  <a:gd name="T35" fmla="*/ 8 h 9"/>
                  <a:gd name="T36" fmla="*/ 0 w 39"/>
                  <a:gd name="T37" fmla="*/ 8 h 9"/>
                  <a:gd name="T38" fmla="*/ 3 w 39"/>
                  <a:gd name="T39" fmla="*/ 0 h 9"/>
                  <a:gd name="T40" fmla="*/ 3 w 39"/>
                  <a:gd name="T41" fmla="*/ 0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 h="9">
                    <a:moveTo>
                      <a:pt x="3" y="0"/>
                    </a:moveTo>
                    <a:lnTo>
                      <a:pt x="38" y="0"/>
                    </a:lnTo>
                    <a:lnTo>
                      <a:pt x="36" y="2"/>
                    </a:lnTo>
                    <a:lnTo>
                      <a:pt x="36" y="4"/>
                    </a:lnTo>
                    <a:lnTo>
                      <a:pt x="36" y="6"/>
                    </a:lnTo>
                    <a:lnTo>
                      <a:pt x="36" y="8"/>
                    </a:lnTo>
                    <a:lnTo>
                      <a:pt x="0" y="8"/>
                    </a:lnTo>
                    <a:lnTo>
                      <a:pt x="3"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0" name="Freeform 88"/>
              <p:cNvSpPr>
                <a:spLocks/>
              </p:cNvSpPr>
              <p:nvPr/>
            </p:nvSpPr>
            <p:spPr bwMode="auto">
              <a:xfrm>
                <a:off x="1723" y="3008"/>
                <a:ext cx="49" cy="8"/>
              </a:xfrm>
              <a:custGeom>
                <a:avLst/>
                <a:gdLst>
                  <a:gd name="T0" fmla="*/ 0 w 49"/>
                  <a:gd name="T1" fmla="*/ 0 h 8"/>
                  <a:gd name="T2" fmla="*/ 48 w 49"/>
                  <a:gd name="T3" fmla="*/ 0 h 8"/>
                  <a:gd name="T4" fmla="*/ 47 w 49"/>
                  <a:gd name="T5" fmla="*/ 2 h 8"/>
                  <a:gd name="T6" fmla="*/ 47 w 49"/>
                  <a:gd name="T7" fmla="*/ 2 h 8"/>
                  <a:gd name="T8" fmla="*/ 47 w 49"/>
                  <a:gd name="T9" fmla="*/ 2 h 8"/>
                  <a:gd name="T10" fmla="*/ 47 w 49"/>
                  <a:gd name="T11" fmla="*/ 2 h 8"/>
                  <a:gd name="T12" fmla="*/ 47 w 49"/>
                  <a:gd name="T13" fmla="*/ 2 h 8"/>
                  <a:gd name="T14" fmla="*/ 47 w 49"/>
                  <a:gd name="T15" fmla="*/ 2 h 8"/>
                  <a:gd name="T16" fmla="*/ 47 w 49"/>
                  <a:gd name="T17" fmla="*/ 2 h 8"/>
                  <a:gd name="T18" fmla="*/ 47 w 49"/>
                  <a:gd name="T19" fmla="*/ 2 h 8"/>
                  <a:gd name="T20" fmla="*/ 47 w 49"/>
                  <a:gd name="T21" fmla="*/ 4 h 8"/>
                  <a:gd name="T22" fmla="*/ 47 w 49"/>
                  <a:gd name="T23" fmla="*/ 4 h 8"/>
                  <a:gd name="T24" fmla="*/ 47 w 49"/>
                  <a:gd name="T25" fmla="*/ 4 h 8"/>
                  <a:gd name="T26" fmla="*/ 47 w 49"/>
                  <a:gd name="T27" fmla="*/ 4 h 8"/>
                  <a:gd name="T28" fmla="*/ 47 w 49"/>
                  <a:gd name="T29" fmla="*/ 6 h 8"/>
                  <a:gd name="T30" fmla="*/ 47 w 49"/>
                  <a:gd name="T31" fmla="*/ 6 h 8"/>
                  <a:gd name="T32" fmla="*/ 47 w 49"/>
                  <a:gd name="T33" fmla="*/ 7 h 8"/>
                  <a:gd name="T34" fmla="*/ 47 w 49"/>
                  <a:gd name="T35" fmla="*/ 7 h 8"/>
                  <a:gd name="T36" fmla="*/ 0 w 49"/>
                  <a:gd name="T37" fmla="*/ 7 h 8"/>
                  <a:gd name="T38" fmla="*/ 0 w 49"/>
                  <a:gd name="T39" fmla="*/ 0 h 8"/>
                  <a:gd name="T40" fmla="*/ 0 w 49"/>
                  <a:gd name="T41" fmla="*/ 0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8">
                    <a:moveTo>
                      <a:pt x="0" y="0"/>
                    </a:moveTo>
                    <a:lnTo>
                      <a:pt x="48" y="0"/>
                    </a:lnTo>
                    <a:lnTo>
                      <a:pt x="47" y="2"/>
                    </a:lnTo>
                    <a:lnTo>
                      <a:pt x="47" y="4"/>
                    </a:lnTo>
                    <a:lnTo>
                      <a:pt x="47" y="6"/>
                    </a:lnTo>
                    <a:lnTo>
                      <a:pt x="47" y="7"/>
                    </a:lnTo>
                    <a:lnTo>
                      <a:pt x="0" y="7"/>
                    </a:lnTo>
                    <a:lnTo>
                      <a:pt x="0"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1" name="Freeform 89"/>
              <p:cNvSpPr>
                <a:spLocks/>
              </p:cNvSpPr>
              <p:nvPr/>
            </p:nvSpPr>
            <p:spPr bwMode="auto">
              <a:xfrm>
                <a:off x="1910" y="3008"/>
                <a:ext cx="51" cy="8"/>
              </a:xfrm>
              <a:custGeom>
                <a:avLst/>
                <a:gdLst>
                  <a:gd name="T0" fmla="*/ 48 w 51"/>
                  <a:gd name="T1" fmla="*/ 0 h 8"/>
                  <a:gd name="T2" fmla="*/ 0 w 51"/>
                  <a:gd name="T3" fmla="*/ 0 h 8"/>
                  <a:gd name="T4" fmla="*/ 2 w 51"/>
                  <a:gd name="T5" fmla="*/ 7 h 8"/>
                  <a:gd name="T6" fmla="*/ 50 w 51"/>
                  <a:gd name="T7" fmla="*/ 7 h 8"/>
                  <a:gd name="T8" fmla="*/ 48 w 51"/>
                  <a:gd name="T9" fmla="*/ 0 h 8"/>
                  <a:gd name="T10" fmla="*/ 48 w 51"/>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8">
                    <a:moveTo>
                      <a:pt x="48" y="0"/>
                    </a:moveTo>
                    <a:lnTo>
                      <a:pt x="0" y="0"/>
                    </a:lnTo>
                    <a:lnTo>
                      <a:pt x="2" y="7"/>
                    </a:lnTo>
                    <a:lnTo>
                      <a:pt x="50" y="7"/>
                    </a:lnTo>
                    <a:lnTo>
                      <a:pt x="48"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2" name="Freeform 90"/>
              <p:cNvSpPr>
                <a:spLocks/>
              </p:cNvSpPr>
              <p:nvPr/>
            </p:nvSpPr>
            <p:spPr bwMode="auto">
              <a:xfrm>
                <a:off x="1862" y="3008"/>
                <a:ext cx="47" cy="8"/>
              </a:xfrm>
              <a:custGeom>
                <a:avLst/>
                <a:gdLst>
                  <a:gd name="T0" fmla="*/ 44 w 47"/>
                  <a:gd name="T1" fmla="*/ 0 h 8"/>
                  <a:gd name="T2" fmla="*/ 0 w 47"/>
                  <a:gd name="T3" fmla="*/ 0 h 8"/>
                  <a:gd name="T4" fmla="*/ 3 w 47"/>
                  <a:gd name="T5" fmla="*/ 7 h 8"/>
                  <a:gd name="T6" fmla="*/ 46 w 47"/>
                  <a:gd name="T7" fmla="*/ 7 h 8"/>
                  <a:gd name="T8" fmla="*/ 44 w 47"/>
                  <a:gd name="T9" fmla="*/ 0 h 8"/>
                  <a:gd name="T10" fmla="*/ 44 w 47"/>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8">
                    <a:moveTo>
                      <a:pt x="44" y="0"/>
                    </a:moveTo>
                    <a:lnTo>
                      <a:pt x="0" y="0"/>
                    </a:lnTo>
                    <a:lnTo>
                      <a:pt x="3" y="7"/>
                    </a:lnTo>
                    <a:lnTo>
                      <a:pt x="46" y="7"/>
                    </a:lnTo>
                    <a:lnTo>
                      <a:pt x="44"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3" name="Freeform 91"/>
              <p:cNvSpPr>
                <a:spLocks/>
              </p:cNvSpPr>
              <p:nvPr/>
            </p:nvSpPr>
            <p:spPr bwMode="auto">
              <a:xfrm>
                <a:off x="1812" y="3008"/>
                <a:ext cx="50" cy="8"/>
              </a:xfrm>
              <a:custGeom>
                <a:avLst/>
                <a:gdLst>
                  <a:gd name="T0" fmla="*/ 46 w 50"/>
                  <a:gd name="T1" fmla="*/ 0 h 8"/>
                  <a:gd name="T2" fmla="*/ 0 w 50"/>
                  <a:gd name="T3" fmla="*/ 0 h 8"/>
                  <a:gd name="T4" fmla="*/ 0 w 50"/>
                  <a:gd name="T5" fmla="*/ 7 h 8"/>
                  <a:gd name="T6" fmla="*/ 49 w 50"/>
                  <a:gd name="T7" fmla="*/ 7 h 8"/>
                  <a:gd name="T8" fmla="*/ 46 w 50"/>
                  <a:gd name="T9" fmla="*/ 0 h 8"/>
                  <a:gd name="T10" fmla="*/ 46 w 50"/>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8">
                    <a:moveTo>
                      <a:pt x="46" y="0"/>
                    </a:moveTo>
                    <a:lnTo>
                      <a:pt x="0" y="0"/>
                    </a:lnTo>
                    <a:lnTo>
                      <a:pt x="0" y="7"/>
                    </a:lnTo>
                    <a:lnTo>
                      <a:pt x="49" y="7"/>
                    </a:lnTo>
                    <a:lnTo>
                      <a:pt x="46"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4" name="Freeform 92"/>
              <p:cNvSpPr>
                <a:spLocks/>
              </p:cNvSpPr>
              <p:nvPr/>
            </p:nvSpPr>
            <p:spPr bwMode="auto">
              <a:xfrm>
                <a:off x="1709" y="3008"/>
                <a:ext cx="285" cy="38"/>
              </a:xfrm>
              <a:custGeom>
                <a:avLst/>
                <a:gdLst>
                  <a:gd name="T0" fmla="*/ 276 w 285"/>
                  <a:gd name="T1" fmla="*/ 0 h 38"/>
                  <a:gd name="T2" fmla="*/ 276 w 285"/>
                  <a:gd name="T3" fmla="*/ 4 h 38"/>
                  <a:gd name="T4" fmla="*/ 276 w 285"/>
                  <a:gd name="T5" fmla="*/ 6 h 38"/>
                  <a:gd name="T6" fmla="*/ 276 w 285"/>
                  <a:gd name="T7" fmla="*/ 8 h 38"/>
                  <a:gd name="T8" fmla="*/ 277 w 285"/>
                  <a:gd name="T9" fmla="*/ 10 h 38"/>
                  <a:gd name="T10" fmla="*/ 277 w 285"/>
                  <a:gd name="T11" fmla="*/ 13 h 38"/>
                  <a:gd name="T12" fmla="*/ 277 w 285"/>
                  <a:gd name="T13" fmla="*/ 15 h 38"/>
                  <a:gd name="T14" fmla="*/ 277 w 285"/>
                  <a:gd name="T15" fmla="*/ 17 h 38"/>
                  <a:gd name="T16" fmla="*/ 278 w 285"/>
                  <a:gd name="T17" fmla="*/ 19 h 38"/>
                  <a:gd name="T18" fmla="*/ 278 w 285"/>
                  <a:gd name="T19" fmla="*/ 23 h 38"/>
                  <a:gd name="T20" fmla="*/ 278 w 285"/>
                  <a:gd name="T21" fmla="*/ 25 h 38"/>
                  <a:gd name="T22" fmla="*/ 278 w 285"/>
                  <a:gd name="T23" fmla="*/ 27 h 38"/>
                  <a:gd name="T24" fmla="*/ 280 w 285"/>
                  <a:gd name="T25" fmla="*/ 29 h 38"/>
                  <a:gd name="T26" fmla="*/ 280 w 285"/>
                  <a:gd name="T27" fmla="*/ 31 h 38"/>
                  <a:gd name="T28" fmla="*/ 282 w 285"/>
                  <a:gd name="T29" fmla="*/ 33 h 38"/>
                  <a:gd name="T30" fmla="*/ 282 w 285"/>
                  <a:gd name="T31" fmla="*/ 35 h 38"/>
                  <a:gd name="T32" fmla="*/ 284 w 285"/>
                  <a:gd name="T33" fmla="*/ 37 h 38"/>
                  <a:gd name="T34" fmla="*/ 0 w 285"/>
                  <a:gd name="T35" fmla="*/ 37 h 38"/>
                  <a:gd name="T36" fmla="*/ 0 w 285"/>
                  <a:gd name="T37" fmla="*/ 35 h 38"/>
                  <a:gd name="T38" fmla="*/ 0 w 285"/>
                  <a:gd name="T39" fmla="*/ 33 h 38"/>
                  <a:gd name="T40" fmla="*/ 0 w 285"/>
                  <a:gd name="T41" fmla="*/ 31 h 38"/>
                  <a:gd name="T42" fmla="*/ 2 w 285"/>
                  <a:gd name="T43" fmla="*/ 29 h 38"/>
                  <a:gd name="T44" fmla="*/ 2 w 285"/>
                  <a:gd name="T45" fmla="*/ 27 h 38"/>
                  <a:gd name="T46" fmla="*/ 4 w 285"/>
                  <a:gd name="T47" fmla="*/ 25 h 38"/>
                  <a:gd name="T48" fmla="*/ 4 w 285"/>
                  <a:gd name="T49" fmla="*/ 23 h 38"/>
                  <a:gd name="T50" fmla="*/ 5 w 285"/>
                  <a:gd name="T51" fmla="*/ 19 h 38"/>
                  <a:gd name="T52" fmla="*/ 5 w 285"/>
                  <a:gd name="T53" fmla="*/ 17 h 38"/>
                  <a:gd name="T54" fmla="*/ 5 w 285"/>
                  <a:gd name="T55" fmla="*/ 15 h 38"/>
                  <a:gd name="T56" fmla="*/ 5 w 285"/>
                  <a:gd name="T57" fmla="*/ 13 h 38"/>
                  <a:gd name="T58" fmla="*/ 7 w 285"/>
                  <a:gd name="T59" fmla="*/ 10 h 38"/>
                  <a:gd name="T60" fmla="*/ 7 w 285"/>
                  <a:gd name="T61" fmla="*/ 8 h 38"/>
                  <a:gd name="T62" fmla="*/ 7 w 285"/>
                  <a:gd name="T63" fmla="*/ 6 h 38"/>
                  <a:gd name="T64" fmla="*/ 7 w 285"/>
                  <a:gd name="T65" fmla="*/ 4 h 38"/>
                  <a:gd name="T66" fmla="*/ 9 w 285"/>
                  <a:gd name="T67" fmla="*/ 0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5" h="38">
                    <a:moveTo>
                      <a:pt x="276" y="0"/>
                    </a:moveTo>
                    <a:lnTo>
                      <a:pt x="276" y="4"/>
                    </a:lnTo>
                    <a:lnTo>
                      <a:pt x="276" y="6"/>
                    </a:lnTo>
                    <a:lnTo>
                      <a:pt x="276" y="8"/>
                    </a:lnTo>
                    <a:lnTo>
                      <a:pt x="277" y="10"/>
                    </a:lnTo>
                    <a:lnTo>
                      <a:pt x="277" y="13"/>
                    </a:lnTo>
                    <a:lnTo>
                      <a:pt x="277" y="15"/>
                    </a:lnTo>
                    <a:lnTo>
                      <a:pt x="277" y="17"/>
                    </a:lnTo>
                    <a:lnTo>
                      <a:pt x="278" y="19"/>
                    </a:lnTo>
                    <a:lnTo>
                      <a:pt x="278" y="23"/>
                    </a:lnTo>
                    <a:lnTo>
                      <a:pt x="278" y="25"/>
                    </a:lnTo>
                    <a:lnTo>
                      <a:pt x="278" y="27"/>
                    </a:lnTo>
                    <a:lnTo>
                      <a:pt x="280" y="29"/>
                    </a:lnTo>
                    <a:lnTo>
                      <a:pt x="280" y="31"/>
                    </a:lnTo>
                    <a:lnTo>
                      <a:pt x="282" y="33"/>
                    </a:lnTo>
                    <a:lnTo>
                      <a:pt x="282" y="35"/>
                    </a:lnTo>
                    <a:lnTo>
                      <a:pt x="284" y="37"/>
                    </a:lnTo>
                    <a:lnTo>
                      <a:pt x="0" y="37"/>
                    </a:lnTo>
                    <a:lnTo>
                      <a:pt x="0" y="35"/>
                    </a:lnTo>
                    <a:lnTo>
                      <a:pt x="0" y="33"/>
                    </a:lnTo>
                    <a:lnTo>
                      <a:pt x="0" y="31"/>
                    </a:lnTo>
                    <a:lnTo>
                      <a:pt x="2" y="29"/>
                    </a:lnTo>
                    <a:lnTo>
                      <a:pt x="2" y="27"/>
                    </a:lnTo>
                    <a:lnTo>
                      <a:pt x="4" y="25"/>
                    </a:lnTo>
                    <a:lnTo>
                      <a:pt x="4" y="23"/>
                    </a:lnTo>
                    <a:lnTo>
                      <a:pt x="5" y="19"/>
                    </a:lnTo>
                    <a:lnTo>
                      <a:pt x="5" y="17"/>
                    </a:lnTo>
                    <a:lnTo>
                      <a:pt x="5" y="15"/>
                    </a:lnTo>
                    <a:lnTo>
                      <a:pt x="5" y="13"/>
                    </a:lnTo>
                    <a:lnTo>
                      <a:pt x="7" y="10"/>
                    </a:lnTo>
                    <a:lnTo>
                      <a:pt x="7" y="8"/>
                    </a:lnTo>
                    <a:lnTo>
                      <a:pt x="7" y="6"/>
                    </a:lnTo>
                    <a:lnTo>
                      <a:pt x="7" y="4"/>
                    </a:lnTo>
                    <a:lnTo>
                      <a:pt x="9" y="0"/>
                    </a:lnTo>
                  </a:path>
                </a:pathLst>
              </a:custGeom>
              <a:noFill/>
              <a:ln w="9247"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5" name="Freeform 93"/>
              <p:cNvSpPr>
                <a:spLocks/>
              </p:cNvSpPr>
              <p:nvPr/>
            </p:nvSpPr>
            <p:spPr bwMode="auto">
              <a:xfrm>
                <a:off x="1967" y="3008"/>
                <a:ext cx="16" cy="8"/>
              </a:xfrm>
              <a:custGeom>
                <a:avLst/>
                <a:gdLst>
                  <a:gd name="T0" fmla="*/ 13 w 16"/>
                  <a:gd name="T1" fmla="*/ 0 h 8"/>
                  <a:gd name="T2" fmla="*/ 0 w 16"/>
                  <a:gd name="T3" fmla="*/ 0 h 8"/>
                  <a:gd name="T4" fmla="*/ 2 w 16"/>
                  <a:gd name="T5" fmla="*/ 7 h 8"/>
                  <a:gd name="T6" fmla="*/ 15 w 16"/>
                  <a:gd name="T7" fmla="*/ 7 h 8"/>
                  <a:gd name="T8" fmla="*/ 13 w 16"/>
                  <a:gd name="T9" fmla="*/ 0 h 8"/>
                  <a:gd name="T10" fmla="*/ 13 w 16"/>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8">
                    <a:moveTo>
                      <a:pt x="13" y="0"/>
                    </a:moveTo>
                    <a:lnTo>
                      <a:pt x="0" y="0"/>
                    </a:lnTo>
                    <a:lnTo>
                      <a:pt x="2" y="7"/>
                    </a:lnTo>
                    <a:lnTo>
                      <a:pt x="15" y="7"/>
                    </a:lnTo>
                    <a:lnTo>
                      <a:pt x="13"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66" name="Freeform 94" descr="50%"/>
              <p:cNvSpPr>
                <a:spLocks/>
              </p:cNvSpPr>
              <p:nvPr/>
            </p:nvSpPr>
            <p:spPr bwMode="auto">
              <a:xfrm>
                <a:off x="1700" y="3057"/>
                <a:ext cx="304" cy="4"/>
              </a:xfrm>
              <a:custGeom>
                <a:avLst/>
                <a:gdLst>
                  <a:gd name="T0" fmla="*/ 0 w 304"/>
                  <a:gd name="T1" fmla="*/ 0 h 4"/>
                  <a:gd name="T2" fmla="*/ 0 w 304"/>
                  <a:gd name="T3" fmla="*/ 3 h 4"/>
                  <a:gd name="T4" fmla="*/ 0 w 304"/>
                  <a:gd name="T5" fmla="*/ 3 h 4"/>
                  <a:gd name="T6" fmla="*/ 0 w 304"/>
                  <a:gd name="T7" fmla="*/ 3 h 4"/>
                  <a:gd name="T8" fmla="*/ 0 w 304"/>
                  <a:gd name="T9" fmla="*/ 3 h 4"/>
                  <a:gd name="T10" fmla="*/ 0 w 304"/>
                  <a:gd name="T11" fmla="*/ 3 h 4"/>
                  <a:gd name="T12" fmla="*/ 0 w 304"/>
                  <a:gd name="T13" fmla="*/ 3 h 4"/>
                  <a:gd name="T14" fmla="*/ 0 w 304"/>
                  <a:gd name="T15" fmla="*/ 3 h 4"/>
                  <a:gd name="T16" fmla="*/ 0 w 304"/>
                  <a:gd name="T17" fmla="*/ 3 h 4"/>
                  <a:gd name="T18" fmla="*/ 0 w 304"/>
                  <a:gd name="T19" fmla="*/ 3 h 4"/>
                  <a:gd name="T20" fmla="*/ 0 w 304"/>
                  <a:gd name="T21" fmla="*/ 3 h 4"/>
                  <a:gd name="T22" fmla="*/ 0 w 304"/>
                  <a:gd name="T23" fmla="*/ 3 h 4"/>
                  <a:gd name="T24" fmla="*/ 0 w 304"/>
                  <a:gd name="T25" fmla="*/ 3 h 4"/>
                  <a:gd name="T26" fmla="*/ 0 w 304"/>
                  <a:gd name="T27" fmla="*/ 3 h 4"/>
                  <a:gd name="T28" fmla="*/ 0 w 304"/>
                  <a:gd name="T29" fmla="*/ 3 h 4"/>
                  <a:gd name="T30" fmla="*/ 0 w 304"/>
                  <a:gd name="T31" fmla="*/ 3 h 4"/>
                  <a:gd name="T32" fmla="*/ 1 w 304"/>
                  <a:gd name="T33" fmla="*/ 3 h 4"/>
                  <a:gd name="T34" fmla="*/ 302 w 304"/>
                  <a:gd name="T35" fmla="*/ 3 h 4"/>
                  <a:gd name="T36" fmla="*/ 302 w 304"/>
                  <a:gd name="T37" fmla="*/ 3 h 4"/>
                  <a:gd name="T38" fmla="*/ 302 w 304"/>
                  <a:gd name="T39" fmla="*/ 3 h 4"/>
                  <a:gd name="T40" fmla="*/ 302 w 304"/>
                  <a:gd name="T41" fmla="*/ 3 h 4"/>
                  <a:gd name="T42" fmla="*/ 302 w 304"/>
                  <a:gd name="T43" fmla="*/ 3 h 4"/>
                  <a:gd name="T44" fmla="*/ 302 w 304"/>
                  <a:gd name="T45" fmla="*/ 3 h 4"/>
                  <a:gd name="T46" fmla="*/ 302 w 304"/>
                  <a:gd name="T47" fmla="*/ 3 h 4"/>
                  <a:gd name="T48" fmla="*/ 302 w 304"/>
                  <a:gd name="T49" fmla="*/ 3 h 4"/>
                  <a:gd name="T50" fmla="*/ 302 w 304"/>
                  <a:gd name="T51" fmla="*/ 2 h 4"/>
                  <a:gd name="T52" fmla="*/ 302 w 304"/>
                  <a:gd name="T53" fmla="*/ 2 h 4"/>
                  <a:gd name="T54" fmla="*/ 302 w 304"/>
                  <a:gd name="T55" fmla="*/ 2 h 4"/>
                  <a:gd name="T56" fmla="*/ 302 w 304"/>
                  <a:gd name="T57" fmla="*/ 2 h 4"/>
                  <a:gd name="T58" fmla="*/ 302 w 304"/>
                  <a:gd name="T59" fmla="*/ 2 h 4"/>
                  <a:gd name="T60" fmla="*/ 302 w 304"/>
                  <a:gd name="T61" fmla="*/ 2 h 4"/>
                  <a:gd name="T62" fmla="*/ 302 w 304"/>
                  <a:gd name="T63" fmla="*/ 2 h 4"/>
                  <a:gd name="T64" fmla="*/ 302 w 304"/>
                  <a:gd name="T65" fmla="*/ 2 h 4"/>
                  <a:gd name="T66" fmla="*/ 303 w 304"/>
                  <a:gd name="T67" fmla="*/ 0 h 4"/>
                  <a:gd name="T68" fmla="*/ 0 w 304"/>
                  <a:gd name="T69" fmla="*/ 0 h 4"/>
                  <a:gd name="T70" fmla="*/ 0 w 304"/>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4" h="4">
                    <a:moveTo>
                      <a:pt x="0" y="0"/>
                    </a:moveTo>
                    <a:lnTo>
                      <a:pt x="0" y="3"/>
                    </a:lnTo>
                    <a:lnTo>
                      <a:pt x="1" y="3"/>
                    </a:lnTo>
                    <a:lnTo>
                      <a:pt x="302" y="3"/>
                    </a:lnTo>
                    <a:lnTo>
                      <a:pt x="302" y="2"/>
                    </a:lnTo>
                    <a:lnTo>
                      <a:pt x="303" y="0"/>
                    </a:lnTo>
                    <a:lnTo>
                      <a:pt x="0" y="0"/>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79" name="Line 95"/>
              <p:cNvSpPr>
                <a:spLocks noChangeShapeType="1"/>
              </p:cNvSpPr>
              <p:nvPr/>
            </p:nvSpPr>
            <p:spPr bwMode="auto">
              <a:xfrm flipH="1">
                <a:off x="1700" y="3052"/>
                <a:ext cx="304" cy="0"/>
              </a:xfrm>
              <a:prstGeom prst="line">
                <a:avLst/>
              </a:prstGeom>
              <a:noFill/>
              <a:ln w="18454">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80" name="Line 96"/>
              <p:cNvSpPr>
                <a:spLocks noChangeShapeType="1"/>
              </p:cNvSpPr>
              <p:nvPr/>
            </p:nvSpPr>
            <p:spPr bwMode="auto">
              <a:xfrm flipH="1">
                <a:off x="1697" y="3055"/>
                <a:ext cx="310"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81" name="Line 97"/>
              <p:cNvSpPr>
                <a:spLocks noChangeShapeType="1"/>
              </p:cNvSpPr>
              <p:nvPr/>
            </p:nvSpPr>
            <p:spPr bwMode="auto">
              <a:xfrm flipH="1">
                <a:off x="1711" y="3001"/>
                <a:ext cx="282" cy="0"/>
              </a:xfrm>
              <a:prstGeom prst="line">
                <a:avLst/>
              </a:prstGeom>
              <a:noFill/>
              <a:ln w="18454">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282" name="AutoShape 98" descr="50%"/>
              <p:cNvSpPr>
                <a:spLocks noChangeArrowheads="1"/>
              </p:cNvSpPr>
              <p:nvPr/>
            </p:nvSpPr>
            <p:spPr bwMode="auto">
              <a:xfrm flipV="1">
                <a:off x="1799" y="2977"/>
                <a:ext cx="104" cy="3"/>
              </a:xfrm>
              <a:prstGeom prst="roundRect">
                <a:avLst>
                  <a:gd name="adj" fmla="val 0"/>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83" name="AutoShape 99"/>
              <p:cNvSpPr>
                <a:spLocks noChangeArrowheads="1"/>
              </p:cNvSpPr>
              <p:nvPr/>
            </p:nvSpPr>
            <p:spPr bwMode="auto">
              <a:xfrm flipV="1">
                <a:off x="1822" y="2986"/>
                <a:ext cx="57" cy="4"/>
              </a:xfrm>
              <a:prstGeom prst="roundRect">
                <a:avLst>
                  <a:gd name="adj" fmla="val 0"/>
                </a:avLst>
              </a:prstGeom>
              <a:solidFill>
                <a:srgbClr val="80808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72" name="Freeform 100"/>
              <p:cNvSpPr>
                <a:spLocks/>
              </p:cNvSpPr>
              <p:nvPr/>
            </p:nvSpPr>
            <p:spPr bwMode="auto">
              <a:xfrm>
                <a:off x="1812" y="2980"/>
                <a:ext cx="77" cy="7"/>
              </a:xfrm>
              <a:custGeom>
                <a:avLst/>
                <a:gdLst>
                  <a:gd name="T0" fmla="*/ 67 w 77"/>
                  <a:gd name="T1" fmla="*/ 6 h 7"/>
                  <a:gd name="T2" fmla="*/ 67 w 77"/>
                  <a:gd name="T3" fmla="*/ 6 h 7"/>
                  <a:gd name="T4" fmla="*/ 67 w 77"/>
                  <a:gd name="T5" fmla="*/ 6 h 7"/>
                  <a:gd name="T6" fmla="*/ 67 w 77"/>
                  <a:gd name="T7" fmla="*/ 6 h 7"/>
                  <a:gd name="T8" fmla="*/ 69 w 77"/>
                  <a:gd name="T9" fmla="*/ 6 h 7"/>
                  <a:gd name="T10" fmla="*/ 69 w 77"/>
                  <a:gd name="T11" fmla="*/ 6 h 7"/>
                  <a:gd name="T12" fmla="*/ 70 w 77"/>
                  <a:gd name="T13" fmla="*/ 6 h 7"/>
                  <a:gd name="T14" fmla="*/ 70 w 77"/>
                  <a:gd name="T15" fmla="*/ 6 h 7"/>
                  <a:gd name="T16" fmla="*/ 72 w 77"/>
                  <a:gd name="T17" fmla="*/ 4 h 7"/>
                  <a:gd name="T18" fmla="*/ 72 w 77"/>
                  <a:gd name="T19" fmla="*/ 4 h 7"/>
                  <a:gd name="T20" fmla="*/ 72 w 77"/>
                  <a:gd name="T21" fmla="*/ 4 h 7"/>
                  <a:gd name="T22" fmla="*/ 72 w 77"/>
                  <a:gd name="T23" fmla="*/ 4 h 7"/>
                  <a:gd name="T24" fmla="*/ 74 w 77"/>
                  <a:gd name="T25" fmla="*/ 2 h 7"/>
                  <a:gd name="T26" fmla="*/ 74 w 77"/>
                  <a:gd name="T27" fmla="*/ 2 h 7"/>
                  <a:gd name="T28" fmla="*/ 74 w 77"/>
                  <a:gd name="T29" fmla="*/ 2 h 7"/>
                  <a:gd name="T30" fmla="*/ 74 w 77"/>
                  <a:gd name="T31" fmla="*/ 2 h 7"/>
                  <a:gd name="T32" fmla="*/ 76 w 77"/>
                  <a:gd name="T33" fmla="*/ 0 h 7"/>
                  <a:gd name="T34" fmla="*/ 0 w 77"/>
                  <a:gd name="T35" fmla="*/ 0 h 7"/>
                  <a:gd name="T36" fmla="*/ 0 w 77"/>
                  <a:gd name="T37" fmla="*/ 2 h 7"/>
                  <a:gd name="T38" fmla="*/ 0 w 77"/>
                  <a:gd name="T39" fmla="*/ 2 h 7"/>
                  <a:gd name="T40" fmla="*/ 0 w 77"/>
                  <a:gd name="T41" fmla="*/ 2 h 7"/>
                  <a:gd name="T42" fmla="*/ 2 w 77"/>
                  <a:gd name="T43" fmla="*/ 2 h 7"/>
                  <a:gd name="T44" fmla="*/ 2 w 77"/>
                  <a:gd name="T45" fmla="*/ 4 h 7"/>
                  <a:gd name="T46" fmla="*/ 2 w 77"/>
                  <a:gd name="T47" fmla="*/ 4 h 7"/>
                  <a:gd name="T48" fmla="*/ 2 w 77"/>
                  <a:gd name="T49" fmla="*/ 4 h 7"/>
                  <a:gd name="T50" fmla="*/ 4 w 77"/>
                  <a:gd name="T51" fmla="*/ 4 h 7"/>
                  <a:gd name="T52" fmla="*/ 4 w 77"/>
                  <a:gd name="T53" fmla="*/ 6 h 7"/>
                  <a:gd name="T54" fmla="*/ 4 w 77"/>
                  <a:gd name="T55" fmla="*/ 6 h 7"/>
                  <a:gd name="T56" fmla="*/ 4 w 77"/>
                  <a:gd name="T57" fmla="*/ 6 h 7"/>
                  <a:gd name="T58" fmla="*/ 6 w 77"/>
                  <a:gd name="T59" fmla="*/ 6 h 7"/>
                  <a:gd name="T60" fmla="*/ 6 w 77"/>
                  <a:gd name="T61" fmla="*/ 6 h 7"/>
                  <a:gd name="T62" fmla="*/ 8 w 77"/>
                  <a:gd name="T63" fmla="*/ 6 h 7"/>
                  <a:gd name="T64" fmla="*/ 8 w 77"/>
                  <a:gd name="T65" fmla="*/ 6 h 7"/>
                  <a:gd name="T66" fmla="*/ 10 w 77"/>
                  <a:gd name="T67" fmla="*/ 6 h 7"/>
                  <a:gd name="T68" fmla="*/ 67 w 77"/>
                  <a:gd name="T69" fmla="*/ 6 h 7"/>
                  <a:gd name="T70" fmla="*/ 67 w 77"/>
                  <a:gd name="T71" fmla="*/ 6 h 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7" h="7">
                    <a:moveTo>
                      <a:pt x="67" y="6"/>
                    </a:moveTo>
                    <a:lnTo>
                      <a:pt x="67" y="6"/>
                    </a:lnTo>
                    <a:lnTo>
                      <a:pt x="69" y="6"/>
                    </a:lnTo>
                    <a:lnTo>
                      <a:pt x="70" y="6"/>
                    </a:lnTo>
                    <a:lnTo>
                      <a:pt x="72" y="4"/>
                    </a:lnTo>
                    <a:lnTo>
                      <a:pt x="74" y="2"/>
                    </a:lnTo>
                    <a:lnTo>
                      <a:pt x="76" y="0"/>
                    </a:lnTo>
                    <a:lnTo>
                      <a:pt x="0" y="0"/>
                    </a:lnTo>
                    <a:lnTo>
                      <a:pt x="0" y="2"/>
                    </a:lnTo>
                    <a:lnTo>
                      <a:pt x="2" y="2"/>
                    </a:lnTo>
                    <a:lnTo>
                      <a:pt x="2" y="4"/>
                    </a:lnTo>
                    <a:lnTo>
                      <a:pt x="4" y="4"/>
                    </a:lnTo>
                    <a:lnTo>
                      <a:pt x="4" y="6"/>
                    </a:lnTo>
                    <a:lnTo>
                      <a:pt x="6" y="6"/>
                    </a:lnTo>
                    <a:lnTo>
                      <a:pt x="8" y="6"/>
                    </a:lnTo>
                    <a:lnTo>
                      <a:pt x="10" y="6"/>
                    </a:lnTo>
                    <a:lnTo>
                      <a:pt x="67" y="6"/>
                    </a:lnTo>
                  </a:path>
                </a:pathLst>
              </a:custGeom>
              <a:solidFill>
                <a:srgbClr val="727272"/>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285" name="AutoShape 101"/>
              <p:cNvSpPr>
                <a:spLocks noChangeArrowheads="1"/>
              </p:cNvSpPr>
              <p:nvPr/>
            </p:nvSpPr>
            <p:spPr bwMode="auto">
              <a:xfrm flipV="1">
                <a:off x="1794" y="2990"/>
                <a:ext cx="114" cy="8"/>
              </a:xfrm>
              <a:prstGeom prst="roundRect">
                <a:avLst>
                  <a:gd name="adj" fmla="val 0"/>
                </a:avLst>
              </a:prstGeom>
              <a:solidFill>
                <a:srgbClr val="808080"/>
              </a:solidFill>
              <a:ln w="9247">
                <a:solidFill>
                  <a:srgbClr val="D2D2D2"/>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86" name="AutoShape 102" descr="50%"/>
              <p:cNvSpPr>
                <a:spLocks noChangeArrowheads="1"/>
              </p:cNvSpPr>
              <p:nvPr/>
            </p:nvSpPr>
            <p:spPr bwMode="auto">
              <a:xfrm flipV="1">
                <a:off x="1969" y="2959"/>
                <a:ext cx="86" cy="2"/>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87" name="AutoShape 103"/>
              <p:cNvSpPr>
                <a:spLocks noChangeArrowheads="1"/>
              </p:cNvSpPr>
              <p:nvPr/>
            </p:nvSpPr>
            <p:spPr bwMode="auto">
              <a:xfrm flipV="1">
                <a:off x="1972" y="2956"/>
                <a:ext cx="80" cy="2"/>
              </a:xfrm>
              <a:prstGeom prst="roundRect">
                <a:avLst>
                  <a:gd name="adj" fmla="val 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376" name="Freeform 104" descr="50%"/>
              <p:cNvSpPr>
                <a:spLocks/>
              </p:cNvSpPr>
              <p:nvPr/>
            </p:nvSpPr>
            <p:spPr bwMode="auto">
              <a:xfrm>
                <a:off x="1972" y="2951"/>
                <a:ext cx="126" cy="60"/>
              </a:xfrm>
              <a:custGeom>
                <a:avLst/>
                <a:gdLst>
                  <a:gd name="T0" fmla="*/ 118 w 126"/>
                  <a:gd name="T1" fmla="*/ 8 h 60"/>
                  <a:gd name="T2" fmla="*/ 123 w 126"/>
                  <a:gd name="T3" fmla="*/ 16 h 60"/>
                  <a:gd name="T4" fmla="*/ 125 w 126"/>
                  <a:gd name="T5" fmla="*/ 22 h 60"/>
                  <a:gd name="T6" fmla="*/ 120 w 126"/>
                  <a:gd name="T7" fmla="*/ 30 h 60"/>
                  <a:gd name="T8" fmla="*/ 109 w 126"/>
                  <a:gd name="T9" fmla="*/ 33 h 60"/>
                  <a:gd name="T10" fmla="*/ 95 w 126"/>
                  <a:gd name="T11" fmla="*/ 33 h 60"/>
                  <a:gd name="T12" fmla="*/ 83 w 126"/>
                  <a:gd name="T13" fmla="*/ 33 h 60"/>
                  <a:gd name="T14" fmla="*/ 71 w 126"/>
                  <a:gd name="T15" fmla="*/ 34 h 60"/>
                  <a:gd name="T16" fmla="*/ 64 w 126"/>
                  <a:gd name="T17" fmla="*/ 34 h 60"/>
                  <a:gd name="T18" fmla="*/ 60 w 126"/>
                  <a:gd name="T19" fmla="*/ 35 h 60"/>
                  <a:gd name="T20" fmla="*/ 60 w 126"/>
                  <a:gd name="T21" fmla="*/ 37 h 60"/>
                  <a:gd name="T22" fmla="*/ 65 w 126"/>
                  <a:gd name="T23" fmla="*/ 39 h 60"/>
                  <a:gd name="T24" fmla="*/ 70 w 126"/>
                  <a:gd name="T25" fmla="*/ 42 h 60"/>
                  <a:gd name="T26" fmla="*/ 68 w 126"/>
                  <a:gd name="T27" fmla="*/ 52 h 60"/>
                  <a:gd name="T28" fmla="*/ 65 w 126"/>
                  <a:gd name="T29" fmla="*/ 54 h 60"/>
                  <a:gd name="T30" fmla="*/ 54 w 126"/>
                  <a:gd name="T31" fmla="*/ 59 h 60"/>
                  <a:gd name="T32" fmla="*/ 44 w 126"/>
                  <a:gd name="T33" fmla="*/ 59 h 60"/>
                  <a:gd name="T34" fmla="*/ 33 w 126"/>
                  <a:gd name="T35" fmla="*/ 59 h 60"/>
                  <a:gd name="T36" fmla="*/ 29 w 126"/>
                  <a:gd name="T37" fmla="*/ 57 h 60"/>
                  <a:gd name="T38" fmla="*/ 29 w 126"/>
                  <a:gd name="T39" fmla="*/ 54 h 60"/>
                  <a:gd name="T40" fmla="*/ 27 w 126"/>
                  <a:gd name="T41" fmla="*/ 52 h 60"/>
                  <a:gd name="T42" fmla="*/ 21 w 126"/>
                  <a:gd name="T43" fmla="*/ 51 h 60"/>
                  <a:gd name="T44" fmla="*/ 15 w 126"/>
                  <a:gd name="T45" fmla="*/ 48 h 60"/>
                  <a:gd name="T46" fmla="*/ 10 w 126"/>
                  <a:gd name="T47" fmla="*/ 47 h 60"/>
                  <a:gd name="T48" fmla="*/ 4 w 126"/>
                  <a:gd name="T49" fmla="*/ 49 h 60"/>
                  <a:gd name="T50" fmla="*/ 1 w 126"/>
                  <a:gd name="T51" fmla="*/ 50 h 60"/>
                  <a:gd name="T52" fmla="*/ 0 w 126"/>
                  <a:gd name="T53" fmla="*/ 49 h 60"/>
                  <a:gd name="T54" fmla="*/ 2 w 126"/>
                  <a:gd name="T55" fmla="*/ 46 h 60"/>
                  <a:gd name="T56" fmla="*/ 7 w 126"/>
                  <a:gd name="T57" fmla="*/ 45 h 60"/>
                  <a:gd name="T58" fmla="*/ 13 w 126"/>
                  <a:gd name="T59" fmla="*/ 45 h 60"/>
                  <a:gd name="T60" fmla="*/ 20 w 126"/>
                  <a:gd name="T61" fmla="*/ 45 h 60"/>
                  <a:gd name="T62" fmla="*/ 24 w 126"/>
                  <a:gd name="T63" fmla="*/ 47 h 60"/>
                  <a:gd name="T64" fmla="*/ 29 w 126"/>
                  <a:gd name="T65" fmla="*/ 49 h 60"/>
                  <a:gd name="T66" fmla="*/ 32 w 126"/>
                  <a:gd name="T67" fmla="*/ 49 h 60"/>
                  <a:gd name="T68" fmla="*/ 39 w 126"/>
                  <a:gd name="T69" fmla="*/ 48 h 60"/>
                  <a:gd name="T70" fmla="*/ 46 w 126"/>
                  <a:gd name="T71" fmla="*/ 47 h 60"/>
                  <a:gd name="T72" fmla="*/ 54 w 126"/>
                  <a:gd name="T73" fmla="*/ 47 h 60"/>
                  <a:gd name="T74" fmla="*/ 53 w 126"/>
                  <a:gd name="T75" fmla="*/ 45 h 60"/>
                  <a:gd name="T76" fmla="*/ 50 w 126"/>
                  <a:gd name="T77" fmla="*/ 41 h 60"/>
                  <a:gd name="T78" fmla="*/ 46 w 126"/>
                  <a:gd name="T79" fmla="*/ 37 h 60"/>
                  <a:gd name="T80" fmla="*/ 46 w 126"/>
                  <a:gd name="T81" fmla="*/ 33 h 60"/>
                  <a:gd name="T82" fmla="*/ 49 w 126"/>
                  <a:gd name="T83" fmla="*/ 28 h 60"/>
                  <a:gd name="T84" fmla="*/ 54 w 126"/>
                  <a:gd name="T85" fmla="*/ 25 h 60"/>
                  <a:gd name="T86" fmla="*/ 59 w 126"/>
                  <a:gd name="T87" fmla="*/ 24 h 60"/>
                  <a:gd name="T88" fmla="*/ 68 w 126"/>
                  <a:gd name="T89" fmla="*/ 23 h 60"/>
                  <a:gd name="T90" fmla="*/ 80 w 126"/>
                  <a:gd name="T91" fmla="*/ 22 h 60"/>
                  <a:gd name="T92" fmla="*/ 89 w 126"/>
                  <a:gd name="T93" fmla="*/ 22 h 60"/>
                  <a:gd name="T94" fmla="*/ 98 w 126"/>
                  <a:gd name="T95" fmla="*/ 22 h 60"/>
                  <a:gd name="T96" fmla="*/ 105 w 126"/>
                  <a:gd name="T97" fmla="*/ 22 h 60"/>
                  <a:gd name="T98" fmla="*/ 109 w 126"/>
                  <a:gd name="T99" fmla="*/ 21 h 60"/>
                  <a:gd name="T100" fmla="*/ 112 w 126"/>
                  <a:gd name="T101" fmla="*/ 20 h 60"/>
                  <a:gd name="T102" fmla="*/ 112 w 126"/>
                  <a:gd name="T103" fmla="*/ 17 h 60"/>
                  <a:gd name="T104" fmla="*/ 107 w 126"/>
                  <a:gd name="T105" fmla="*/ 14 h 60"/>
                  <a:gd name="T106" fmla="*/ 103 w 126"/>
                  <a:gd name="T107" fmla="*/ 11 h 60"/>
                  <a:gd name="T108" fmla="*/ 102 w 126"/>
                  <a:gd name="T109" fmla="*/ 9 h 60"/>
                  <a:gd name="T110" fmla="*/ 98 w 126"/>
                  <a:gd name="T111" fmla="*/ 7 h 60"/>
                  <a:gd name="T112" fmla="*/ 91 w 126"/>
                  <a:gd name="T113" fmla="*/ 6 h 60"/>
                  <a:gd name="T114" fmla="*/ 83 w 126"/>
                  <a:gd name="T115" fmla="*/ 6 h 60"/>
                  <a:gd name="T116" fmla="*/ 86 w 126"/>
                  <a:gd name="T117" fmla="*/ 5 h 60"/>
                  <a:gd name="T118" fmla="*/ 102 w 126"/>
                  <a:gd name="T119" fmla="*/ 4 h 60"/>
                  <a:gd name="T120" fmla="*/ 105 w 126"/>
                  <a:gd name="T121" fmla="*/ 2 h 60"/>
                  <a:gd name="T122" fmla="*/ 106 w 126"/>
                  <a:gd name="T123" fmla="*/ 2 h 60"/>
                  <a:gd name="T124" fmla="*/ 111 w 126"/>
                  <a:gd name="T125" fmla="*/ 2 h 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 h="60">
                    <a:moveTo>
                      <a:pt x="111" y="2"/>
                    </a:moveTo>
                    <a:lnTo>
                      <a:pt x="111" y="3"/>
                    </a:lnTo>
                    <a:lnTo>
                      <a:pt x="111" y="5"/>
                    </a:lnTo>
                    <a:lnTo>
                      <a:pt x="112" y="5"/>
                    </a:lnTo>
                    <a:lnTo>
                      <a:pt x="114" y="5"/>
                    </a:lnTo>
                    <a:lnTo>
                      <a:pt x="114" y="7"/>
                    </a:lnTo>
                    <a:lnTo>
                      <a:pt x="115" y="7"/>
                    </a:lnTo>
                    <a:lnTo>
                      <a:pt x="117" y="7"/>
                    </a:lnTo>
                    <a:lnTo>
                      <a:pt x="117" y="8"/>
                    </a:lnTo>
                    <a:lnTo>
                      <a:pt x="118" y="8"/>
                    </a:lnTo>
                    <a:lnTo>
                      <a:pt x="120" y="8"/>
                    </a:lnTo>
                    <a:lnTo>
                      <a:pt x="120" y="10"/>
                    </a:lnTo>
                    <a:lnTo>
                      <a:pt x="120" y="12"/>
                    </a:lnTo>
                    <a:lnTo>
                      <a:pt x="123" y="12"/>
                    </a:lnTo>
                    <a:lnTo>
                      <a:pt x="123" y="14"/>
                    </a:lnTo>
                    <a:lnTo>
                      <a:pt x="123" y="16"/>
                    </a:lnTo>
                    <a:lnTo>
                      <a:pt x="125" y="16"/>
                    </a:lnTo>
                    <a:lnTo>
                      <a:pt x="125" y="18"/>
                    </a:lnTo>
                    <a:lnTo>
                      <a:pt x="125" y="20"/>
                    </a:lnTo>
                    <a:lnTo>
                      <a:pt x="125" y="22"/>
                    </a:lnTo>
                    <a:lnTo>
                      <a:pt x="125" y="23"/>
                    </a:lnTo>
                    <a:lnTo>
                      <a:pt x="124" y="25"/>
                    </a:lnTo>
                    <a:lnTo>
                      <a:pt x="122" y="27"/>
                    </a:lnTo>
                    <a:lnTo>
                      <a:pt x="120" y="30"/>
                    </a:lnTo>
                    <a:lnTo>
                      <a:pt x="118" y="30"/>
                    </a:lnTo>
                    <a:lnTo>
                      <a:pt x="117" y="32"/>
                    </a:lnTo>
                    <a:lnTo>
                      <a:pt x="115" y="32"/>
                    </a:lnTo>
                    <a:lnTo>
                      <a:pt x="113" y="33"/>
                    </a:lnTo>
                    <a:lnTo>
                      <a:pt x="111" y="33"/>
                    </a:lnTo>
                    <a:lnTo>
                      <a:pt x="109" y="33"/>
                    </a:lnTo>
                    <a:lnTo>
                      <a:pt x="108" y="33"/>
                    </a:lnTo>
                    <a:lnTo>
                      <a:pt x="106" y="33"/>
                    </a:lnTo>
                    <a:lnTo>
                      <a:pt x="105" y="33"/>
                    </a:lnTo>
                    <a:lnTo>
                      <a:pt x="103" y="33"/>
                    </a:lnTo>
                    <a:lnTo>
                      <a:pt x="102" y="33"/>
                    </a:lnTo>
                    <a:lnTo>
                      <a:pt x="101" y="33"/>
                    </a:lnTo>
                    <a:lnTo>
                      <a:pt x="98" y="33"/>
                    </a:lnTo>
                    <a:lnTo>
                      <a:pt x="96" y="33"/>
                    </a:lnTo>
                    <a:lnTo>
                      <a:pt x="95" y="33"/>
                    </a:lnTo>
                    <a:lnTo>
                      <a:pt x="93" y="33"/>
                    </a:lnTo>
                    <a:lnTo>
                      <a:pt x="91" y="33"/>
                    </a:lnTo>
                    <a:lnTo>
                      <a:pt x="90" y="33"/>
                    </a:lnTo>
                    <a:lnTo>
                      <a:pt x="88" y="33"/>
                    </a:lnTo>
                    <a:lnTo>
                      <a:pt x="86" y="33"/>
                    </a:lnTo>
                    <a:lnTo>
                      <a:pt x="84" y="33"/>
                    </a:lnTo>
                    <a:lnTo>
                      <a:pt x="83" y="33"/>
                    </a:lnTo>
                    <a:lnTo>
                      <a:pt x="81" y="33"/>
                    </a:lnTo>
                    <a:lnTo>
                      <a:pt x="79" y="33"/>
                    </a:lnTo>
                    <a:lnTo>
                      <a:pt x="77" y="33"/>
                    </a:lnTo>
                    <a:lnTo>
                      <a:pt x="76" y="33"/>
                    </a:lnTo>
                    <a:lnTo>
                      <a:pt x="74" y="34"/>
                    </a:lnTo>
                    <a:lnTo>
                      <a:pt x="73" y="34"/>
                    </a:lnTo>
                    <a:lnTo>
                      <a:pt x="71" y="34"/>
                    </a:lnTo>
                    <a:lnTo>
                      <a:pt x="69" y="34"/>
                    </a:lnTo>
                    <a:lnTo>
                      <a:pt x="68" y="34"/>
                    </a:lnTo>
                    <a:lnTo>
                      <a:pt x="66" y="34"/>
                    </a:lnTo>
                    <a:lnTo>
                      <a:pt x="65" y="34"/>
                    </a:lnTo>
                    <a:lnTo>
                      <a:pt x="64" y="34"/>
                    </a:lnTo>
                    <a:lnTo>
                      <a:pt x="61" y="34"/>
                    </a:lnTo>
                    <a:lnTo>
                      <a:pt x="61" y="33"/>
                    </a:lnTo>
                    <a:lnTo>
                      <a:pt x="60" y="35"/>
                    </a:lnTo>
                    <a:lnTo>
                      <a:pt x="60" y="37"/>
                    </a:lnTo>
                    <a:lnTo>
                      <a:pt x="61" y="37"/>
                    </a:lnTo>
                    <a:lnTo>
                      <a:pt x="63" y="37"/>
                    </a:lnTo>
                    <a:lnTo>
                      <a:pt x="65" y="37"/>
                    </a:lnTo>
                    <a:lnTo>
                      <a:pt x="65" y="39"/>
                    </a:lnTo>
                    <a:lnTo>
                      <a:pt x="66" y="39"/>
                    </a:lnTo>
                    <a:lnTo>
                      <a:pt x="66" y="40"/>
                    </a:lnTo>
                    <a:lnTo>
                      <a:pt x="68" y="40"/>
                    </a:lnTo>
                    <a:lnTo>
                      <a:pt x="70" y="40"/>
                    </a:lnTo>
                    <a:lnTo>
                      <a:pt x="70" y="42"/>
                    </a:lnTo>
                    <a:lnTo>
                      <a:pt x="70" y="45"/>
                    </a:lnTo>
                    <a:lnTo>
                      <a:pt x="70" y="46"/>
                    </a:lnTo>
                    <a:lnTo>
                      <a:pt x="71" y="46"/>
                    </a:lnTo>
                    <a:lnTo>
                      <a:pt x="70" y="48"/>
                    </a:lnTo>
                    <a:lnTo>
                      <a:pt x="70" y="50"/>
                    </a:lnTo>
                    <a:lnTo>
                      <a:pt x="68" y="52"/>
                    </a:lnTo>
                    <a:lnTo>
                      <a:pt x="66" y="53"/>
                    </a:lnTo>
                    <a:lnTo>
                      <a:pt x="65" y="54"/>
                    </a:lnTo>
                    <a:lnTo>
                      <a:pt x="63" y="56"/>
                    </a:lnTo>
                    <a:lnTo>
                      <a:pt x="61" y="56"/>
                    </a:lnTo>
                    <a:lnTo>
                      <a:pt x="59" y="57"/>
                    </a:lnTo>
                    <a:lnTo>
                      <a:pt x="57" y="59"/>
                    </a:lnTo>
                    <a:lnTo>
                      <a:pt x="56" y="59"/>
                    </a:lnTo>
                    <a:lnTo>
                      <a:pt x="54" y="59"/>
                    </a:lnTo>
                    <a:lnTo>
                      <a:pt x="52" y="59"/>
                    </a:lnTo>
                    <a:lnTo>
                      <a:pt x="50" y="59"/>
                    </a:lnTo>
                    <a:lnTo>
                      <a:pt x="49" y="59"/>
                    </a:lnTo>
                    <a:lnTo>
                      <a:pt x="46" y="59"/>
                    </a:lnTo>
                    <a:lnTo>
                      <a:pt x="44" y="59"/>
                    </a:lnTo>
                    <a:lnTo>
                      <a:pt x="42" y="59"/>
                    </a:lnTo>
                    <a:lnTo>
                      <a:pt x="40" y="59"/>
                    </a:lnTo>
                    <a:lnTo>
                      <a:pt x="38" y="59"/>
                    </a:lnTo>
                    <a:lnTo>
                      <a:pt x="36" y="59"/>
                    </a:lnTo>
                    <a:lnTo>
                      <a:pt x="35" y="59"/>
                    </a:lnTo>
                    <a:lnTo>
                      <a:pt x="33" y="59"/>
                    </a:lnTo>
                    <a:lnTo>
                      <a:pt x="33" y="58"/>
                    </a:lnTo>
                    <a:lnTo>
                      <a:pt x="31" y="58"/>
                    </a:lnTo>
                    <a:lnTo>
                      <a:pt x="30" y="58"/>
                    </a:lnTo>
                    <a:lnTo>
                      <a:pt x="30" y="57"/>
                    </a:lnTo>
                    <a:lnTo>
                      <a:pt x="29" y="57"/>
                    </a:lnTo>
                    <a:lnTo>
                      <a:pt x="29" y="55"/>
                    </a:lnTo>
                    <a:lnTo>
                      <a:pt x="29" y="54"/>
                    </a:lnTo>
                    <a:lnTo>
                      <a:pt x="29" y="52"/>
                    </a:lnTo>
                    <a:lnTo>
                      <a:pt x="28" y="52"/>
                    </a:lnTo>
                    <a:lnTo>
                      <a:pt x="27" y="52"/>
                    </a:lnTo>
                    <a:lnTo>
                      <a:pt x="27" y="51"/>
                    </a:lnTo>
                    <a:lnTo>
                      <a:pt x="24" y="51"/>
                    </a:lnTo>
                    <a:lnTo>
                      <a:pt x="23" y="51"/>
                    </a:lnTo>
                    <a:lnTo>
                      <a:pt x="21" y="51"/>
                    </a:lnTo>
                    <a:lnTo>
                      <a:pt x="21" y="49"/>
                    </a:lnTo>
                    <a:lnTo>
                      <a:pt x="19" y="49"/>
                    </a:lnTo>
                    <a:lnTo>
                      <a:pt x="17" y="49"/>
                    </a:lnTo>
                    <a:lnTo>
                      <a:pt x="15" y="49"/>
                    </a:lnTo>
                    <a:lnTo>
                      <a:pt x="15" y="48"/>
                    </a:lnTo>
                    <a:lnTo>
                      <a:pt x="14" y="48"/>
                    </a:lnTo>
                    <a:lnTo>
                      <a:pt x="12" y="48"/>
                    </a:lnTo>
                    <a:lnTo>
                      <a:pt x="12" y="47"/>
                    </a:lnTo>
                    <a:lnTo>
                      <a:pt x="10" y="47"/>
                    </a:lnTo>
                    <a:lnTo>
                      <a:pt x="8" y="47"/>
                    </a:lnTo>
                    <a:lnTo>
                      <a:pt x="6" y="47"/>
                    </a:lnTo>
                    <a:lnTo>
                      <a:pt x="5" y="49"/>
                    </a:lnTo>
                    <a:lnTo>
                      <a:pt x="4" y="49"/>
                    </a:lnTo>
                    <a:lnTo>
                      <a:pt x="3" y="49"/>
                    </a:lnTo>
                    <a:lnTo>
                      <a:pt x="2" y="50"/>
                    </a:lnTo>
                    <a:lnTo>
                      <a:pt x="1" y="50"/>
                    </a:lnTo>
                    <a:lnTo>
                      <a:pt x="0" y="50"/>
                    </a:lnTo>
                    <a:lnTo>
                      <a:pt x="0" y="49"/>
                    </a:lnTo>
                    <a:lnTo>
                      <a:pt x="0" y="48"/>
                    </a:lnTo>
                    <a:lnTo>
                      <a:pt x="2" y="46"/>
                    </a:lnTo>
                    <a:lnTo>
                      <a:pt x="5" y="46"/>
                    </a:lnTo>
                    <a:lnTo>
                      <a:pt x="7" y="45"/>
                    </a:lnTo>
                    <a:lnTo>
                      <a:pt x="9" y="45"/>
                    </a:lnTo>
                    <a:lnTo>
                      <a:pt x="11" y="45"/>
                    </a:lnTo>
                    <a:lnTo>
                      <a:pt x="13" y="44"/>
                    </a:lnTo>
                    <a:lnTo>
                      <a:pt x="13" y="45"/>
                    </a:lnTo>
                    <a:lnTo>
                      <a:pt x="15" y="45"/>
                    </a:lnTo>
                    <a:lnTo>
                      <a:pt x="17" y="45"/>
                    </a:lnTo>
                    <a:lnTo>
                      <a:pt x="18" y="45"/>
                    </a:lnTo>
                    <a:lnTo>
                      <a:pt x="20" y="45"/>
                    </a:lnTo>
                    <a:lnTo>
                      <a:pt x="20" y="47"/>
                    </a:lnTo>
                    <a:lnTo>
                      <a:pt x="21" y="47"/>
                    </a:lnTo>
                    <a:lnTo>
                      <a:pt x="22" y="47"/>
                    </a:lnTo>
                    <a:lnTo>
                      <a:pt x="24" y="47"/>
                    </a:lnTo>
                    <a:lnTo>
                      <a:pt x="27" y="47"/>
                    </a:lnTo>
                    <a:lnTo>
                      <a:pt x="27" y="49"/>
                    </a:lnTo>
                    <a:lnTo>
                      <a:pt x="28" y="49"/>
                    </a:lnTo>
                    <a:lnTo>
                      <a:pt x="29" y="49"/>
                    </a:lnTo>
                    <a:lnTo>
                      <a:pt x="31" y="49"/>
                    </a:lnTo>
                    <a:lnTo>
                      <a:pt x="32" y="49"/>
                    </a:lnTo>
                    <a:lnTo>
                      <a:pt x="34" y="48"/>
                    </a:lnTo>
                    <a:lnTo>
                      <a:pt x="35" y="48"/>
                    </a:lnTo>
                    <a:lnTo>
                      <a:pt x="37" y="48"/>
                    </a:lnTo>
                    <a:lnTo>
                      <a:pt x="39" y="48"/>
                    </a:lnTo>
                    <a:lnTo>
                      <a:pt x="40" y="48"/>
                    </a:lnTo>
                    <a:lnTo>
                      <a:pt x="42" y="47"/>
                    </a:lnTo>
                    <a:lnTo>
                      <a:pt x="43" y="47"/>
                    </a:lnTo>
                    <a:lnTo>
                      <a:pt x="44" y="47"/>
                    </a:lnTo>
                    <a:lnTo>
                      <a:pt x="46" y="47"/>
                    </a:lnTo>
                    <a:lnTo>
                      <a:pt x="49" y="47"/>
                    </a:lnTo>
                    <a:lnTo>
                      <a:pt x="50" y="47"/>
                    </a:lnTo>
                    <a:lnTo>
                      <a:pt x="52" y="47"/>
                    </a:lnTo>
                    <a:lnTo>
                      <a:pt x="54" y="47"/>
                    </a:lnTo>
                    <a:lnTo>
                      <a:pt x="56" y="47"/>
                    </a:lnTo>
                    <a:lnTo>
                      <a:pt x="57" y="46"/>
                    </a:lnTo>
                    <a:lnTo>
                      <a:pt x="56" y="46"/>
                    </a:lnTo>
                    <a:lnTo>
                      <a:pt x="55" y="46"/>
                    </a:lnTo>
                    <a:lnTo>
                      <a:pt x="55" y="45"/>
                    </a:lnTo>
                    <a:lnTo>
                      <a:pt x="53" y="45"/>
                    </a:lnTo>
                    <a:lnTo>
                      <a:pt x="53" y="43"/>
                    </a:lnTo>
                    <a:lnTo>
                      <a:pt x="51" y="43"/>
                    </a:lnTo>
                    <a:lnTo>
                      <a:pt x="50" y="43"/>
                    </a:lnTo>
                    <a:lnTo>
                      <a:pt x="50" y="41"/>
                    </a:lnTo>
                    <a:lnTo>
                      <a:pt x="48" y="41"/>
                    </a:lnTo>
                    <a:lnTo>
                      <a:pt x="48" y="39"/>
                    </a:lnTo>
                    <a:lnTo>
                      <a:pt x="46" y="39"/>
                    </a:lnTo>
                    <a:lnTo>
                      <a:pt x="46" y="37"/>
                    </a:lnTo>
                    <a:lnTo>
                      <a:pt x="46" y="36"/>
                    </a:lnTo>
                    <a:lnTo>
                      <a:pt x="46" y="35"/>
                    </a:lnTo>
                    <a:lnTo>
                      <a:pt x="46" y="33"/>
                    </a:lnTo>
                    <a:lnTo>
                      <a:pt x="46" y="31"/>
                    </a:lnTo>
                    <a:lnTo>
                      <a:pt x="46" y="30"/>
                    </a:lnTo>
                    <a:lnTo>
                      <a:pt x="48" y="28"/>
                    </a:lnTo>
                    <a:lnTo>
                      <a:pt x="49" y="28"/>
                    </a:lnTo>
                    <a:lnTo>
                      <a:pt x="50" y="27"/>
                    </a:lnTo>
                    <a:lnTo>
                      <a:pt x="52" y="27"/>
                    </a:lnTo>
                    <a:lnTo>
                      <a:pt x="54" y="25"/>
                    </a:lnTo>
                    <a:lnTo>
                      <a:pt x="56" y="25"/>
                    </a:lnTo>
                    <a:lnTo>
                      <a:pt x="57" y="25"/>
                    </a:lnTo>
                    <a:lnTo>
                      <a:pt x="59" y="24"/>
                    </a:lnTo>
                    <a:lnTo>
                      <a:pt x="60" y="24"/>
                    </a:lnTo>
                    <a:lnTo>
                      <a:pt x="61" y="24"/>
                    </a:lnTo>
                    <a:lnTo>
                      <a:pt x="63" y="24"/>
                    </a:lnTo>
                    <a:lnTo>
                      <a:pt x="65" y="24"/>
                    </a:lnTo>
                    <a:lnTo>
                      <a:pt x="66" y="24"/>
                    </a:lnTo>
                    <a:lnTo>
                      <a:pt x="68" y="23"/>
                    </a:lnTo>
                    <a:lnTo>
                      <a:pt x="70" y="23"/>
                    </a:lnTo>
                    <a:lnTo>
                      <a:pt x="71" y="23"/>
                    </a:lnTo>
                    <a:lnTo>
                      <a:pt x="73" y="23"/>
                    </a:lnTo>
                    <a:lnTo>
                      <a:pt x="74" y="23"/>
                    </a:lnTo>
                    <a:lnTo>
                      <a:pt x="76" y="23"/>
                    </a:lnTo>
                    <a:lnTo>
                      <a:pt x="78" y="23"/>
                    </a:lnTo>
                    <a:lnTo>
                      <a:pt x="80" y="22"/>
                    </a:lnTo>
                    <a:lnTo>
                      <a:pt x="81" y="22"/>
                    </a:lnTo>
                    <a:lnTo>
                      <a:pt x="82" y="22"/>
                    </a:lnTo>
                    <a:lnTo>
                      <a:pt x="84" y="22"/>
                    </a:lnTo>
                    <a:lnTo>
                      <a:pt x="86" y="22"/>
                    </a:lnTo>
                    <a:lnTo>
                      <a:pt x="87" y="22"/>
                    </a:lnTo>
                    <a:lnTo>
                      <a:pt x="89" y="22"/>
                    </a:lnTo>
                    <a:lnTo>
                      <a:pt x="91" y="22"/>
                    </a:lnTo>
                    <a:lnTo>
                      <a:pt x="93" y="22"/>
                    </a:lnTo>
                    <a:lnTo>
                      <a:pt x="95" y="22"/>
                    </a:lnTo>
                    <a:lnTo>
                      <a:pt x="96" y="22"/>
                    </a:lnTo>
                    <a:lnTo>
                      <a:pt x="98" y="22"/>
                    </a:lnTo>
                    <a:lnTo>
                      <a:pt x="100" y="22"/>
                    </a:lnTo>
                    <a:lnTo>
                      <a:pt x="101" y="22"/>
                    </a:lnTo>
                    <a:lnTo>
                      <a:pt x="103" y="22"/>
                    </a:lnTo>
                    <a:lnTo>
                      <a:pt x="105" y="22"/>
                    </a:lnTo>
                    <a:lnTo>
                      <a:pt x="107" y="21"/>
                    </a:lnTo>
                    <a:lnTo>
                      <a:pt x="109" y="21"/>
                    </a:lnTo>
                    <a:lnTo>
                      <a:pt x="111" y="20"/>
                    </a:lnTo>
                    <a:lnTo>
                      <a:pt x="112" y="20"/>
                    </a:lnTo>
                    <a:lnTo>
                      <a:pt x="113" y="18"/>
                    </a:lnTo>
                    <a:lnTo>
                      <a:pt x="113" y="17"/>
                    </a:lnTo>
                    <a:lnTo>
                      <a:pt x="112" y="17"/>
                    </a:lnTo>
                    <a:lnTo>
                      <a:pt x="112" y="15"/>
                    </a:lnTo>
                    <a:lnTo>
                      <a:pt x="110" y="15"/>
                    </a:lnTo>
                    <a:lnTo>
                      <a:pt x="109" y="15"/>
                    </a:lnTo>
                    <a:lnTo>
                      <a:pt x="109" y="14"/>
                    </a:lnTo>
                    <a:lnTo>
                      <a:pt x="107" y="14"/>
                    </a:lnTo>
                    <a:lnTo>
                      <a:pt x="107" y="12"/>
                    </a:lnTo>
                    <a:lnTo>
                      <a:pt x="105" y="12"/>
                    </a:lnTo>
                    <a:lnTo>
                      <a:pt x="104" y="12"/>
                    </a:lnTo>
                    <a:lnTo>
                      <a:pt x="104" y="11"/>
                    </a:lnTo>
                    <a:lnTo>
                      <a:pt x="103" y="11"/>
                    </a:lnTo>
                    <a:lnTo>
                      <a:pt x="103" y="9"/>
                    </a:lnTo>
                    <a:lnTo>
                      <a:pt x="102" y="9"/>
                    </a:lnTo>
                    <a:lnTo>
                      <a:pt x="102" y="7"/>
                    </a:lnTo>
                    <a:lnTo>
                      <a:pt x="100" y="7"/>
                    </a:lnTo>
                    <a:lnTo>
                      <a:pt x="98" y="7"/>
                    </a:lnTo>
                    <a:lnTo>
                      <a:pt x="96" y="7"/>
                    </a:lnTo>
                    <a:lnTo>
                      <a:pt x="96" y="6"/>
                    </a:lnTo>
                    <a:lnTo>
                      <a:pt x="94" y="6"/>
                    </a:lnTo>
                    <a:lnTo>
                      <a:pt x="93" y="6"/>
                    </a:lnTo>
                    <a:lnTo>
                      <a:pt x="91" y="6"/>
                    </a:lnTo>
                    <a:lnTo>
                      <a:pt x="89" y="6"/>
                    </a:lnTo>
                    <a:lnTo>
                      <a:pt x="87" y="6"/>
                    </a:lnTo>
                    <a:lnTo>
                      <a:pt x="86" y="6"/>
                    </a:lnTo>
                    <a:lnTo>
                      <a:pt x="84" y="6"/>
                    </a:lnTo>
                    <a:lnTo>
                      <a:pt x="83" y="6"/>
                    </a:lnTo>
                    <a:lnTo>
                      <a:pt x="83" y="5"/>
                    </a:lnTo>
                    <a:lnTo>
                      <a:pt x="83" y="4"/>
                    </a:lnTo>
                    <a:lnTo>
                      <a:pt x="83" y="5"/>
                    </a:lnTo>
                    <a:lnTo>
                      <a:pt x="86" y="5"/>
                    </a:lnTo>
                    <a:lnTo>
                      <a:pt x="87" y="5"/>
                    </a:lnTo>
                    <a:lnTo>
                      <a:pt x="89" y="5"/>
                    </a:lnTo>
                    <a:lnTo>
                      <a:pt x="91" y="5"/>
                    </a:lnTo>
                    <a:lnTo>
                      <a:pt x="93" y="5"/>
                    </a:lnTo>
                    <a:lnTo>
                      <a:pt x="95" y="5"/>
                    </a:lnTo>
                    <a:lnTo>
                      <a:pt x="97" y="5"/>
                    </a:lnTo>
                    <a:lnTo>
                      <a:pt x="99" y="5"/>
                    </a:lnTo>
                    <a:lnTo>
                      <a:pt x="100" y="5"/>
                    </a:lnTo>
                    <a:lnTo>
                      <a:pt x="102" y="4"/>
                    </a:lnTo>
                    <a:lnTo>
                      <a:pt x="103" y="3"/>
                    </a:lnTo>
                    <a:lnTo>
                      <a:pt x="105" y="2"/>
                    </a:lnTo>
                    <a:lnTo>
                      <a:pt x="106" y="0"/>
                    </a:lnTo>
                    <a:lnTo>
                      <a:pt x="106" y="2"/>
                    </a:lnTo>
                    <a:lnTo>
                      <a:pt x="108" y="2"/>
                    </a:lnTo>
                    <a:lnTo>
                      <a:pt x="109" y="2"/>
                    </a:lnTo>
                    <a:lnTo>
                      <a:pt x="111" y="2"/>
                    </a:lnTo>
                  </a:path>
                </a:pathLst>
              </a:custGeom>
              <a:pattFill prst="pct50">
                <a:fgClr>
                  <a:srgbClr val="E1E1E1"/>
                </a:fgClr>
                <a:bgClr>
                  <a:srgbClr val="FFFFFF"/>
                </a:bgClr>
              </a:patt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77" name="Freeform 105"/>
              <p:cNvSpPr>
                <a:spLocks/>
              </p:cNvSpPr>
              <p:nvPr/>
            </p:nvSpPr>
            <p:spPr bwMode="auto">
              <a:xfrm>
                <a:off x="2027" y="2990"/>
                <a:ext cx="11" cy="4"/>
              </a:xfrm>
              <a:custGeom>
                <a:avLst/>
                <a:gdLst>
                  <a:gd name="T0" fmla="*/ 0 w 11"/>
                  <a:gd name="T1" fmla="*/ 3 h 4"/>
                  <a:gd name="T2" fmla="*/ 0 w 11"/>
                  <a:gd name="T3" fmla="*/ 3 h 4"/>
                  <a:gd name="T4" fmla="*/ 0 w 11"/>
                  <a:gd name="T5" fmla="*/ 3 h 4"/>
                  <a:gd name="T6" fmla="*/ 0 w 11"/>
                  <a:gd name="T7" fmla="*/ 3 h 4"/>
                  <a:gd name="T8" fmla="*/ 1 w 11"/>
                  <a:gd name="T9" fmla="*/ 1 h 4"/>
                  <a:gd name="T10" fmla="*/ 1 w 11"/>
                  <a:gd name="T11" fmla="*/ 1 h 4"/>
                  <a:gd name="T12" fmla="*/ 2 w 11"/>
                  <a:gd name="T13" fmla="*/ 1 h 4"/>
                  <a:gd name="T14" fmla="*/ 2 w 11"/>
                  <a:gd name="T15" fmla="*/ 1 h 4"/>
                  <a:gd name="T16" fmla="*/ 4 w 11"/>
                  <a:gd name="T17" fmla="*/ 0 h 4"/>
                  <a:gd name="T18" fmla="*/ 4 w 11"/>
                  <a:gd name="T19" fmla="*/ 0 h 4"/>
                  <a:gd name="T20" fmla="*/ 4 w 11"/>
                  <a:gd name="T21" fmla="*/ 0 h 4"/>
                  <a:gd name="T22" fmla="*/ 4 w 11"/>
                  <a:gd name="T23" fmla="*/ 0 h 4"/>
                  <a:gd name="T24" fmla="*/ 6 w 11"/>
                  <a:gd name="T25" fmla="*/ 0 h 4"/>
                  <a:gd name="T26" fmla="*/ 6 w 11"/>
                  <a:gd name="T27" fmla="*/ 0 h 4"/>
                  <a:gd name="T28" fmla="*/ 9 w 11"/>
                  <a:gd name="T29" fmla="*/ 0 h 4"/>
                  <a:gd name="T30" fmla="*/ 9 w 11"/>
                  <a:gd name="T31" fmla="*/ 0 h 4"/>
                  <a:gd name="T32" fmla="*/ 10 w 11"/>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3"/>
                    </a:moveTo>
                    <a:lnTo>
                      <a:pt x="0" y="3"/>
                    </a:lnTo>
                    <a:lnTo>
                      <a:pt x="1" y="1"/>
                    </a:lnTo>
                    <a:lnTo>
                      <a:pt x="2" y="1"/>
                    </a:lnTo>
                    <a:lnTo>
                      <a:pt x="4" y="0"/>
                    </a:lnTo>
                    <a:lnTo>
                      <a:pt x="6" y="0"/>
                    </a:lnTo>
                    <a:lnTo>
                      <a:pt x="9" y="0"/>
                    </a:lnTo>
                    <a:lnTo>
                      <a:pt x="10"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78" name="Freeform 106"/>
              <p:cNvSpPr>
                <a:spLocks/>
              </p:cNvSpPr>
              <p:nvPr/>
            </p:nvSpPr>
            <p:spPr bwMode="auto">
              <a:xfrm>
                <a:off x="2029" y="2992"/>
                <a:ext cx="12" cy="4"/>
              </a:xfrm>
              <a:custGeom>
                <a:avLst/>
                <a:gdLst>
                  <a:gd name="T0" fmla="*/ 0 w 12"/>
                  <a:gd name="T1" fmla="*/ 3 h 4"/>
                  <a:gd name="T2" fmla="*/ 0 w 12"/>
                  <a:gd name="T3" fmla="*/ 3 h 4"/>
                  <a:gd name="T4" fmla="*/ 0 w 12"/>
                  <a:gd name="T5" fmla="*/ 3 h 4"/>
                  <a:gd name="T6" fmla="*/ 0 w 12"/>
                  <a:gd name="T7" fmla="*/ 3 h 4"/>
                  <a:gd name="T8" fmla="*/ 2 w 12"/>
                  <a:gd name="T9" fmla="*/ 1 h 4"/>
                  <a:gd name="T10" fmla="*/ 2 w 12"/>
                  <a:gd name="T11" fmla="*/ 1 h 4"/>
                  <a:gd name="T12" fmla="*/ 3 w 12"/>
                  <a:gd name="T13" fmla="*/ 1 h 4"/>
                  <a:gd name="T14" fmla="*/ 3 w 12"/>
                  <a:gd name="T15" fmla="*/ 1 h 4"/>
                  <a:gd name="T16" fmla="*/ 5 w 12"/>
                  <a:gd name="T17" fmla="*/ 0 h 4"/>
                  <a:gd name="T18" fmla="*/ 5 w 12"/>
                  <a:gd name="T19" fmla="*/ 1 h 4"/>
                  <a:gd name="T20" fmla="*/ 5 w 12"/>
                  <a:gd name="T21" fmla="*/ 1 h 4"/>
                  <a:gd name="T22" fmla="*/ 5 w 12"/>
                  <a:gd name="T23" fmla="*/ 1 h 4"/>
                  <a:gd name="T24" fmla="*/ 7 w 12"/>
                  <a:gd name="T25" fmla="*/ 1 h 4"/>
                  <a:gd name="T26" fmla="*/ 7 w 12"/>
                  <a:gd name="T27" fmla="*/ 1 h 4"/>
                  <a:gd name="T28" fmla="*/ 9 w 12"/>
                  <a:gd name="T29" fmla="*/ 1 h 4"/>
                  <a:gd name="T30" fmla="*/ 9 w 12"/>
                  <a:gd name="T31" fmla="*/ 1 h 4"/>
                  <a:gd name="T32" fmla="*/ 11 w 12"/>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4">
                    <a:moveTo>
                      <a:pt x="0" y="3"/>
                    </a:moveTo>
                    <a:lnTo>
                      <a:pt x="0" y="3"/>
                    </a:lnTo>
                    <a:lnTo>
                      <a:pt x="2" y="1"/>
                    </a:lnTo>
                    <a:lnTo>
                      <a:pt x="3" y="1"/>
                    </a:lnTo>
                    <a:lnTo>
                      <a:pt x="5" y="0"/>
                    </a:lnTo>
                    <a:lnTo>
                      <a:pt x="5" y="1"/>
                    </a:lnTo>
                    <a:lnTo>
                      <a:pt x="7" y="1"/>
                    </a:lnTo>
                    <a:lnTo>
                      <a:pt x="9" y="1"/>
                    </a:lnTo>
                    <a:lnTo>
                      <a:pt x="11"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79" name="Freeform 107"/>
              <p:cNvSpPr>
                <a:spLocks/>
              </p:cNvSpPr>
              <p:nvPr/>
            </p:nvSpPr>
            <p:spPr bwMode="auto">
              <a:xfrm>
                <a:off x="2030" y="2997"/>
                <a:ext cx="9" cy="6"/>
              </a:xfrm>
              <a:custGeom>
                <a:avLst/>
                <a:gdLst>
                  <a:gd name="T0" fmla="*/ 0 w 9"/>
                  <a:gd name="T1" fmla="*/ 0 h 6"/>
                  <a:gd name="T2" fmla="*/ 0 w 9"/>
                  <a:gd name="T3" fmla="*/ 1 h 6"/>
                  <a:gd name="T4" fmla="*/ 0 w 9"/>
                  <a:gd name="T5" fmla="*/ 1 h 6"/>
                  <a:gd name="T6" fmla="*/ 0 w 9"/>
                  <a:gd name="T7" fmla="*/ 1 h 6"/>
                  <a:gd name="T8" fmla="*/ 2 w 9"/>
                  <a:gd name="T9" fmla="*/ 1 h 6"/>
                  <a:gd name="T10" fmla="*/ 2 w 9"/>
                  <a:gd name="T11" fmla="*/ 1 h 6"/>
                  <a:gd name="T12" fmla="*/ 3 w 9"/>
                  <a:gd name="T13" fmla="*/ 1 h 6"/>
                  <a:gd name="T14" fmla="*/ 3 w 9"/>
                  <a:gd name="T15" fmla="*/ 1 h 6"/>
                  <a:gd name="T16" fmla="*/ 5 w 9"/>
                  <a:gd name="T17" fmla="*/ 1 h 6"/>
                  <a:gd name="T18" fmla="*/ 5 w 9"/>
                  <a:gd name="T19" fmla="*/ 4 h 6"/>
                  <a:gd name="T20" fmla="*/ 5 w 9"/>
                  <a:gd name="T21" fmla="*/ 4 h 6"/>
                  <a:gd name="T22" fmla="*/ 5 w 9"/>
                  <a:gd name="T23" fmla="*/ 4 h 6"/>
                  <a:gd name="T24" fmla="*/ 7 w 9"/>
                  <a:gd name="T25" fmla="*/ 4 h 6"/>
                  <a:gd name="T26" fmla="*/ 7 w 9"/>
                  <a:gd name="T27" fmla="*/ 5 h 6"/>
                  <a:gd name="T28" fmla="*/ 7 w 9"/>
                  <a:gd name="T29" fmla="*/ 5 h 6"/>
                  <a:gd name="T30" fmla="*/ 7 w 9"/>
                  <a:gd name="T31" fmla="*/ 5 h 6"/>
                  <a:gd name="T32" fmla="*/ 8 w 9"/>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 h="6">
                    <a:moveTo>
                      <a:pt x="0" y="0"/>
                    </a:moveTo>
                    <a:lnTo>
                      <a:pt x="0" y="1"/>
                    </a:lnTo>
                    <a:lnTo>
                      <a:pt x="2" y="1"/>
                    </a:lnTo>
                    <a:lnTo>
                      <a:pt x="3" y="1"/>
                    </a:lnTo>
                    <a:lnTo>
                      <a:pt x="5" y="1"/>
                    </a:lnTo>
                    <a:lnTo>
                      <a:pt x="5" y="4"/>
                    </a:lnTo>
                    <a:lnTo>
                      <a:pt x="7" y="4"/>
                    </a:lnTo>
                    <a:lnTo>
                      <a:pt x="7" y="5"/>
                    </a:lnTo>
                    <a:lnTo>
                      <a:pt x="8"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0" name="Freeform 108"/>
              <p:cNvSpPr>
                <a:spLocks/>
              </p:cNvSpPr>
              <p:nvPr/>
            </p:nvSpPr>
            <p:spPr bwMode="auto">
              <a:xfrm>
                <a:off x="2031" y="2996"/>
                <a:ext cx="11" cy="2"/>
              </a:xfrm>
              <a:custGeom>
                <a:avLst/>
                <a:gdLst>
                  <a:gd name="T0" fmla="*/ 0 w 11"/>
                  <a:gd name="T1" fmla="*/ 0 h 2"/>
                  <a:gd name="T2" fmla="*/ 0 w 11"/>
                  <a:gd name="T3" fmla="*/ 0 h 2"/>
                  <a:gd name="T4" fmla="*/ 0 w 11"/>
                  <a:gd name="T5" fmla="*/ 0 h 2"/>
                  <a:gd name="T6" fmla="*/ 0 w 11"/>
                  <a:gd name="T7" fmla="*/ 0 h 2"/>
                  <a:gd name="T8" fmla="*/ 2 w 11"/>
                  <a:gd name="T9" fmla="*/ 0 h 2"/>
                  <a:gd name="T10" fmla="*/ 2 w 11"/>
                  <a:gd name="T11" fmla="*/ 0 h 2"/>
                  <a:gd name="T12" fmla="*/ 2 w 11"/>
                  <a:gd name="T13" fmla="*/ 0 h 2"/>
                  <a:gd name="T14" fmla="*/ 2 w 11"/>
                  <a:gd name="T15" fmla="*/ 0 h 2"/>
                  <a:gd name="T16" fmla="*/ 5 w 11"/>
                  <a:gd name="T17" fmla="*/ 0 h 2"/>
                  <a:gd name="T18" fmla="*/ 5 w 11"/>
                  <a:gd name="T19" fmla="*/ 1 h 2"/>
                  <a:gd name="T20" fmla="*/ 5 w 11"/>
                  <a:gd name="T21" fmla="*/ 1 h 2"/>
                  <a:gd name="T22" fmla="*/ 5 w 11"/>
                  <a:gd name="T23" fmla="*/ 1 h 2"/>
                  <a:gd name="T24" fmla="*/ 6 w 11"/>
                  <a:gd name="T25" fmla="*/ 1 h 2"/>
                  <a:gd name="T26" fmla="*/ 6 w 11"/>
                  <a:gd name="T27" fmla="*/ 1 h 2"/>
                  <a:gd name="T28" fmla="*/ 7 w 11"/>
                  <a:gd name="T29" fmla="*/ 1 h 2"/>
                  <a:gd name="T30" fmla="*/ 7 w 11"/>
                  <a:gd name="T31" fmla="*/ 1 h 2"/>
                  <a:gd name="T32" fmla="*/ 10 w 11"/>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2">
                    <a:moveTo>
                      <a:pt x="0" y="0"/>
                    </a:moveTo>
                    <a:lnTo>
                      <a:pt x="0" y="0"/>
                    </a:lnTo>
                    <a:lnTo>
                      <a:pt x="2" y="0"/>
                    </a:lnTo>
                    <a:lnTo>
                      <a:pt x="5" y="0"/>
                    </a:lnTo>
                    <a:lnTo>
                      <a:pt x="5" y="1"/>
                    </a:lnTo>
                    <a:lnTo>
                      <a:pt x="6" y="1"/>
                    </a:lnTo>
                    <a:lnTo>
                      <a:pt x="7" y="1"/>
                    </a:lnTo>
                    <a:lnTo>
                      <a:pt x="10"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1" name="Freeform 109"/>
              <p:cNvSpPr>
                <a:spLocks/>
              </p:cNvSpPr>
              <p:nvPr/>
            </p:nvSpPr>
            <p:spPr bwMode="auto">
              <a:xfrm>
                <a:off x="2074" y="2974"/>
                <a:ext cx="4" cy="9"/>
              </a:xfrm>
              <a:custGeom>
                <a:avLst/>
                <a:gdLst>
                  <a:gd name="T0" fmla="*/ 0 w 4"/>
                  <a:gd name="T1" fmla="*/ 0 h 9"/>
                  <a:gd name="T2" fmla="*/ 0 w 4"/>
                  <a:gd name="T3" fmla="*/ 2 h 9"/>
                  <a:gd name="T4" fmla="*/ 0 w 4"/>
                  <a:gd name="T5" fmla="*/ 2 h 9"/>
                  <a:gd name="T6" fmla="*/ 0 w 4"/>
                  <a:gd name="T7" fmla="*/ 2 h 9"/>
                  <a:gd name="T8" fmla="*/ 1 w 4"/>
                  <a:gd name="T9" fmla="*/ 2 h 9"/>
                  <a:gd name="T10" fmla="*/ 1 w 4"/>
                  <a:gd name="T11" fmla="*/ 4 h 9"/>
                  <a:gd name="T12" fmla="*/ 1 w 4"/>
                  <a:gd name="T13" fmla="*/ 4 h 9"/>
                  <a:gd name="T14" fmla="*/ 1 w 4"/>
                  <a:gd name="T15" fmla="*/ 4 h 9"/>
                  <a:gd name="T16" fmla="*/ 3 w 4"/>
                  <a:gd name="T17" fmla="*/ 4 h 9"/>
                  <a:gd name="T18" fmla="*/ 3 w 4"/>
                  <a:gd name="T19" fmla="*/ 7 h 9"/>
                  <a:gd name="T20" fmla="*/ 3 w 4"/>
                  <a:gd name="T21" fmla="*/ 7 h 9"/>
                  <a:gd name="T22" fmla="*/ 3 w 4"/>
                  <a:gd name="T23" fmla="*/ 7 h 9"/>
                  <a:gd name="T24" fmla="*/ 3 w 4"/>
                  <a:gd name="T25" fmla="*/ 7 h 9"/>
                  <a:gd name="T26" fmla="*/ 2 w 4"/>
                  <a:gd name="T27" fmla="*/ 8 h 9"/>
                  <a:gd name="T28" fmla="*/ 2 w 4"/>
                  <a:gd name="T29" fmla="*/ 8 h 9"/>
                  <a:gd name="T30" fmla="*/ 2 w 4"/>
                  <a:gd name="T31" fmla="*/ 8 h 9"/>
                  <a:gd name="T32" fmla="*/ 2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2"/>
                    </a:lnTo>
                    <a:lnTo>
                      <a:pt x="1" y="2"/>
                    </a:lnTo>
                    <a:lnTo>
                      <a:pt x="1" y="4"/>
                    </a:lnTo>
                    <a:lnTo>
                      <a:pt x="3" y="4"/>
                    </a:lnTo>
                    <a:lnTo>
                      <a:pt x="3" y="7"/>
                    </a:lnTo>
                    <a:lnTo>
                      <a:pt x="2"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2" name="Freeform 110"/>
              <p:cNvSpPr>
                <a:spLocks/>
              </p:cNvSpPr>
              <p:nvPr/>
            </p:nvSpPr>
            <p:spPr bwMode="auto">
              <a:xfrm>
                <a:off x="2070" y="2975"/>
                <a:ext cx="3" cy="8"/>
              </a:xfrm>
              <a:custGeom>
                <a:avLst/>
                <a:gdLst>
                  <a:gd name="T0" fmla="*/ 0 w 3"/>
                  <a:gd name="T1" fmla="*/ 0 h 8"/>
                  <a:gd name="T2" fmla="*/ 0 w 3"/>
                  <a:gd name="T3" fmla="*/ 1 h 8"/>
                  <a:gd name="T4" fmla="*/ 0 w 3"/>
                  <a:gd name="T5" fmla="*/ 1 h 8"/>
                  <a:gd name="T6" fmla="*/ 0 w 3"/>
                  <a:gd name="T7" fmla="*/ 1 h 8"/>
                  <a:gd name="T8" fmla="*/ 0 w 3"/>
                  <a:gd name="T9" fmla="*/ 1 h 8"/>
                  <a:gd name="T10" fmla="*/ 0 w 3"/>
                  <a:gd name="T11" fmla="*/ 3 h 8"/>
                  <a:gd name="T12" fmla="*/ 0 w 3"/>
                  <a:gd name="T13" fmla="*/ 3 h 8"/>
                  <a:gd name="T14" fmla="*/ 0 w 3"/>
                  <a:gd name="T15" fmla="*/ 3 h 8"/>
                  <a:gd name="T16" fmla="*/ 2 w 3"/>
                  <a:gd name="T17" fmla="*/ 3 h 8"/>
                  <a:gd name="T18" fmla="*/ 2 w 3"/>
                  <a:gd name="T19" fmla="*/ 5 h 8"/>
                  <a:gd name="T20" fmla="*/ 2 w 3"/>
                  <a:gd name="T21" fmla="*/ 5 h 8"/>
                  <a:gd name="T22" fmla="*/ 2 w 3"/>
                  <a:gd name="T23" fmla="*/ 6 h 8"/>
                  <a:gd name="T24" fmla="*/ 2 w 3"/>
                  <a:gd name="T25" fmla="*/ 6 h 8"/>
                  <a:gd name="T26" fmla="*/ 2 w 3"/>
                  <a:gd name="T27" fmla="*/ 7 h 8"/>
                  <a:gd name="T28" fmla="*/ 2 w 3"/>
                  <a:gd name="T29" fmla="*/ 7 h 8"/>
                  <a:gd name="T30" fmla="*/ 2 w 3"/>
                  <a:gd name="T31" fmla="*/ 7 h 8"/>
                  <a:gd name="T32" fmla="*/ 2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1"/>
                    </a:lnTo>
                    <a:lnTo>
                      <a:pt x="0" y="3"/>
                    </a:lnTo>
                    <a:lnTo>
                      <a:pt x="2" y="3"/>
                    </a:lnTo>
                    <a:lnTo>
                      <a:pt x="2" y="5"/>
                    </a:lnTo>
                    <a:lnTo>
                      <a:pt x="2" y="6"/>
                    </a:lnTo>
                    <a:lnTo>
                      <a:pt x="2"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3" name="Freeform 111"/>
              <p:cNvSpPr>
                <a:spLocks/>
              </p:cNvSpPr>
              <p:nvPr/>
            </p:nvSpPr>
            <p:spPr bwMode="auto">
              <a:xfrm>
                <a:off x="2065" y="2975"/>
                <a:ext cx="3" cy="8"/>
              </a:xfrm>
              <a:custGeom>
                <a:avLst/>
                <a:gdLst>
                  <a:gd name="T0" fmla="*/ 0 w 3"/>
                  <a:gd name="T1" fmla="*/ 0 h 8"/>
                  <a:gd name="T2" fmla="*/ 0 w 3"/>
                  <a:gd name="T3" fmla="*/ 1 h 8"/>
                  <a:gd name="T4" fmla="*/ 0 w 3"/>
                  <a:gd name="T5" fmla="*/ 1 h 8"/>
                  <a:gd name="T6" fmla="*/ 0 w 3"/>
                  <a:gd name="T7" fmla="*/ 1 h 8"/>
                  <a:gd name="T8" fmla="*/ 1 w 3"/>
                  <a:gd name="T9" fmla="*/ 1 h 8"/>
                  <a:gd name="T10" fmla="*/ 1 w 3"/>
                  <a:gd name="T11" fmla="*/ 3 h 8"/>
                  <a:gd name="T12" fmla="*/ 1 w 3"/>
                  <a:gd name="T13" fmla="*/ 3 h 8"/>
                  <a:gd name="T14" fmla="*/ 1 w 3"/>
                  <a:gd name="T15" fmla="*/ 3 h 8"/>
                  <a:gd name="T16" fmla="*/ 2 w 3"/>
                  <a:gd name="T17" fmla="*/ 3 h 8"/>
                  <a:gd name="T18" fmla="*/ 2 w 3"/>
                  <a:gd name="T19" fmla="*/ 6 h 8"/>
                  <a:gd name="T20" fmla="*/ 2 w 3"/>
                  <a:gd name="T21" fmla="*/ 6 h 8"/>
                  <a:gd name="T22" fmla="*/ 2 w 3"/>
                  <a:gd name="T23" fmla="*/ 6 h 8"/>
                  <a:gd name="T24" fmla="*/ 2 w 3"/>
                  <a:gd name="T25" fmla="*/ 6 h 8"/>
                  <a:gd name="T26" fmla="*/ 2 w 3"/>
                  <a:gd name="T27" fmla="*/ 7 h 8"/>
                  <a:gd name="T28" fmla="*/ 2 w 3"/>
                  <a:gd name="T29" fmla="*/ 7 h 8"/>
                  <a:gd name="T30" fmla="*/ 2 w 3"/>
                  <a:gd name="T31" fmla="*/ 7 h 8"/>
                  <a:gd name="T32" fmla="*/ 2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1"/>
                    </a:lnTo>
                    <a:lnTo>
                      <a:pt x="1" y="1"/>
                    </a:lnTo>
                    <a:lnTo>
                      <a:pt x="1" y="3"/>
                    </a:lnTo>
                    <a:lnTo>
                      <a:pt x="2" y="3"/>
                    </a:lnTo>
                    <a:lnTo>
                      <a:pt x="2" y="6"/>
                    </a:lnTo>
                    <a:lnTo>
                      <a:pt x="2"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4" name="Freeform 112"/>
              <p:cNvSpPr>
                <a:spLocks/>
              </p:cNvSpPr>
              <p:nvPr/>
            </p:nvSpPr>
            <p:spPr bwMode="auto">
              <a:xfrm>
                <a:off x="2059" y="2975"/>
                <a:ext cx="5" cy="8"/>
              </a:xfrm>
              <a:custGeom>
                <a:avLst/>
                <a:gdLst>
                  <a:gd name="T0" fmla="*/ 0 w 5"/>
                  <a:gd name="T1" fmla="*/ 0 h 8"/>
                  <a:gd name="T2" fmla="*/ 0 w 5"/>
                  <a:gd name="T3" fmla="*/ 1 h 8"/>
                  <a:gd name="T4" fmla="*/ 0 w 5"/>
                  <a:gd name="T5" fmla="*/ 1 h 8"/>
                  <a:gd name="T6" fmla="*/ 0 w 5"/>
                  <a:gd name="T7" fmla="*/ 1 h 8"/>
                  <a:gd name="T8" fmla="*/ 2 w 5"/>
                  <a:gd name="T9" fmla="*/ 1 h 8"/>
                  <a:gd name="T10" fmla="*/ 2 w 5"/>
                  <a:gd name="T11" fmla="*/ 3 h 8"/>
                  <a:gd name="T12" fmla="*/ 2 w 5"/>
                  <a:gd name="T13" fmla="*/ 3 h 8"/>
                  <a:gd name="T14" fmla="*/ 2 w 5"/>
                  <a:gd name="T15" fmla="*/ 3 h 8"/>
                  <a:gd name="T16" fmla="*/ 4 w 5"/>
                  <a:gd name="T17" fmla="*/ 3 h 8"/>
                  <a:gd name="T18" fmla="*/ 4 w 5"/>
                  <a:gd name="T19" fmla="*/ 6 h 8"/>
                  <a:gd name="T20" fmla="*/ 4 w 5"/>
                  <a:gd name="T21" fmla="*/ 6 h 8"/>
                  <a:gd name="T22" fmla="*/ 4 w 5"/>
                  <a:gd name="T23" fmla="*/ 6 h 8"/>
                  <a:gd name="T24" fmla="*/ 4 w 5"/>
                  <a:gd name="T25" fmla="*/ 6 h 8"/>
                  <a:gd name="T26" fmla="*/ 4 w 5"/>
                  <a:gd name="T27" fmla="*/ 7 h 8"/>
                  <a:gd name="T28" fmla="*/ 4 w 5"/>
                  <a:gd name="T29" fmla="*/ 7 h 8"/>
                  <a:gd name="T30" fmla="*/ 4 w 5"/>
                  <a:gd name="T31" fmla="*/ 7 h 8"/>
                  <a:gd name="T32" fmla="*/ 4 w 5"/>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0" y="0"/>
                    </a:moveTo>
                    <a:lnTo>
                      <a:pt x="0" y="1"/>
                    </a:lnTo>
                    <a:lnTo>
                      <a:pt x="2" y="1"/>
                    </a:lnTo>
                    <a:lnTo>
                      <a:pt x="2" y="3"/>
                    </a:lnTo>
                    <a:lnTo>
                      <a:pt x="4" y="3"/>
                    </a:lnTo>
                    <a:lnTo>
                      <a:pt x="4" y="6"/>
                    </a:lnTo>
                    <a:lnTo>
                      <a:pt x="4"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5" name="Freeform 113"/>
              <p:cNvSpPr>
                <a:spLocks/>
              </p:cNvSpPr>
              <p:nvPr/>
            </p:nvSpPr>
            <p:spPr bwMode="auto">
              <a:xfrm>
                <a:off x="2051" y="2975"/>
                <a:ext cx="4" cy="8"/>
              </a:xfrm>
              <a:custGeom>
                <a:avLst/>
                <a:gdLst>
                  <a:gd name="T0" fmla="*/ 0 w 4"/>
                  <a:gd name="T1" fmla="*/ 0 h 8"/>
                  <a:gd name="T2" fmla="*/ 0 w 4"/>
                  <a:gd name="T3" fmla="*/ 2 h 8"/>
                  <a:gd name="T4" fmla="*/ 0 w 4"/>
                  <a:gd name="T5" fmla="*/ 2 h 8"/>
                  <a:gd name="T6" fmla="*/ 0 w 4"/>
                  <a:gd name="T7" fmla="*/ 2 h 8"/>
                  <a:gd name="T8" fmla="*/ 1 w 4"/>
                  <a:gd name="T9" fmla="*/ 2 h 8"/>
                  <a:gd name="T10" fmla="*/ 1 w 4"/>
                  <a:gd name="T11" fmla="*/ 3 h 8"/>
                  <a:gd name="T12" fmla="*/ 1 w 4"/>
                  <a:gd name="T13" fmla="*/ 3 h 8"/>
                  <a:gd name="T14" fmla="*/ 1 w 4"/>
                  <a:gd name="T15" fmla="*/ 3 h 8"/>
                  <a:gd name="T16" fmla="*/ 2 w 4"/>
                  <a:gd name="T17" fmla="*/ 3 h 8"/>
                  <a:gd name="T18" fmla="*/ 2 w 4"/>
                  <a:gd name="T19" fmla="*/ 6 h 8"/>
                  <a:gd name="T20" fmla="*/ 2 w 4"/>
                  <a:gd name="T21" fmla="*/ 6 h 8"/>
                  <a:gd name="T22" fmla="*/ 2 w 4"/>
                  <a:gd name="T23" fmla="*/ 6 h 8"/>
                  <a:gd name="T24" fmla="*/ 2 w 4"/>
                  <a:gd name="T25" fmla="*/ 6 h 8"/>
                  <a:gd name="T26" fmla="*/ 2 w 4"/>
                  <a:gd name="T27" fmla="*/ 7 h 8"/>
                  <a:gd name="T28" fmla="*/ 2 w 4"/>
                  <a:gd name="T29" fmla="*/ 7 h 8"/>
                  <a:gd name="T30" fmla="*/ 2 w 4"/>
                  <a:gd name="T31" fmla="*/ 7 h 8"/>
                  <a:gd name="T32" fmla="*/ 3 w 4"/>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0" y="0"/>
                    </a:moveTo>
                    <a:lnTo>
                      <a:pt x="0" y="2"/>
                    </a:lnTo>
                    <a:lnTo>
                      <a:pt x="1" y="2"/>
                    </a:lnTo>
                    <a:lnTo>
                      <a:pt x="1" y="3"/>
                    </a:lnTo>
                    <a:lnTo>
                      <a:pt x="2" y="3"/>
                    </a:lnTo>
                    <a:lnTo>
                      <a:pt x="2" y="6"/>
                    </a:lnTo>
                    <a:lnTo>
                      <a:pt x="2" y="7"/>
                    </a:lnTo>
                    <a:lnTo>
                      <a:pt x="3"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6" name="Freeform 114"/>
              <p:cNvSpPr>
                <a:spLocks/>
              </p:cNvSpPr>
              <p:nvPr/>
            </p:nvSpPr>
            <p:spPr bwMode="auto">
              <a:xfrm>
                <a:off x="2055" y="2975"/>
                <a:ext cx="5" cy="8"/>
              </a:xfrm>
              <a:custGeom>
                <a:avLst/>
                <a:gdLst>
                  <a:gd name="T0" fmla="*/ 0 w 5"/>
                  <a:gd name="T1" fmla="*/ 0 h 8"/>
                  <a:gd name="T2" fmla="*/ 0 w 5"/>
                  <a:gd name="T3" fmla="*/ 1 h 8"/>
                  <a:gd name="T4" fmla="*/ 0 w 5"/>
                  <a:gd name="T5" fmla="*/ 1 h 8"/>
                  <a:gd name="T6" fmla="*/ 0 w 5"/>
                  <a:gd name="T7" fmla="*/ 1 h 8"/>
                  <a:gd name="T8" fmla="*/ 2 w 5"/>
                  <a:gd name="T9" fmla="*/ 1 h 8"/>
                  <a:gd name="T10" fmla="*/ 2 w 5"/>
                  <a:gd name="T11" fmla="*/ 3 h 8"/>
                  <a:gd name="T12" fmla="*/ 2 w 5"/>
                  <a:gd name="T13" fmla="*/ 3 h 8"/>
                  <a:gd name="T14" fmla="*/ 2 w 5"/>
                  <a:gd name="T15" fmla="*/ 3 h 8"/>
                  <a:gd name="T16" fmla="*/ 4 w 5"/>
                  <a:gd name="T17" fmla="*/ 3 h 8"/>
                  <a:gd name="T18" fmla="*/ 4 w 5"/>
                  <a:gd name="T19" fmla="*/ 6 h 8"/>
                  <a:gd name="T20" fmla="*/ 4 w 5"/>
                  <a:gd name="T21" fmla="*/ 6 h 8"/>
                  <a:gd name="T22" fmla="*/ 4 w 5"/>
                  <a:gd name="T23" fmla="*/ 6 h 8"/>
                  <a:gd name="T24" fmla="*/ 4 w 5"/>
                  <a:gd name="T25" fmla="*/ 6 h 8"/>
                  <a:gd name="T26" fmla="*/ 4 w 5"/>
                  <a:gd name="T27" fmla="*/ 7 h 8"/>
                  <a:gd name="T28" fmla="*/ 4 w 5"/>
                  <a:gd name="T29" fmla="*/ 7 h 8"/>
                  <a:gd name="T30" fmla="*/ 4 w 5"/>
                  <a:gd name="T31" fmla="*/ 7 h 8"/>
                  <a:gd name="T32" fmla="*/ 4 w 5"/>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0" y="0"/>
                    </a:moveTo>
                    <a:lnTo>
                      <a:pt x="0" y="1"/>
                    </a:lnTo>
                    <a:lnTo>
                      <a:pt x="2" y="1"/>
                    </a:lnTo>
                    <a:lnTo>
                      <a:pt x="2" y="3"/>
                    </a:lnTo>
                    <a:lnTo>
                      <a:pt x="4" y="3"/>
                    </a:lnTo>
                    <a:lnTo>
                      <a:pt x="4" y="6"/>
                    </a:lnTo>
                    <a:lnTo>
                      <a:pt x="4"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7" name="Freeform 115"/>
              <p:cNvSpPr>
                <a:spLocks/>
              </p:cNvSpPr>
              <p:nvPr/>
            </p:nvSpPr>
            <p:spPr bwMode="auto">
              <a:xfrm>
                <a:off x="2047" y="2975"/>
                <a:ext cx="4" cy="9"/>
              </a:xfrm>
              <a:custGeom>
                <a:avLst/>
                <a:gdLst>
                  <a:gd name="T0" fmla="*/ 0 w 4"/>
                  <a:gd name="T1" fmla="*/ 0 h 9"/>
                  <a:gd name="T2" fmla="*/ 0 w 4"/>
                  <a:gd name="T3" fmla="*/ 1 h 9"/>
                  <a:gd name="T4" fmla="*/ 0 w 4"/>
                  <a:gd name="T5" fmla="*/ 1 h 9"/>
                  <a:gd name="T6" fmla="*/ 0 w 4"/>
                  <a:gd name="T7" fmla="*/ 1 h 9"/>
                  <a:gd name="T8" fmla="*/ 1 w 4"/>
                  <a:gd name="T9" fmla="*/ 1 h 9"/>
                  <a:gd name="T10" fmla="*/ 1 w 4"/>
                  <a:gd name="T11" fmla="*/ 3 h 9"/>
                  <a:gd name="T12" fmla="*/ 1 w 4"/>
                  <a:gd name="T13" fmla="*/ 3 h 9"/>
                  <a:gd name="T14" fmla="*/ 1 w 4"/>
                  <a:gd name="T15" fmla="*/ 3 h 9"/>
                  <a:gd name="T16" fmla="*/ 3 w 4"/>
                  <a:gd name="T17" fmla="*/ 3 h 9"/>
                  <a:gd name="T18" fmla="*/ 3 w 4"/>
                  <a:gd name="T19" fmla="*/ 5 h 9"/>
                  <a:gd name="T20" fmla="*/ 3 w 4"/>
                  <a:gd name="T21" fmla="*/ 5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1"/>
                    </a:lnTo>
                    <a:lnTo>
                      <a:pt x="1" y="1"/>
                    </a:lnTo>
                    <a:lnTo>
                      <a:pt x="1" y="3"/>
                    </a:lnTo>
                    <a:lnTo>
                      <a:pt x="3" y="3"/>
                    </a:lnTo>
                    <a:lnTo>
                      <a:pt x="3" y="5"/>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8" name="Freeform 116"/>
              <p:cNvSpPr>
                <a:spLocks/>
              </p:cNvSpPr>
              <p:nvPr/>
            </p:nvSpPr>
            <p:spPr bwMode="auto">
              <a:xfrm>
                <a:off x="2043" y="2975"/>
                <a:ext cx="4" cy="9"/>
              </a:xfrm>
              <a:custGeom>
                <a:avLst/>
                <a:gdLst>
                  <a:gd name="T0" fmla="*/ 0 w 4"/>
                  <a:gd name="T1" fmla="*/ 0 h 9"/>
                  <a:gd name="T2" fmla="*/ 0 w 4"/>
                  <a:gd name="T3" fmla="*/ 2 h 9"/>
                  <a:gd name="T4" fmla="*/ 0 w 4"/>
                  <a:gd name="T5" fmla="*/ 2 h 9"/>
                  <a:gd name="T6" fmla="*/ 0 w 4"/>
                  <a:gd name="T7" fmla="*/ 2 h 9"/>
                  <a:gd name="T8" fmla="*/ 1 w 4"/>
                  <a:gd name="T9" fmla="*/ 2 h 9"/>
                  <a:gd name="T10" fmla="*/ 1 w 4"/>
                  <a:gd name="T11" fmla="*/ 4 h 9"/>
                  <a:gd name="T12" fmla="*/ 1 w 4"/>
                  <a:gd name="T13" fmla="*/ 4 h 9"/>
                  <a:gd name="T14" fmla="*/ 1 w 4"/>
                  <a:gd name="T15" fmla="*/ 4 h 9"/>
                  <a:gd name="T16" fmla="*/ 3 w 4"/>
                  <a:gd name="T17" fmla="*/ 4 h 9"/>
                  <a:gd name="T18" fmla="*/ 3 w 4"/>
                  <a:gd name="T19" fmla="*/ 6 h 9"/>
                  <a:gd name="T20" fmla="*/ 3 w 4"/>
                  <a:gd name="T21" fmla="*/ 6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2"/>
                    </a:lnTo>
                    <a:lnTo>
                      <a:pt x="1" y="2"/>
                    </a:lnTo>
                    <a:lnTo>
                      <a:pt x="1" y="4"/>
                    </a:lnTo>
                    <a:lnTo>
                      <a:pt x="3" y="4"/>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89" name="Freeform 117"/>
              <p:cNvSpPr>
                <a:spLocks/>
              </p:cNvSpPr>
              <p:nvPr/>
            </p:nvSpPr>
            <p:spPr bwMode="auto">
              <a:xfrm>
                <a:off x="2037" y="2976"/>
                <a:ext cx="6" cy="8"/>
              </a:xfrm>
              <a:custGeom>
                <a:avLst/>
                <a:gdLst>
                  <a:gd name="T0" fmla="*/ 0 w 6"/>
                  <a:gd name="T1" fmla="*/ 0 h 8"/>
                  <a:gd name="T2" fmla="*/ 0 w 6"/>
                  <a:gd name="T3" fmla="*/ 2 h 8"/>
                  <a:gd name="T4" fmla="*/ 0 w 6"/>
                  <a:gd name="T5" fmla="*/ 2 h 8"/>
                  <a:gd name="T6" fmla="*/ 0 w 6"/>
                  <a:gd name="T7" fmla="*/ 2 h 8"/>
                  <a:gd name="T8" fmla="*/ 2 w 6"/>
                  <a:gd name="T9" fmla="*/ 2 h 8"/>
                  <a:gd name="T10" fmla="*/ 2 w 6"/>
                  <a:gd name="T11" fmla="*/ 3 h 8"/>
                  <a:gd name="T12" fmla="*/ 2 w 6"/>
                  <a:gd name="T13" fmla="*/ 3 h 8"/>
                  <a:gd name="T14" fmla="*/ 2 w 6"/>
                  <a:gd name="T15" fmla="*/ 3 h 8"/>
                  <a:gd name="T16" fmla="*/ 4 w 6"/>
                  <a:gd name="T17" fmla="*/ 3 h 8"/>
                  <a:gd name="T18" fmla="*/ 4 w 6"/>
                  <a:gd name="T19" fmla="*/ 5 h 8"/>
                  <a:gd name="T20" fmla="*/ 4 w 6"/>
                  <a:gd name="T21" fmla="*/ 5 h 8"/>
                  <a:gd name="T22" fmla="*/ 4 w 6"/>
                  <a:gd name="T23" fmla="*/ 5 h 8"/>
                  <a:gd name="T24" fmla="*/ 4 w 6"/>
                  <a:gd name="T25" fmla="*/ 5 h 8"/>
                  <a:gd name="T26" fmla="*/ 4 w 6"/>
                  <a:gd name="T27" fmla="*/ 7 h 8"/>
                  <a:gd name="T28" fmla="*/ 4 w 6"/>
                  <a:gd name="T29" fmla="*/ 7 h 8"/>
                  <a:gd name="T30" fmla="*/ 4 w 6"/>
                  <a:gd name="T31" fmla="*/ 7 h 8"/>
                  <a:gd name="T32" fmla="*/ 5 w 6"/>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8">
                    <a:moveTo>
                      <a:pt x="0" y="0"/>
                    </a:moveTo>
                    <a:lnTo>
                      <a:pt x="0" y="2"/>
                    </a:lnTo>
                    <a:lnTo>
                      <a:pt x="2" y="2"/>
                    </a:lnTo>
                    <a:lnTo>
                      <a:pt x="2" y="3"/>
                    </a:lnTo>
                    <a:lnTo>
                      <a:pt x="4" y="3"/>
                    </a:lnTo>
                    <a:lnTo>
                      <a:pt x="4" y="5"/>
                    </a:lnTo>
                    <a:lnTo>
                      <a:pt x="4" y="7"/>
                    </a:lnTo>
                    <a:lnTo>
                      <a:pt x="5"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0" name="Freeform 118"/>
              <p:cNvSpPr>
                <a:spLocks/>
              </p:cNvSpPr>
              <p:nvPr/>
            </p:nvSpPr>
            <p:spPr bwMode="auto">
              <a:xfrm>
                <a:off x="2079" y="2974"/>
                <a:ext cx="3" cy="9"/>
              </a:xfrm>
              <a:custGeom>
                <a:avLst/>
                <a:gdLst>
                  <a:gd name="T0" fmla="*/ 0 w 3"/>
                  <a:gd name="T1" fmla="*/ 0 h 9"/>
                  <a:gd name="T2" fmla="*/ 0 w 3"/>
                  <a:gd name="T3" fmla="*/ 2 h 9"/>
                  <a:gd name="T4" fmla="*/ 0 w 3"/>
                  <a:gd name="T5" fmla="*/ 2 h 9"/>
                  <a:gd name="T6" fmla="*/ 0 w 3"/>
                  <a:gd name="T7" fmla="*/ 2 h 9"/>
                  <a:gd name="T8" fmla="*/ 1 w 3"/>
                  <a:gd name="T9" fmla="*/ 2 h 9"/>
                  <a:gd name="T10" fmla="*/ 1 w 3"/>
                  <a:gd name="T11" fmla="*/ 4 h 9"/>
                  <a:gd name="T12" fmla="*/ 1 w 3"/>
                  <a:gd name="T13" fmla="*/ 4 h 9"/>
                  <a:gd name="T14" fmla="*/ 1 w 3"/>
                  <a:gd name="T15" fmla="*/ 4 h 9"/>
                  <a:gd name="T16" fmla="*/ 2 w 3"/>
                  <a:gd name="T17" fmla="*/ 4 h 9"/>
                  <a:gd name="T18" fmla="*/ 2 w 3"/>
                  <a:gd name="T19" fmla="*/ 6 h 9"/>
                  <a:gd name="T20" fmla="*/ 2 w 3"/>
                  <a:gd name="T21" fmla="*/ 6 h 9"/>
                  <a:gd name="T22" fmla="*/ 2 w 3"/>
                  <a:gd name="T23" fmla="*/ 6 h 9"/>
                  <a:gd name="T24" fmla="*/ 2 w 3"/>
                  <a:gd name="T25" fmla="*/ 6 h 9"/>
                  <a:gd name="T26" fmla="*/ 2 w 3"/>
                  <a:gd name="T27" fmla="*/ 8 h 9"/>
                  <a:gd name="T28" fmla="*/ 2 w 3"/>
                  <a:gd name="T29" fmla="*/ 8 h 9"/>
                  <a:gd name="T30" fmla="*/ 2 w 3"/>
                  <a:gd name="T31" fmla="*/ 8 h 9"/>
                  <a:gd name="T32" fmla="*/ 2 w 3"/>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9">
                    <a:moveTo>
                      <a:pt x="0" y="0"/>
                    </a:moveTo>
                    <a:lnTo>
                      <a:pt x="0" y="2"/>
                    </a:lnTo>
                    <a:lnTo>
                      <a:pt x="1" y="2"/>
                    </a:lnTo>
                    <a:lnTo>
                      <a:pt x="1" y="4"/>
                    </a:lnTo>
                    <a:lnTo>
                      <a:pt x="2" y="4"/>
                    </a:lnTo>
                    <a:lnTo>
                      <a:pt x="2" y="6"/>
                    </a:lnTo>
                    <a:lnTo>
                      <a:pt x="2"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1" name="Freeform 119"/>
              <p:cNvSpPr>
                <a:spLocks/>
              </p:cNvSpPr>
              <p:nvPr/>
            </p:nvSpPr>
            <p:spPr bwMode="auto">
              <a:xfrm>
                <a:off x="2087" y="2969"/>
                <a:ext cx="10" cy="6"/>
              </a:xfrm>
              <a:custGeom>
                <a:avLst/>
                <a:gdLst>
                  <a:gd name="T0" fmla="*/ 0 w 10"/>
                  <a:gd name="T1" fmla="*/ 0 h 6"/>
                  <a:gd name="T2" fmla="*/ 0 w 10"/>
                  <a:gd name="T3" fmla="*/ 2 h 6"/>
                  <a:gd name="T4" fmla="*/ 0 w 10"/>
                  <a:gd name="T5" fmla="*/ 2 h 6"/>
                  <a:gd name="T6" fmla="*/ 0 w 10"/>
                  <a:gd name="T7" fmla="*/ 2 h 6"/>
                  <a:gd name="T8" fmla="*/ 2 w 10"/>
                  <a:gd name="T9" fmla="*/ 2 h 6"/>
                  <a:gd name="T10" fmla="*/ 2 w 10"/>
                  <a:gd name="T11" fmla="*/ 2 h 6"/>
                  <a:gd name="T12" fmla="*/ 3 w 10"/>
                  <a:gd name="T13" fmla="*/ 2 h 6"/>
                  <a:gd name="T14" fmla="*/ 3 w 10"/>
                  <a:gd name="T15" fmla="*/ 2 h 6"/>
                  <a:gd name="T16" fmla="*/ 5 w 10"/>
                  <a:gd name="T17" fmla="*/ 2 h 6"/>
                  <a:gd name="T18" fmla="*/ 5 w 10"/>
                  <a:gd name="T19" fmla="*/ 4 h 6"/>
                  <a:gd name="T20" fmla="*/ 5 w 10"/>
                  <a:gd name="T21" fmla="*/ 4 h 6"/>
                  <a:gd name="T22" fmla="*/ 5 w 10"/>
                  <a:gd name="T23" fmla="*/ 4 h 6"/>
                  <a:gd name="T24" fmla="*/ 7 w 10"/>
                  <a:gd name="T25" fmla="*/ 4 h 6"/>
                  <a:gd name="T26" fmla="*/ 7 w 10"/>
                  <a:gd name="T27" fmla="*/ 5 h 6"/>
                  <a:gd name="T28" fmla="*/ 7 w 10"/>
                  <a:gd name="T29" fmla="*/ 5 h 6"/>
                  <a:gd name="T30" fmla="*/ 7 w 10"/>
                  <a:gd name="T31" fmla="*/ 5 h 6"/>
                  <a:gd name="T32" fmla="*/ 9 w 10"/>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6">
                    <a:moveTo>
                      <a:pt x="0" y="0"/>
                    </a:moveTo>
                    <a:lnTo>
                      <a:pt x="0" y="2"/>
                    </a:lnTo>
                    <a:lnTo>
                      <a:pt x="2" y="2"/>
                    </a:lnTo>
                    <a:lnTo>
                      <a:pt x="3" y="2"/>
                    </a:lnTo>
                    <a:lnTo>
                      <a:pt x="5" y="2"/>
                    </a:lnTo>
                    <a:lnTo>
                      <a:pt x="5" y="4"/>
                    </a:lnTo>
                    <a:lnTo>
                      <a:pt x="7" y="4"/>
                    </a:lnTo>
                    <a:lnTo>
                      <a:pt x="7" y="5"/>
                    </a:lnTo>
                    <a:lnTo>
                      <a:pt x="9"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2" name="Freeform 120"/>
              <p:cNvSpPr>
                <a:spLocks/>
              </p:cNvSpPr>
              <p:nvPr/>
            </p:nvSpPr>
            <p:spPr bwMode="auto">
              <a:xfrm>
                <a:off x="2087" y="2967"/>
                <a:ext cx="10" cy="3"/>
              </a:xfrm>
              <a:custGeom>
                <a:avLst/>
                <a:gdLst>
                  <a:gd name="T0" fmla="*/ 0 w 10"/>
                  <a:gd name="T1" fmla="*/ 1 h 3"/>
                  <a:gd name="T2" fmla="*/ 0 w 10"/>
                  <a:gd name="T3" fmla="*/ 1 h 3"/>
                  <a:gd name="T4" fmla="*/ 0 w 10"/>
                  <a:gd name="T5" fmla="*/ 1 h 3"/>
                  <a:gd name="T6" fmla="*/ 0 w 10"/>
                  <a:gd name="T7" fmla="*/ 1 h 3"/>
                  <a:gd name="T8" fmla="*/ 2 w 10"/>
                  <a:gd name="T9" fmla="*/ 1 h 3"/>
                  <a:gd name="T10" fmla="*/ 2 w 10"/>
                  <a:gd name="T11" fmla="*/ 1 h 3"/>
                  <a:gd name="T12" fmla="*/ 2 w 10"/>
                  <a:gd name="T13" fmla="*/ 1 h 3"/>
                  <a:gd name="T14" fmla="*/ 2 w 10"/>
                  <a:gd name="T15" fmla="*/ 1 h 3"/>
                  <a:gd name="T16" fmla="*/ 3 w 10"/>
                  <a:gd name="T17" fmla="*/ 0 h 3"/>
                  <a:gd name="T18" fmla="*/ 3 w 10"/>
                  <a:gd name="T19" fmla="*/ 1 h 3"/>
                  <a:gd name="T20" fmla="*/ 3 w 10"/>
                  <a:gd name="T21" fmla="*/ 1 h 3"/>
                  <a:gd name="T22" fmla="*/ 3 w 10"/>
                  <a:gd name="T23" fmla="*/ 1 h 3"/>
                  <a:gd name="T24" fmla="*/ 5 w 10"/>
                  <a:gd name="T25" fmla="*/ 1 h 3"/>
                  <a:gd name="T26" fmla="*/ 5 w 10"/>
                  <a:gd name="T27" fmla="*/ 2 h 3"/>
                  <a:gd name="T28" fmla="*/ 7 w 10"/>
                  <a:gd name="T29" fmla="*/ 2 h 3"/>
                  <a:gd name="T30" fmla="*/ 7 w 10"/>
                  <a:gd name="T31" fmla="*/ 2 h 3"/>
                  <a:gd name="T32" fmla="*/ 9 w 10"/>
                  <a:gd name="T33" fmla="*/ 2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3">
                    <a:moveTo>
                      <a:pt x="0" y="1"/>
                    </a:moveTo>
                    <a:lnTo>
                      <a:pt x="0" y="1"/>
                    </a:lnTo>
                    <a:lnTo>
                      <a:pt x="2" y="1"/>
                    </a:lnTo>
                    <a:lnTo>
                      <a:pt x="3" y="0"/>
                    </a:lnTo>
                    <a:lnTo>
                      <a:pt x="3" y="1"/>
                    </a:lnTo>
                    <a:lnTo>
                      <a:pt x="5" y="1"/>
                    </a:lnTo>
                    <a:lnTo>
                      <a:pt x="5" y="2"/>
                    </a:lnTo>
                    <a:lnTo>
                      <a:pt x="7" y="2"/>
                    </a:lnTo>
                    <a:lnTo>
                      <a:pt x="9" y="2"/>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3" name="Freeform 121"/>
              <p:cNvSpPr>
                <a:spLocks/>
              </p:cNvSpPr>
              <p:nvPr/>
            </p:nvSpPr>
            <p:spPr bwMode="auto">
              <a:xfrm>
                <a:off x="2086" y="2964"/>
                <a:ext cx="9" cy="3"/>
              </a:xfrm>
              <a:custGeom>
                <a:avLst/>
                <a:gdLst>
                  <a:gd name="T0" fmla="*/ 0 w 9"/>
                  <a:gd name="T1" fmla="*/ 2 h 3"/>
                  <a:gd name="T2" fmla="*/ 0 w 9"/>
                  <a:gd name="T3" fmla="*/ 2 h 3"/>
                  <a:gd name="T4" fmla="*/ 0 w 9"/>
                  <a:gd name="T5" fmla="*/ 2 h 3"/>
                  <a:gd name="T6" fmla="*/ 0 w 9"/>
                  <a:gd name="T7" fmla="*/ 2 h 3"/>
                  <a:gd name="T8" fmla="*/ 1 w 9"/>
                  <a:gd name="T9" fmla="*/ 2 h 3"/>
                  <a:gd name="T10" fmla="*/ 1 w 9"/>
                  <a:gd name="T11" fmla="*/ 2 h 3"/>
                  <a:gd name="T12" fmla="*/ 1 w 9"/>
                  <a:gd name="T13" fmla="*/ 2 h 3"/>
                  <a:gd name="T14" fmla="*/ 1 w 9"/>
                  <a:gd name="T15" fmla="*/ 2 h 3"/>
                  <a:gd name="T16" fmla="*/ 3 w 9"/>
                  <a:gd name="T17" fmla="*/ 0 h 3"/>
                  <a:gd name="T18" fmla="*/ 3 w 9"/>
                  <a:gd name="T19" fmla="*/ 0 h 3"/>
                  <a:gd name="T20" fmla="*/ 3 w 9"/>
                  <a:gd name="T21" fmla="*/ 0 h 3"/>
                  <a:gd name="T22" fmla="*/ 3 w 9"/>
                  <a:gd name="T23" fmla="*/ 0 h 3"/>
                  <a:gd name="T24" fmla="*/ 5 w 9"/>
                  <a:gd name="T25" fmla="*/ 0 h 3"/>
                  <a:gd name="T26" fmla="*/ 5 w 9"/>
                  <a:gd name="T27" fmla="*/ 0 h 3"/>
                  <a:gd name="T28" fmla="*/ 6 w 9"/>
                  <a:gd name="T29" fmla="*/ 0 h 3"/>
                  <a:gd name="T30" fmla="*/ 6 w 9"/>
                  <a:gd name="T31" fmla="*/ 0 h 3"/>
                  <a:gd name="T32" fmla="*/ 8 w 9"/>
                  <a:gd name="T33" fmla="*/ 0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 h="3">
                    <a:moveTo>
                      <a:pt x="0" y="2"/>
                    </a:moveTo>
                    <a:lnTo>
                      <a:pt x="0" y="2"/>
                    </a:lnTo>
                    <a:lnTo>
                      <a:pt x="1" y="2"/>
                    </a:lnTo>
                    <a:lnTo>
                      <a:pt x="3" y="0"/>
                    </a:lnTo>
                    <a:lnTo>
                      <a:pt x="5" y="0"/>
                    </a:lnTo>
                    <a:lnTo>
                      <a:pt x="6" y="0"/>
                    </a:lnTo>
                    <a:lnTo>
                      <a:pt x="8"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4" name="Freeform 122"/>
              <p:cNvSpPr>
                <a:spLocks/>
              </p:cNvSpPr>
              <p:nvPr/>
            </p:nvSpPr>
            <p:spPr bwMode="auto">
              <a:xfrm>
                <a:off x="2085" y="2960"/>
                <a:ext cx="6" cy="5"/>
              </a:xfrm>
              <a:custGeom>
                <a:avLst/>
                <a:gdLst>
                  <a:gd name="T0" fmla="*/ 0 w 6"/>
                  <a:gd name="T1" fmla="*/ 4 h 5"/>
                  <a:gd name="T2" fmla="*/ 0 w 6"/>
                  <a:gd name="T3" fmla="*/ 4 h 5"/>
                  <a:gd name="T4" fmla="*/ 0 w 6"/>
                  <a:gd name="T5" fmla="*/ 4 h 5"/>
                  <a:gd name="T6" fmla="*/ 0 w 6"/>
                  <a:gd name="T7" fmla="*/ 4 h 5"/>
                  <a:gd name="T8" fmla="*/ 0 w 6"/>
                  <a:gd name="T9" fmla="*/ 3 h 5"/>
                  <a:gd name="T10" fmla="*/ 0 w 6"/>
                  <a:gd name="T11" fmla="*/ 3 h 5"/>
                  <a:gd name="T12" fmla="*/ 0 w 6"/>
                  <a:gd name="T13" fmla="*/ 3 h 5"/>
                  <a:gd name="T14" fmla="*/ 0 w 6"/>
                  <a:gd name="T15" fmla="*/ 3 h 5"/>
                  <a:gd name="T16" fmla="*/ 1 w 6"/>
                  <a:gd name="T17" fmla="*/ 1 h 5"/>
                  <a:gd name="T18" fmla="*/ 1 w 6"/>
                  <a:gd name="T19" fmla="*/ 1 h 5"/>
                  <a:gd name="T20" fmla="*/ 1 w 6"/>
                  <a:gd name="T21" fmla="*/ 1 h 5"/>
                  <a:gd name="T22" fmla="*/ 1 w 6"/>
                  <a:gd name="T23" fmla="*/ 1 h 5"/>
                  <a:gd name="T24" fmla="*/ 3 w 6"/>
                  <a:gd name="T25" fmla="*/ 1 h 5"/>
                  <a:gd name="T26" fmla="*/ 3 w 6"/>
                  <a:gd name="T27" fmla="*/ 1 h 5"/>
                  <a:gd name="T28" fmla="*/ 4 w 6"/>
                  <a:gd name="T29" fmla="*/ 1 h 5"/>
                  <a:gd name="T30" fmla="*/ 4 w 6"/>
                  <a:gd name="T31" fmla="*/ 1 h 5"/>
                  <a:gd name="T32" fmla="*/ 5 w 6"/>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5">
                    <a:moveTo>
                      <a:pt x="0" y="4"/>
                    </a:moveTo>
                    <a:lnTo>
                      <a:pt x="0" y="4"/>
                    </a:lnTo>
                    <a:lnTo>
                      <a:pt x="0" y="3"/>
                    </a:lnTo>
                    <a:lnTo>
                      <a:pt x="1" y="1"/>
                    </a:lnTo>
                    <a:lnTo>
                      <a:pt x="3" y="1"/>
                    </a:lnTo>
                    <a:lnTo>
                      <a:pt x="4" y="1"/>
                    </a:lnTo>
                    <a:lnTo>
                      <a:pt x="5"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5" name="Freeform 123"/>
              <p:cNvSpPr>
                <a:spLocks/>
              </p:cNvSpPr>
              <p:nvPr/>
            </p:nvSpPr>
            <p:spPr bwMode="auto">
              <a:xfrm>
                <a:off x="2082" y="2956"/>
                <a:ext cx="5" cy="8"/>
              </a:xfrm>
              <a:custGeom>
                <a:avLst/>
                <a:gdLst>
                  <a:gd name="T0" fmla="*/ 1 w 5"/>
                  <a:gd name="T1" fmla="*/ 7 h 8"/>
                  <a:gd name="T2" fmla="*/ 0 w 5"/>
                  <a:gd name="T3" fmla="*/ 7 h 8"/>
                  <a:gd name="T4" fmla="*/ 0 w 5"/>
                  <a:gd name="T5" fmla="*/ 7 h 8"/>
                  <a:gd name="T6" fmla="*/ 0 w 5"/>
                  <a:gd name="T7" fmla="*/ 7 h 8"/>
                  <a:gd name="T8" fmla="*/ 0 w 5"/>
                  <a:gd name="T9" fmla="*/ 6 h 8"/>
                  <a:gd name="T10" fmla="*/ 0 w 5"/>
                  <a:gd name="T11" fmla="*/ 6 h 8"/>
                  <a:gd name="T12" fmla="*/ 0 w 5"/>
                  <a:gd name="T13" fmla="*/ 6 h 8"/>
                  <a:gd name="T14" fmla="*/ 0 w 5"/>
                  <a:gd name="T15" fmla="*/ 6 h 8"/>
                  <a:gd name="T16" fmla="*/ 1 w 5"/>
                  <a:gd name="T17" fmla="*/ 4 h 8"/>
                  <a:gd name="T18" fmla="*/ 1 w 5"/>
                  <a:gd name="T19" fmla="*/ 4 h 8"/>
                  <a:gd name="T20" fmla="*/ 1 w 5"/>
                  <a:gd name="T21" fmla="*/ 4 h 8"/>
                  <a:gd name="T22" fmla="*/ 1 w 5"/>
                  <a:gd name="T23" fmla="*/ 4 h 8"/>
                  <a:gd name="T24" fmla="*/ 2 w 5"/>
                  <a:gd name="T25" fmla="*/ 3 h 8"/>
                  <a:gd name="T26" fmla="*/ 2 w 5"/>
                  <a:gd name="T27" fmla="*/ 3 h 8"/>
                  <a:gd name="T28" fmla="*/ 2 w 5"/>
                  <a:gd name="T29" fmla="*/ 3 h 8"/>
                  <a:gd name="T30" fmla="*/ 2 w 5"/>
                  <a:gd name="T31" fmla="*/ 3 h 8"/>
                  <a:gd name="T32" fmla="*/ 4 w 5"/>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1" y="7"/>
                    </a:moveTo>
                    <a:lnTo>
                      <a:pt x="0" y="7"/>
                    </a:lnTo>
                    <a:lnTo>
                      <a:pt x="0" y="6"/>
                    </a:lnTo>
                    <a:lnTo>
                      <a:pt x="1" y="4"/>
                    </a:lnTo>
                    <a:lnTo>
                      <a:pt x="2" y="3"/>
                    </a:lnTo>
                    <a:lnTo>
                      <a:pt x="4"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6" name="Freeform 124"/>
              <p:cNvSpPr>
                <a:spLocks/>
              </p:cNvSpPr>
              <p:nvPr/>
            </p:nvSpPr>
            <p:spPr bwMode="auto">
              <a:xfrm>
                <a:off x="2079" y="2955"/>
                <a:ext cx="3" cy="7"/>
              </a:xfrm>
              <a:custGeom>
                <a:avLst/>
                <a:gdLst>
                  <a:gd name="T0" fmla="*/ 1 w 3"/>
                  <a:gd name="T1" fmla="*/ 6 h 7"/>
                  <a:gd name="T2" fmla="*/ 0 w 3"/>
                  <a:gd name="T3" fmla="*/ 6 h 7"/>
                  <a:gd name="T4" fmla="*/ 0 w 3"/>
                  <a:gd name="T5" fmla="*/ 6 h 7"/>
                  <a:gd name="T6" fmla="*/ 0 w 3"/>
                  <a:gd name="T7" fmla="*/ 6 h 7"/>
                  <a:gd name="T8" fmla="*/ 0 w 3"/>
                  <a:gd name="T9" fmla="*/ 5 h 7"/>
                  <a:gd name="T10" fmla="*/ 0 w 3"/>
                  <a:gd name="T11" fmla="*/ 5 h 7"/>
                  <a:gd name="T12" fmla="*/ 0 w 3"/>
                  <a:gd name="T13" fmla="*/ 5 h 7"/>
                  <a:gd name="T14" fmla="*/ 0 w 3"/>
                  <a:gd name="T15" fmla="*/ 5 h 7"/>
                  <a:gd name="T16" fmla="*/ 0 w 3"/>
                  <a:gd name="T17" fmla="*/ 4 h 7"/>
                  <a:gd name="T18" fmla="*/ 0 w 3"/>
                  <a:gd name="T19" fmla="*/ 4 h 7"/>
                  <a:gd name="T20" fmla="*/ 0 w 3"/>
                  <a:gd name="T21" fmla="*/ 4 h 7"/>
                  <a:gd name="T22" fmla="*/ 0 w 3"/>
                  <a:gd name="T23" fmla="*/ 4 h 7"/>
                  <a:gd name="T24" fmla="*/ 1 w 3"/>
                  <a:gd name="T25" fmla="*/ 2 h 7"/>
                  <a:gd name="T26" fmla="*/ 1 w 3"/>
                  <a:gd name="T27" fmla="*/ 2 h 7"/>
                  <a:gd name="T28" fmla="*/ 1 w 3"/>
                  <a:gd name="T29" fmla="*/ 2 h 7"/>
                  <a:gd name="T30" fmla="*/ 1 w 3"/>
                  <a:gd name="T31" fmla="*/ 2 h 7"/>
                  <a:gd name="T32" fmla="*/ 2 w 3"/>
                  <a:gd name="T33" fmla="*/ 0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7">
                    <a:moveTo>
                      <a:pt x="1" y="6"/>
                    </a:moveTo>
                    <a:lnTo>
                      <a:pt x="0" y="6"/>
                    </a:lnTo>
                    <a:lnTo>
                      <a:pt x="0" y="5"/>
                    </a:lnTo>
                    <a:lnTo>
                      <a:pt x="0" y="4"/>
                    </a:lnTo>
                    <a:lnTo>
                      <a:pt x="1" y="2"/>
                    </a:lnTo>
                    <a:lnTo>
                      <a:pt x="2"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7" name="Freeform 125"/>
              <p:cNvSpPr>
                <a:spLocks/>
              </p:cNvSpPr>
              <p:nvPr/>
            </p:nvSpPr>
            <p:spPr bwMode="auto">
              <a:xfrm>
                <a:off x="2076" y="2953"/>
                <a:ext cx="4" cy="8"/>
              </a:xfrm>
              <a:custGeom>
                <a:avLst/>
                <a:gdLst>
                  <a:gd name="T0" fmla="*/ 1 w 4"/>
                  <a:gd name="T1" fmla="*/ 7 h 8"/>
                  <a:gd name="T2" fmla="*/ 0 w 4"/>
                  <a:gd name="T3" fmla="*/ 7 h 8"/>
                  <a:gd name="T4" fmla="*/ 0 w 4"/>
                  <a:gd name="T5" fmla="*/ 7 h 8"/>
                  <a:gd name="T6" fmla="*/ 0 w 4"/>
                  <a:gd name="T7" fmla="*/ 7 h 8"/>
                  <a:gd name="T8" fmla="*/ 0 w 4"/>
                  <a:gd name="T9" fmla="*/ 6 h 8"/>
                  <a:gd name="T10" fmla="*/ 0 w 4"/>
                  <a:gd name="T11" fmla="*/ 6 h 8"/>
                  <a:gd name="T12" fmla="*/ 0 w 4"/>
                  <a:gd name="T13" fmla="*/ 6 h 8"/>
                  <a:gd name="T14" fmla="*/ 0 w 4"/>
                  <a:gd name="T15" fmla="*/ 6 h 8"/>
                  <a:gd name="T16" fmla="*/ 0 w 4"/>
                  <a:gd name="T17" fmla="*/ 3 h 8"/>
                  <a:gd name="T18" fmla="*/ 0 w 4"/>
                  <a:gd name="T19" fmla="*/ 3 h 8"/>
                  <a:gd name="T20" fmla="*/ 0 w 4"/>
                  <a:gd name="T21" fmla="*/ 3 h 8"/>
                  <a:gd name="T22" fmla="*/ 0 w 4"/>
                  <a:gd name="T23" fmla="*/ 3 h 8"/>
                  <a:gd name="T24" fmla="*/ 1 w 4"/>
                  <a:gd name="T25" fmla="*/ 2 h 8"/>
                  <a:gd name="T26" fmla="*/ 1 w 4"/>
                  <a:gd name="T27" fmla="*/ 2 h 8"/>
                  <a:gd name="T28" fmla="*/ 1 w 4"/>
                  <a:gd name="T29" fmla="*/ 2 h 8"/>
                  <a:gd name="T30" fmla="*/ 1 w 4"/>
                  <a:gd name="T31" fmla="*/ 2 h 8"/>
                  <a:gd name="T32" fmla="*/ 3 w 4"/>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1" y="7"/>
                    </a:moveTo>
                    <a:lnTo>
                      <a:pt x="0" y="7"/>
                    </a:lnTo>
                    <a:lnTo>
                      <a:pt x="0" y="6"/>
                    </a:lnTo>
                    <a:lnTo>
                      <a:pt x="0" y="3"/>
                    </a:lnTo>
                    <a:lnTo>
                      <a:pt x="1" y="2"/>
                    </a:lnTo>
                    <a:lnTo>
                      <a:pt x="3"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8" name="Freeform 126"/>
              <p:cNvSpPr>
                <a:spLocks/>
              </p:cNvSpPr>
              <p:nvPr/>
            </p:nvSpPr>
            <p:spPr bwMode="auto">
              <a:xfrm>
                <a:off x="2083" y="2974"/>
                <a:ext cx="4" cy="8"/>
              </a:xfrm>
              <a:custGeom>
                <a:avLst/>
                <a:gdLst>
                  <a:gd name="T0" fmla="*/ 0 w 4"/>
                  <a:gd name="T1" fmla="*/ 0 h 8"/>
                  <a:gd name="T2" fmla="*/ 0 w 4"/>
                  <a:gd name="T3" fmla="*/ 1 h 8"/>
                  <a:gd name="T4" fmla="*/ 0 w 4"/>
                  <a:gd name="T5" fmla="*/ 1 h 8"/>
                  <a:gd name="T6" fmla="*/ 0 w 4"/>
                  <a:gd name="T7" fmla="*/ 1 h 8"/>
                  <a:gd name="T8" fmla="*/ 1 w 4"/>
                  <a:gd name="T9" fmla="*/ 1 h 8"/>
                  <a:gd name="T10" fmla="*/ 1 w 4"/>
                  <a:gd name="T11" fmla="*/ 2 h 8"/>
                  <a:gd name="T12" fmla="*/ 1 w 4"/>
                  <a:gd name="T13" fmla="*/ 2 h 8"/>
                  <a:gd name="T14" fmla="*/ 1 w 4"/>
                  <a:gd name="T15" fmla="*/ 2 h 8"/>
                  <a:gd name="T16" fmla="*/ 3 w 4"/>
                  <a:gd name="T17" fmla="*/ 2 h 8"/>
                  <a:gd name="T18" fmla="*/ 3 w 4"/>
                  <a:gd name="T19" fmla="*/ 4 h 8"/>
                  <a:gd name="T20" fmla="*/ 3 w 4"/>
                  <a:gd name="T21" fmla="*/ 4 h 8"/>
                  <a:gd name="T22" fmla="*/ 3 w 4"/>
                  <a:gd name="T23" fmla="*/ 5 h 8"/>
                  <a:gd name="T24" fmla="*/ 3 w 4"/>
                  <a:gd name="T25" fmla="*/ 5 h 8"/>
                  <a:gd name="T26" fmla="*/ 3 w 4"/>
                  <a:gd name="T27" fmla="*/ 7 h 8"/>
                  <a:gd name="T28" fmla="*/ 3 w 4"/>
                  <a:gd name="T29" fmla="*/ 7 h 8"/>
                  <a:gd name="T30" fmla="*/ 3 w 4"/>
                  <a:gd name="T31" fmla="*/ 7 h 8"/>
                  <a:gd name="T32" fmla="*/ 3 w 4"/>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0" y="0"/>
                    </a:moveTo>
                    <a:lnTo>
                      <a:pt x="0" y="1"/>
                    </a:lnTo>
                    <a:lnTo>
                      <a:pt x="1" y="1"/>
                    </a:lnTo>
                    <a:lnTo>
                      <a:pt x="1" y="2"/>
                    </a:lnTo>
                    <a:lnTo>
                      <a:pt x="3" y="2"/>
                    </a:lnTo>
                    <a:lnTo>
                      <a:pt x="3" y="4"/>
                    </a:lnTo>
                    <a:lnTo>
                      <a:pt x="3" y="5"/>
                    </a:lnTo>
                    <a:lnTo>
                      <a:pt x="3"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399" name="Freeform 127"/>
              <p:cNvSpPr>
                <a:spLocks/>
              </p:cNvSpPr>
              <p:nvPr/>
            </p:nvSpPr>
            <p:spPr bwMode="auto">
              <a:xfrm>
                <a:off x="2085" y="2972"/>
                <a:ext cx="6" cy="9"/>
              </a:xfrm>
              <a:custGeom>
                <a:avLst/>
                <a:gdLst>
                  <a:gd name="T0" fmla="*/ 0 w 6"/>
                  <a:gd name="T1" fmla="*/ 0 h 9"/>
                  <a:gd name="T2" fmla="*/ 0 w 6"/>
                  <a:gd name="T3" fmla="*/ 2 h 9"/>
                  <a:gd name="T4" fmla="*/ 0 w 6"/>
                  <a:gd name="T5" fmla="*/ 2 h 9"/>
                  <a:gd name="T6" fmla="*/ 0 w 6"/>
                  <a:gd name="T7" fmla="*/ 2 h 9"/>
                  <a:gd name="T8" fmla="*/ 2 w 6"/>
                  <a:gd name="T9" fmla="*/ 2 h 9"/>
                  <a:gd name="T10" fmla="*/ 2 w 6"/>
                  <a:gd name="T11" fmla="*/ 3 h 9"/>
                  <a:gd name="T12" fmla="*/ 2 w 6"/>
                  <a:gd name="T13" fmla="*/ 3 h 9"/>
                  <a:gd name="T14" fmla="*/ 2 w 6"/>
                  <a:gd name="T15" fmla="*/ 3 h 9"/>
                  <a:gd name="T16" fmla="*/ 4 w 6"/>
                  <a:gd name="T17" fmla="*/ 3 h 9"/>
                  <a:gd name="T18" fmla="*/ 4 w 6"/>
                  <a:gd name="T19" fmla="*/ 4 h 9"/>
                  <a:gd name="T20" fmla="*/ 4 w 6"/>
                  <a:gd name="T21" fmla="*/ 4 h 9"/>
                  <a:gd name="T22" fmla="*/ 4 w 6"/>
                  <a:gd name="T23" fmla="*/ 6 h 9"/>
                  <a:gd name="T24" fmla="*/ 5 w 6"/>
                  <a:gd name="T25" fmla="*/ 6 h 9"/>
                  <a:gd name="T26" fmla="*/ 5 w 6"/>
                  <a:gd name="T27" fmla="*/ 8 h 9"/>
                  <a:gd name="T28" fmla="*/ 5 w 6"/>
                  <a:gd name="T29" fmla="*/ 8 h 9"/>
                  <a:gd name="T30" fmla="*/ 5 w 6"/>
                  <a:gd name="T31" fmla="*/ 8 h 9"/>
                  <a:gd name="T32" fmla="*/ 5 w 6"/>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9">
                    <a:moveTo>
                      <a:pt x="0" y="0"/>
                    </a:moveTo>
                    <a:lnTo>
                      <a:pt x="0" y="2"/>
                    </a:lnTo>
                    <a:lnTo>
                      <a:pt x="2" y="2"/>
                    </a:lnTo>
                    <a:lnTo>
                      <a:pt x="2" y="3"/>
                    </a:lnTo>
                    <a:lnTo>
                      <a:pt x="4" y="3"/>
                    </a:lnTo>
                    <a:lnTo>
                      <a:pt x="4" y="4"/>
                    </a:lnTo>
                    <a:lnTo>
                      <a:pt x="4" y="6"/>
                    </a:lnTo>
                    <a:lnTo>
                      <a:pt x="5" y="6"/>
                    </a:lnTo>
                    <a:lnTo>
                      <a:pt x="5"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0" name="Freeform 128"/>
              <p:cNvSpPr>
                <a:spLocks/>
              </p:cNvSpPr>
              <p:nvPr/>
            </p:nvSpPr>
            <p:spPr bwMode="auto">
              <a:xfrm>
                <a:off x="2087" y="2971"/>
                <a:ext cx="8" cy="6"/>
              </a:xfrm>
              <a:custGeom>
                <a:avLst/>
                <a:gdLst>
                  <a:gd name="T0" fmla="*/ 0 w 8"/>
                  <a:gd name="T1" fmla="*/ 0 h 6"/>
                  <a:gd name="T2" fmla="*/ 0 w 8"/>
                  <a:gd name="T3" fmla="*/ 1 h 6"/>
                  <a:gd name="T4" fmla="*/ 0 w 8"/>
                  <a:gd name="T5" fmla="*/ 1 h 6"/>
                  <a:gd name="T6" fmla="*/ 0 w 8"/>
                  <a:gd name="T7" fmla="*/ 1 h 6"/>
                  <a:gd name="T8" fmla="*/ 2 w 8"/>
                  <a:gd name="T9" fmla="*/ 1 h 6"/>
                  <a:gd name="T10" fmla="*/ 2 w 8"/>
                  <a:gd name="T11" fmla="*/ 2 h 6"/>
                  <a:gd name="T12" fmla="*/ 2 w 8"/>
                  <a:gd name="T13" fmla="*/ 2 h 6"/>
                  <a:gd name="T14" fmla="*/ 2 w 8"/>
                  <a:gd name="T15" fmla="*/ 2 h 6"/>
                  <a:gd name="T16" fmla="*/ 3 w 8"/>
                  <a:gd name="T17" fmla="*/ 2 h 6"/>
                  <a:gd name="T18" fmla="*/ 3 w 8"/>
                  <a:gd name="T19" fmla="*/ 4 h 6"/>
                  <a:gd name="T20" fmla="*/ 3 w 8"/>
                  <a:gd name="T21" fmla="*/ 4 h 6"/>
                  <a:gd name="T22" fmla="*/ 3 w 8"/>
                  <a:gd name="T23" fmla="*/ 4 h 6"/>
                  <a:gd name="T24" fmla="*/ 5 w 8"/>
                  <a:gd name="T25" fmla="*/ 4 h 6"/>
                  <a:gd name="T26" fmla="*/ 5 w 8"/>
                  <a:gd name="T27" fmla="*/ 5 h 6"/>
                  <a:gd name="T28" fmla="*/ 5 w 8"/>
                  <a:gd name="T29" fmla="*/ 5 h 6"/>
                  <a:gd name="T30" fmla="*/ 5 w 8"/>
                  <a:gd name="T31" fmla="*/ 5 h 6"/>
                  <a:gd name="T32" fmla="*/ 7 w 8"/>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6">
                    <a:moveTo>
                      <a:pt x="0" y="0"/>
                    </a:moveTo>
                    <a:lnTo>
                      <a:pt x="0" y="1"/>
                    </a:lnTo>
                    <a:lnTo>
                      <a:pt x="2" y="1"/>
                    </a:lnTo>
                    <a:lnTo>
                      <a:pt x="2" y="2"/>
                    </a:lnTo>
                    <a:lnTo>
                      <a:pt x="3" y="2"/>
                    </a:lnTo>
                    <a:lnTo>
                      <a:pt x="3" y="4"/>
                    </a:lnTo>
                    <a:lnTo>
                      <a:pt x="5" y="4"/>
                    </a:lnTo>
                    <a:lnTo>
                      <a:pt x="5" y="5"/>
                    </a:lnTo>
                    <a:lnTo>
                      <a:pt x="7"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1" name="Freeform 129"/>
              <p:cNvSpPr>
                <a:spLocks/>
              </p:cNvSpPr>
              <p:nvPr/>
            </p:nvSpPr>
            <p:spPr bwMode="auto">
              <a:xfrm>
                <a:off x="2029" y="2977"/>
                <a:ext cx="8" cy="7"/>
              </a:xfrm>
              <a:custGeom>
                <a:avLst/>
                <a:gdLst>
                  <a:gd name="T0" fmla="*/ 0 w 8"/>
                  <a:gd name="T1" fmla="*/ 0 h 7"/>
                  <a:gd name="T2" fmla="*/ 0 w 8"/>
                  <a:gd name="T3" fmla="*/ 1 h 7"/>
                  <a:gd name="T4" fmla="*/ 0 w 8"/>
                  <a:gd name="T5" fmla="*/ 1 h 7"/>
                  <a:gd name="T6" fmla="*/ 0 w 8"/>
                  <a:gd name="T7" fmla="*/ 1 h 7"/>
                  <a:gd name="T8" fmla="*/ 2 w 8"/>
                  <a:gd name="T9" fmla="*/ 1 h 7"/>
                  <a:gd name="T10" fmla="*/ 2 w 8"/>
                  <a:gd name="T11" fmla="*/ 2 h 7"/>
                  <a:gd name="T12" fmla="*/ 2 w 8"/>
                  <a:gd name="T13" fmla="*/ 2 h 7"/>
                  <a:gd name="T14" fmla="*/ 2 w 8"/>
                  <a:gd name="T15" fmla="*/ 2 h 7"/>
                  <a:gd name="T16" fmla="*/ 4 w 8"/>
                  <a:gd name="T17" fmla="*/ 2 h 7"/>
                  <a:gd name="T18" fmla="*/ 4 w 8"/>
                  <a:gd name="T19" fmla="*/ 4 h 7"/>
                  <a:gd name="T20" fmla="*/ 4 w 8"/>
                  <a:gd name="T21" fmla="*/ 4 h 7"/>
                  <a:gd name="T22" fmla="*/ 4 w 8"/>
                  <a:gd name="T23" fmla="*/ 4 h 7"/>
                  <a:gd name="T24" fmla="*/ 5 w 8"/>
                  <a:gd name="T25" fmla="*/ 4 h 7"/>
                  <a:gd name="T26" fmla="*/ 5 w 8"/>
                  <a:gd name="T27" fmla="*/ 6 h 7"/>
                  <a:gd name="T28" fmla="*/ 5 w 8"/>
                  <a:gd name="T29" fmla="*/ 6 h 7"/>
                  <a:gd name="T30" fmla="*/ 5 w 8"/>
                  <a:gd name="T31" fmla="*/ 6 h 7"/>
                  <a:gd name="T32" fmla="*/ 7 w 8"/>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7">
                    <a:moveTo>
                      <a:pt x="0" y="0"/>
                    </a:moveTo>
                    <a:lnTo>
                      <a:pt x="0" y="1"/>
                    </a:lnTo>
                    <a:lnTo>
                      <a:pt x="2" y="1"/>
                    </a:lnTo>
                    <a:lnTo>
                      <a:pt x="2" y="2"/>
                    </a:lnTo>
                    <a:lnTo>
                      <a:pt x="4" y="2"/>
                    </a:lnTo>
                    <a:lnTo>
                      <a:pt x="4" y="4"/>
                    </a:lnTo>
                    <a:lnTo>
                      <a:pt x="5" y="4"/>
                    </a:lnTo>
                    <a:lnTo>
                      <a:pt x="5" y="6"/>
                    </a:lnTo>
                    <a:lnTo>
                      <a:pt x="7" y="6"/>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2" name="Freeform 130"/>
              <p:cNvSpPr>
                <a:spLocks/>
              </p:cNvSpPr>
              <p:nvPr/>
            </p:nvSpPr>
            <p:spPr bwMode="auto">
              <a:xfrm>
                <a:off x="2021" y="2981"/>
                <a:ext cx="11" cy="4"/>
              </a:xfrm>
              <a:custGeom>
                <a:avLst/>
                <a:gdLst>
                  <a:gd name="T0" fmla="*/ 0 w 11"/>
                  <a:gd name="T1" fmla="*/ 0 h 4"/>
                  <a:gd name="T2" fmla="*/ 0 w 11"/>
                  <a:gd name="T3" fmla="*/ 0 h 4"/>
                  <a:gd name="T4" fmla="*/ 0 w 11"/>
                  <a:gd name="T5" fmla="*/ 0 h 4"/>
                  <a:gd name="T6" fmla="*/ 0 w 11"/>
                  <a:gd name="T7" fmla="*/ 0 h 4"/>
                  <a:gd name="T8" fmla="*/ 1 w 11"/>
                  <a:gd name="T9" fmla="*/ 0 h 4"/>
                  <a:gd name="T10" fmla="*/ 1 w 11"/>
                  <a:gd name="T11" fmla="*/ 0 h 4"/>
                  <a:gd name="T12" fmla="*/ 3 w 11"/>
                  <a:gd name="T13" fmla="*/ 0 h 4"/>
                  <a:gd name="T14" fmla="*/ 3 w 11"/>
                  <a:gd name="T15" fmla="*/ 0 h 4"/>
                  <a:gd name="T16" fmla="*/ 5 w 11"/>
                  <a:gd name="T17" fmla="*/ 0 h 4"/>
                  <a:gd name="T18" fmla="*/ 5 w 11"/>
                  <a:gd name="T19" fmla="*/ 2 h 4"/>
                  <a:gd name="T20" fmla="*/ 5 w 11"/>
                  <a:gd name="T21" fmla="*/ 2 h 4"/>
                  <a:gd name="T22" fmla="*/ 5 w 11"/>
                  <a:gd name="T23" fmla="*/ 2 h 4"/>
                  <a:gd name="T24" fmla="*/ 7 w 11"/>
                  <a:gd name="T25" fmla="*/ 2 h 4"/>
                  <a:gd name="T26" fmla="*/ 7 w 11"/>
                  <a:gd name="T27" fmla="*/ 3 h 4"/>
                  <a:gd name="T28" fmla="*/ 9 w 11"/>
                  <a:gd name="T29" fmla="*/ 3 h 4"/>
                  <a:gd name="T30" fmla="*/ 9 w 11"/>
                  <a:gd name="T31" fmla="*/ 3 h 4"/>
                  <a:gd name="T32" fmla="*/ 10 w 1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0"/>
                    </a:moveTo>
                    <a:lnTo>
                      <a:pt x="0" y="0"/>
                    </a:lnTo>
                    <a:lnTo>
                      <a:pt x="1" y="0"/>
                    </a:lnTo>
                    <a:lnTo>
                      <a:pt x="3" y="0"/>
                    </a:lnTo>
                    <a:lnTo>
                      <a:pt x="5" y="0"/>
                    </a:lnTo>
                    <a:lnTo>
                      <a:pt x="5" y="2"/>
                    </a:lnTo>
                    <a:lnTo>
                      <a:pt x="7" y="2"/>
                    </a:lnTo>
                    <a:lnTo>
                      <a:pt x="7" y="3"/>
                    </a:lnTo>
                    <a:lnTo>
                      <a:pt x="9" y="3"/>
                    </a:lnTo>
                    <a:lnTo>
                      <a:pt x="10" y="3"/>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3" name="Freeform 131"/>
              <p:cNvSpPr>
                <a:spLocks/>
              </p:cNvSpPr>
              <p:nvPr/>
            </p:nvSpPr>
            <p:spPr bwMode="auto">
              <a:xfrm>
                <a:off x="2020" y="2984"/>
                <a:ext cx="12" cy="3"/>
              </a:xfrm>
              <a:custGeom>
                <a:avLst/>
                <a:gdLst>
                  <a:gd name="T0" fmla="*/ 0 w 12"/>
                  <a:gd name="T1" fmla="*/ 2 h 3"/>
                  <a:gd name="T2" fmla="*/ 0 w 12"/>
                  <a:gd name="T3" fmla="*/ 2 h 3"/>
                  <a:gd name="T4" fmla="*/ 0 w 12"/>
                  <a:gd name="T5" fmla="*/ 2 h 3"/>
                  <a:gd name="T6" fmla="*/ 0 w 12"/>
                  <a:gd name="T7" fmla="*/ 2 h 3"/>
                  <a:gd name="T8" fmla="*/ 2 w 12"/>
                  <a:gd name="T9" fmla="*/ 1 h 3"/>
                  <a:gd name="T10" fmla="*/ 2 w 12"/>
                  <a:gd name="T11" fmla="*/ 1 h 3"/>
                  <a:gd name="T12" fmla="*/ 3 w 12"/>
                  <a:gd name="T13" fmla="*/ 1 h 3"/>
                  <a:gd name="T14" fmla="*/ 3 w 12"/>
                  <a:gd name="T15" fmla="*/ 1 h 3"/>
                  <a:gd name="T16" fmla="*/ 5 w 12"/>
                  <a:gd name="T17" fmla="*/ 0 h 3"/>
                  <a:gd name="T18" fmla="*/ 5 w 12"/>
                  <a:gd name="T19" fmla="*/ 0 h 3"/>
                  <a:gd name="T20" fmla="*/ 5 w 12"/>
                  <a:gd name="T21" fmla="*/ 0 h 3"/>
                  <a:gd name="T22" fmla="*/ 5 w 12"/>
                  <a:gd name="T23" fmla="*/ 0 h 3"/>
                  <a:gd name="T24" fmla="*/ 7 w 12"/>
                  <a:gd name="T25" fmla="*/ 0 h 3"/>
                  <a:gd name="T26" fmla="*/ 7 w 12"/>
                  <a:gd name="T27" fmla="*/ 1 h 3"/>
                  <a:gd name="T28" fmla="*/ 9 w 12"/>
                  <a:gd name="T29" fmla="*/ 1 h 3"/>
                  <a:gd name="T30" fmla="*/ 9 w 12"/>
                  <a:gd name="T31" fmla="*/ 1 h 3"/>
                  <a:gd name="T32" fmla="*/ 11 w 12"/>
                  <a:gd name="T33" fmla="*/ 1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3">
                    <a:moveTo>
                      <a:pt x="0" y="2"/>
                    </a:moveTo>
                    <a:lnTo>
                      <a:pt x="0" y="2"/>
                    </a:lnTo>
                    <a:lnTo>
                      <a:pt x="2" y="1"/>
                    </a:lnTo>
                    <a:lnTo>
                      <a:pt x="3" y="1"/>
                    </a:lnTo>
                    <a:lnTo>
                      <a:pt x="5" y="0"/>
                    </a:lnTo>
                    <a:lnTo>
                      <a:pt x="7" y="0"/>
                    </a:lnTo>
                    <a:lnTo>
                      <a:pt x="7" y="1"/>
                    </a:lnTo>
                    <a:lnTo>
                      <a:pt x="9" y="1"/>
                    </a:lnTo>
                    <a:lnTo>
                      <a:pt x="11"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4" name="Freeform 132"/>
              <p:cNvSpPr>
                <a:spLocks/>
              </p:cNvSpPr>
              <p:nvPr/>
            </p:nvSpPr>
            <p:spPr bwMode="auto">
              <a:xfrm>
                <a:off x="2021" y="2986"/>
                <a:ext cx="11" cy="4"/>
              </a:xfrm>
              <a:custGeom>
                <a:avLst/>
                <a:gdLst>
                  <a:gd name="T0" fmla="*/ 0 w 11"/>
                  <a:gd name="T1" fmla="*/ 3 h 4"/>
                  <a:gd name="T2" fmla="*/ 0 w 11"/>
                  <a:gd name="T3" fmla="*/ 3 h 4"/>
                  <a:gd name="T4" fmla="*/ 0 w 11"/>
                  <a:gd name="T5" fmla="*/ 3 h 4"/>
                  <a:gd name="T6" fmla="*/ 0 w 11"/>
                  <a:gd name="T7" fmla="*/ 3 h 4"/>
                  <a:gd name="T8" fmla="*/ 1 w 11"/>
                  <a:gd name="T9" fmla="*/ 2 h 4"/>
                  <a:gd name="T10" fmla="*/ 1 w 11"/>
                  <a:gd name="T11" fmla="*/ 2 h 4"/>
                  <a:gd name="T12" fmla="*/ 2 w 11"/>
                  <a:gd name="T13" fmla="*/ 2 h 4"/>
                  <a:gd name="T14" fmla="*/ 2 w 11"/>
                  <a:gd name="T15" fmla="*/ 2 h 4"/>
                  <a:gd name="T16" fmla="*/ 4 w 11"/>
                  <a:gd name="T17" fmla="*/ 0 h 4"/>
                  <a:gd name="T18" fmla="*/ 4 w 11"/>
                  <a:gd name="T19" fmla="*/ 0 h 4"/>
                  <a:gd name="T20" fmla="*/ 4 w 11"/>
                  <a:gd name="T21" fmla="*/ 0 h 4"/>
                  <a:gd name="T22" fmla="*/ 4 w 11"/>
                  <a:gd name="T23" fmla="*/ 0 h 4"/>
                  <a:gd name="T24" fmla="*/ 6 w 11"/>
                  <a:gd name="T25" fmla="*/ 0 h 4"/>
                  <a:gd name="T26" fmla="*/ 6 w 11"/>
                  <a:gd name="T27" fmla="*/ 0 h 4"/>
                  <a:gd name="T28" fmla="*/ 8 w 11"/>
                  <a:gd name="T29" fmla="*/ 0 h 4"/>
                  <a:gd name="T30" fmla="*/ 8 w 11"/>
                  <a:gd name="T31" fmla="*/ 0 h 4"/>
                  <a:gd name="T32" fmla="*/ 10 w 11"/>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3"/>
                    </a:moveTo>
                    <a:lnTo>
                      <a:pt x="0" y="3"/>
                    </a:lnTo>
                    <a:lnTo>
                      <a:pt x="1" y="2"/>
                    </a:lnTo>
                    <a:lnTo>
                      <a:pt x="2" y="2"/>
                    </a:lnTo>
                    <a:lnTo>
                      <a:pt x="4" y="0"/>
                    </a:lnTo>
                    <a:lnTo>
                      <a:pt x="6" y="0"/>
                    </a:lnTo>
                    <a:lnTo>
                      <a:pt x="8" y="0"/>
                    </a:lnTo>
                    <a:lnTo>
                      <a:pt x="10"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5" name="Freeform 133"/>
              <p:cNvSpPr>
                <a:spLocks/>
              </p:cNvSpPr>
              <p:nvPr/>
            </p:nvSpPr>
            <p:spPr bwMode="auto">
              <a:xfrm>
                <a:off x="2024" y="2988"/>
                <a:ext cx="10" cy="4"/>
              </a:xfrm>
              <a:custGeom>
                <a:avLst/>
                <a:gdLst>
                  <a:gd name="T0" fmla="*/ 0 w 10"/>
                  <a:gd name="T1" fmla="*/ 3 h 4"/>
                  <a:gd name="T2" fmla="*/ 0 w 10"/>
                  <a:gd name="T3" fmla="*/ 3 h 4"/>
                  <a:gd name="T4" fmla="*/ 0 w 10"/>
                  <a:gd name="T5" fmla="*/ 3 h 4"/>
                  <a:gd name="T6" fmla="*/ 0 w 10"/>
                  <a:gd name="T7" fmla="*/ 3 h 4"/>
                  <a:gd name="T8" fmla="*/ 2 w 10"/>
                  <a:gd name="T9" fmla="*/ 1 h 4"/>
                  <a:gd name="T10" fmla="*/ 2 w 10"/>
                  <a:gd name="T11" fmla="*/ 1 h 4"/>
                  <a:gd name="T12" fmla="*/ 2 w 10"/>
                  <a:gd name="T13" fmla="*/ 1 h 4"/>
                  <a:gd name="T14" fmla="*/ 2 w 10"/>
                  <a:gd name="T15" fmla="*/ 1 h 4"/>
                  <a:gd name="T16" fmla="*/ 4 w 10"/>
                  <a:gd name="T17" fmla="*/ 0 h 4"/>
                  <a:gd name="T18" fmla="*/ 4 w 10"/>
                  <a:gd name="T19" fmla="*/ 0 h 4"/>
                  <a:gd name="T20" fmla="*/ 4 w 10"/>
                  <a:gd name="T21" fmla="*/ 0 h 4"/>
                  <a:gd name="T22" fmla="*/ 4 w 10"/>
                  <a:gd name="T23" fmla="*/ 0 h 4"/>
                  <a:gd name="T24" fmla="*/ 6 w 10"/>
                  <a:gd name="T25" fmla="*/ 0 h 4"/>
                  <a:gd name="T26" fmla="*/ 6 w 10"/>
                  <a:gd name="T27" fmla="*/ 0 h 4"/>
                  <a:gd name="T28" fmla="*/ 7 w 10"/>
                  <a:gd name="T29" fmla="*/ 0 h 4"/>
                  <a:gd name="T30" fmla="*/ 7 w 10"/>
                  <a:gd name="T31" fmla="*/ 0 h 4"/>
                  <a:gd name="T32" fmla="*/ 9 w 10"/>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4">
                    <a:moveTo>
                      <a:pt x="0" y="3"/>
                    </a:moveTo>
                    <a:lnTo>
                      <a:pt x="0" y="3"/>
                    </a:lnTo>
                    <a:lnTo>
                      <a:pt x="2" y="1"/>
                    </a:lnTo>
                    <a:lnTo>
                      <a:pt x="4" y="0"/>
                    </a:lnTo>
                    <a:lnTo>
                      <a:pt x="6" y="0"/>
                    </a:lnTo>
                    <a:lnTo>
                      <a:pt x="7" y="0"/>
                    </a:lnTo>
                    <a:lnTo>
                      <a:pt x="9"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6" name="Freeform 134"/>
              <p:cNvSpPr>
                <a:spLocks/>
              </p:cNvSpPr>
              <p:nvPr/>
            </p:nvSpPr>
            <p:spPr bwMode="auto">
              <a:xfrm>
                <a:off x="2024" y="2978"/>
                <a:ext cx="10" cy="6"/>
              </a:xfrm>
              <a:custGeom>
                <a:avLst/>
                <a:gdLst>
                  <a:gd name="T0" fmla="*/ 0 w 10"/>
                  <a:gd name="T1" fmla="*/ 0 h 6"/>
                  <a:gd name="T2" fmla="*/ 0 w 10"/>
                  <a:gd name="T3" fmla="*/ 2 h 6"/>
                  <a:gd name="T4" fmla="*/ 0 w 10"/>
                  <a:gd name="T5" fmla="*/ 2 h 6"/>
                  <a:gd name="T6" fmla="*/ 0 w 10"/>
                  <a:gd name="T7" fmla="*/ 2 h 6"/>
                  <a:gd name="T8" fmla="*/ 2 w 10"/>
                  <a:gd name="T9" fmla="*/ 2 h 6"/>
                  <a:gd name="T10" fmla="*/ 2 w 10"/>
                  <a:gd name="T11" fmla="*/ 2 h 6"/>
                  <a:gd name="T12" fmla="*/ 3 w 10"/>
                  <a:gd name="T13" fmla="*/ 2 h 6"/>
                  <a:gd name="T14" fmla="*/ 3 w 10"/>
                  <a:gd name="T15" fmla="*/ 2 h 6"/>
                  <a:gd name="T16" fmla="*/ 5 w 10"/>
                  <a:gd name="T17" fmla="*/ 2 h 6"/>
                  <a:gd name="T18" fmla="*/ 5 w 10"/>
                  <a:gd name="T19" fmla="*/ 4 h 6"/>
                  <a:gd name="T20" fmla="*/ 5 w 10"/>
                  <a:gd name="T21" fmla="*/ 4 h 6"/>
                  <a:gd name="T22" fmla="*/ 5 w 10"/>
                  <a:gd name="T23" fmla="*/ 4 h 6"/>
                  <a:gd name="T24" fmla="*/ 7 w 10"/>
                  <a:gd name="T25" fmla="*/ 4 h 6"/>
                  <a:gd name="T26" fmla="*/ 7 w 10"/>
                  <a:gd name="T27" fmla="*/ 5 h 6"/>
                  <a:gd name="T28" fmla="*/ 7 w 10"/>
                  <a:gd name="T29" fmla="*/ 5 h 6"/>
                  <a:gd name="T30" fmla="*/ 7 w 10"/>
                  <a:gd name="T31" fmla="*/ 5 h 6"/>
                  <a:gd name="T32" fmla="*/ 9 w 10"/>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6">
                    <a:moveTo>
                      <a:pt x="0" y="0"/>
                    </a:moveTo>
                    <a:lnTo>
                      <a:pt x="0" y="2"/>
                    </a:lnTo>
                    <a:lnTo>
                      <a:pt x="2" y="2"/>
                    </a:lnTo>
                    <a:lnTo>
                      <a:pt x="3" y="2"/>
                    </a:lnTo>
                    <a:lnTo>
                      <a:pt x="5" y="2"/>
                    </a:lnTo>
                    <a:lnTo>
                      <a:pt x="5" y="4"/>
                    </a:lnTo>
                    <a:lnTo>
                      <a:pt x="7" y="4"/>
                    </a:lnTo>
                    <a:lnTo>
                      <a:pt x="7" y="5"/>
                    </a:lnTo>
                    <a:lnTo>
                      <a:pt x="9"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7" name="Freeform 135"/>
              <p:cNvSpPr>
                <a:spLocks/>
              </p:cNvSpPr>
              <p:nvPr/>
            </p:nvSpPr>
            <p:spPr bwMode="auto">
              <a:xfrm>
                <a:off x="2029" y="2998"/>
                <a:ext cx="6" cy="8"/>
              </a:xfrm>
              <a:custGeom>
                <a:avLst/>
                <a:gdLst>
                  <a:gd name="T0" fmla="*/ 0 w 6"/>
                  <a:gd name="T1" fmla="*/ 0 h 8"/>
                  <a:gd name="T2" fmla="*/ 0 w 6"/>
                  <a:gd name="T3" fmla="*/ 1 h 8"/>
                  <a:gd name="T4" fmla="*/ 0 w 6"/>
                  <a:gd name="T5" fmla="*/ 1 h 8"/>
                  <a:gd name="T6" fmla="*/ 0 w 6"/>
                  <a:gd name="T7" fmla="*/ 1 h 8"/>
                  <a:gd name="T8" fmla="*/ 1 w 6"/>
                  <a:gd name="T9" fmla="*/ 1 h 8"/>
                  <a:gd name="T10" fmla="*/ 1 w 6"/>
                  <a:gd name="T11" fmla="*/ 3 h 8"/>
                  <a:gd name="T12" fmla="*/ 1 w 6"/>
                  <a:gd name="T13" fmla="*/ 3 h 8"/>
                  <a:gd name="T14" fmla="*/ 1 w 6"/>
                  <a:gd name="T15" fmla="*/ 3 h 8"/>
                  <a:gd name="T16" fmla="*/ 3 w 6"/>
                  <a:gd name="T17" fmla="*/ 3 h 8"/>
                  <a:gd name="T18" fmla="*/ 3 w 6"/>
                  <a:gd name="T19" fmla="*/ 5 h 8"/>
                  <a:gd name="T20" fmla="*/ 3 w 6"/>
                  <a:gd name="T21" fmla="*/ 5 h 8"/>
                  <a:gd name="T22" fmla="*/ 3 w 6"/>
                  <a:gd name="T23" fmla="*/ 5 h 8"/>
                  <a:gd name="T24" fmla="*/ 4 w 6"/>
                  <a:gd name="T25" fmla="*/ 5 h 8"/>
                  <a:gd name="T26" fmla="*/ 4 w 6"/>
                  <a:gd name="T27" fmla="*/ 7 h 8"/>
                  <a:gd name="T28" fmla="*/ 4 w 6"/>
                  <a:gd name="T29" fmla="*/ 7 h 8"/>
                  <a:gd name="T30" fmla="*/ 4 w 6"/>
                  <a:gd name="T31" fmla="*/ 7 h 8"/>
                  <a:gd name="T32" fmla="*/ 5 w 6"/>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8">
                    <a:moveTo>
                      <a:pt x="0" y="0"/>
                    </a:moveTo>
                    <a:lnTo>
                      <a:pt x="0" y="1"/>
                    </a:lnTo>
                    <a:lnTo>
                      <a:pt x="1" y="1"/>
                    </a:lnTo>
                    <a:lnTo>
                      <a:pt x="1" y="3"/>
                    </a:lnTo>
                    <a:lnTo>
                      <a:pt x="3" y="3"/>
                    </a:lnTo>
                    <a:lnTo>
                      <a:pt x="3" y="5"/>
                    </a:lnTo>
                    <a:lnTo>
                      <a:pt x="4" y="5"/>
                    </a:lnTo>
                    <a:lnTo>
                      <a:pt x="4" y="7"/>
                    </a:lnTo>
                    <a:lnTo>
                      <a:pt x="5"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8" name="Freeform 136"/>
              <p:cNvSpPr>
                <a:spLocks/>
              </p:cNvSpPr>
              <p:nvPr/>
            </p:nvSpPr>
            <p:spPr bwMode="auto">
              <a:xfrm>
                <a:off x="2026" y="2998"/>
                <a:ext cx="5" cy="10"/>
              </a:xfrm>
              <a:custGeom>
                <a:avLst/>
                <a:gdLst>
                  <a:gd name="T0" fmla="*/ 0 w 5"/>
                  <a:gd name="T1" fmla="*/ 0 h 10"/>
                  <a:gd name="T2" fmla="*/ 0 w 5"/>
                  <a:gd name="T3" fmla="*/ 1 h 10"/>
                  <a:gd name="T4" fmla="*/ 0 w 5"/>
                  <a:gd name="T5" fmla="*/ 1 h 10"/>
                  <a:gd name="T6" fmla="*/ 0 w 5"/>
                  <a:gd name="T7" fmla="*/ 1 h 10"/>
                  <a:gd name="T8" fmla="*/ 2 w 5"/>
                  <a:gd name="T9" fmla="*/ 1 h 10"/>
                  <a:gd name="T10" fmla="*/ 2 w 5"/>
                  <a:gd name="T11" fmla="*/ 3 h 10"/>
                  <a:gd name="T12" fmla="*/ 2 w 5"/>
                  <a:gd name="T13" fmla="*/ 3 h 10"/>
                  <a:gd name="T14" fmla="*/ 2 w 5"/>
                  <a:gd name="T15" fmla="*/ 3 h 10"/>
                  <a:gd name="T16" fmla="*/ 4 w 5"/>
                  <a:gd name="T17" fmla="*/ 3 h 10"/>
                  <a:gd name="T18" fmla="*/ 4 w 5"/>
                  <a:gd name="T19" fmla="*/ 5 h 10"/>
                  <a:gd name="T20" fmla="*/ 4 w 5"/>
                  <a:gd name="T21" fmla="*/ 5 h 10"/>
                  <a:gd name="T22" fmla="*/ 4 w 5"/>
                  <a:gd name="T23" fmla="*/ 7 h 10"/>
                  <a:gd name="T24" fmla="*/ 4 w 5"/>
                  <a:gd name="T25" fmla="*/ 7 h 10"/>
                  <a:gd name="T26" fmla="*/ 4 w 5"/>
                  <a:gd name="T27" fmla="*/ 9 h 10"/>
                  <a:gd name="T28" fmla="*/ 4 w 5"/>
                  <a:gd name="T29" fmla="*/ 9 h 10"/>
                  <a:gd name="T30" fmla="*/ 4 w 5"/>
                  <a:gd name="T31" fmla="*/ 9 h 10"/>
                  <a:gd name="T32" fmla="*/ 4 w 5"/>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10">
                    <a:moveTo>
                      <a:pt x="0" y="0"/>
                    </a:moveTo>
                    <a:lnTo>
                      <a:pt x="0" y="1"/>
                    </a:lnTo>
                    <a:lnTo>
                      <a:pt x="2" y="1"/>
                    </a:lnTo>
                    <a:lnTo>
                      <a:pt x="2" y="3"/>
                    </a:lnTo>
                    <a:lnTo>
                      <a:pt x="4" y="3"/>
                    </a:lnTo>
                    <a:lnTo>
                      <a:pt x="4" y="5"/>
                    </a:lnTo>
                    <a:lnTo>
                      <a:pt x="4" y="7"/>
                    </a:lnTo>
                    <a:lnTo>
                      <a:pt x="4" y="9"/>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09" name="Freeform 137"/>
              <p:cNvSpPr>
                <a:spLocks/>
              </p:cNvSpPr>
              <p:nvPr/>
            </p:nvSpPr>
            <p:spPr bwMode="auto">
              <a:xfrm>
                <a:off x="2023" y="2999"/>
                <a:ext cx="4" cy="10"/>
              </a:xfrm>
              <a:custGeom>
                <a:avLst/>
                <a:gdLst>
                  <a:gd name="T0" fmla="*/ 0 w 4"/>
                  <a:gd name="T1" fmla="*/ 0 h 10"/>
                  <a:gd name="T2" fmla="*/ 0 w 4"/>
                  <a:gd name="T3" fmla="*/ 2 h 10"/>
                  <a:gd name="T4" fmla="*/ 0 w 4"/>
                  <a:gd name="T5" fmla="*/ 2 h 10"/>
                  <a:gd name="T6" fmla="*/ 0 w 4"/>
                  <a:gd name="T7" fmla="*/ 3 h 10"/>
                  <a:gd name="T8" fmla="*/ 1 w 4"/>
                  <a:gd name="T9" fmla="*/ 3 h 10"/>
                  <a:gd name="T10" fmla="*/ 1 w 4"/>
                  <a:gd name="T11" fmla="*/ 5 h 10"/>
                  <a:gd name="T12" fmla="*/ 1 w 4"/>
                  <a:gd name="T13" fmla="*/ 5 h 10"/>
                  <a:gd name="T14" fmla="*/ 1 w 4"/>
                  <a:gd name="T15" fmla="*/ 5 h 10"/>
                  <a:gd name="T16" fmla="*/ 3 w 4"/>
                  <a:gd name="T17" fmla="*/ 5 h 10"/>
                  <a:gd name="T18" fmla="*/ 2 w 4"/>
                  <a:gd name="T19" fmla="*/ 7 h 10"/>
                  <a:gd name="T20" fmla="*/ 2 w 4"/>
                  <a:gd name="T21" fmla="*/ 7 h 10"/>
                  <a:gd name="T22" fmla="*/ 2 w 4"/>
                  <a:gd name="T23" fmla="*/ 7 h 10"/>
                  <a:gd name="T24" fmla="*/ 2 w 4"/>
                  <a:gd name="T25" fmla="*/ 7 h 10"/>
                  <a:gd name="T26" fmla="*/ 1 w 4"/>
                  <a:gd name="T27" fmla="*/ 9 h 10"/>
                  <a:gd name="T28" fmla="*/ 1 w 4"/>
                  <a:gd name="T29" fmla="*/ 9 h 10"/>
                  <a:gd name="T30" fmla="*/ 1 w 4"/>
                  <a:gd name="T31" fmla="*/ 9 h 10"/>
                  <a:gd name="T32" fmla="*/ 1 w 4"/>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10">
                    <a:moveTo>
                      <a:pt x="0" y="0"/>
                    </a:moveTo>
                    <a:lnTo>
                      <a:pt x="0" y="2"/>
                    </a:lnTo>
                    <a:lnTo>
                      <a:pt x="0" y="3"/>
                    </a:lnTo>
                    <a:lnTo>
                      <a:pt x="1" y="3"/>
                    </a:lnTo>
                    <a:lnTo>
                      <a:pt x="1" y="5"/>
                    </a:lnTo>
                    <a:lnTo>
                      <a:pt x="3" y="5"/>
                    </a:lnTo>
                    <a:lnTo>
                      <a:pt x="2" y="7"/>
                    </a:lnTo>
                    <a:lnTo>
                      <a:pt x="1" y="9"/>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0" name="Freeform 138"/>
              <p:cNvSpPr>
                <a:spLocks/>
              </p:cNvSpPr>
              <p:nvPr/>
            </p:nvSpPr>
            <p:spPr bwMode="auto">
              <a:xfrm>
                <a:off x="2018" y="3000"/>
                <a:ext cx="4" cy="9"/>
              </a:xfrm>
              <a:custGeom>
                <a:avLst/>
                <a:gdLst>
                  <a:gd name="T0" fmla="*/ 0 w 4"/>
                  <a:gd name="T1" fmla="*/ 0 h 9"/>
                  <a:gd name="T2" fmla="*/ 0 w 4"/>
                  <a:gd name="T3" fmla="*/ 1 h 9"/>
                  <a:gd name="T4" fmla="*/ 0 w 4"/>
                  <a:gd name="T5" fmla="*/ 1 h 9"/>
                  <a:gd name="T6" fmla="*/ 0 w 4"/>
                  <a:gd name="T7" fmla="*/ 2 h 9"/>
                  <a:gd name="T8" fmla="*/ 2 w 4"/>
                  <a:gd name="T9" fmla="*/ 2 h 9"/>
                  <a:gd name="T10" fmla="*/ 2 w 4"/>
                  <a:gd name="T11" fmla="*/ 4 h 9"/>
                  <a:gd name="T12" fmla="*/ 2 w 4"/>
                  <a:gd name="T13" fmla="*/ 4 h 9"/>
                  <a:gd name="T14" fmla="*/ 2 w 4"/>
                  <a:gd name="T15" fmla="*/ 4 h 9"/>
                  <a:gd name="T16" fmla="*/ 3 w 4"/>
                  <a:gd name="T17" fmla="*/ 4 h 9"/>
                  <a:gd name="T18" fmla="*/ 3 w 4"/>
                  <a:gd name="T19" fmla="*/ 6 h 9"/>
                  <a:gd name="T20" fmla="*/ 3 w 4"/>
                  <a:gd name="T21" fmla="*/ 6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1"/>
                    </a:lnTo>
                    <a:lnTo>
                      <a:pt x="0" y="2"/>
                    </a:lnTo>
                    <a:lnTo>
                      <a:pt x="2" y="2"/>
                    </a:lnTo>
                    <a:lnTo>
                      <a:pt x="2" y="4"/>
                    </a:lnTo>
                    <a:lnTo>
                      <a:pt x="3" y="4"/>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1" name="Freeform 139"/>
              <p:cNvSpPr>
                <a:spLocks/>
              </p:cNvSpPr>
              <p:nvPr/>
            </p:nvSpPr>
            <p:spPr bwMode="auto">
              <a:xfrm>
                <a:off x="2015" y="3000"/>
                <a:ext cx="3" cy="9"/>
              </a:xfrm>
              <a:custGeom>
                <a:avLst/>
                <a:gdLst>
                  <a:gd name="T0" fmla="*/ 0 w 3"/>
                  <a:gd name="T1" fmla="*/ 0 h 9"/>
                  <a:gd name="T2" fmla="*/ 0 w 3"/>
                  <a:gd name="T3" fmla="*/ 1 h 9"/>
                  <a:gd name="T4" fmla="*/ 0 w 3"/>
                  <a:gd name="T5" fmla="*/ 1 h 9"/>
                  <a:gd name="T6" fmla="*/ 0 w 3"/>
                  <a:gd name="T7" fmla="*/ 1 h 9"/>
                  <a:gd name="T8" fmla="*/ 0 w 3"/>
                  <a:gd name="T9" fmla="*/ 1 h 9"/>
                  <a:gd name="T10" fmla="*/ 0 w 3"/>
                  <a:gd name="T11" fmla="*/ 1 h 9"/>
                  <a:gd name="T12" fmla="*/ 0 w 3"/>
                  <a:gd name="T13" fmla="*/ 1 h 9"/>
                  <a:gd name="T14" fmla="*/ 0 w 3"/>
                  <a:gd name="T15" fmla="*/ 1 h 9"/>
                  <a:gd name="T16" fmla="*/ 1 w 3"/>
                  <a:gd name="T17" fmla="*/ 1 h 9"/>
                  <a:gd name="T18" fmla="*/ 1 w 3"/>
                  <a:gd name="T19" fmla="*/ 3 h 9"/>
                  <a:gd name="T20" fmla="*/ 1 w 3"/>
                  <a:gd name="T21" fmla="*/ 3 h 9"/>
                  <a:gd name="T22" fmla="*/ 1 w 3"/>
                  <a:gd name="T23" fmla="*/ 3 h 9"/>
                  <a:gd name="T24" fmla="*/ 1 w 3"/>
                  <a:gd name="T25" fmla="*/ 3 h 9"/>
                  <a:gd name="T26" fmla="*/ 1 w 3"/>
                  <a:gd name="T27" fmla="*/ 3 h 9"/>
                  <a:gd name="T28" fmla="*/ 1 w 3"/>
                  <a:gd name="T29" fmla="*/ 3 h 9"/>
                  <a:gd name="T30" fmla="*/ 1 w 3"/>
                  <a:gd name="T31" fmla="*/ 3 h 9"/>
                  <a:gd name="T32" fmla="*/ 2 w 3"/>
                  <a:gd name="T33" fmla="*/ 3 h 9"/>
                  <a:gd name="T34" fmla="*/ 1 w 3"/>
                  <a:gd name="T35" fmla="*/ 5 h 9"/>
                  <a:gd name="T36" fmla="*/ 1 w 3"/>
                  <a:gd name="T37" fmla="*/ 5 h 9"/>
                  <a:gd name="T38" fmla="*/ 1 w 3"/>
                  <a:gd name="T39" fmla="*/ 5 h 9"/>
                  <a:gd name="T40" fmla="*/ 1 w 3"/>
                  <a:gd name="T41" fmla="*/ 5 h 9"/>
                  <a:gd name="T42" fmla="*/ 1 w 3"/>
                  <a:gd name="T43" fmla="*/ 7 h 9"/>
                  <a:gd name="T44" fmla="*/ 1 w 3"/>
                  <a:gd name="T45" fmla="*/ 7 h 9"/>
                  <a:gd name="T46" fmla="*/ 1 w 3"/>
                  <a:gd name="T47" fmla="*/ 7 h 9"/>
                  <a:gd name="T48" fmla="*/ 1 w 3"/>
                  <a:gd name="T49" fmla="*/ 7 h 9"/>
                  <a:gd name="T50" fmla="*/ 1 w 3"/>
                  <a:gd name="T51" fmla="*/ 8 h 9"/>
                  <a:gd name="T52" fmla="*/ 1 w 3"/>
                  <a:gd name="T53" fmla="*/ 8 h 9"/>
                  <a:gd name="T54" fmla="*/ 1 w 3"/>
                  <a:gd name="T55" fmla="*/ 8 h 9"/>
                  <a:gd name="T56" fmla="*/ 1 w 3"/>
                  <a:gd name="T57" fmla="*/ 8 h 9"/>
                  <a:gd name="T58" fmla="*/ 1 w 3"/>
                  <a:gd name="T59" fmla="*/ 8 h 9"/>
                  <a:gd name="T60" fmla="*/ 1 w 3"/>
                  <a:gd name="T61" fmla="*/ 8 h 9"/>
                  <a:gd name="T62" fmla="*/ 1 w 3"/>
                  <a:gd name="T63" fmla="*/ 8 h 9"/>
                  <a:gd name="T64" fmla="*/ 1 w 3"/>
                  <a:gd name="T65" fmla="*/ 8 h 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 h="9">
                    <a:moveTo>
                      <a:pt x="0" y="0"/>
                    </a:moveTo>
                    <a:lnTo>
                      <a:pt x="0" y="1"/>
                    </a:lnTo>
                    <a:lnTo>
                      <a:pt x="1" y="1"/>
                    </a:lnTo>
                    <a:lnTo>
                      <a:pt x="1" y="3"/>
                    </a:lnTo>
                    <a:lnTo>
                      <a:pt x="2" y="3"/>
                    </a:lnTo>
                    <a:lnTo>
                      <a:pt x="1" y="5"/>
                    </a:lnTo>
                    <a:lnTo>
                      <a:pt x="1" y="7"/>
                    </a:lnTo>
                    <a:lnTo>
                      <a:pt x="1"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2" name="Freeform 140"/>
              <p:cNvSpPr>
                <a:spLocks/>
              </p:cNvSpPr>
              <p:nvPr/>
            </p:nvSpPr>
            <p:spPr bwMode="auto">
              <a:xfrm>
                <a:off x="2008" y="3001"/>
                <a:ext cx="3" cy="8"/>
              </a:xfrm>
              <a:custGeom>
                <a:avLst/>
                <a:gdLst>
                  <a:gd name="T0" fmla="*/ 0 w 3"/>
                  <a:gd name="T1" fmla="*/ 0 h 8"/>
                  <a:gd name="T2" fmla="*/ 0 w 3"/>
                  <a:gd name="T3" fmla="*/ 2 h 8"/>
                  <a:gd name="T4" fmla="*/ 0 w 3"/>
                  <a:gd name="T5" fmla="*/ 2 h 8"/>
                  <a:gd name="T6" fmla="*/ 0 w 3"/>
                  <a:gd name="T7" fmla="*/ 2 h 8"/>
                  <a:gd name="T8" fmla="*/ 1 w 3"/>
                  <a:gd name="T9" fmla="*/ 2 h 8"/>
                  <a:gd name="T10" fmla="*/ 1 w 3"/>
                  <a:gd name="T11" fmla="*/ 4 h 8"/>
                  <a:gd name="T12" fmla="*/ 1 w 3"/>
                  <a:gd name="T13" fmla="*/ 4 h 8"/>
                  <a:gd name="T14" fmla="*/ 1 w 3"/>
                  <a:gd name="T15" fmla="*/ 4 h 8"/>
                  <a:gd name="T16" fmla="*/ 2 w 3"/>
                  <a:gd name="T17" fmla="*/ 4 h 8"/>
                  <a:gd name="T18" fmla="*/ 1 w 3"/>
                  <a:gd name="T19" fmla="*/ 6 h 8"/>
                  <a:gd name="T20" fmla="*/ 1 w 3"/>
                  <a:gd name="T21" fmla="*/ 6 h 8"/>
                  <a:gd name="T22" fmla="*/ 1 w 3"/>
                  <a:gd name="T23" fmla="*/ 7 h 8"/>
                  <a:gd name="T24" fmla="*/ 1 w 3"/>
                  <a:gd name="T25" fmla="*/ 7 h 8"/>
                  <a:gd name="T26" fmla="*/ 0 w 3"/>
                  <a:gd name="T27" fmla="*/ 7 h 8"/>
                  <a:gd name="T28" fmla="*/ 0 w 3"/>
                  <a:gd name="T29" fmla="*/ 7 h 8"/>
                  <a:gd name="T30" fmla="*/ 0 w 3"/>
                  <a:gd name="T31" fmla="*/ 7 h 8"/>
                  <a:gd name="T32" fmla="*/ 0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2"/>
                    </a:lnTo>
                    <a:lnTo>
                      <a:pt x="1" y="2"/>
                    </a:lnTo>
                    <a:lnTo>
                      <a:pt x="1" y="4"/>
                    </a:lnTo>
                    <a:lnTo>
                      <a:pt x="2" y="4"/>
                    </a:lnTo>
                    <a:lnTo>
                      <a:pt x="1" y="6"/>
                    </a:lnTo>
                    <a:lnTo>
                      <a:pt x="1" y="7"/>
                    </a:lnTo>
                    <a:lnTo>
                      <a:pt x="0"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3" name="Freeform 141"/>
              <p:cNvSpPr>
                <a:spLocks/>
              </p:cNvSpPr>
              <p:nvPr/>
            </p:nvSpPr>
            <p:spPr bwMode="auto">
              <a:xfrm>
                <a:off x="2002" y="3001"/>
                <a:ext cx="6" cy="7"/>
              </a:xfrm>
              <a:custGeom>
                <a:avLst/>
                <a:gdLst>
                  <a:gd name="T0" fmla="*/ 3 w 6"/>
                  <a:gd name="T1" fmla="*/ 0 h 7"/>
                  <a:gd name="T2" fmla="*/ 3 w 6"/>
                  <a:gd name="T3" fmla="*/ 2 h 7"/>
                  <a:gd name="T4" fmla="*/ 3 w 6"/>
                  <a:gd name="T5" fmla="*/ 2 h 7"/>
                  <a:gd name="T6" fmla="*/ 3 w 6"/>
                  <a:gd name="T7" fmla="*/ 2 h 7"/>
                  <a:gd name="T8" fmla="*/ 4 w 6"/>
                  <a:gd name="T9" fmla="*/ 2 h 7"/>
                  <a:gd name="T10" fmla="*/ 4 w 6"/>
                  <a:gd name="T11" fmla="*/ 3 h 7"/>
                  <a:gd name="T12" fmla="*/ 4 w 6"/>
                  <a:gd name="T13" fmla="*/ 3 h 7"/>
                  <a:gd name="T14" fmla="*/ 4 w 6"/>
                  <a:gd name="T15" fmla="*/ 3 h 7"/>
                  <a:gd name="T16" fmla="*/ 5 w 6"/>
                  <a:gd name="T17" fmla="*/ 3 h 7"/>
                  <a:gd name="T18" fmla="*/ 5 w 6"/>
                  <a:gd name="T19" fmla="*/ 5 h 7"/>
                  <a:gd name="T20" fmla="*/ 5 w 6"/>
                  <a:gd name="T21" fmla="*/ 5 h 7"/>
                  <a:gd name="T22" fmla="*/ 5 w 6"/>
                  <a:gd name="T23" fmla="*/ 5 h 7"/>
                  <a:gd name="T24" fmla="*/ 5 w 6"/>
                  <a:gd name="T25" fmla="*/ 5 h 7"/>
                  <a:gd name="T26" fmla="*/ 5 w 6"/>
                  <a:gd name="T27" fmla="*/ 5 h 7"/>
                  <a:gd name="T28" fmla="*/ 5 w 6"/>
                  <a:gd name="T29" fmla="*/ 5 h 7"/>
                  <a:gd name="T30" fmla="*/ 5 w 6"/>
                  <a:gd name="T31" fmla="*/ 5 h 7"/>
                  <a:gd name="T32" fmla="*/ 5 w 6"/>
                  <a:gd name="T33" fmla="*/ 5 h 7"/>
                  <a:gd name="T34" fmla="*/ 3 w 6"/>
                  <a:gd name="T35" fmla="*/ 6 h 7"/>
                  <a:gd name="T36" fmla="*/ 3 w 6"/>
                  <a:gd name="T37" fmla="*/ 6 h 7"/>
                  <a:gd name="T38" fmla="*/ 3 w 6"/>
                  <a:gd name="T39" fmla="*/ 6 h 7"/>
                  <a:gd name="T40" fmla="*/ 3 w 6"/>
                  <a:gd name="T41" fmla="*/ 6 h 7"/>
                  <a:gd name="T42" fmla="*/ 1 w 6"/>
                  <a:gd name="T43" fmla="*/ 6 h 7"/>
                  <a:gd name="T44" fmla="*/ 1 w 6"/>
                  <a:gd name="T45" fmla="*/ 6 h 7"/>
                  <a:gd name="T46" fmla="*/ 1 w 6"/>
                  <a:gd name="T47" fmla="*/ 6 h 7"/>
                  <a:gd name="T48" fmla="*/ 1 w 6"/>
                  <a:gd name="T49" fmla="*/ 5 h 7"/>
                  <a:gd name="T50" fmla="*/ 0 w 6"/>
                  <a:gd name="T51" fmla="*/ 5 h 7"/>
                  <a:gd name="T52" fmla="*/ 0 w 6"/>
                  <a:gd name="T53" fmla="*/ 5 h 7"/>
                  <a:gd name="T54" fmla="*/ 0 w 6"/>
                  <a:gd name="T55" fmla="*/ 5 h 7"/>
                  <a:gd name="T56" fmla="*/ 0 w 6"/>
                  <a:gd name="T57" fmla="*/ 3 h 7"/>
                  <a:gd name="T58" fmla="*/ 0 w 6"/>
                  <a:gd name="T59" fmla="*/ 3 h 7"/>
                  <a:gd name="T60" fmla="*/ 0 w 6"/>
                  <a:gd name="T61" fmla="*/ 3 h 7"/>
                  <a:gd name="T62" fmla="*/ 0 w 6"/>
                  <a:gd name="T63" fmla="*/ 3 h 7"/>
                  <a:gd name="T64" fmla="*/ 1 w 6"/>
                  <a:gd name="T65" fmla="*/ 2 h 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 h="7">
                    <a:moveTo>
                      <a:pt x="3" y="0"/>
                    </a:moveTo>
                    <a:lnTo>
                      <a:pt x="3" y="2"/>
                    </a:lnTo>
                    <a:lnTo>
                      <a:pt x="4" y="2"/>
                    </a:lnTo>
                    <a:lnTo>
                      <a:pt x="4" y="3"/>
                    </a:lnTo>
                    <a:lnTo>
                      <a:pt x="5" y="3"/>
                    </a:lnTo>
                    <a:lnTo>
                      <a:pt x="5" y="5"/>
                    </a:lnTo>
                    <a:lnTo>
                      <a:pt x="3" y="6"/>
                    </a:lnTo>
                    <a:lnTo>
                      <a:pt x="1" y="6"/>
                    </a:lnTo>
                    <a:lnTo>
                      <a:pt x="1" y="5"/>
                    </a:lnTo>
                    <a:lnTo>
                      <a:pt x="0" y="5"/>
                    </a:lnTo>
                    <a:lnTo>
                      <a:pt x="0" y="3"/>
                    </a:lnTo>
                    <a:lnTo>
                      <a:pt x="1" y="2"/>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4" name="Freeform 142"/>
              <p:cNvSpPr>
                <a:spLocks/>
              </p:cNvSpPr>
              <p:nvPr/>
            </p:nvSpPr>
            <p:spPr bwMode="auto">
              <a:xfrm>
                <a:off x="2032" y="2976"/>
                <a:ext cx="7" cy="7"/>
              </a:xfrm>
              <a:custGeom>
                <a:avLst/>
                <a:gdLst>
                  <a:gd name="T0" fmla="*/ 0 w 7"/>
                  <a:gd name="T1" fmla="*/ 0 h 7"/>
                  <a:gd name="T2" fmla="*/ 0 w 7"/>
                  <a:gd name="T3" fmla="*/ 2 h 7"/>
                  <a:gd name="T4" fmla="*/ 0 w 7"/>
                  <a:gd name="T5" fmla="*/ 2 h 7"/>
                  <a:gd name="T6" fmla="*/ 0 w 7"/>
                  <a:gd name="T7" fmla="*/ 2 h 7"/>
                  <a:gd name="T8" fmla="*/ 2 w 7"/>
                  <a:gd name="T9" fmla="*/ 2 h 7"/>
                  <a:gd name="T10" fmla="*/ 2 w 7"/>
                  <a:gd name="T11" fmla="*/ 3 h 7"/>
                  <a:gd name="T12" fmla="*/ 3 w 7"/>
                  <a:gd name="T13" fmla="*/ 3 h 7"/>
                  <a:gd name="T14" fmla="*/ 3 w 7"/>
                  <a:gd name="T15" fmla="*/ 3 h 7"/>
                  <a:gd name="T16" fmla="*/ 5 w 7"/>
                  <a:gd name="T17" fmla="*/ 3 h 7"/>
                  <a:gd name="T18" fmla="*/ 5 w 7"/>
                  <a:gd name="T19" fmla="*/ 5 h 7"/>
                  <a:gd name="T20" fmla="*/ 5 w 7"/>
                  <a:gd name="T21" fmla="*/ 5 h 7"/>
                  <a:gd name="T22" fmla="*/ 5 w 7"/>
                  <a:gd name="T23" fmla="*/ 5 h 7"/>
                  <a:gd name="T24" fmla="*/ 5 w 7"/>
                  <a:gd name="T25" fmla="*/ 5 h 7"/>
                  <a:gd name="T26" fmla="*/ 5 w 7"/>
                  <a:gd name="T27" fmla="*/ 6 h 7"/>
                  <a:gd name="T28" fmla="*/ 5 w 7"/>
                  <a:gd name="T29" fmla="*/ 6 h 7"/>
                  <a:gd name="T30" fmla="*/ 5 w 7"/>
                  <a:gd name="T31" fmla="*/ 6 h 7"/>
                  <a:gd name="T32" fmla="*/ 6 w 7"/>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 h="7">
                    <a:moveTo>
                      <a:pt x="0" y="0"/>
                    </a:moveTo>
                    <a:lnTo>
                      <a:pt x="0" y="2"/>
                    </a:lnTo>
                    <a:lnTo>
                      <a:pt x="2" y="2"/>
                    </a:lnTo>
                    <a:lnTo>
                      <a:pt x="2" y="3"/>
                    </a:lnTo>
                    <a:lnTo>
                      <a:pt x="3" y="3"/>
                    </a:lnTo>
                    <a:lnTo>
                      <a:pt x="5" y="3"/>
                    </a:lnTo>
                    <a:lnTo>
                      <a:pt x="5" y="5"/>
                    </a:lnTo>
                    <a:lnTo>
                      <a:pt x="5" y="6"/>
                    </a:lnTo>
                    <a:lnTo>
                      <a:pt x="6" y="6"/>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5" name="Freeform 143"/>
              <p:cNvSpPr>
                <a:spLocks/>
              </p:cNvSpPr>
              <p:nvPr/>
            </p:nvSpPr>
            <p:spPr bwMode="auto">
              <a:xfrm>
                <a:off x="2012" y="3000"/>
                <a:ext cx="3" cy="9"/>
              </a:xfrm>
              <a:custGeom>
                <a:avLst/>
                <a:gdLst>
                  <a:gd name="T0" fmla="*/ 0 w 3"/>
                  <a:gd name="T1" fmla="*/ 0 h 9"/>
                  <a:gd name="T2" fmla="*/ 0 w 3"/>
                  <a:gd name="T3" fmla="*/ 1 h 9"/>
                  <a:gd name="T4" fmla="*/ 0 w 3"/>
                  <a:gd name="T5" fmla="*/ 1 h 9"/>
                  <a:gd name="T6" fmla="*/ 0 w 3"/>
                  <a:gd name="T7" fmla="*/ 1 h 9"/>
                  <a:gd name="T8" fmla="*/ 0 w 3"/>
                  <a:gd name="T9" fmla="*/ 1 h 9"/>
                  <a:gd name="T10" fmla="*/ 0 w 3"/>
                  <a:gd name="T11" fmla="*/ 1 h 9"/>
                  <a:gd name="T12" fmla="*/ 0 w 3"/>
                  <a:gd name="T13" fmla="*/ 1 h 9"/>
                  <a:gd name="T14" fmla="*/ 0 w 3"/>
                  <a:gd name="T15" fmla="*/ 1 h 9"/>
                  <a:gd name="T16" fmla="*/ 1 w 3"/>
                  <a:gd name="T17" fmla="*/ 1 h 9"/>
                  <a:gd name="T18" fmla="*/ 1 w 3"/>
                  <a:gd name="T19" fmla="*/ 3 h 9"/>
                  <a:gd name="T20" fmla="*/ 1 w 3"/>
                  <a:gd name="T21" fmla="*/ 3 h 9"/>
                  <a:gd name="T22" fmla="*/ 1 w 3"/>
                  <a:gd name="T23" fmla="*/ 3 h 9"/>
                  <a:gd name="T24" fmla="*/ 1 w 3"/>
                  <a:gd name="T25" fmla="*/ 3 h 9"/>
                  <a:gd name="T26" fmla="*/ 1 w 3"/>
                  <a:gd name="T27" fmla="*/ 3 h 9"/>
                  <a:gd name="T28" fmla="*/ 1 w 3"/>
                  <a:gd name="T29" fmla="*/ 3 h 9"/>
                  <a:gd name="T30" fmla="*/ 1 w 3"/>
                  <a:gd name="T31" fmla="*/ 3 h 9"/>
                  <a:gd name="T32" fmla="*/ 2 w 3"/>
                  <a:gd name="T33" fmla="*/ 3 h 9"/>
                  <a:gd name="T34" fmla="*/ 2 w 3"/>
                  <a:gd name="T35" fmla="*/ 5 h 9"/>
                  <a:gd name="T36" fmla="*/ 2 w 3"/>
                  <a:gd name="T37" fmla="*/ 5 h 9"/>
                  <a:gd name="T38" fmla="*/ 2 w 3"/>
                  <a:gd name="T39" fmla="*/ 5 h 9"/>
                  <a:gd name="T40" fmla="*/ 2 w 3"/>
                  <a:gd name="T41" fmla="*/ 5 h 9"/>
                  <a:gd name="T42" fmla="*/ 2 w 3"/>
                  <a:gd name="T43" fmla="*/ 7 h 9"/>
                  <a:gd name="T44" fmla="*/ 2 w 3"/>
                  <a:gd name="T45" fmla="*/ 7 h 9"/>
                  <a:gd name="T46" fmla="*/ 2 w 3"/>
                  <a:gd name="T47" fmla="*/ 7 h 9"/>
                  <a:gd name="T48" fmla="*/ 2 w 3"/>
                  <a:gd name="T49" fmla="*/ 7 h 9"/>
                  <a:gd name="T50" fmla="*/ 1 w 3"/>
                  <a:gd name="T51" fmla="*/ 8 h 9"/>
                  <a:gd name="T52" fmla="*/ 1 w 3"/>
                  <a:gd name="T53" fmla="*/ 8 h 9"/>
                  <a:gd name="T54" fmla="*/ 1 w 3"/>
                  <a:gd name="T55" fmla="*/ 8 h 9"/>
                  <a:gd name="T56" fmla="*/ 1 w 3"/>
                  <a:gd name="T57" fmla="*/ 8 h 9"/>
                  <a:gd name="T58" fmla="*/ 1 w 3"/>
                  <a:gd name="T59" fmla="*/ 8 h 9"/>
                  <a:gd name="T60" fmla="*/ 1 w 3"/>
                  <a:gd name="T61" fmla="*/ 8 h 9"/>
                  <a:gd name="T62" fmla="*/ 1 w 3"/>
                  <a:gd name="T63" fmla="*/ 8 h 9"/>
                  <a:gd name="T64" fmla="*/ 1 w 3"/>
                  <a:gd name="T65" fmla="*/ 8 h 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 h="9">
                    <a:moveTo>
                      <a:pt x="0" y="0"/>
                    </a:moveTo>
                    <a:lnTo>
                      <a:pt x="0" y="1"/>
                    </a:lnTo>
                    <a:lnTo>
                      <a:pt x="1" y="1"/>
                    </a:lnTo>
                    <a:lnTo>
                      <a:pt x="1" y="3"/>
                    </a:lnTo>
                    <a:lnTo>
                      <a:pt x="2" y="3"/>
                    </a:lnTo>
                    <a:lnTo>
                      <a:pt x="2" y="5"/>
                    </a:lnTo>
                    <a:lnTo>
                      <a:pt x="2" y="7"/>
                    </a:lnTo>
                    <a:lnTo>
                      <a:pt x="1"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6" name="Freeform 144"/>
              <p:cNvSpPr>
                <a:spLocks/>
              </p:cNvSpPr>
              <p:nvPr/>
            </p:nvSpPr>
            <p:spPr bwMode="auto">
              <a:xfrm>
                <a:off x="1765" y="2833"/>
                <a:ext cx="179" cy="145"/>
              </a:xfrm>
              <a:custGeom>
                <a:avLst/>
                <a:gdLst>
                  <a:gd name="T0" fmla="*/ 177 w 179"/>
                  <a:gd name="T1" fmla="*/ 138 h 145"/>
                  <a:gd name="T2" fmla="*/ 177 w 179"/>
                  <a:gd name="T3" fmla="*/ 140 h 145"/>
                  <a:gd name="T4" fmla="*/ 176 w 179"/>
                  <a:gd name="T5" fmla="*/ 142 h 145"/>
                  <a:gd name="T6" fmla="*/ 176 w 179"/>
                  <a:gd name="T7" fmla="*/ 142 h 145"/>
                  <a:gd name="T8" fmla="*/ 175 w 179"/>
                  <a:gd name="T9" fmla="*/ 144 h 145"/>
                  <a:gd name="T10" fmla="*/ 174 w 179"/>
                  <a:gd name="T11" fmla="*/ 144 h 145"/>
                  <a:gd name="T12" fmla="*/ 172 w 179"/>
                  <a:gd name="T13" fmla="*/ 144 h 145"/>
                  <a:gd name="T14" fmla="*/ 171 w 179"/>
                  <a:gd name="T15" fmla="*/ 144 h 145"/>
                  <a:gd name="T16" fmla="*/ 9 w 179"/>
                  <a:gd name="T17" fmla="*/ 144 h 145"/>
                  <a:gd name="T18" fmla="*/ 7 w 179"/>
                  <a:gd name="T19" fmla="*/ 144 h 145"/>
                  <a:gd name="T20" fmla="*/ 5 w 179"/>
                  <a:gd name="T21" fmla="*/ 144 h 145"/>
                  <a:gd name="T22" fmla="*/ 2 w 179"/>
                  <a:gd name="T23" fmla="*/ 144 h 145"/>
                  <a:gd name="T24" fmla="*/ 1 w 179"/>
                  <a:gd name="T25" fmla="*/ 143 h 145"/>
                  <a:gd name="T26" fmla="*/ 0 w 179"/>
                  <a:gd name="T27" fmla="*/ 143 h 145"/>
                  <a:gd name="T28" fmla="*/ 0 w 179"/>
                  <a:gd name="T29" fmla="*/ 142 h 145"/>
                  <a:gd name="T30" fmla="*/ 0 w 179"/>
                  <a:gd name="T31" fmla="*/ 140 h 145"/>
                  <a:gd name="T32" fmla="*/ 0 w 179"/>
                  <a:gd name="T33" fmla="*/ 137 h 145"/>
                  <a:gd name="T34" fmla="*/ 0 w 179"/>
                  <a:gd name="T35" fmla="*/ 8 h 145"/>
                  <a:gd name="T36" fmla="*/ 0 w 179"/>
                  <a:gd name="T37" fmla="*/ 8 h 145"/>
                  <a:gd name="T38" fmla="*/ 0 w 179"/>
                  <a:gd name="T39" fmla="*/ 5 h 145"/>
                  <a:gd name="T40" fmla="*/ 0 w 179"/>
                  <a:gd name="T41" fmla="*/ 4 h 145"/>
                  <a:gd name="T42" fmla="*/ 1 w 179"/>
                  <a:gd name="T43" fmla="*/ 2 h 145"/>
                  <a:gd name="T44" fmla="*/ 1 w 179"/>
                  <a:gd name="T45" fmla="*/ 2 h 145"/>
                  <a:gd name="T46" fmla="*/ 3 w 179"/>
                  <a:gd name="T47" fmla="*/ 1 h 145"/>
                  <a:gd name="T48" fmla="*/ 5 w 179"/>
                  <a:gd name="T49" fmla="*/ 1 h 145"/>
                  <a:gd name="T50" fmla="*/ 170 w 179"/>
                  <a:gd name="T51" fmla="*/ 0 h 145"/>
                  <a:gd name="T52" fmla="*/ 170 w 179"/>
                  <a:gd name="T53" fmla="*/ 1 h 145"/>
                  <a:gd name="T54" fmla="*/ 172 w 179"/>
                  <a:gd name="T55" fmla="*/ 1 h 145"/>
                  <a:gd name="T56" fmla="*/ 174 w 179"/>
                  <a:gd name="T57" fmla="*/ 2 h 145"/>
                  <a:gd name="T58" fmla="*/ 176 w 179"/>
                  <a:gd name="T59" fmla="*/ 2 h 145"/>
                  <a:gd name="T60" fmla="*/ 176 w 179"/>
                  <a:gd name="T61" fmla="*/ 3 h 145"/>
                  <a:gd name="T62" fmla="*/ 177 w 179"/>
                  <a:gd name="T63" fmla="*/ 4 h 145"/>
                  <a:gd name="T64" fmla="*/ 177 w 179"/>
                  <a:gd name="T65" fmla="*/ 6 h 145"/>
                  <a:gd name="T66" fmla="*/ 178 w 179"/>
                  <a:gd name="T67" fmla="*/ 7 h 145"/>
                  <a:gd name="T68" fmla="*/ 178 w 179"/>
                  <a:gd name="T69" fmla="*/ 136 h 1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9" h="145">
                    <a:moveTo>
                      <a:pt x="178" y="136"/>
                    </a:moveTo>
                    <a:lnTo>
                      <a:pt x="177" y="138"/>
                    </a:lnTo>
                    <a:lnTo>
                      <a:pt x="177" y="140"/>
                    </a:lnTo>
                    <a:lnTo>
                      <a:pt x="176" y="142"/>
                    </a:lnTo>
                    <a:lnTo>
                      <a:pt x="175" y="144"/>
                    </a:lnTo>
                    <a:lnTo>
                      <a:pt x="174" y="144"/>
                    </a:lnTo>
                    <a:lnTo>
                      <a:pt x="172" y="144"/>
                    </a:lnTo>
                    <a:lnTo>
                      <a:pt x="171" y="144"/>
                    </a:lnTo>
                    <a:lnTo>
                      <a:pt x="9" y="144"/>
                    </a:lnTo>
                    <a:lnTo>
                      <a:pt x="7" y="144"/>
                    </a:lnTo>
                    <a:lnTo>
                      <a:pt x="5" y="144"/>
                    </a:lnTo>
                    <a:lnTo>
                      <a:pt x="2" y="144"/>
                    </a:lnTo>
                    <a:lnTo>
                      <a:pt x="1" y="144"/>
                    </a:lnTo>
                    <a:lnTo>
                      <a:pt x="1" y="143"/>
                    </a:lnTo>
                    <a:lnTo>
                      <a:pt x="0" y="143"/>
                    </a:lnTo>
                    <a:lnTo>
                      <a:pt x="0" y="142"/>
                    </a:lnTo>
                    <a:lnTo>
                      <a:pt x="0" y="140"/>
                    </a:lnTo>
                    <a:lnTo>
                      <a:pt x="0" y="139"/>
                    </a:lnTo>
                    <a:lnTo>
                      <a:pt x="0" y="137"/>
                    </a:lnTo>
                    <a:lnTo>
                      <a:pt x="0" y="8"/>
                    </a:lnTo>
                    <a:lnTo>
                      <a:pt x="0" y="5"/>
                    </a:lnTo>
                    <a:lnTo>
                      <a:pt x="0" y="4"/>
                    </a:lnTo>
                    <a:lnTo>
                      <a:pt x="1" y="2"/>
                    </a:lnTo>
                    <a:lnTo>
                      <a:pt x="3" y="1"/>
                    </a:lnTo>
                    <a:lnTo>
                      <a:pt x="5" y="1"/>
                    </a:lnTo>
                    <a:lnTo>
                      <a:pt x="7" y="0"/>
                    </a:lnTo>
                    <a:lnTo>
                      <a:pt x="170" y="0"/>
                    </a:lnTo>
                    <a:lnTo>
                      <a:pt x="170" y="1"/>
                    </a:lnTo>
                    <a:lnTo>
                      <a:pt x="172" y="1"/>
                    </a:lnTo>
                    <a:lnTo>
                      <a:pt x="172" y="2"/>
                    </a:lnTo>
                    <a:lnTo>
                      <a:pt x="174" y="2"/>
                    </a:lnTo>
                    <a:lnTo>
                      <a:pt x="176" y="2"/>
                    </a:lnTo>
                    <a:lnTo>
                      <a:pt x="176" y="3"/>
                    </a:lnTo>
                    <a:lnTo>
                      <a:pt x="176" y="4"/>
                    </a:lnTo>
                    <a:lnTo>
                      <a:pt x="177" y="4"/>
                    </a:lnTo>
                    <a:lnTo>
                      <a:pt x="177" y="6"/>
                    </a:lnTo>
                    <a:lnTo>
                      <a:pt x="177" y="7"/>
                    </a:lnTo>
                    <a:lnTo>
                      <a:pt x="178" y="7"/>
                    </a:lnTo>
                    <a:lnTo>
                      <a:pt x="178" y="136"/>
                    </a:lnTo>
                  </a:path>
                </a:pathLst>
              </a:custGeom>
              <a:solidFill>
                <a:srgbClr val="C0C0C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7" name="Freeform 145"/>
              <p:cNvSpPr>
                <a:spLocks/>
              </p:cNvSpPr>
              <p:nvPr/>
            </p:nvSpPr>
            <p:spPr bwMode="auto">
              <a:xfrm>
                <a:off x="1767" y="2834"/>
                <a:ext cx="174" cy="142"/>
              </a:xfrm>
              <a:custGeom>
                <a:avLst/>
                <a:gdLst>
                  <a:gd name="T0" fmla="*/ 172 w 174"/>
                  <a:gd name="T1" fmla="*/ 134 h 142"/>
                  <a:gd name="T2" fmla="*/ 172 w 174"/>
                  <a:gd name="T3" fmla="*/ 136 h 142"/>
                  <a:gd name="T4" fmla="*/ 171 w 174"/>
                  <a:gd name="T5" fmla="*/ 138 h 142"/>
                  <a:gd name="T6" fmla="*/ 171 w 174"/>
                  <a:gd name="T7" fmla="*/ 139 h 142"/>
                  <a:gd name="T8" fmla="*/ 169 w 174"/>
                  <a:gd name="T9" fmla="*/ 141 h 142"/>
                  <a:gd name="T10" fmla="*/ 169 w 174"/>
                  <a:gd name="T11" fmla="*/ 141 h 142"/>
                  <a:gd name="T12" fmla="*/ 167 w 174"/>
                  <a:gd name="T13" fmla="*/ 141 h 142"/>
                  <a:gd name="T14" fmla="*/ 167 w 174"/>
                  <a:gd name="T15" fmla="*/ 141 h 142"/>
                  <a:gd name="T16" fmla="*/ 10 w 174"/>
                  <a:gd name="T17" fmla="*/ 141 h 142"/>
                  <a:gd name="T18" fmla="*/ 8 w 174"/>
                  <a:gd name="T19" fmla="*/ 141 h 142"/>
                  <a:gd name="T20" fmla="*/ 6 w 174"/>
                  <a:gd name="T21" fmla="*/ 141 h 142"/>
                  <a:gd name="T22" fmla="*/ 4 w 174"/>
                  <a:gd name="T23" fmla="*/ 141 h 142"/>
                  <a:gd name="T24" fmla="*/ 3 w 174"/>
                  <a:gd name="T25" fmla="*/ 140 h 142"/>
                  <a:gd name="T26" fmla="*/ 0 w 174"/>
                  <a:gd name="T27" fmla="*/ 140 h 142"/>
                  <a:gd name="T28" fmla="*/ 0 w 174"/>
                  <a:gd name="T29" fmla="*/ 138 h 142"/>
                  <a:gd name="T30" fmla="*/ 0 w 174"/>
                  <a:gd name="T31" fmla="*/ 136 h 142"/>
                  <a:gd name="T32" fmla="*/ 0 w 174"/>
                  <a:gd name="T33" fmla="*/ 134 h 142"/>
                  <a:gd name="T34" fmla="*/ 0 w 174"/>
                  <a:gd name="T35" fmla="*/ 8 h 142"/>
                  <a:gd name="T36" fmla="*/ 0 w 174"/>
                  <a:gd name="T37" fmla="*/ 7 h 142"/>
                  <a:gd name="T38" fmla="*/ 0 w 174"/>
                  <a:gd name="T39" fmla="*/ 5 h 142"/>
                  <a:gd name="T40" fmla="*/ 0 w 174"/>
                  <a:gd name="T41" fmla="*/ 4 h 142"/>
                  <a:gd name="T42" fmla="*/ 3 w 174"/>
                  <a:gd name="T43" fmla="*/ 2 h 142"/>
                  <a:gd name="T44" fmla="*/ 3 w 174"/>
                  <a:gd name="T45" fmla="*/ 2 h 142"/>
                  <a:gd name="T46" fmla="*/ 5 w 174"/>
                  <a:gd name="T47" fmla="*/ 1 h 142"/>
                  <a:gd name="T48" fmla="*/ 6 w 174"/>
                  <a:gd name="T49" fmla="*/ 1 h 142"/>
                  <a:gd name="T50" fmla="*/ 165 w 174"/>
                  <a:gd name="T51" fmla="*/ 1 h 142"/>
                  <a:gd name="T52" fmla="*/ 165 w 174"/>
                  <a:gd name="T53" fmla="*/ 2 h 142"/>
                  <a:gd name="T54" fmla="*/ 167 w 174"/>
                  <a:gd name="T55" fmla="*/ 2 h 142"/>
                  <a:gd name="T56" fmla="*/ 168 w 174"/>
                  <a:gd name="T57" fmla="*/ 2 h 142"/>
                  <a:gd name="T58" fmla="*/ 170 w 174"/>
                  <a:gd name="T59" fmla="*/ 2 h 142"/>
                  <a:gd name="T60" fmla="*/ 170 w 174"/>
                  <a:gd name="T61" fmla="*/ 4 h 142"/>
                  <a:gd name="T62" fmla="*/ 172 w 174"/>
                  <a:gd name="T63" fmla="*/ 4 h 142"/>
                  <a:gd name="T64" fmla="*/ 172 w 174"/>
                  <a:gd name="T65" fmla="*/ 7 h 142"/>
                  <a:gd name="T66" fmla="*/ 173 w 174"/>
                  <a:gd name="T67" fmla="*/ 7 h 142"/>
                  <a:gd name="T68" fmla="*/ 173 w 174"/>
                  <a:gd name="T69" fmla="*/ 132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142">
                    <a:moveTo>
                      <a:pt x="173" y="132"/>
                    </a:moveTo>
                    <a:lnTo>
                      <a:pt x="172" y="134"/>
                    </a:lnTo>
                    <a:lnTo>
                      <a:pt x="172" y="136"/>
                    </a:lnTo>
                    <a:lnTo>
                      <a:pt x="171" y="138"/>
                    </a:lnTo>
                    <a:lnTo>
                      <a:pt x="171" y="139"/>
                    </a:lnTo>
                    <a:lnTo>
                      <a:pt x="169" y="141"/>
                    </a:lnTo>
                    <a:lnTo>
                      <a:pt x="167" y="141"/>
                    </a:lnTo>
                    <a:lnTo>
                      <a:pt x="10" y="141"/>
                    </a:lnTo>
                    <a:lnTo>
                      <a:pt x="8" y="141"/>
                    </a:lnTo>
                    <a:lnTo>
                      <a:pt x="6" y="141"/>
                    </a:lnTo>
                    <a:lnTo>
                      <a:pt x="4" y="141"/>
                    </a:lnTo>
                    <a:lnTo>
                      <a:pt x="3" y="141"/>
                    </a:lnTo>
                    <a:lnTo>
                      <a:pt x="3" y="140"/>
                    </a:lnTo>
                    <a:lnTo>
                      <a:pt x="0" y="140"/>
                    </a:lnTo>
                    <a:lnTo>
                      <a:pt x="0" y="138"/>
                    </a:lnTo>
                    <a:lnTo>
                      <a:pt x="0" y="136"/>
                    </a:lnTo>
                    <a:lnTo>
                      <a:pt x="0" y="134"/>
                    </a:lnTo>
                    <a:lnTo>
                      <a:pt x="0" y="8"/>
                    </a:lnTo>
                    <a:lnTo>
                      <a:pt x="0" y="7"/>
                    </a:lnTo>
                    <a:lnTo>
                      <a:pt x="0" y="5"/>
                    </a:lnTo>
                    <a:lnTo>
                      <a:pt x="0" y="4"/>
                    </a:lnTo>
                    <a:lnTo>
                      <a:pt x="3" y="2"/>
                    </a:lnTo>
                    <a:lnTo>
                      <a:pt x="5" y="1"/>
                    </a:lnTo>
                    <a:lnTo>
                      <a:pt x="6" y="1"/>
                    </a:lnTo>
                    <a:lnTo>
                      <a:pt x="8" y="0"/>
                    </a:lnTo>
                    <a:lnTo>
                      <a:pt x="165" y="1"/>
                    </a:lnTo>
                    <a:lnTo>
                      <a:pt x="165" y="2"/>
                    </a:lnTo>
                    <a:lnTo>
                      <a:pt x="167" y="2"/>
                    </a:lnTo>
                    <a:lnTo>
                      <a:pt x="168" y="2"/>
                    </a:lnTo>
                    <a:lnTo>
                      <a:pt x="170" y="2"/>
                    </a:lnTo>
                    <a:lnTo>
                      <a:pt x="170" y="4"/>
                    </a:lnTo>
                    <a:lnTo>
                      <a:pt x="172" y="4"/>
                    </a:lnTo>
                    <a:lnTo>
                      <a:pt x="172" y="7"/>
                    </a:lnTo>
                    <a:lnTo>
                      <a:pt x="173" y="7"/>
                    </a:lnTo>
                    <a:lnTo>
                      <a:pt x="173" y="132"/>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8" name="Freeform 146"/>
              <p:cNvSpPr>
                <a:spLocks/>
              </p:cNvSpPr>
              <p:nvPr/>
            </p:nvSpPr>
            <p:spPr bwMode="auto">
              <a:xfrm>
                <a:off x="1788" y="2853"/>
                <a:ext cx="10" cy="101"/>
              </a:xfrm>
              <a:custGeom>
                <a:avLst/>
                <a:gdLst>
                  <a:gd name="T0" fmla="*/ 0 w 10"/>
                  <a:gd name="T1" fmla="*/ 4 h 101"/>
                  <a:gd name="T2" fmla="*/ 0 w 10"/>
                  <a:gd name="T3" fmla="*/ 4 h 101"/>
                  <a:gd name="T4" fmla="*/ 0 w 10"/>
                  <a:gd name="T5" fmla="*/ 4 h 101"/>
                  <a:gd name="T6" fmla="*/ 0 w 10"/>
                  <a:gd name="T7" fmla="*/ 4 h 101"/>
                  <a:gd name="T8" fmla="*/ 0 w 10"/>
                  <a:gd name="T9" fmla="*/ 4 h 101"/>
                  <a:gd name="T10" fmla="*/ 0 w 10"/>
                  <a:gd name="T11" fmla="*/ 4 h 101"/>
                  <a:gd name="T12" fmla="*/ 0 w 10"/>
                  <a:gd name="T13" fmla="*/ 4 h 101"/>
                  <a:gd name="T14" fmla="*/ 0 w 10"/>
                  <a:gd name="T15" fmla="*/ 4 h 101"/>
                  <a:gd name="T16" fmla="*/ 1 w 10"/>
                  <a:gd name="T17" fmla="*/ 2 h 101"/>
                  <a:gd name="T18" fmla="*/ 1 w 10"/>
                  <a:gd name="T19" fmla="*/ 2 h 101"/>
                  <a:gd name="T20" fmla="*/ 1 w 10"/>
                  <a:gd name="T21" fmla="*/ 2 h 101"/>
                  <a:gd name="T22" fmla="*/ 1 w 10"/>
                  <a:gd name="T23" fmla="*/ 2 h 101"/>
                  <a:gd name="T24" fmla="*/ 2 w 10"/>
                  <a:gd name="T25" fmla="*/ 1 h 101"/>
                  <a:gd name="T26" fmla="*/ 2 w 10"/>
                  <a:gd name="T27" fmla="*/ 1 h 101"/>
                  <a:gd name="T28" fmla="*/ 2 w 10"/>
                  <a:gd name="T29" fmla="*/ 1 h 101"/>
                  <a:gd name="T30" fmla="*/ 2 w 10"/>
                  <a:gd name="T31" fmla="*/ 1 h 101"/>
                  <a:gd name="T32" fmla="*/ 4 w 10"/>
                  <a:gd name="T33" fmla="*/ 0 h 101"/>
                  <a:gd name="T34" fmla="*/ 9 w 10"/>
                  <a:gd name="T35" fmla="*/ 5 h 101"/>
                  <a:gd name="T36" fmla="*/ 7 w 10"/>
                  <a:gd name="T37" fmla="*/ 7 h 101"/>
                  <a:gd name="T38" fmla="*/ 7 w 10"/>
                  <a:gd name="T39" fmla="*/ 7 h 101"/>
                  <a:gd name="T40" fmla="*/ 7 w 10"/>
                  <a:gd name="T41" fmla="*/ 7 h 101"/>
                  <a:gd name="T42" fmla="*/ 7 w 10"/>
                  <a:gd name="T43" fmla="*/ 7 h 101"/>
                  <a:gd name="T44" fmla="*/ 6 w 10"/>
                  <a:gd name="T45" fmla="*/ 7 h 101"/>
                  <a:gd name="T46" fmla="*/ 6 w 10"/>
                  <a:gd name="T47" fmla="*/ 7 h 101"/>
                  <a:gd name="T48" fmla="*/ 6 w 10"/>
                  <a:gd name="T49" fmla="*/ 7 h 101"/>
                  <a:gd name="T50" fmla="*/ 6 w 10"/>
                  <a:gd name="T51" fmla="*/ 7 h 101"/>
                  <a:gd name="T52" fmla="*/ 5 w 10"/>
                  <a:gd name="T53" fmla="*/ 10 h 101"/>
                  <a:gd name="T54" fmla="*/ 5 w 10"/>
                  <a:gd name="T55" fmla="*/ 10 h 101"/>
                  <a:gd name="T56" fmla="*/ 5 w 10"/>
                  <a:gd name="T57" fmla="*/ 10 h 101"/>
                  <a:gd name="T58" fmla="*/ 5 w 10"/>
                  <a:gd name="T59" fmla="*/ 10 h 101"/>
                  <a:gd name="T60" fmla="*/ 5 w 10"/>
                  <a:gd name="T61" fmla="*/ 10 h 101"/>
                  <a:gd name="T62" fmla="*/ 5 w 10"/>
                  <a:gd name="T63" fmla="*/ 10 h 101"/>
                  <a:gd name="T64" fmla="*/ 5 w 10"/>
                  <a:gd name="T65" fmla="*/ 10 h 101"/>
                  <a:gd name="T66" fmla="*/ 5 w 10"/>
                  <a:gd name="T67" fmla="*/ 10 h 101"/>
                  <a:gd name="T68" fmla="*/ 5 w 10"/>
                  <a:gd name="T69" fmla="*/ 95 h 101"/>
                  <a:gd name="T70" fmla="*/ 0 w 10"/>
                  <a:gd name="T71" fmla="*/ 100 h 101"/>
                  <a:gd name="T72" fmla="*/ 0 w 10"/>
                  <a:gd name="T73" fmla="*/ 4 h 101"/>
                  <a:gd name="T74" fmla="*/ 0 w 10"/>
                  <a:gd name="T75" fmla="*/ 4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 h="101">
                    <a:moveTo>
                      <a:pt x="0" y="4"/>
                    </a:moveTo>
                    <a:lnTo>
                      <a:pt x="0" y="4"/>
                    </a:lnTo>
                    <a:lnTo>
                      <a:pt x="1" y="2"/>
                    </a:lnTo>
                    <a:lnTo>
                      <a:pt x="2" y="1"/>
                    </a:lnTo>
                    <a:lnTo>
                      <a:pt x="4" y="0"/>
                    </a:lnTo>
                    <a:lnTo>
                      <a:pt x="9" y="5"/>
                    </a:lnTo>
                    <a:lnTo>
                      <a:pt x="7" y="7"/>
                    </a:lnTo>
                    <a:lnTo>
                      <a:pt x="6" y="7"/>
                    </a:lnTo>
                    <a:lnTo>
                      <a:pt x="5" y="10"/>
                    </a:lnTo>
                    <a:lnTo>
                      <a:pt x="5" y="95"/>
                    </a:lnTo>
                    <a:lnTo>
                      <a:pt x="0" y="100"/>
                    </a:lnTo>
                    <a:lnTo>
                      <a:pt x="0" y="4"/>
                    </a:lnTo>
                  </a:path>
                </a:pathLst>
              </a:custGeom>
              <a:solidFill>
                <a:srgbClr val="C0C0C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19" name="Freeform 147"/>
              <p:cNvSpPr>
                <a:spLocks/>
              </p:cNvSpPr>
              <p:nvPr/>
            </p:nvSpPr>
            <p:spPr bwMode="auto">
              <a:xfrm>
                <a:off x="1910" y="2853"/>
                <a:ext cx="10" cy="105"/>
              </a:xfrm>
              <a:custGeom>
                <a:avLst/>
                <a:gdLst>
                  <a:gd name="T0" fmla="*/ 8 w 10"/>
                  <a:gd name="T1" fmla="*/ 102 h 105"/>
                  <a:gd name="T2" fmla="*/ 8 w 10"/>
                  <a:gd name="T3" fmla="*/ 102 h 105"/>
                  <a:gd name="T4" fmla="*/ 8 w 10"/>
                  <a:gd name="T5" fmla="*/ 103 h 105"/>
                  <a:gd name="T6" fmla="*/ 8 w 10"/>
                  <a:gd name="T7" fmla="*/ 103 h 105"/>
                  <a:gd name="T8" fmla="*/ 6 w 10"/>
                  <a:gd name="T9" fmla="*/ 104 h 105"/>
                  <a:gd name="T10" fmla="*/ 6 w 10"/>
                  <a:gd name="T11" fmla="*/ 104 h 105"/>
                  <a:gd name="T12" fmla="*/ 5 w 10"/>
                  <a:gd name="T13" fmla="*/ 104 h 105"/>
                  <a:gd name="T14" fmla="*/ 5 w 10"/>
                  <a:gd name="T15" fmla="*/ 104 h 105"/>
                  <a:gd name="T16" fmla="*/ 0 w 10"/>
                  <a:gd name="T17" fmla="*/ 98 h 105"/>
                  <a:gd name="T18" fmla="*/ 0 w 10"/>
                  <a:gd name="T19" fmla="*/ 98 h 105"/>
                  <a:gd name="T20" fmla="*/ 1 w 10"/>
                  <a:gd name="T21" fmla="*/ 98 h 105"/>
                  <a:gd name="T22" fmla="*/ 1 w 10"/>
                  <a:gd name="T23" fmla="*/ 98 h 105"/>
                  <a:gd name="T24" fmla="*/ 3 w 10"/>
                  <a:gd name="T25" fmla="*/ 98 h 105"/>
                  <a:gd name="T26" fmla="*/ 3 w 10"/>
                  <a:gd name="T27" fmla="*/ 98 h 105"/>
                  <a:gd name="T28" fmla="*/ 3 w 10"/>
                  <a:gd name="T29" fmla="*/ 97 h 105"/>
                  <a:gd name="T30" fmla="*/ 3 w 10"/>
                  <a:gd name="T31" fmla="*/ 97 h 105"/>
                  <a:gd name="T32" fmla="*/ 5 w 10"/>
                  <a:gd name="T33" fmla="*/ 95 h 105"/>
                  <a:gd name="T34" fmla="*/ 5 w 10"/>
                  <a:gd name="T35" fmla="*/ 10 h 105"/>
                  <a:gd name="T36" fmla="*/ 3 w 10"/>
                  <a:gd name="T37" fmla="*/ 10 h 105"/>
                  <a:gd name="T38" fmla="*/ 3 w 10"/>
                  <a:gd name="T39" fmla="*/ 10 h 105"/>
                  <a:gd name="T40" fmla="*/ 3 w 10"/>
                  <a:gd name="T41" fmla="*/ 10 h 105"/>
                  <a:gd name="T42" fmla="*/ 3 w 10"/>
                  <a:gd name="T43" fmla="*/ 7 h 105"/>
                  <a:gd name="T44" fmla="*/ 1 w 10"/>
                  <a:gd name="T45" fmla="*/ 7 h 105"/>
                  <a:gd name="T46" fmla="*/ 1 w 10"/>
                  <a:gd name="T47" fmla="*/ 7 h 105"/>
                  <a:gd name="T48" fmla="*/ 1 w 10"/>
                  <a:gd name="T49" fmla="*/ 7 h 105"/>
                  <a:gd name="T50" fmla="*/ 1 w 10"/>
                  <a:gd name="T51" fmla="*/ 5 h 105"/>
                  <a:gd name="T52" fmla="*/ 5 w 10"/>
                  <a:gd name="T53" fmla="*/ 1 h 105"/>
                  <a:gd name="T54" fmla="*/ 5 w 10"/>
                  <a:gd name="T55" fmla="*/ 1 h 105"/>
                  <a:gd name="T56" fmla="*/ 5 w 10"/>
                  <a:gd name="T57" fmla="*/ 2 h 105"/>
                  <a:gd name="T58" fmla="*/ 5 w 10"/>
                  <a:gd name="T59" fmla="*/ 2 h 105"/>
                  <a:gd name="T60" fmla="*/ 8 w 10"/>
                  <a:gd name="T61" fmla="*/ 4 h 105"/>
                  <a:gd name="T62" fmla="*/ 8 w 10"/>
                  <a:gd name="T63" fmla="*/ 4 h 105"/>
                  <a:gd name="T64" fmla="*/ 8 w 10"/>
                  <a:gd name="T65" fmla="*/ 4 h 105"/>
                  <a:gd name="T66" fmla="*/ 8 w 10"/>
                  <a:gd name="T67" fmla="*/ 4 h 105"/>
                  <a:gd name="T68" fmla="*/ 9 w 10"/>
                  <a:gd name="T69" fmla="*/ 4 h 105"/>
                  <a:gd name="T70" fmla="*/ 9 w 10"/>
                  <a:gd name="T71" fmla="*/ 100 h 1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 h="105">
                    <a:moveTo>
                      <a:pt x="9" y="100"/>
                    </a:moveTo>
                    <a:lnTo>
                      <a:pt x="8" y="102"/>
                    </a:lnTo>
                    <a:lnTo>
                      <a:pt x="8" y="103"/>
                    </a:lnTo>
                    <a:lnTo>
                      <a:pt x="6" y="104"/>
                    </a:lnTo>
                    <a:lnTo>
                      <a:pt x="5" y="104"/>
                    </a:lnTo>
                    <a:lnTo>
                      <a:pt x="0" y="98"/>
                    </a:lnTo>
                    <a:lnTo>
                      <a:pt x="1" y="98"/>
                    </a:lnTo>
                    <a:lnTo>
                      <a:pt x="3" y="98"/>
                    </a:lnTo>
                    <a:lnTo>
                      <a:pt x="3" y="97"/>
                    </a:lnTo>
                    <a:lnTo>
                      <a:pt x="5" y="95"/>
                    </a:lnTo>
                    <a:lnTo>
                      <a:pt x="5" y="52"/>
                    </a:lnTo>
                    <a:lnTo>
                      <a:pt x="5" y="10"/>
                    </a:lnTo>
                    <a:lnTo>
                      <a:pt x="3" y="10"/>
                    </a:lnTo>
                    <a:lnTo>
                      <a:pt x="3" y="7"/>
                    </a:lnTo>
                    <a:lnTo>
                      <a:pt x="1" y="7"/>
                    </a:lnTo>
                    <a:lnTo>
                      <a:pt x="1" y="5"/>
                    </a:lnTo>
                    <a:lnTo>
                      <a:pt x="5" y="0"/>
                    </a:lnTo>
                    <a:lnTo>
                      <a:pt x="5" y="1"/>
                    </a:lnTo>
                    <a:lnTo>
                      <a:pt x="5" y="2"/>
                    </a:lnTo>
                    <a:lnTo>
                      <a:pt x="8" y="2"/>
                    </a:lnTo>
                    <a:lnTo>
                      <a:pt x="8" y="4"/>
                    </a:lnTo>
                    <a:lnTo>
                      <a:pt x="9" y="4"/>
                    </a:lnTo>
                    <a:lnTo>
                      <a:pt x="9" y="100"/>
                    </a:lnTo>
                  </a:path>
                </a:pathLst>
              </a:custGeom>
              <a:solidFill>
                <a:srgbClr val="72727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20" name="Freeform 148"/>
              <p:cNvSpPr>
                <a:spLocks/>
              </p:cNvSpPr>
              <p:nvPr/>
            </p:nvSpPr>
            <p:spPr bwMode="auto">
              <a:xfrm>
                <a:off x="1792" y="2853"/>
                <a:ext cx="124" cy="6"/>
              </a:xfrm>
              <a:custGeom>
                <a:avLst/>
                <a:gdLst>
                  <a:gd name="T0" fmla="*/ 123 w 124"/>
                  <a:gd name="T1" fmla="*/ 0 h 6"/>
                  <a:gd name="T2" fmla="*/ 122 w 124"/>
                  <a:gd name="T3" fmla="*/ 1 h 6"/>
                  <a:gd name="T4" fmla="*/ 122 w 124"/>
                  <a:gd name="T5" fmla="*/ 1 h 6"/>
                  <a:gd name="T6" fmla="*/ 122 w 124"/>
                  <a:gd name="T7" fmla="*/ 1 h 6"/>
                  <a:gd name="T8" fmla="*/ 122 w 124"/>
                  <a:gd name="T9" fmla="*/ 1 h 6"/>
                  <a:gd name="T10" fmla="*/ 121 w 124"/>
                  <a:gd name="T11" fmla="*/ 3 h 6"/>
                  <a:gd name="T12" fmla="*/ 121 w 124"/>
                  <a:gd name="T13" fmla="*/ 3 h 6"/>
                  <a:gd name="T14" fmla="*/ 121 w 124"/>
                  <a:gd name="T15" fmla="*/ 3 h 6"/>
                  <a:gd name="T16" fmla="*/ 121 w 124"/>
                  <a:gd name="T17" fmla="*/ 3 h 6"/>
                  <a:gd name="T18" fmla="*/ 119 w 124"/>
                  <a:gd name="T19" fmla="*/ 5 h 6"/>
                  <a:gd name="T20" fmla="*/ 119 w 124"/>
                  <a:gd name="T21" fmla="*/ 5 h 6"/>
                  <a:gd name="T22" fmla="*/ 119 w 124"/>
                  <a:gd name="T23" fmla="*/ 5 h 6"/>
                  <a:gd name="T24" fmla="*/ 119 w 124"/>
                  <a:gd name="T25" fmla="*/ 5 h 6"/>
                  <a:gd name="T26" fmla="*/ 119 w 124"/>
                  <a:gd name="T27" fmla="*/ 5 h 6"/>
                  <a:gd name="T28" fmla="*/ 119 w 124"/>
                  <a:gd name="T29" fmla="*/ 5 h 6"/>
                  <a:gd name="T30" fmla="*/ 119 w 124"/>
                  <a:gd name="T31" fmla="*/ 5 h 6"/>
                  <a:gd name="T32" fmla="*/ 119 w 124"/>
                  <a:gd name="T33" fmla="*/ 5 h 6"/>
                  <a:gd name="T34" fmla="*/ 5 w 124"/>
                  <a:gd name="T35" fmla="*/ 5 h 6"/>
                  <a:gd name="T36" fmla="*/ 0 w 124"/>
                  <a:gd name="T37" fmla="*/ 0 h 6"/>
                  <a:gd name="T38" fmla="*/ 123 w 124"/>
                  <a:gd name="T39" fmla="*/ 0 h 6"/>
                  <a:gd name="T40" fmla="*/ 123 w 124"/>
                  <a:gd name="T41" fmla="*/ 0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4" h="6">
                    <a:moveTo>
                      <a:pt x="123" y="0"/>
                    </a:moveTo>
                    <a:lnTo>
                      <a:pt x="122" y="1"/>
                    </a:lnTo>
                    <a:lnTo>
                      <a:pt x="121" y="3"/>
                    </a:lnTo>
                    <a:lnTo>
                      <a:pt x="119" y="5"/>
                    </a:lnTo>
                    <a:lnTo>
                      <a:pt x="5" y="5"/>
                    </a:lnTo>
                    <a:lnTo>
                      <a:pt x="0" y="0"/>
                    </a:lnTo>
                    <a:lnTo>
                      <a:pt x="123" y="0"/>
                    </a:lnTo>
                  </a:path>
                </a:pathLst>
              </a:custGeom>
              <a:solidFill>
                <a:srgbClr val="72727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21" name="Freeform 149" descr="50%"/>
              <p:cNvSpPr>
                <a:spLocks/>
              </p:cNvSpPr>
              <p:nvPr/>
            </p:nvSpPr>
            <p:spPr bwMode="auto">
              <a:xfrm>
                <a:off x="1788" y="2948"/>
                <a:ext cx="128" cy="10"/>
              </a:xfrm>
              <a:custGeom>
                <a:avLst/>
                <a:gdLst>
                  <a:gd name="T0" fmla="*/ 4 w 128"/>
                  <a:gd name="T1" fmla="*/ 9 h 10"/>
                  <a:gd name="T2" fmla="*/ 2 w 128"/>
                  <a:gd name="T3" fmla="*/ 9 h 10"/>
                  <a:gd name="T4" fmla="*/ 2 w 128"/>
                  <a:gd name="T5" fmla="*/ 9 h 10"/>
                  <a:gd name="T6" fmla="*/ 2 w 128"/>
                  <a:gd name="T7" fmla="*/ 9 h 10"/>
                  <a:gd name="T8" fmla="*/ 2 w 128"/>
                  <a:gd name="T9" fmla="*/ 9 h 10"/>
                  <a:gd name="T10" fmla="*/ 1 w 128"/>
                  <a:gd name="T11" fmla="*/ 9 h 10"/>
                  <a:gd name="T12" fmla="*/ 1 w 128"/>
                  <a:gd name="T13" fmla="*/ 9 h 10"/>
                  <a:gd name="T14" fmla="*/ 1 w 128"/>
                  <a:gd name="T15" fmla="*/ 9 h 10"/>
                  <a:gd name="T16" fmla="*/ 1 w 128"/>
                  <a:gd name="T17" fmla="*/ 8 h 10"/>
                  <a:gd name="T18" fmla="*/ 0 w 128"/>
                  <a:gd name="T19" fmla="*/ 8 h 10"/>
                  <a:gd name="T20" fmla="*/ 0 w 128"/>
                  <a:gd name="T21" fmla="*/ 8 h 10"/>
                  <a:gd name="T22" fmla="*/ 0 w 128"/>
                  <a:gd name="T23" fmla="*/ 8 h 10"/>
                  <a:gd name="T24" fmla="*/ 0 w 128"/>
                  <a:gd name="T25" fmla="*/ 7 h 10"/>
                  <a:gd name="T26" fmla="*/ 0 w 128"/>
                  <a:gd name="T27" fmla="*/ 7 h 10"/>
                  <a:gd name="T28" fmla="*/ 0 w 128"/>
                  <a:gd name="T29" fmla="*/ 7 h 10"/>
                  <a:gd name="T30" fmla="*/ 0 w 128"/>
                  <a:gd name="T31" fmla="*/ 7 h 10"/>
                  <a:gd name="T32" fmla="*/ 0 w 128"/>
                  <a:gd name="T33" fmla="*/ 5 h 10"/>
                  <a:gd name="T34" fmla="*/ 5 w 128"/>
                  <a:gd name="T35" fmla="*/ 0 h 10"/>
                  <a:gd name="T36" fmla="*/ 5 w 128"/>
                  <a:gd name="T37" fmla="*/ 2 h 10"/>
                  <a:gd name="T38" fmla="*/ 5 w 128"/>
                  <a:gd name="T39" fmla="*/ 2 h 10"/>
                  <a:gd name="T40" fmla="*/ 5 w 128"/>
                  <a:gd name="T41" fmla="*/ 2 h 10"/>
                  <a:gd name="T42" fmla="*/ 5 w 128"/>
                  <a:gd name="T43" fmla="*/ 2 h 10"/>
                  <a:gd name="T44" fmla="*/ 5 w 128"/>
                  <a:gd name="T45" fmla="*/ 3 h 10"/>
                  <a:gd name="T46" fmla="*/ 5 w 128"/>
                  <a:gd name="T47" fmla="*/ 3 h 10"/>
                  <a:gd name="T48" fmla="*/ 5 w 128"/>
                  <a:gd name="T49" fmla="*/ 3 h 10"/>
                  <a:gd name="T50" fmla="*/ 6 w 128"/>
                  <a:gd name="T51" fmla="*/ 3 h 10"/>
                  <a:gd name="T52" fmla="*/ 6 w 128"/>
                  <a:gd name="T53" fmla="*/ 4 h 10"/>
                  <a:gd name="T54" fmla="*/ 6 w 128"/>
                  <a:gd name="T55" fmla="*/ 4 h 10"/>
                  <a:gd name="T56" fmla="*/ 6 w 128"/>
                  <a:gd name="T57" fmla="*/ 4 h 10"/>
                  <a:gd name="T58" fmla="*/ 7 w 128"/>
                  <a:gd name="T59" fmla="*/ 4 h 10"/>
                  <a:gd name="T60" fmla="*/ 7 w 128"/>
                  <a:gd name="T61" fmla="*/ 4 h 10"/>
                  <a:gd name="T62" fmla="*/ 7 w 128"/>
                  <a:gd name="T63" fmla="*/ 4 h 10"/>
                  <a:gd name="T64" fmla="*/ 7 w 128"/>
                  <a:gd name="T65" fmla="*/ 4 h 10"/>
                  <a:gd name="T66" fmla="*/ 9 w 128"/>
                  <a:gd name="T67" fmla="*/ 4 h 10"/>
                  <a:gd name="T68" fmla="*/ 122 w 128"/>
                  <a:gd name="T69" fmla="*/ 3 h 10"/>
                  <a:gd name="T70" fmla="*/ 127 w 128"/>
                  <a:gd name="T71" fmla="*/ 9 h 10"/>
                  <a:gd name="T72" fmla="*/ 4 w 128"/>
                  <a:gd name="T73" fmla="*/ 9 h 10"/>
                  <a:gd name="T74" fmla="*/ 4 w 128"/>
                  <a:gd name="T75" fmla="*/ 9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8" h="10">
                    <a:moveTo>
                      <a:pt x="4" y="9"/>
                    </a:moveTo>
                    <a:lnTo>
                      <a:pt x="2" y="9"/>
                    </a:lnTo>
                    <a:lnTo>
                      <a:pt x="1" y="9"/>
                    </a:lnTo>
                    <a:lnTo>
                      <a:pt x="1" y="8"/>
                    </a:lnTo>
                    <a:lnTo>
                      <a:pt x="0" y="8"/>
                    </a:lnTo>
                    <a:lnTo>
                      <a:pt x="0" y="7"/>
                    </a:lnTo>
                    <a:lnTo>
                      <a:pt x="0" y="5"/>
                    </a:lnTo>
                    <a:lnTo>
                      <a:pt x="5" y="0"/>
                    </a:lnTo>
                    <a:lnTo>
                      <a:pt x="5" y="2"/>
                    </a:lnTo>
                    <a:lnTo>
                      <a:pt x="5" y="3"/>
                    </a:lnTo>
                    <a:lnTo>
                      <a:pt x="6" y="3"/>
                    </a:lnTo>
                    <a:lnTo>
                      <a:pt x="6" y="4"/>
                    </a:lnTo>
                    <a:lnTo>
                      <a:pt x="7" y="4"/>
                    </a:lnTo>
                    <a:lnTo>
                      <a:pt x="9" y="4"/>
                    </a:lnTo>
                    <a:lnTo>
                      <a:pt x="122" y="3"/>
                    </a:lnTo>
                    <a:lnTo>
                      <a:pt x="127" y="9"/>
                    </a:lnTo>
                    <a:lnTo>
                      <a:pt x="4" y="9"/>
                    </a:lnTo>
                  </a:path>
                </a:pathLst>
              </a:custGeom>
              <a:pattFill prst="pct50">
                <a:fgClr>
                  <a:srgbClr val="D0B1A1"/>
                </a:fgClr>
                <a:bgClr>
                  <a:srgbClr val="E1E1E1"/>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334" name="AutoShape 150"/>
              <p:cNvSpPr>
                <a:spLocks noChangeArrowheads="1"/>
              </p:cNvSpPr>
              <p:nvPr/>
            </p:nvSpPr>
            <p:spPr bwMode="auto">
              <a:xfrm flipV="1">
                <a:off x="1788" y="2968"/>
                <a:ext cx="4" cy="2"/>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423" name="Freeform 151"/>
              <p:cNvSpPr>
                <a:spLocks/>
              </p:cNvSpPr>
              <p:nvPr/>
            </p:nvSpPr>
            <p:spPr bwMode="auto">
              <a:xfrm>
                <a:off x="1793" y="2858"/>
                <a:ext cx="123" cy="94"/>
              </a:xfrm>
              <a:custGeom>
                <a:avLst/>
                <a:gdLst>
                  <a:gd name="T0" fmla="*/ 120 w 123"/>
                  <a:gd name="T1" fmla="*/ 90 h 94"/>
                  <a:gd name="T2" fmla="*/ 120 w 123"/>
                  <a:gd name="T3" fmla="*/ 91 h 94"/>
                  <a:gd name="T4" fmla="*/ 120 w 123"/>
                  <a:gd name="T5" fmla="*/ 93 h 94"/>
                  <a:gd name="T6" fmla="*/ 120 w 123"/>
                  <a:gd name="T7" fmla="*/ 93 h 94"/>
                  <a:gd name="T8" fmla="*/ 119 w 123"/>
                  <a:gd name="T9" fmla="*/ 93 h 94"/>
                  <a:gd name="T10" fmla="*/ 119 w 123"/>
                  <a:gd name="T11" fmla="*/ 93 h 94"/>
                  <a:gd name="T12" fmla="*/ 117 w 123"/>
                  <a:gd name="T13" fmla="*/ 93 h 94"/>
                  <a:gd name="T14" fmla="*/ 117 w 123"/>
                  <a:gd name="T15" fmla="*/ 93 h 94"/>
                  <a:gd name="T16" fmla="*/ 7 w 123"/>
                  <a:gd name="T17" fmla="*/ 93 h 94"/>
                  <a:gd name="T18" fmla="*/ 5 w 123"/>
                  <a:gd name="T19" fmla="*/ 93 h 94"/>
                  <a:gd name="T20" fmla="*/ 4 w 123"/>
                  <a:gd name="T21" fmla="*/ 93 h 94"/>
                  <a:gd name="T22" fmla="*/ 2 w 123"/>
                  <a:gd name="T23" fmla="*/ 93 h 94"/>
                  <a:gd name="T24" fmla="*/ 2 w 123"/>
                  <a:gd name="T25" fmla="*/ 93 h 94"/>
                  <a:gd name="T26" fmla="*/ 0 w 123"/>
                  <a:gd name="T27" fmla="*/ 93 h 94"/>
                  <a:gd name="T28" fmla="*/ 0 w 123"/>
                  <a:gd name="T29" fmla="*/ 91 h 94"/>
                  <a:gd name="T30" fmla="*/ 0 w 123"/>
                  <a:gd name="T31" fmla="*/ 91 h 94"/>
                  <a:gd name="T32" fmla="*/ 0 w 123"/>
                  <a:gd name="T33" fmla="*/ 89 h 94"/>
                  <a:gd name="T34" fmla="*/ 0 w 123"/>
                  <a:gd name="T35" fmla="*/ 5 h 94"/>
                  <a:gd name="T36" fmla="*/ 0 w 123"/>
                  <a:gd name="T37" fmla="*/ 5 h 94"/>
                  <a:gd name="T38" fmla="*/ 0 w 123"/>
                  <a:gd name="T39" fmla="*/ 4 h 94"/>
                  <a:gd name="T40" fmla="*/ 0 w 123"/>
                  <a:gd name="T41" fmla="*/ 4 h 94"/>
                  <a:gd name="T42" fmla="*/ 1 w 123"/>
                  <a:gd name="T43" fmla="*/ 2 h 94"/>
                  <a:gd name="T44" fmla="*/ 1 w 123"/>
                  <a:gd name="T45" fmla="*/ 2 h 94"/>
                  <a:gd name="T46" fmla="*/ 2 w 123"/>
                  <a:gd name="T47" fmla="*/ 1 h 94"/>
                  <a:gd name="T48" fmla="*/ 4 w 123"/>
                  <a:gd name="T49" fmla="*/ 1 h 94"/>
                  <a:gd name="T50" fmla="*/ 115 w 123"/>
                  <a:gd name="T51" fmla="*/ 0 h 94"/>
                  <a:gd name="T52" fmla="*/ 115 w 123"/>
                  <a:gd name="T53" fmla="*/ 1 h 94"/>
                  <a:gd name="T54" fmla="*/ 117 w 123"/>
                  <a:gd name="T55" fmla="*/ 1 h 94"/>
                  <a:gd name="T56" fmla="*/ 117 w 123"/>
                  <a:gd name="T57" fmla="*/ 1 h 94"/>
                  <a:gd name="T58" fmla="*/ 119 w 123"/>
                  <a:gd name="T59" fmla="*/ 1 h 94"/>
                  <a:gd name="T60" fmla="*/ 119 w 123"/>
                  <a:gd name="T61" fmla="*/ 3 h 94"/>
                  <a:gd name="T62" fmla="*/ 120 w 123"/>
                  <a:gd name="T63" fmla="*/ 3 h 94"/>
                  <a:gd name="T64" fmla="*/ 120 w 123"/>
                  <a:gd name="T65" fmla="*/ 5 h 94"/>
                  <a:gd name="T66" fmla="*/ 121 w 123"/>
                  <a:gd name="T67" fmla="*/ 5 h 94"/>
                  <a:gd name="T68" fmla="*/ 122 w 123"/>
                  <a:gd name="T69" fmla="*/ 88 h 9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3" h="94">
                    <a:moveTo>
                      <a:pt x="122" y="88"/>
                    </a:moveTo>
                    <a:lnTo>
                      <a:pt x="120" y="90"/>
                    </a:lnTo>
                    <a:lnTo>
                      <a:pt x="120" y="91"/>
                    </a:lnTo>
                    <a:lnTo>
                      <a:pt x="120" y="93"/>
                    </a:lnTo>
                    <a:lnTo>
                      <a:pt x="119" y="93"/>
                    </a:lnTo>
                    <a:lnTo>
                      <a:pt x="117" y="93"/>
                    </a:lnTo>
                    <a:lnTo>
                      <a:pt x="7" y="93"/>
                    </a:lnTo>
                    <a:lnTo>
                      <a:pt x="5" y="93"/>
                    </a:lnTo>
                    <a:lnTo>
                      <a:pt x="4" y="93"/>
                    </a:lnTo>
                    <a:lnTo>
                      <a:pt x="2" y="93"/>
                    </a:lnTo>
                    <a:lnTo>
                      <a:pt x="0" y="93"/>
                    </a:lnTo>
                    <a:lnTo>
                      <a:pt x="0" y="91"/>
                    </a:lnTo>
                    <a:lnTo>
                      <a:pt x="0" y="89"/>
                    </a:lnTo>
                    <a:lnTo>
                      <a:pt x="0" y="5"/>
                    </a:lnTo>
                    <a:lnTo>
                      <a:pt x="0" y="4"/>
                    </a:lnTo>
                    <a:lnTo>
                      <a:pt x="1" y="2"/>
                    </a:lnTo>
                    <a:lnTo>
                      <a:pt x="2" y="1"/>
                    </a:lnTo>
                    <a:lnTo>
                      <a:pt x="4" y="1"/>
                    </a:lnTo>
                    <a:lnTo>
                      <a:pt x="6" y="0"/>
                    </a:lnTo>
                    <a:lnTo>
                      <a:pt x="115" y="0"/>
                    </a:lnTo>
                    <a:lnTo>
                      <a:pt x="115" y="1"/>
                    </a:lnTo>
                    <a:lnTo>
                      <a:pt x="117" y="1"/>
                    </a:lnTo>
                    <a:lnTo>
                      <a:pt x="119" y="1"/>
                    </a:lnTo>
                    <a:lnTo>
                      <a:pt x="119" y="3"/>
                    </a:lnTo>
                    <a:lnTo>
                      <a:pt x="120" y="3"/>
                    </a:lnTo>
                    <a:lnTo>
                      <a:pt x="120" y="5"/>
                    </a:lnTo>
                    <a:lnTo>
                      <a:pt x="121" y="5"/>
                    </a:lnTo>
                    <a:lnTo>
                      <a:pt x="122" y="88"/>
                    </a:lnTo>
                  </a:path>
                </a:pathLst>
              </a:custGeom>
              <a:solidFill>
                <a:srgbClr val="40404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grpSp>
        <p:sp>
          <p:nvSpPr>
            <p:cNvPr id="173064" name="Line 152"/>
            <p:cNvSpPr>
              <a:spLocks noChangeShapeType="1"/>
            </p:cNvSpPr>
            <p:nvPr/>
          </p:nvSpPr>
          <p:spPr bwMode="auto">
            <a:xfrm>
              <a:off x="3124200" y="3810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3065" name="Text Box 153"/>
            <p:cNvSpPr txBox="1">
              <a:spLocks noChangeArrowheads="1"/>
            </p:cNvSpPr>
            <p:nvPr/>
          </p:nvSpPr>
          <p:spPr bwMode="auto">
            <a:xfrm>
              <a:off x="1752600" y="3524250"/>
              <a:ext cx="1885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800">
                  <a:latin typeface="Times New Roman" panose="02020603050405020304" pitchFamily="18" charset="0"/>
                </a:rPr>
                <a:t>Net 1</a:t>
              </a:r>
            </a:p>
            <a:p>
              <a:pPr eaLnBrk="1" hangingPunct="1"/>
              <a:r>
                <a:rPr lang="en-US" altLang="fr-FR" sz="2800">
                  <a:latin typeface="Times New Roman" panose="02020603050405020304" pitchFamily="18" charset="0"/>
                </a:rPr>
                <a:t>MTU=1500</a:t>
              </a:r>
            </a:p>
          </p:txBody>
        </p:sp>
        <p:sp>
          <p:nvSpPr>
            <p:cNvPr id="173066" name="Oval 154"/>
            <p:cNvSpPr>
              <a:spLocks noChangeArrowheads="1"/>
            </p:cNvSpPr>
            <p:nvPr/>
          </p:nvSpPr>
          <p:spPr bwMode="auto">
            <a:xfrm>
              <a:off x="3733800" y="4419600"/>
              <a:ext cx="609600" cy="6096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67" name="Line 155"/>
            <p:cNvSpPr>
              <a:spLocks noChangeShapeType="1"/>
            </p:cNvSpPr>
            <p:nvPr/>
          </p:nvSpPr>
          <p:spPr bwMode="auto">
            <a:xfrm>
              <a:off x="4038600" y="4419600"/>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3068" name="Line 156"/>
            <p:cNvSpPr>
              <a:spLocks noChangeShapeType="1"/>
            </p:cNvSpPr>
            <p:nvPr/>
          </p:nvSpPr>
          <p:spPr bwMode="auto">
            <a:xfrm rot="16241169">
              <a:off x="4038600" y="4418013"/>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3069" name="Line 157"/>
            <p:cNvSpPr>
              <a:spLocks noChangeShapeType="1"/>
            </p:cNvSpPr>
            <p:nvPr/>
          </p:nvSpPr>
          <p:spPr bwMode="auto">
            <a:xfrm>
              <a:off x="4038600"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3070" name="AutoShape 158"/>
            <p:cNvSpPr>
              <a:spLocks noChangeArrowheads="1"/>
            </p:cNvSpPr>
            <p:nvPr/>
          </p:nvSpPr>
          <p:spPr bwMode="auto">
            <a:xfrm>
              <a:off x="4724400" y="3581400"/>
              <a:ext cx="2057400" cy="1447800"/>
            </a:xfrm>
            <a:prstGeom prst="cloudCallout">
              <a:avLst>
                <a:gd name="adj1" fmla="val -7949"/>
                <a:gd name="adj2" fmla="val 49671"/>
              </a:avLst>
            </a:prstGeom>
            <a:solidFill>
              <a:schemeClr val="accent1"/>
            </a:solidFill>
            <a:ln w="9525">
              <a:solidFill>
                <a:schemeClr val="tx1"/>
              </a:solidFill>
              <a:round/>
              <a:headEnd/>
              <a:tailEnd/>
            </a:ln>
          </p:spPr>
          <p:txBody>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endParaRPr lang="fr-FR" altLang="fr-FR" sz="2800">
                <a:latin typeface="Times New Roman" panose="02020603050405020304" pitchFamily="18" charset="0"/>
              </a:endParaRPr>
            </a:p>
          </p:txBody>
        </p:sp>
        <p:sp>
          <p:nvSpPr>
            <p:cNvPr id="173071" name="Oval 159"/>
            <p:cNvSpPr>
              <a:spLocks noChangeArrowheads="1"/>
            </p:cNvSpPr>
            <p:nvPr/>
          </p:nvSpPr>
          <p:spPr bwMode="auto">
            <a:xfrm>
              <a:off x="7239000" y="4421188"/>
              <a:ext cx="609600" cy="6096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72" name="Line 160"/>
            <p:cNvSpPr>
              <a:spLocks noChangeShapeType="1"/>
            </p:cNvSpPr>
            <p:nvPr/>
          </p:nvSpPr>
          <p:spPr bwMode="auto">
            <a:xfrm>
              <a:off x="7543800" y="4421188"/>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3073" name="Line 161"/>
            <p:cNvSpPr>
              <a:spLocks noChangeShapeType="1"/>
            </p:cNvSpPr>
            <p:nvPr/>
          </p:nvSpPr>
          <p:spPr bwMode="auto">
            <a:xfrm rot="16241169">
              <a:off x="7543800" y="4419600"/>
              <a:ext cx="0" cy="6096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3074" name="Line 162"/>
            <p:cNvSpPr>
              <a:spLocks noChangeShapeType="1"/>
            </p:cNvSpPr>
            <p:nvPr/>
          </p:nvSpPr>
          <p:spPr bwMode="auto">
            <a:xfrm>
              <a:off x="7239000" y="4038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3075" name="Text Box 163"/>
            <p:cNvSpPr txBox="1">
              <a:spLocks noChangeArrowheads="1"/>
            </p:cNvSpPr>
            <p:nvPr/>
          </p:nvSpPr>
          <p:spPr bwMode="auto">
            <a:xfrm>
              <a:off x="4953000" y="3886200"/>
              <a:ext cx="1708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800" dirty="0">
                  <a:latin typeface="Times New Roman" panose="02020603050405020304" pitchFamily="18" charset="0"/>
                </a:rPr>
                <a:t>Net 2</a:t>
              </a:r>
            </a:p>
            <a:p>
              <a:pPr eaLnBrk="1" hangingPunct="1"/>
              <a:r>
                <a:rPr lang="en-US" altLang="fr-FR" sz="2800" dirty="0">
                  <a:latin typeface="Times New Roman" panose="02020603050405020304" pitchFamily="18" charset="0"/>
                </a:rPr>
                <a:t>MTU=620</a:t>
              </a:r>
            </a:p>
          </p:txBody>
        </p:sp>
        <p:sp>
          <p:nvSpPr>
            <p:cNvPr id="173076" name="Line 164"/>
            <p:cNvSpPr>
              <a:spLocks noChangeShapeType="1"/>
            </p:cNvSpPr>
            <p:nvPr/>
          </p:nvSpPr>
          <p:spPr bwMode="auto">
            <a:xfrm>
              <a:off x="7543800"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3077" name="Text Box 165"/>
            <p:cNvSpPr txBox="1">
              <a:spLocks noChangeArrowheads="1"/>
            </p:cNvSpPr>
            <p:nvPr/>
          </p:nvSpPr>
          <p:spPr bwMode="auto">
            <a:xfrm>
              <a:off x="8782050" y="3552825"/>
              <a:ext cx="1885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800">
                  <a:latin typeface="Times New Roman" panose="02020603050405020304" pitchFamily="18" charset="0"/>
                </a:rPr>
                <a:t>Net 3</a:t>
              </a:r>
            </a:p>
            <a:p>
              <a:pPr eaLnBrk="1" hangingPunct="1"/>
              <a:r>
                <a:rPr lang="en-US" altLang="fr-FR" sz="2800">
                  <a:latin typeface="Times New Roman" panose="02020603050405020304" pitchFamily="18" charset="0"/>
                </a:rPr>
                <a:t>MTU=1500</a:t>
              </a:r>
            </a:p>
          </p:txBody>
        </p:sp>
        <p:grpSp>
          <p:nvGrpSpPr>
            <p:cNvPr id="173078" name="Group 166"/>
            <p:cNvGrpSpPr>
              <a:grpSpLocks/>
            </p:cNvGrpSpPr>
            <p:nvPr/>
          </p:nvGrpSpPr>
          <p:grpSpPr bwMode="auto">
            <a:xfrm>
              <a:off x="8001001" y="3200400"/>
              <a:ext cx="639763" cy="642938"/>
              <a:chOff x="1695" y="2658"/>
              <a:chExt cx="403" cy="405"/>
            </a:xfrm>
          </p:grpSpPr>
          <p:sp>
            <p:nvSpPr>
              <p:cNvPr id="173080" name="AutoShape 167" descr="50%"/>
              <p:cNvSpPr>
                <a:spLocks noChangeArrowheads="1"/>
              </p:cNvSpPr>
              <p:nvPr/>
            </p:nvSpPr>
            <p:spPr bwMode="auto">
              <a:xfrm flipV="1">
                <a:off x="1969" y="2658"/>
                <a:ext cx="86" cy="301"/>
              </a:xfrm>
              <a:prstGeom prst="roundRect">
                <a:avLst>
                  <a:gd name="adj" fmla="val 0"/>
                </a:avLst>
              </a:prstGeom>
              <a:blipFill dpi="0" rotWithShape="0">
                <a:blip r:embed="rId2"/>
                <a:srcRect/>
                <a:tile tx="0" ty="0" sx="100000" sy="100000" flip="none" algn="tl"/>
              </a:blip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81" name="AutoShape 168"/>
              <p:cNvSpPr>
                <a:spLocks noChangeArrowheads="1"/>
              </p:cNvSpPr>
              <p:nvPr/>
            </p:nvSpPr>
            <p:spPr bwMode="auto">
              <a:xfrm flipV="1">
                <a:off x="1982" y="2768"/>
                <a:ext cx="60" cy="88"/>
              </a:xfrm>
              <a:prstGeom prst="roundRect">
                <a:avLst>
                  <a:gd name="adj" fmla="val 0"/>
                </a:avLst>
              </a:prstGeom>
              <a:noFill/>
              <a:ln w="9247">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82" name="AutoShape 169" descr="50%"/>
              <p:cNvSpPr>
                <a:spLocks noChangeArrowheads="1"/>
              </p:cNvSpPr>
              <p:nvPr/>
            </p:nvSpPr>
            <p:spPr bwMode="auto">
              <a:xfrm flipV="1">
                <a:off x="1981" y="2691"/>
                <a:ext cx="62" cy="3"/>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83" name="AutoShape 170"/>
              <p:cNvSpPr>
                <a:spLocks noChangeArrowheads="1"/>
              </p:cNvSpPr>
              <p:nvPr/>
            </p:nvSpPr>
            <p:spPr bwMode="auto">
              <a:xfrm flipV="1">
                <a:off x="1981" y="2671"/>
                <a:ext cx="62" cy="205"/>
              </a:xfrm>
              <a:prstGeom prst="roundRect">
                <a:avLst>
                  <a:gd name="adj" fmla="val 0"/>
                </a:avLst>
              </a:prstGeom>
              <a:noFill/>
              <a:ln w="9247">
                <a:solidFill>
                  <a:srgbClr val="8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84" name="AutoShape 171"/>
              <p:cNvSpPr>
                <a:spLocks noChangeArrowheads="1"/>
              </p:cNvSpPr>
              <p:nvPr/>
            </p:nvSpPr>
            <p:spPr bwMode="auto">
              <a:xfrm flipV="1">
                <a:off x="1982" y="2857"/>
                <a:ext cx="60" cy="18"/>
              </a:xfrm>
              <a:prstGeom prst="roundRect">
                <a:avLst>
                  <a:gd name="adj" fmla="val 0"/>
                </a:avLst>
              </a:prstGeom>
              <a:solidFill>
                <a:srgbClr val="C0C0C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grpSp>
            <p:nvGrpSpPr>
              <p:cNvPr id="173085" name="Group 172"/>
              <p:cNvGrpSpPr>
                <a:grpSpLocks/>
              </p:cNvGrpSpPr>
              <p:nvPr/>
            </p:nvGrpSpPr>
            <p:grpSpPr bwMode="auto">
              <a:xfrm>
                <a:off x="1981" y="2881"/>
                <a:ext cx="62" cy="42"/>
                <a:chOff x="1981" y="2881"/>
                <a:chExt cx="62" cy="42"/>
              </a:xfrm>
            </p:grpSpPr>
            <p:sp>
              <p:nvSpPr>
                <p:cNvPr id="173191" name="AutoShape 173"/>
                <p:cNvSpPr>
                  <a:spLocks noChangeArrowheads="1"/>
                </p:cNvSpPr>
                <p:nvPr/>
              </p:nvSpPr>
              <p:spPr bwMode="auto">
                <a:xfrm flipV="1">
                  <a:off x="2042"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2" name="AutoShape 174"/>
                <p:cNvSpPr>
                  <a:spLocks noChangeArrowheads="1"/>
                </p:cNvSpPr>
                <p:nvPr/>
              </p:nvSpPr>
              <p:spPr bwMode="auto">
                <a:xfrm flipV="1">
                  <a:off x="2038"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3" name="AutoShape 175"/>
                <p:cNvSpPr>
                  <a:spLocks noChangeArrowheads="1"/>
                </p:cNvSpPr>
                <p:nvPr/>
              </p:nvSpPr>
              <p:spPr bwMode="auto">
                <a:xfrm flipV="1">
                  <a:off x="2034"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4" name="AutoShape 176"/>
                <p:cNvSpPr>
                  <a:spLocks noChangeArrowheads="1"/>
                </p:cNvSpPr>
                <p:nvPr/>
              </p:nvSpPr>
              <p:spPr bwMode="auto">
                <a:xfrm flipV="1">
                  <a:off x="2030"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5" name="AutoShape 177"/>
                <p:cNvSpPr>
                  <a:spLocks noChangeArrowheads="1"/>
                </p:cNvSpPr>
                <p:nvPr/>
              </p:nvSpPr>
              <p:spPr bwMode="auto">
                <a:xfrm flipV="1">
                  <a:off x="2026"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6" name="AutoShape 178"/>
                <p:cNvSpPr>
                  <a:spLocks noChangeArrowheads="1"/>
                </p:cNvSpPr>
                <p:nvPr/>
              </p:nvSpPr>
              <p:spPr bwMode="auto">
                <a:xfrm flipV="1">
                  <a:off x="2023"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7" name="AutoShape 179"/>
                <p:cNvSpPr>
                  <a:spLocks noChangeArrowheads="1"/>
                </p:cNvSpPr>
                <p:nvPr/>
              </p:nvSpPr>
              <p:spPr bwMode="auto">
                <a:xfrm flipV="1">
                  <a:off x="2019"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8" name="AutoShape 180"/>
                <p:cNvSpPr>
                  <a:spLocks noChangeArrowheads="1"/>
                </p:cNvSpPr>
                <p:nvPr/>
              </p:nvSpPr>
              <p:spPr bwMode="auto">
                <a:xfrm flipV="1">
                  <a:off x="2015"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99" name="AutoShape 181"/>
                <p:cNvSpPr>
                  <a:spLocks noChangeArrowheads="1"/>
                </p:cNvSpPr>
                <p:nvPr/>
              </p:nvSpPr>
              <p:spPr bwMode="auto">
                <a:xfrm flipV="1">
                  <a:off x="2011"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0" name="AutoShape 182"/>
                <p:cNvSpPr>
                  <a:spLocks noChangeArrowheads="1"/>
                </p:cNvSpPr>
                <p:nvPr/>
              </p:nvSpPr>
              <p:spPr bwMode="auto">
                <a:xfrm flipV="1">
                  <a:off x="2008"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1" name="AutoShape 183"/>
                <p:cNvSpPr>
                  <a:spLocks noChangeArrowheads="1"/>
                </p:cNvSpPr>
                <p:nvPr/>
              </p:nvSpPr>
              <p:spPr bwMode="auto">
                <a:xfrm flipV="1">
                  <a:off x="2004"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2" name="AutoShape 184"/>
                <p:cNvSpPr>
                  <a:spLocks noChangeArrowheads="1"/>
                </p:cNvSpPr>
                <p:nvPr/>
              </p:nvSpPr>
              <p:spPr bwMode="auto">
                <a:xfrm flipV="1">
                  <a:off x="2000"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3" name="AutoShape 185"/>
                <p:cNvSpPr>
                  <a:spLocks noChangeArrowheads="1"/>
                </p:cNvSpPr>
                <p:nvPr/>
              </p:nvSpPr>
              <p:spPr bwMode="auto">
                <a:xfrm flipV="1">
                  <a:off x="1996"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4" name="AutoShape 186"/>
                <p:cNvSpPr>
                  <a:spLocks noChangeArrowheads="1"/>
                </p:cNvSpPr>
                <p:nvPr/>
              </p:nvSpPr>
              <p:spPr bwMode="auto">
                <a:xfrm flipV="1">
                  <a:off x="1993"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5" name="AutoShape 187"/>
                <p:cNvSpPr>
                  <a:spLocks noChangeArrowheads="1"/>
                </p:cNvSpPr>
                <p:nvPr/>
              </p:nvSpPr>
              <p:spPr bwMode="auto">
                <a:xfrm flipV="1">
                  <a:off x="1989" y="2881"/>
                  <a:ext cx="0"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6" name="AutoShape 188"/>
                <p:cNvSpPr>
                  <a:spLocks noChangeArrowheads="1"/>
                </p:cNvSpPr>
                <p:nvPr/>
              </p:nvSpPr>
              <p:spPr bwMode="auto">
                <a:xfrm flipV="1">
                  <a:off x="1985"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7" name="AutoShape 189"/>
                <p:cNvSpPr>
                  <a:spLocks noChangeArrowheads="1"/>
                </p:cNvSpPr>
                <p:nvPr/>
              </p:nvSpPr>
              <p:spPr bwMode="auto">
                <a:xfrm flipV="1">
                  <a:off x="1981" y="2881"/>
                  <a:ext cx="1" cy="19"/>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8" name="AutoShape 190"/>
                <p:cNvSpPr>
                  <a:spLocks noChangeArrowheads="1"/>
                </p:cNvSpPr>
                <p:nvPr/>
              </p:nvSpPr>
              <p:spPr bwMode="auto">
                <a:xfrm flipV="1">
                  <a:off x="2042"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09" name="AutoShape 191"/>
                <p:cNvSpPr>
                  <a:spLocks noChangeArrowheads="1"/>
                </p:cNvSpPr>
                <p:nvPr/>
              </p:nvSpPr>
              <p:spPr bwMode="auto">
                <a:xfrm flipV="1">
                  <a:off x="2038"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0" name="AutoShape 192"/>
                <p:cNvSpPr>
                  <a:spLocks noChangeArrowheads="1"/>
                </p:cNvSpPr>
                <p:nvPr/>
              </p:nvSpPr>
              <p:spPr bwMode="auto">
                <a:xfrm flipV="1">
                  <a:off x="2034"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1" name="AutoShape 193"/>
                <p:cNvSpPr>
                  <a:spLocks noChangeArrowheads="1"/>
                </p:cNvSpPr>
                <p:nvPr/>
              </p:nvSpPr>
              <p:spPr bwMode="auto">
                <a:xfrm flipV="1">
                  <a:off x="2030"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2" name="AutoShape 194"/>
                <p:cNvSpPr>
                  <a:spLocks noChangeArrowheads="1"/>
                </p:cNvSpPr>
                <p:nvPr/>
              </p:nvSpPr>
              <p:spPr bwMode="auto">
                <a:xfrm flipV="1">
                  <a:off x="2026"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3" name="AutoShape 195"/>
                <p:cNvSpPr>
                  <a:spLocks noChangeArrowheads="1"/>
                </p:cNvSpPr>
                <p:nvPr/>
              </p:nvSpPr>
              <p:spPr bwMode="auto">
                <a:xfrm flipV="1">
                  <a:off x="2023"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4" name="AutoShape 196"/>
                <p:cNvSpPr>
                  <a:spLocks noChangeArrowheads="1"/>
                </p:cNvSpPr>
                <p:nvPr/>
              </p:nvSpPr>
              <p:spPr bwMode="auto">
                <a:xfrm flipV="1">
                  <a:off x="2019"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5" name="AutoShape 197"/>
                <p:cNvSpPr>
                  <a:spLocks noChangeArrowheads="1"/>
                </p:cNvSpPr>
                <p:nvPr/>
              </p:nvSpPr>
              <p:spPr bwMode="auto">
                <a:xfrm flipV="1">
                  <a:off x="2015"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6" name="AutoShape 198"/>
                <p:cNvSpPr>
                  <a:spLocks noChangeArrowheads="1"/>
                </p:cNvSpPr>
                <p:nvPr/>
              </p:nvSpPr>
              <p:spPr bwMode="auto">
                <a:xfrm flipV="1">
                  <a:off x="2011"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7" name="AutoShape 199"/>
                <p:cNvSpPr>
                  <a:spLocks noChangeArrowheads="1"/>
                </p:cNvSpPr>
                <p:nvPr/>
              </p:nvSpPr>
              <p:spPr bwMode="auto">
                <a:xfrm flipV="1">
                  <a:off x="2008"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8" name="AutoShape 200"/>
                <p:cNvSpPr>
                  <a:spLocks noChangeArrowheads="1"/>
                </p:cNvSpPr>
                <p:nvPr/>
              </p:nvSpPr>
              <p:spPr bwMode="auto">
                <a:xfrm flipV="1">
                  <a:off x="2004"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19" name="AutoShape 201"/>
                <p:cNvSpPr>
                  <a:spLocks noChangeArrowheads="1"/>
                </p:cNvSpPr>
                <p:nvPr/>
              </p:nvSpPr>
              <p:spPr bwMode="auto">
                <a:xfrm flipV="1">
                  <a:off x="2000"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0" name="AutoShape 202"/>
                <p:cNvSpPr>
                  <a:spLocks noChangeArrowheads="1"/>
                </p:cNvSpPr>
                <p:nvPr/>
              </p:nvSpPr>
              <p:spPr bwMode="auto">
                <a:xfrm flipV="1">
                  <a:off x="1996"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1" name="AutoShape 203"/>
                <p:cNvSpPr>
                  <a:spLocks noChangeArrowheads="1"/>
                </p:cNvSpPr>
                <p:nvPr/>
              </p:nvSpPr>
              <p:spPr bwMode="auto">
                <a:xfrm flipV="1">
                  <a:off x="1993"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2" name="AutoShape 204"/>
                <p:cNvSpPr>
                  <a:spLocks noChangeArrowheads="1"/>
                </p:cNvSpPr>
                <p:nvPr/>
              </p:nvSpPr>
              <p:spPr bwMode="auto">
                <a:xfrm flipV="1">
                  <a:off x="1989" y="2905"/>
                  <a:ext cx="0"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3" name="AutoShape 205"/>
                <p:cNvSpPr>
                  <a:spLocks noChangeArrowheads="1"/>
                </p:cNvSpPr>
                <p:nvPr/>
              </p:nvSpPr>
              <p:spPr bwMode="auto">
                <a:xfrm flipV="1">
                  <a:off x="1985"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224" name="AutoShape 206"/>
                <p:cNvSpPr>
                  <a:spLocks noChangeArrowheads="1"/>
                </p:cNvSpPr>
                <p:nvPr/>
              </p:nvSpPr>
              <p:spPr bwMode="auto">
                <a:xfrm flipV="1">
                  <a:off x="1981" y="2905"/>
                  <a:ext cx="1" cy="18"/>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grpSp>
          <p:sp>
            <p:nvSpPr>
              <p:cNvPr id="173086" name="Line 207"/>
              <p:cNvSpPr>
                <a:spLocks noChangeShapeType="1"/>
              </p:cNvSpPr>
              <p:nvPr/>
            </p:nvSpPr>
            <p:spPr bwMode="auto">
              <a:xfrm>
                <a:off x="1991" y="2768"/>
                <a:ext cx="0" cy="89"/>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78480" name="Freeform 208" descr="50%"/>
              <p:cNvSpPr>
                <a:spLocks/>
              </p:cNvSpPr>
              <p:nvPr/>
            </p:nvSpPr>
            <p:spPr bwMode="auto">
              <a:xfrm>
                <a:off x="2040" y="2671"/>
                <a:ext cx="4" cy="206"/>
              </a:xfrm>
              <a:custGeom>
                <a:avLst/>
                <a:gdLst>
                  <a:gd name="T0" fmla="*/ 0 w 4"/>
                  <a:gd name="T1" fmla="*/ 186 h 206"/>
                  <a:gd name="T2" fmla="*/ 0 w 4"/>
                  <a:gd name="T3" fmla="*/ 0 h 206"/>
                  <a:gd name="T4" fmla="*/ 3 w 4"/>
                  <a:gd name="T5" fmla="*/ 0 h 206"/>
                  <a:gd name="T6" fmla="*/ 3 w 4"/>
                  <a:gd name="T7" fmla="*/ 205 h 206"/>
                  <a:gd name="T8" fmla="*/ 0 w 4"/>
                  <a:gd name="T9" fmla="*/ 186 h 206"/>
                  <a:gd name="T10" fmla="*/ 0 w 4"/>
                  <a:gd name="T11" fmla="*/ 186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06">
                    <a:moveTo>
                      <a:pt x="0" y="186"/>
                    </a:moveTo>
                    <a:lnTo>
                      <a:pt x="0" y="0"/>
                    </a:lnTo>
                    <a:lnTo>
                      <a:pt x="3" y="0"/>
                    </a:lnTo>
                    <a:lnTo>
                      <a:pt x="3" y="205"/>
                    </a:lnTo>
                    <a:lnTo>
                      <a:pt x="0" y="186"/>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81" name="Freeform 209" descr="50%"/>
              <p:cNvSpPr>
                <a:spLocks/>
              </p:cNvSpPr>
              <p:nvPr/>
            </p:nvSpPr>
            <p:spPr bwMode="auto">
              <a:xfrm>
                <a:off x="1981" y="2671"/>
                <a:ext cx="4" cy="206"/>
              </a:xfrm>
              <a:custGeom>
                <a:avLst/>
                <a:gdLst>
                  <a:gd name="T0" fmla="*/ 3 w 4"/>
                  <a:gd name="T1" fmla="*/ 186 h 206"/>
                  <a:gd name="T2" fmla="*/ 3 w 4"/>
                  <a:gd name="T3" fmla="*/ 0 h 206"/>
                  <a:gd name="T4" fmla="*/ 0 w 4"/>
                  <a:gd name="T5" fmla="*/ 0 h 206"/>
                  <a:gd name="T6" fmla="*/ 0 w 4"/>
                  <a:gd name="T7" fmla="*/ 205 h 206"/>
                  <a:gd name="T8" fmla="*/ 3 w 4"/>
                  <a:gd name="T9" fmla="*/ 186 h 206"/>
                  <a:gd name="T10" fmla="*/ 3 w 4"/>
                  <a:gd name="T11" fmla="*/ 186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06">
                    <a:moveTo>
                      <a:pt x="3" y="186"/>
                    </a:moveTo>
                    <a:lnTo>
                      <a:pt x="3" y="0"/>
                    </a:lnTo>
                    <a:lnTo>
                      <a:pt x="0" y="0"/>
                    </a:lnTo>
                    <a:lnTo>
                      <a:pt x="0" y="205"/>
                    </a:lnTo>
                    <a:lnTo>
                      <a:pt x="3" y="186"/>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82" name="Freeform 210"/>
              <p:cNvSpPr>
                <a:spLocks/>
              </p:cNvSpPr>
              <p:nvPr/>
            </p:nvSpPr>
            <p:spPr bwMode="auto">
              <a:xfrm>
                <a:off x="1981" y="2671"/>
                <a:ext cx="63" cy="21"/>
              </a:xfrm>
              <a:custGeom>
                <a:avLst/>
                <a:gdLst>
                  <a:gd name="T0" fmla="*/ 62 w 63"/>
                  <a:gd name="T1" fmla="*/ 20 h 21"/>
                  <a:gd name="T2" fmla="*/ 62 w 63"/>
                  <a:gd name="T3" fmla="*/ 0 h 21"/>
                  <a:gd name="T4" fmla="*/ 0 w 63"/>
                  <a:gd name="T5" fmla="*/ 0 h 21"/>
                  <a:gd name="T6" fmla="*/ 0 w 63"/>
                  <a:gd name="T7" fmla="*/ 20 h 21"/>
                  <a:gd name="T8" fmla="*/ 37 w 63"/>
                  <a:gd name="T9" fmla="*/ 20 h 21"/>
                  <a:gd name="T10" fmla="*/ 37 w 63"/>
                  <a:gd name="T11" fmla="*/ 3 h 21"/>
                  <a:gd name="T12" fmla="*/ 49 w 63"/>
                  <a:gd name="T13" fmla="*/ 3 h 21"/>
                  <a:gd name="T14" fmla="*/ 49 w 63"/>
                  <a:gd name="T15" fmla="*/ 20 h 21"/>
                  <a:gd name="T16" fmla="*/ 62 w 63"/>
                  <a:gd name="T17" fmla="*/ 20 h 21"/>
                  <a:gd name="T18" fmla="*/ 62 w 63"/>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
                    <a:moveTo>
                      <a:pt x="62" y="20"/>
                    </a:moveTo>
                    <a:lnTo>
                      <a:pt x="62" y="0"/>
                    </a:lnTo>
                    <a:lnTo>
                      <a:pt x="0" y="0"/>
                    </a:lnTo>
                    <a:lnTo>
                      <a:pt x="0" y="20"/>
                    </a:lnTo>
                    <a:lnTo>
                      <a:pt x="37" y="20"/>
                    </a:lnTo>
                    <a:lnTo>
                      <a:pt x="37" y="3"/>
                    </a:lnTo>
                    <a:lnTo>
                      <a:pt x="49" y="3"/>
                    </a:lnTo>
                    <a:lnTo>
                      <a:pt x="49" y="20"/>
                    </a:lnTo>
                    <a:lnTo>
                      <a:pt x="62" y="20"/>
                    </a:lnTo>
                  </a:path>
                </a:pathLst>
              </a:custGeom>
              <a:solidFill>
                <a:srgbClr val="C0C0C0"/>
              </a:solidFill>
              <a:ln w="9247" cap="flat" cmpd="sng">
                <a:solidFill>
                  <a:srgbClr val="8F8F8F"/>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83" name="Freeform 211"/>
              <p:cNvSpPr>
                <a:spLocks/>
              </p:cNvSpPr>
              <p:nvPr/>
            </p:nvSpPr>
            <p:spPr bwMode="auto">
              <a:xfrm>
                <a:off x="1981" y="2700"/>
                <a:ext cx="63" cy="21"/>
              </a:xfrm>
              <a:custGeom>
                <a:avLst/>
                <a:gdLst>
                  <a:gd name="T0" fmla="*/ 62 w 63"/>
                  <a:gd name="T1" fmla="*/ 20 h 21"/>
                  <a:gd name="T2" fmla="*/ 62 w 63"/>
                  <a:gd name="T3" fmla="*/ 0 h 21"/>
                  <a:gd name="T4" fmla="*/ 0 w 63"/>
                  <a:gd name="T5" fmla="*/ 0 h 21"/>
                  <a:gd name="T6" fmla="*/ 0 w 63"/>
                  <a:gd name="T7" fmla="*/ 20 h 21"/>
                  <a:gd name="T8" fmla="*/ 8 w 63"/>
                  <a:gd name="T9" fmla="*/ 20 h 21"/>
                  <a:gd name="T10" fmla="*/ 8 w 63"/>
                  <a:gd name="T11" fmla="*/ 17 h 21"/>
                  <a:gd name="T12" fmla="*/ 18 w 63"/>
                  <a:gd name="T13" fmla="*/ 17 h 21"/>
                  <a:gd name="T14" fmla="*/ 18 w 63"/>
                  <a:gd name="T15" fmla="*/ 20 h 21"/>
                  <a:gd name="T16" fmla="*/ 62 w 63"/>
                  <a:gd name="T17" fmla="*/ 20 h 21"/>
                  <a:gd name="T18" fmla="*/ 62 w 63"/>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21">
                    <a:moveTo>
                      <a:pt x="62" y="20"/>
                    </a:moveTo>
                    <a:lnTo>
                      <a:pt x="62" y="0"/>
                    </a:lnTo>
                    <a:lnTo>
                      <a:pt x="0" y="0"/>
                    </a:lnTo>
                    <a:lnTo>
                      <a:pt x="0" y="20"/>
                    </a:lnTo>
                    <a:lnTo>
                      <a:pt x="8" y="20"/>
                    </a:lnTo>
                    <a:lnTo>
                      <a:pt x="8" y="17"/>
                    </a:lnTo>
                    <a:lnTo>
                      <a:pt x="18" y="17"/>
                    </a:lnTo>
                    <a:lnTo>
                      <a:pt x="18" y="20"/>
                    </a:lnTo>
                    <a:lnTo>
                      <a:pt x="62" y="20"/>
                    </a:lnTo>
                  </a:path>
                </a:pathLst>
              </a:custGeom>
              <a:solidFill>
                <a:srgbClr val="C0C0C0"/>
              </a:solidFill>
              <a:ln w="9247" cap="flat" cmpd="sng">
                <a:solidFill>
                  <a:srgbClr val="8F8F8F"/>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84" name="Freeform 212"/>
              <p:cNvSpPr>
                <a:spLocks/>
              </p:cNvSpPr>
              <p:nvPr/>
            </p:nvSpPr>
            <p:spPr bwMode="auto">
              <a:xfrm>
                <a:off x="1986" y="2708"/>
                <a:ext cx="52" cy="12"/>
              </a:xfrm>
              <a:custGeom>
                <a:avLst/>
                <a:gdLst>
                  <a:gd name="T0" fmla="*/ 51 w 52"/>
                  <a:gd name="T1" fmla="*/ 5 h 12"/>
                  <a:gd name="T2" fmla="*/ 35 w 52"/>
                  <a:gd name="T3" fmla="*/ 5 h 12"/>
                  <a:gd name="T4" fmla="*/ 35 w 52"/>
                  <a:gd name="T5" fmla="*/ 0 h 12"/>
                  <a:gd name="T6" fmla="*/ 16 w 52"/>
                  <a:gd name="T7" fmla="*/ 0 h 12"/>
                  <a:gd name="T8" fmla="*/ 16 w 52"/>
                  <a:gd name="T9" fmla="*/ 5 h 12"/>
                  <a:gd name="T10" fmla="*/ 0 w 52"/>
                  <a:gd name="T11" fmla="*/ 5 h 12"/>
                  <a:gd name="T12" fmla="*/ 0 w 52"/>
                  <a:gd name="T13" fmla="*/ 8 h 12"/>
                  <a:gd name="T14" fmla="*/ 16 w 52"/>
                  <a:gd name="T15" fmla="*/ 8 h 12"/>
                  <a:gd name="T16" fmla="*/ 16 w 52"/>
                  <a:gd name="T17" fmla="*/ 11 h 12"/>
                  <a:gd name="T18" fmla="*/ 35 w 52"/>
                  <a:gd name="T19" fmla="*/ 11 h 12"/>
                  <a:gd name="T20" fmla="*/ 35 w 52"/>
                  <a:gd name="T21" fmla="*/ 8 h 12"/>
                  <a:gd name="T22" fmla="*/ 51 w 52"/>
                  <a:gd name="T23" fmla="*/ 8 h 12"/>
                  <a:gd name="T24" fmla="*/ 51 w 52"/>
                  <a:gd name="T25" fmla="*/ 5 h 12"/>
                  <a:gd name="T26" fmla="*/ 51 w 52"/>
                  <a:gd name="T27" fmla="*/ 5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2" h="12">
                    <a:moveTo>
                      <a:pt x="51" y="5"/>
                    </a:moveTo>
                    <a:lnTo>
                      <a:pt x="35" y="5"/>
                    </a:lnTo>
                    <a:lnTo>
                      <a:pt x="35" y="0"/>
                    </a:lnTo>
                    <a:lnTo>
                      <a:pt x="16" y="0"/>
                    </a:lnTo>
                    <a:lnTo>
                      <a:pt x="16" y="5"/>
                    </a:lnTo>
                    <a:lnTo>
                      <a:pt x="0" y="5"/>
                    </a:lnTo>
                    <a:lnTo>
                      <a:pt x="0" y="8"/>
                    </a:lnTo>
                    <a:lnTo>
                      <a:pt x="16" y="8"/>
                    </a:lnTo>
                    <a:lnTo>
                      <a:pt x="16" y="11"/>
                    </a:lnTo>
                    <a:lnTo>
                      <a:pt x="35" y="11"/>
                    </a:lnTo>
                    <a:lnTo>
                      <a:pt x="35" y="8"/>
                    </a:lnTo>
                    <a:lnTo>
                      <a:pt x="51" y="8"/>
                    </a:lnTo>
                    <a:lnTo>
                      <a:pt x="51" y="5"/>
                    </a:lnTo>
                  </a:path>
                </a:pathLst>
              </a:custGeom>
              <a:solidFill>
                <a:srgbClr val="E1E1E1"/>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485" name="Freeform 213"/>
              <p:cNvSpPr>
                <a:spLocks/>
              </p:cNvSpPr>
              <p:nvPr/>
            </p:nvSpPr>
            <p:spPr bwMode="auto">
              <a:xfrm>
                <a:off x="2002" y="2708"/>
                <a:ext cx="20" cy="6"/>
              </a:xfrm>
              <a:custGeom>
                <a:avLst/>
                <a:gdLst>
                  <a:gd name="T0" fmla="*/ 19 w 20"/>
                  <a:gd name="T1" fmla="*/ 5 h 6"/>
                  <a:gd name="T2" fmla="*/ 19 w 20"/>
                  <a:gd name="T3" fmla="*/ 0 h 6"/>
                  <a:gd name="T4" fmla="*/ 0 w 20"/>
                  <a:gd name="T5" fmla="*/ 0 h 6"/>
                  <a:gd name="T6" fmla="*/ 0 w 20"/>
                  <a:gd name="T7" fmla="*/ 5 h 6"/>
                  <a:gd name="T8" fmla="*/ 3 w 20"/>
                  <a:gd name="T9" fmla="*/ 4 h 6"/>
                  <a:gd name="T10" fmla="*/ 16 w 20"/>
                  <a:gd name="T11" fmla="*/ 4 h 6"/>
                  <a:gd name="T12" fmla="*/ 19 w 20"/>
                  <a:gd name="T13" fmla="*/ 5 h 6"/>
                  <a:gd name="T14" fmla="*/ 19 w 20"/>
                  <a:gd name="T15" fmla="*/ 5 h 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 h="6">
                    <a:moveTo>
                      <a:pt x="19" y="5"/>
                    </a:moveTo>
                    <a:lnTo>
                      <a:pt x="19" y="0"/>
                    </a:lnTo>
                    <a:lnTo>
                      <a:pt x="0" y="0"/>
                    </a:lnTo>
                    <a:lnTo>
                      <a:pt x="0" y="5"/>
                    </a:lnTo>
                    <a:lnTo>
                      <a:pt x="3" y="4"/>
                    </a:lnTo>
                    <a:lnTo>
                      <a:pt x="16" y="4"/>
                    </a:lnTo>
                    <a:lnTo>
                      <a:pt x="19" y="5"/>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093" name="AutoShape 214"/>
              <p:cNvSpPr>
                <a:spLocks noChangeArrowheads="1"/>
              </p:cNvSpPr>
              <p:nvPr/>
            </p:nvSpPr>
            <p:spPr bwMode="auto">
              <a:xfrm>
                <a:off x="2021" y="2716"/>
                <a:ext cx="16" cy="0"/>
              </a:xfrm>
              <a:prstGeom prst="roundRect">
                <a:avLst>
                  <a:gd name="adj" fmla="val 0"/>
                </a:avLst>
              </a:prstGeom>
              <a:solidFill>
                <a:srgbClr val="EFEFEF"/>
              </a:solidFill>
              <a:ln w="9247">
                <a:solidFill>
                  <a:srgbClr val="EFEFE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094" name="AutoShape 215"/>
              <p:cNvSpPr>
                <a:spLocks noChangeArrowheads="1"/>
              </p:cNvSpPr>
              <p:nvPr/>
            </p:nvSpPr>
            <p:spPr bwMode="auto">
              <a:xfrm>
                <a:off x="1986" y="2716"/>
                <a:ext cx="16" cy="0"/>
              </a:xfrm>
              <a:prstGeom prst="roundRect">
                <a:avLst>
                  <a:gd name="adj" fmla="val 0"/>
                </a:avLst>
              </a:prstGeom>
              <a:solidFill>
                <a:srgbClr val="EFEFEF"/>
              </a:solidFill>
              <a:ln w="9247">
                <a:solidFill>
                  <a:srgbClr val="EFEFE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488" name="Freeform 216"/>
              <p:cNvSpPr>
                <a:spLocks/>
              </p:cNvSpPr>
              <p:nvPr/>
            </p:nvSpPr>
            <p:spPr bwMode="auto">
              <a:xfrm>
                <a:off x="2002" y="2708"/>
                <a:ext cx="20" cy="5"/>
              </a:xfrm>
              <a:custGeom>
                <a:avLst/>
                <a:gdLst>
                  <a:gd name="T0" fmla="*/ 19 w 20"/>
                  <a:gd name="T1" fmla="*/ 0 h 5"/>
                  <a:gd name="T2" fmla="*/ 16 w 20"/>
                  <a:gd name="T3" fmla="*/ 4 h 5"/>
                  <a:gd name="T4" fmla="*/ 3 w 20"/>
                  <a:gd name="T5" fmla="*/ 4 h 5"/>
                  <a:gd name="T6" fmla="*/ 0 w 20"/>
                  <a:gd name="T7" fmla="*/ 0 h 5"/>
                  <a:gd name="T8" fmla="*/ 19 w 20"/>
                  <a:gd name="T9" fmla="*/ 0 h 5"/>
                  <a:gd name="T10" fmla="*/ 19 w 20"/>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5">
                    <a:moveTo>
                      <a:pt x="19" y="0"/>
                    </a:moveTo>
                    <a:lnTo>
                      <a:pt x="16" y="4"/>
                    </a:lnTo>
                    <a:lnTo>
                      <a:pt x="3" y="4"/>
                    </a:lnTo>
                    <a:lnTo>
                      <a:pt x="0" y="0"/>
                    </a:lnTo>
                    <a:lnTo>
                      <a:pt x="19" y="0"/>
                    </a:lnTo>
                  </a:path>
                </a:pathLst>
              </a:custGeom>
              <a:solidFill>
                <a:srgbClr val="D2D2D2"/>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096" name="Line 217"/>
              <p:cNvSpPr>
                <a:spLocks noChangeShapeType="1"/>
              </p:cNvSpPr>
              <p:nvPr/>
            </p:nvSpPr>
            <p:spPr bwMode="auto">
              <a:xfrm flipH="1">
                <a:off x="2002" y="2715"/>
                <a:ext cx="18"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097" name="AutoShape 218" descr="50%"/>
              <p:cNvSpPr>
                <a:spLocks noChangeArrowheads="1"/>
              </p:cNvSpPr>
              <p:nvPr/>
            </p:nvSpPr>
            <p:spPr bwMode="auto">
              <a:xfrm flipV="1">
                <a:off x="1981" y="2720"/>
                <a:ext cx="62" cy="3"/>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491" name="Freeform 219"/>
              <p:cNvSpPr>
                <a:spLocks/>
              </p:cNvSpPr>
              <p:nvPr/>
            </p:nvSpPr>
            <p:spPr bwMode="auto">
              <a:xfrm>
                <a:off x="1981" y="2717"/>
                <a:ext cx="63" cy="4"/>
              </a:xfrm>
              <a:custGeom>
                <a:avLst/>
                <a:gdLst>
                  <a:gd name="T0" fmla="*/ 62 w 63"/>
                  <a:gd name="T1" fmla="*/ 3 h 4"/>
                  <a:gd name="T2" fmla="*/ 18 w 63"/>
                  <a:gd name="T3" fmla="*/ 3 h 4"/>
                  <a:gd name="T4" fmla="*/ 18 w 63"/>
                  <a:gd name="T5" fmla="*/ 0 h 4"/>
                  <a:gd name="T6" fmla="*/ 8 w 63"/>
                  <a:gd name="T7" fmla="*/ 0 h 4"/>
                  <a:gd name="T8" fmla="*/ 8 w 63"/>
                  <a:gd name="T9" fmla="*/ 3 h 4"/>
                  <a:gd name="T10" fmla="*/ 0 w 63"/>
                  <a:gd name="T11" fmla="*/ 3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4">
                    <a:moveTo>
                      <a:pt x="62" y="3"/>
                    </a:moveTo>
                    <a:lnTo>
                      <a:pt x="18" y="3"/>
                    </a:lnTo>
                    <a:lnTo>
                      <a:pt x="18" y="0"/>
                    </a:lnTo>
                    <a:lnTo>
                      <a:pt x="8" y="0"/>
                    </a:lnTo>
                    <a:lnTo>
                      <a:pt x="8" y="3"/>
                    </a:lnTo>
                    <a:lnTo>
                      <a:pt x="0" y="3"/>
                    </a:lnTo>
                  </a:path>
                </a:pathLst>
              </a:custGeom>
              <a:noFill/>
              <a:ln w="18454"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099" name="Line 220"/>
              <p:cNvSpPr>
                <a:spLocks noChangeShapeType="1"/>
              </p:cNvSpPr>
              <p:nvPr/>
            </p:nvSpPr>
            <p:spPr bwMode="auto">
              <a:xfrm flipH="1">
                <a:off x="1981" y="2720"/>
                <a:ext cx="62"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00" name="AutoShape 221"/>
              <p:cNvSpPr>
                <a:spLocks noChangeArrowheads="1"/>
              </p:cNvSpPr>
              <p:nvPr/>
            </p:nvSpPr>
            <p:spPr bwMode="auto">
              <a:xfrm flipV="1">
                <a:off x="1989" y="2718"/>
                <a:ext cx="9" cy="4"/>
              </a:xfrm>
              <a:prstGeom prst="roundRect">
                <a:avLst>
                  <a:gd name="adj" fmla="val 0"/>
                </a:avLst>
              </a:prstGeom>
              <a:solidFill>
                <a:srgbClr val="000000"/>
              </a:solidFill>
              <a:ln w="9247">
                <a:solidFill>
                  <a:srgbClr val="0000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01" name="AutoShape 222"/>
              <p:cNvSpPr>
                <a:spLocks noChangeArrowheads="1"/>
              </p:cNvSpPr>
              <p:nvPr/>
            </p:nvSpPr>
            <p:spPr bwMode="auto">
              <a:xfrm flipV="1">
                <a:off x="1991" y="2719"/>
                <a:ext cx="5" cy="1"/>
              </a:xfrm>
              <a:prstGeom prst="roundRect">
                <a:avLst>
                  <a:gd name="adj" fmla="val 0"/>
                </a:avLst>
              </a:prstGeom>
              <a:solidFill>
                <a:srgbClr val="9F9FFF"/>
              </a:solidFill>
              <a:ln w="9247">
                <a:solidFill>
                  <a:srgbClr val="9F9FF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02" name="Line 223"/>
              <p:cNvSpPr>
                <a:spLocks noChangeShapeType="1"/>
              </p:cNvSpPr>
              <p:nvPr/>
            </p:nvSpPr>
            <p:spPr bwMode="auto">
              <a:xfrm flipH="1">
                <a:off x="1984" y="2764"/>
                <a:ext cx="55"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03" name="AutoShape 224"/>
              <p:cNvSpPr>
                <a:spLocks noChangeArrowheads="1"/>
              </p:cNvSpPr>
              <p:nvPr/>
            </p:nvSpPr>
            <p:spPr bwMode="auto">
              <a:xfrm flipV="1">
                <a:off x="1981" y="2732"/>
                <a:ext cx="62" cy="20"/>
              </a:xfrm>
              <a:prstGeom prst="roundRect">
                <a:avLst>
                  <a:gd name="adj" fmla="val 0"/>
                </a:avLst>
              </a:prstGeom>
              <a:solidFill>
                <a:srgbClr val="C0C0C0"/>
              </a:solidFill>
              <a:ln w="9247">
                <a:solidFill>
                  <a:srgbClr val="8F8F8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04" name="Line 225"/>
              <p:cNvSpPr>
                <a:spLocks noChangeShapeType="1"/>
              </p:cNvSpPr>
              <p:nvPr/>
            </p:nvSpPr>
            <p:spPr bwMode="auto">
              <a:xfrm flipH="1">
                <a:off x="1984" y="2768"/>
                <a:ext cx="55"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05" name="AutoShape 226" descr="50%"/>
              <p:cNvSpPr>
                <a:spLocks noChangeArrowheads="1"/>
              </p:cNvSpPr>
              <p:nvPr/>
            </p:nvSpPr>
            <p:spPr bwMode="auto">
              <a:xfrm flipV="1">
                <a:off x="1981" y="2753"/>
                <a:ext cx="62" cy="2"/>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06" name="Line 227"/>
              <p:cNvSpPr>
                <a:spLocks noChangeShapeType="1"/>
              </p:cNvSpPr>
              <p:nvPr/>
            </p:nvSpPr>
            <p:spPr bwMode="auto">
              <a:xfrm>
                <a:off x="2011" y="2671"/>
                <a:ext cx="0" cy="29"/>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78500" name="Freeform 228" descr="50%"/>
              <p:cNvSpPr>
                <a:spLocks/>
              </p:cNvSpPr>
              <p:nvPr/>
            </p:nvSpPr>
            <p:spPr bwMode="auto">
              <a:xfrm>
                <a:off x="1931" y="2956"/>
                <a:ext cx="163" cy="8"/>
              </a:xfrm>
              <a:custGeom>
                <a:avLst/>
                <a:gdLst>
                  <a:gd name="T0" fmla="*/ 162 w 163"/>
                  <a:gd name="T1" fmla="*/ 7 h 8"/>
                  <a:gd name="T2" fmla="*/ 162 w 163"/>
                  <a:gd name="T3" fmla="*/ 4 h 8"/>
                  <a:gd name="T4" fmla="*/ 124 w 163"/>
                  <a:gd name="T5" fmla="*/ 0 h 8"/>
                  <a:gd name="T6" fmla="*/ 124 w 163"/>
                  <a:gd name="T7" fmla="*/ 3 h 8"/>
                  <a:gd name="T8" fmla="*/ 38 w 163"/>
                  <a:gd name="T9" fmla="*/ 3 h 8"/>
                  <a:gd name="T10" fmla="*/ 38 w 163"/>
                  <a:gd name="T11" fmla="*/ 0 h 8"/>
                  <a:gd name="T12" fmla="*/ 0 w 163"/>
                  <a:gd name="T13" fmla="*/ 4 h 8"/>
                  <a:gd name="T14" fmla="*/ 0 w 163"/>
                  <a:gd name="T15" fmla="*/ 7 h 8"/>
                  <a:gd name="T16" fmla="*/ 162 w 163"/>
                  <a:gd name="T17" fmla="*/ 7 h 8"/>
                  <a:gd name="T18" fmla="*/ 162 w 163"/>
                  <a:gd name="T19" fmla="*/ 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 h="8">
                    <a:moveTo>
                      <a:pt x="162" y="7"/>
                    </a:moveTo>
                    <a:lnTo>
                      <a:pt x="162" y="4"/>
                    </a:lnTo>
                    <a:lnTo>
                      <a:pt x="124" y="0"/>
                    </a:lnTo>
                    <a:lnTo>
                      <a:pt x="124" y="3"/>
                    </a:lnTo>
                    <a:lnTo>
                      <a:pt x="38" y="3"/>
                    </a:lnTo>
                    <a:lnTo>
                      <a:pt x="38" y="0"/>
                    </a:lnTo>
                    <a:lnTo>
                      <a:pt x="0" y="4"/>
                    </a:lnTo>
                    <a:lnTo>
                      <a:pt x="0" y="7"/>
                    </a:lnTo>
                    <a:lnTo>
                      <a:pt x="162" y="7"/>
                    </a:lnTo>
                  </a:path>
                </a:pathLst>
              </a:custGeom>
              <a:pattFill prst="pct50">
                <a:fgClr>
                  <a:srgbClr val="8F8F8F"/>
                </a:fgClr>
                <a:bgClr>
                  <a:srgbClr val="8F8F8F"/>
                </a:bgClr>
              </a:patt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01" name="Freeform 229"/>
              <p:cNvSpPr>
                <a:spLocks/>
              </p:cNvSpPr>
              <p:nvPr/>
            </p:nvSpPr>
            <p:spPr bwMode="auto">
              <a:xfrm>
                <a:off x="1982" y="2674"/>
                <a:ext cx="62" cy="17"/>
              </a:xfrm>
              <a:custGeom>
                <a:avLst/>
                <a:gdLst>
                  <a:gd name="T0" fmla="*/ 61 w 62"/>
                  <a:gd name="T1" fmla="*/ 16 h 17"/>
                  <a:gd name="T2" fmla="*/ 49 w 62"/>
                  <a:gd name="T3" fmla="*/ 16 h 17"/>
                  <a:gd name="T4" fmla="*/ 49 w 62"/>
                  <a:gd name="T5" fmla="*/ 0 h 17"/>
                  <a:gd name="T6" fmla="*/ 36 w 62"/>
                  <a:gd name="T7" fmla="*/ 0 h 17"/>
                  <a:gd name="T8" fmla="*/ 36 w 62"/>
                  <a:gd name="T9" fmla="*/ 16 h 17"/>
                  <a:gd name="T10" fmla="*/ 0 w 62"/>
                  <a:gd name="T11" fmla="*/ 1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 h="17">
                    <a:moveTo>
                      <a:pt x="61" y="16"/>
                    </a:moveTo>
                    <a:lnTo>
                      <a:pt x="49" y="16"/>
                    </a:lnTo>
                    <a:lnTo>
                      <a:pt x="49" y="0"/>
                    </a:lnTo>
                    <a:lnTo>
                      <a:pt x="36" y="0"/>
                    </a:lnTo>
                    <a:lnTo>
                      <a:pt x="36" y="16"/>
                    </a:lnTo>
                    <a:lnTo>
                      <a:pt x="0" y="16"/>
                    </a:lnTo>
                  </a:path>
                </a:pathLst>
              </a:custGeom>
              <a:noFill/>
              <a:ln w="18454"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109" name="AutoShape 230"/>
              <p:cNvSpPr>
                <a:spLocks noChangeArrowheads="1"/>
              </p:cNvSpPr>
              <p:nvPr/>
            </p:nvSpPr>
            <p:spPr bwMode="auto">
              <a:xfrm flipV="1">
                <a:off x="2019" y="2674"/>
                <a:ext cx="11" cy="17"/>
              </a:xfrm>
              <a:prstGeom prst="roundRect">
                <a:avLst>
                  <a:gd name="adj" fmla="val 0"/>
                </a:avLst>
              </a:prstGeom>
              <a:solidFill>
                <a:srgbClr val="C0C0C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503" name="Freeform 231"/>
              <p:cNvSpPr>
                <a:spLocks/>
              </p:cNvSpPr>
              <p:nvPr/>
            </p:nvSpPr>
            <p:spPr bwMode="auto">
              <a:xfrm>
                <a:off x="2018" y="2678"/>
                <a:ext cx="13" cy="14"/>
              </a:xfrm>
              <a:custGeom>
                <a:avLst/>
                <a:gdLst>
                  <a:gd name="T0" fmla="*/ 10 w 13"/>
                  <a:gd name="T1" fmla="*/ 12 h 14"/>
                  <a:gd name="T2" fmla="*/ 10 w 13"/>
                  <a:gd name="T3" fmla="*/ 0 h 14"/>
                  <a:gd name="T4" fmla="*/ 2 w 13"/>
                  <a:gd name="T5" fmla="*/ 0 h 14"/>
                  <a:gd name="T6" fmla="*/ 2 w 13"/>
                  <a:gd name="T7" fmla="*/ 12 h 14"/>
                  <a:gd name="T8" fmla="*/ 0 w 13"/>
                  <a:gd name="T9" fmla="*/ 13 h 14"/>
                  <a:gd name="T10" fmla="*/ 12 w 13"/>
                  <a:gd name="T11" fmla="*/ 13 h 14"/>
                  <a:gd name="T12" fmla="*/ 10 w 13"/>
                  <a:gd name="T13" fmla="*/ 12 h 14"/>
                  <a:gd name="T14" fmla="*/ 10 w 13"/>
                  <a:gd name="T15" fmla="*/ 12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14">
                    <a:moveTo>
                      <a:pt x="10" y="12"/>
                    </a:moveTo>
                    <a:lnTo>
                      <a:pt x="10" y="0"/>
                    </a:lnTo>
                    <a:lnTo>
                      <a:pt x="2" y="0"/>
                    </a:lnTo>
                    <a:lnTo>
                      <a:pt x="2" y="12"/>
                    </a:lnTo>
                    <a:lnTo>
                      <a:pt x="0" y="13"/>
                    </a:lnTo>
                    <a:lnTo>
                      <a:pt x="12" y="13"/>
                    </a:lnTo>
                    <a:lnTo>
                      <a:pt x="10" y="12"/>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111" name="AutoShape 232"/>
              <p:cNvSpPr>
                <a:spLocks noChangeArrowheads="1"/>
              </p:cNvSpPr>
              <p:nvPr/>
            </p:nvSpPr>
            <p:spPr bwMode="auto">
              <a:xfrm flipV="1">
                <a:off x="2021" y="2680"/>
                <a:ext cx="7" cy="2"/>
              </a:xfrm>
              <a:prstGeom prst="roundRect">
                <a:avLst>
                  <a:gd name="adj" fmla="val 0"/>
                </a:avLst>
              </a:prstGeom>
              <a:solidFill>
                <a:srgbClr val="FF60AF"/>
              </a:solidFill>
              <a:ln w="9247">
                <a:solidFill>
                  <a:srgbClr val="FF60AF"/>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12" name="AutoShape 233"/>
              <p:cNvSpPr>
                <a:spLocks noChangeArrowheads="1"/>
              </p:cNvSpPr>
              <p:nvPr/>
            </p:nvSpPr>
            <p:spPr bwMode="auto">
              <a:xfrm>
                <a:off x="2021" y="2682"/>
                <a:ext cx="7" cy="8"/>
              </a:xfrm>
              <a:prstGeom prst="roundRect">
                <a:avLst>
                  <a:gd name="adj" fmla="val 0"/>
                </a:avLst>
              </a:prstGeom>
              <a:solidFill>
                <a:srgbClr val="C20041"/>
              </a:solidFill>
              <a:ln w="9247">
                <a:solidFill>
                  <a:srgbClr val="C20041"/>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13" name="AutoShape 234"/>
              <p:cNvSpPr>
                <a:spLocks noChangeArrowheads="1"/>
              </p:cNvSpPr>
              <p:nvPr/>
            </p:nvSpPr>
            <p:spPr bwMode="auto">
              <a:xfrm flipV="1">
                <a:off x="2034" y="2709"/>
                <a:ext cx="3" cy="2"/>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14" name="AutoShape 235"/>
              <p:cNvSpPr>
                <a:spLocks noChangeArrowheads="1"/>
              </p:cNvSpPr>
              <p:nvPr/>
            </p:nvSpPr>
            <p:spPr bwMode="auto">
              <a:xfrm flipV="1">
                <a:off x="2034" y="2686"/>
                <a:ext cx="3" cy="3"/>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508" name="Freeform 236"/>
              <p:cNvSpPr>
                <a:spLocks/>
              </p:cNvSpPr>
              <p:nvPr/>
            </p:nvSpPr>
            <p:spPr bwMode="auto">
              <a:xfrm>
                <a:off x="1695" y="3000"/>
                <a:ext cx="314" cy="63"/>
              </a:xfrm>
              <a:custGeom>
                <a:avLst/>
                <a:gdLst>
                  <a:gd name="T0" fmla="*/ 13 w 314"/>
                  <a:gd name="T1" fmla="*/ 4 h 63"/>
                  <a:gd name="T2" fmla="*/ 12 w 314"/>
                  <a:gd name="T3" fmla="*/ 12 h 63"/>
                  <a:gd name="T4" fmla="*/ 10 w 314"/>
                  <a:gd name="T5" fmla="*/ 18 h 63"/>
                  <a:gd name="T6" fmla="*/ 9 w 314"/>
                  <a:gd name="T7" fmla="*/ 23 h 63"/>
                  <a:gd name="T8" fmla="*/ 7 w 314"/>
                  <a:gd name="T9" fmla="*/ 29 h 63"/>
                  <a:gd name="T10" fmla="*/ 5 w 314"/>
                  <a:gd name="T11" fmla="*/ 35 h 63"/>
                  <a:gd name="T12" fmla="*/ 3 w 314"/>
                  <a:gd name="T13" fmla="*/ 41 h 63"/>
                  <a:gd name="T14" fmla="*/ 1 w 314"/>
                  <a:gd name="T15" fmla="*/ 47 h 63"/>
                  <a:gd name="T16" fmla="*/ 0 w 314"/>
                  <a:gd name="T17" fmla="*/ 50 h 63"/>
                  <a:gd name="T18" fmla="*/ 0 w 314"/>
                  <a:gd name="T19" fmla="*/ 50 h 63"/>
                  <a:gd name="T20" fmla="*/ 0 w 314"/>
                  <a:gd name="T21" fmla="*/ 52 h 63"/>
                  <a:gd name="T22" fmla="*/ 0 w 314"/>
                  <a:gd name="T23" fmla="*/ 52 h 63"/>
                  <a:gd name="T24" fmla="*/ 0 w 314"/>
                  <a:gd name="T25" fmla="*/ 55 h 63"/>
                  <a:gd name="T26" fmla="*/ 0 w 314"/>
                  <a:gd name="T27" fmla="*/ 55 h 63"/>
                  <a:gd name="T28" fmla="*/ 0 w 314"/>
                  <a:gd name="T29" fmla="*/ 55 h 63"/>
                  <a:gd name="T30" fmla="*/ 0 w 314"/>
                  <a:gd name="T31" fmla="*/ 55 h 63"/>
                  <a:gd name="T32" fmla="*/ 1 w 314"/>
                  <a:gd name="T33" fmla="*/ 57 h 63"/>
                  <a:gd name="T34" fmla="*/ 1 w 314"/>
                  <a:gd name="T35" fmla="*/ 57 h 63"/>
                  <a:gd name="T36" fmla="*/ 1 w 314"/>
                  <a:gd name="T37" fmla="*/ 59 h 63"/>
                  <a:gd name="T38" fmla="*/ 1 w 314"/>
                  <a:gd name="T39" fmla="*/ 59 h 63"/>
                  <a:gd name="T40" fmla="*/ 1 w 314"/>
                  <a:gd name="T41" fmla="*/ 61 h 63"/>
                  <a:gd name="T42" fmla="*/ 1 w 314"/>
                  <a:gd name="T43" fmla="*/ 61 h 63"/>
                  <a:gd name="T44" fmla="*/ 1 w 314"/>
                  <a:gd name="T45" fmla="*/ 62 h 63"/>
                  <a:gd name="T46" fmla="*/ 1 w 314"/>
                  <a:gd name="T47" fmla="*/ 62 h 63"/>
                  <a:gd name="T48" fmla="*/ 310 w 314"/>
                  <a:gd name="T49" fmla="*/ 62 h 63"/>
                  <a:gd name="T50" fmla="*/ 310 w 314"/>
                  <a:gd name="T51" fmla="*/ 62 h 63"/>
                  <a:gd name="T52" fmla="*/ 310 w 314"/>
                  <a:gd name="T53" fmla="*/ 61 h 63"/>
                  <a:gd name="T54" fmla="*/ 310 w 314"/>
                  <a:gd name="T55" fmla="*/ 61 h 63"/>
                  <a:gd name="T56" fmla="*/ 311 w 314"/>
                  <a:gd name="T57" fmla="*/ 59 h 63"/>
                  <a:gd name="T58" fmla="*/ 311 w 314"/>
                  <a:gd name="T59" fmla="*/ 59 h 63"/>
                  <a:gd name="T60" fmla="*/ 311 w 314"/>
                  <a:gd name="T61" fmla="*/ 57 h 63"/>
                  <a:gd name="T62" fmla="*/ 311 w 314"/>
                  <a:gd name="T63" fmla="*/ 57 h 63"/>
                  <a:gd name="T64" fmla="*/ 312 w 314"/>
                  <a:gd name="T65" fmla="*/ 55 h 63"/>
                  <a:gd name="T66" fmla="*/ 312 w 314"/>
                  <a:gd name="T67" fmla="*/ 55 h 63"/>
                  <a:gd name="T68" fmla="*/ 312 w 314"/>
                  <a:gd name="T69" fmla="*/ 55 h 63"/>
                  <a:gd name="T70" fmla="*/ 312 w 314"/>
                  <a:gd name="T71" fmla="*/ 55 h 63"/>
                  <a:gd name="T72" fmla="*/ 313 w 314"/>
                  <a:gd name="T73" fmla="*/ 52 h 63"/>
                  <a:gd name="T74" fmla="*/ 313 w 314"/>
                  <a:gd name="T75" fmla="*/ 52 h 63"/>
                  <a:gd name="T76" fmla="*/ 313 w 314"/>
                  <a:gd name="T77" fmla="*/ 50 h 63"/>
                  <a:gd name="T78" fmla="*/ 313 w 314"/>
                  <a:gd name="T79" fmla="*/ 50 h 63"/>
                  <a:gd name="T80" fmla="*/ 313 w 314"/>
                  <a:gd name="T81" fmla="*/ 49 h 63"/>
                  <a:gd name="T82" fmla="*/ 309 w 314"/>
                  <a:gd name="T83" fmla="*/ 43 h 63"/>
                  <a:gd name="T84" fmla="*/ 307 w 314"/>
                  <a:gd name="T85" fmla="*/ 37 h 63"/>
                  <a:gd name="T86" fmla="*/ 305 w 314"/>
                  <a:gd name="T87" fmla="*/ 31 h 63"/>
                  <a:gd name="T88" fmla="*/ 304 w 314"/>
                  <a:gd name="T89" fmla="*/ 25 h 63"/>
                  <a:gd name="T90" fmla="*/ 301 w 314"/>
                  <a:gd name="T91" fmla="*/ 19 h 63"/>
                  <a:gd name="T92" fmla="*/ 300 w 314"/>
                  <a:gd name="T93" fmla="*/ 13 h 63"/>
                  <a:gd name="T94" fmla="*/ 298 w 314"/>
                  <a:gd name="T95" fmla="*/ 8 h 63"/>
                  <a:gd name="T96" fmla="*/ 298 w 314"/>
                  <a:gd name="T97" fmla="*/ 0 h 63"/>
                  <a:gd name="T98" fmla="*/ 16 w 314"/>
                  <a:gd name="T99" fmla="*/ 0 h 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14" h="63">
                    <a:moveTo>
                      <a:pt x="16" y="0"/>
                    </a:moveTo>
                    <a:lnTo>
                      <a:pt x="13" y="4"/>
                    </a:lnTo>
                    <a:lnTo>
                      <a:pt x="13" y="8"/>
                    </a:lnTo>
                    <a:lnTo>
                      <a:pt x="12" y="12"/>
                    </a:lnTo>
                    <a:lnTo>
                      <a:pt x="12" y="13"/>
                    </a:lnTo>
                    <a:lnTo>
                      <a:pt x="10" y="18"/>
                    </a:lnTo>
                    <a:lnTo>
                      <a:pt x="10" y="19"/>
                    </a:lnTo>
                    <a:lnTo>
                      <a:pt x="9" y="23"/>
                    </a:lnTo>
                    <a:lnTo>
                      <a:pt x="9" y="25"/>
                    </a:lnTo>
                    <a:lnTo>
                      <a:pt x="7" y="29"/>
                    </a:lnTo>
                    <a:lnTo>
                      <a:pt x="6" y="31"/>
                    </a:lnTo>
                    <a:lnTo>
                      <a:pt x="5" y="35"/>
                    </a:lnTo>
                    <a:lnTo>
                      <a:pt x="5" y="37"/>
                    </a:lnTo>
                    <a:lnTo>
                      <a:pt x="3" y="41"/>
                    </a:lnTo>
                    <a:lnTo>
                      <a:pt x="3" y="43"/>
                    </a:lnTo>
                    <a:lnTo>
                      <a:pt x="1" y="47"/>
                    </a:lnTo>
                    <a:lnTo>
                      <a:pt x="1" y="49"/>
                    </a:lnTo>
                    <a:lnTo>
                      <a:pt x="0" y="50"/>
                    </a:lnTo>
                    <a:lnTo>
                      <a:pt x="0" y="52"/>
                    </a:lnTo>
                    <a:lnTo>
                      <a:pt x="0" y="55"/>
                    </a:lnTo>
                    <a:lnTo>
                      <a:pt x="1" y="55"/>
                    </a:lnTo>
                    <a:lnTo>
                      <a:pt x="1" y="57"/>
                    </a:lnTo>
                    <a:lnTo>
                      <a:pt x="1" y="59"/>
                    </a:lnTo>
                    <a:lnTo>
                      <a:pt x="1" y="61"/>
                    </a:lnTo>
                    <a:lnTo>
                      <a:pt x="1" y="62"/>
                    </a:lnTo>
                    <a:lnTo>
                      <a:pt x="3" y="62"/>
                    </a:lnTo>
                    <a:lnTo>
                      <a:pt x="310" y="62"/>
                    </a:lnTo>
                    <a:lnTo>
                      <a:pt x="310" y="61"/>
                    </a:lnTo>
                    <a:lnTo>
                      <a:pt x="311" y="59"/>
                    </a:lnTo>
                    <a:lnTo>
                      <a:pt x="311" y="57"/>
                    </a:lnTo>
                    <a:lnTo>
                      <a:pt x="312" y="55"/>
                    </a:lnTo>
                    <a:lnTo>
                      <a:pt x="313" y="52"/>
                    </a:lnTo>
                    <a:lnTo>
                      <a:pt x="313" y="50"/>
                    </a:lnTo>
                    <a:lnTo>
                      <a:pt x="313" y="49"/>
                    </a:lnTo>
                    <a:lnTo>
                      <a:pt x="311" y="47"/>
                    </a:lnTo>
                    <a:lnTo>
                      <a:pt x="309" y="43"/>
                    </a:lnTo>
                    <a:lnTo>
                      <a:pt x="307" y="41"/>
                    </a:lnTo>
                    <a:lnTo>
                      <a:pt x="307" y="37"/>
                    </a:lnTo>
                    <a:lnTo>
                      <a:pt x="305" y="35"/>
                    </a:lnTo>
                    <a:lnTo>
                      <a:pt x="305" y="31"/>
                    </a:lnTo>
                    <a:lnTo>
                      <a:pt x="304" y="29"/>
                    </a:lnTo>
                    <a:lnTo>
                      <a:pt x="304" y="25"/>
                    </a:lnTo>
                    <a:lnTo>
                      <a:pt x="301" y="23"/>
                    </a:lnTo>
                    <a:lnTo>
                      <a:pt x="301" y="19"/>
                    </a:lnTo>
                    <a:lnTo>
                      <a:pt x="300" y="18"/>
                    </a:lnTo>
                    <a:lnTo>
                      <a:pt x="300" y="13"/>
                    </a:lnTo>
                    <a:lnTo>
                      <a:pt x="298" y="12"/>
                    </a:lnTo>
                    <a:lnTo>
                      <a:pt x="298" y="8"/>
                    </a:lnTo>
                    <a:lnTo>
                      <a:pt x="298" y="4"/>
                    </a:lnTo>
                    <a:lnTo>
                      <a:pt x="298" y="0"/>
                    </a:lnTo>
                    <a:lnTo>
                      <a:pt x="16" y="0"/>
                    </a:lnTo>
                  </a:path>
                </a:pathLst>
              </a:custGeom>
              <a:solidFill>
                <a:srgbClr val="C0C0C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09" name="Freeform 237" descr="50%"/>
              <p:cNvSpPr>
                <a:spLocks/>
              </p:cNvSpPr>
              <p:nvPr/>
            </p:nvSpPr>
            <p:spPr bwMode="auto">
              <a:xfrm>
                <a:off x="1699" y="3052"/>
                <a:ext cx="306" cy="4"/>
              </a:xfrm>
              <a:custGeom>
                <a:avLst/>
                <a:gdLst>
                  <a:gd name="T0" fmla="*/ 1 w 306"/>
                  <a:gd name="T1" fmla="*/ 0 h 4"/>
                  <a:gd name="T2" fmla="*/ 0 w 306"/>
                  <a:gd name="T3" fmla="*/ 2 h 4"/>
                  <a:gd name="T4" fmla="*/ 0 w 306"/>
                  <a:gd name="T5" fmla="*/ 2 h 4"/>
                  <a:gd name="T6" fmla="*/ 0 w 306"/>
                  <a:gd name="T7" fmla="*/ 2 h 4"/>
                  <a:gd name="T8" fmla="*/ 0 w 306"/>
                  <a:gd name="T9" fmla="*/ 2 h 4"/>
                  <a:gd name="T10" fmla="*/ 0 w 306"/>
                  <a:gd name="T11" fmla="*/ 2 h 4"/>
                  <a:gd name="T12" fmla="*/ 0 w 306"/>
                  <a:gd name="T13" fmla="*/ 2 h 4"/>
                  <a:gd name="T14" fmla="*/ 0 w 306"/>
                  <a:gd name="T15" fmla="*/ 2 h 4"/>
                  <a:gd name="T16" fmla="*/ 0 w 306"/>
                  <a:gd name="T17" fmla="*/ 2 h 4"/>
                  <a:gd name="T18" fmla="*/ 0 w 306"/>
                  <a:gd name="T19" fmla="*/ 3 h 4"/>
                  <a:gd name="T20" fmla="*/ 0 w 306"/>
                  <a:gd name="T21" fmla="*/ 3 h 4"/>
                  <a:gd name="T22" fmla="*/ 0 w 306"/>
                  <a:gd name="T23" fmla="*/ 3 h 4"/>
                  <a:gd name="T24" fmla="*/ 0 w 306"/>
                  <a:gd name="T25" fmla="*/ 3 h 4"/>
                  <a:gd name="T26" fmla="*/ 0 w 306"/>
                  <a:gd name="T27" fmla="*/ 3 h 4"/>
                  <a:gd name="T28" fmla="*/ 0 w 306"/>
                  <a:gd name="T29" fmla="*/ 3 h 4"/>
                  <a:gd name="T30" fmla="*/ 0 w 306"/>
                  <a:gd name="T31" fmla="*/ 3 h 4"/>
                  <a:gd name="T32" fmla="*/ 1 w 306"/>
                  <a:gd name="T33" fmla="*/ 3 h 4"/>
                  <a:gd name="T34" fmla="*/ 305 w 306"/>
                  <a:gd name="T35" fmla="*/ 3 h 4"/>
                  <a:gd name="T36" fmla="*/ 305 w 306"/>
                  <a:gd name="T37" fmla="*/ 3 h 4"/>
                  <a:gd name="T38" fmla="*/ 305 w 306"/>
                  <a:gd name="T39" fmla="*/ 3 h 4"/>
                  <a:gd name="T40" fmla="*/ 305 w 306"/>
                  <a:gd name="T41" fmla="*/ 3 h 4"/>
                  <a:gd name="T42" fmla="*/ 305 w 306"/>
                  <a:gd name="T43" fmla="*/ 3 h 4"/>
                  <a:gd name="T44" fmla="*/ 305 w 306"/>
                  <a:gd name="T45" fmla="*/ 3 h 4"/>
                  <a:gd name="T46" fmla="*/ 305 w 306"/>
                  <a:gd name="T47" fmla="*/ 3 h 4"/>
                  <a:gd name="T48" fmla="*/ 305 w 306"/>
                  <a:gd name="T49" fmla="*/ 3 h 4"/>
                  <a:gd name="T50" fmla="*/ 305 w 306"/>
                  <a:gd name="T51" fmla="*/ 2 h 4"/>
                  <a:gd name="T52" fmla="*/ 305 w 306"/>
                  <a:gd name="T53" fmla="*/ 2 h 4"/>
                  <a:gd name="T54" fmla="*/ 305 w 306"/>
                  <a:gd name="T55" fmla="*/ 2 h 4"/>
                  <a:gd name="T56" fmla="*/ 305 w 306"/>
                  <a:gd name="T57" fmla="*/ 2 h 4"/>
                  <a:gd name="T58" fmla="*/ 305 w 306"/>
                  <a:gd name="T59" fmla="*/ 2 h 4"/>
                  <a:gd name="T60" fmla="*/ 305 w 306"/>
                  <a:gd name="T61" fmla="*/ 2 h 4"/>
                  <a:gd name="T62" fmla="*/ 305 w 306"/>
                  <a:gd name="T63" fmla="*/ 2 h 4"/>
                  <a:gd name="T64" fmla="*/ 305 w 306"/>
                  <a:gd name="T65" fmla="*/ 2 h 4"/>
                  <a:gd name="T66" fmla="*/ 305 w 306"/>
                  <a:gd name="T67" fmla="*/ 0 h 4"/>
                  <a:gd name="T68" fmla="*/ 1 w 306"/>
                  <a:gd name="T69" fmla="*/ 0 h 4"/>
                  <a:gd name="T70" fmla="*/ 1 w 306"/>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6" h="4">
                    <a:moveTo>
                      <a:pt x="1" y="0"/>
                    </a:moveTo>
                    <a:lnTo>
                      <a:pt x="0" y="2"/>
                    </a:lnTo>
                    <a:lnTo>
                      <a:pt x="0" y="3"/>
                    </a:lnTo>
                    <a:lnTo>
                      <a:pt x="1" y="3"/>
                    </a:lnTo>
                    <a:lnTo>
                      <a:pt x="305" y="3"/>
                    </a:lnTo>
                    <a:lnTo>
                      <a:pt x="305" y="2"/>
                    </a:lnTo>
                    <a:lnTo>
                      <a:pt x="305" y="0"/>
                    </a:lnTo>
                    <a:lnTo>
                      <a:pt x="1" y="0"/>
                    </a:lnTo>
                  </a:path>
                </a:pathLst>
              </a:custGeom>
              <a:pattFill prst="pct50">
                <a:fgClr>
                  <a:srgbClr val="808080"/>
                </a:fgClr>
                <a:bgClr>
                  <a:srgbClr val="EFEFEF"/>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0" name="Freeform 238"/>
              <p:cNvSpPr>
                <a:spLocks/>
              </p:cNvSpPr>
              <p:nvPr/>
            </p:nvSpPr>
            <p:spPr bwMode="auto">
              <a:xfrm>
                <a:off x="1937" y="3019"/>
                <a:ext cx="53" cy="25"/>
              </a:xfrm>
              <a:custGeom>
                <a:avLst/>
                <a:gdLst>
                  <a:gd name="T0" fmla="*/ 52 w 53"/>
                  <a:gd name="T1" fmla="*/ 24 h 25"/>
                  <a:gd name="T2" fmla="*/ 50 w 53"/>
                  <a:gd name="T3" fmla="*/ 24 h 25"/>
                  <a:gd name="T4" fmla="*/ 50 w 53"/>
                  <a:gd name="T5" fmla="*/ 22 h 25"/>
                  <a:gd name="T6" fmla="*/ 49 w 53"/>
                  <a:gd name="T7" fmla="*/ 21 h 25"/>
                  <a:gd name="T8" fmla="*/ 49 w 53"/>
                  <a:gd name="T9" fmla="*/ 19 h 25"/>
                  <a:gd name="T10" fmla="*/ 47 w 53"/>
                  <a:gd name="T11" fmla="*/ 18 h 25"/>
                  <a:gd name="T12" fmla="*/ 47 w 53"/>
                  <a:gd name="T13" fmla="*/ 16 h 25"/>
                  <a:gd name="T14" fmla="*/ 47 w 53"/>
                  <a:gd name="T15" fmla="*/ 14 h 25"/>
                  <a:gd name="T16" fmla="*/ 47 w 53"/>
                  <a:gd name="T17" fmla="*/ 12 h 25"/>
                  <a:gd name="T18" fmla="*/ 45 w 53"/>
                  <a:gd name="T19" fmla="*/ 12 h 25"/>
                  <a:gd name="T20" fmla="*/ 45 w 53"/>
                  <a:gd name="T21" fmla="*/ 10 h 25"/>
                  <a:gd name="T22" fmla="*/ 45 w 53"/>
                  <a:gd name="T23" fmla="*/ 8 h 25"/>
                  <a:gd name="T24" fmla="*/ 45 w 53"/>
                  <a:gd name="T25" fmla="*/ 6 h 25"/>
                  <a:gd name="T26" fmla="*/ 45 w 53"/>
                  <a:gd name="T27" fmla="*/ 6 h 25"/>
                  <a:gd name="T28" fmla="*/ 45 w 53"/>
                  <a:gd name="T29" fmla="*/ 4 h 25"/>
                  <a:gd name="T30" fmla="*/ 45 w 53"/>
                  <a:gd name="T31" fmla="*/ 1 h 25"/>
                  <a:gd name="T32" fmla="*/ 45 w 53"/>
                  <a:gd name="T33" fmla="*/ 0 h 25"/>
                  <a:gd name="T34" fmla="*/ 37 w 53"/>
                  <a:gd name="T35" fmla="*/ 0 h 25"/>
                  <a:gd name="T36" fmla="*/ 38 w 53"/>
                  <a:gd name="T37" fmla="*/ 6 h 25"/>
                  <a:gd name="T38" fmla="*/ 29 w 53"/>
                  <a:gd name="T39" fmla="*/ 6 h 25"/>
                  <a:gd name="T40" fmla="*/ 30 w 53"/>
                  <a:gd name="T41" fmla="*/ 11 h 25"/>
                  <a:gd name="T42" fmla="*/ 19 w 53"/>
                  <a:gd name="T43" fmla="*/ 11 h 25"/>
                  <a:gd name="T44" fmla="*/ 20 w 53"/>
                  <a:gd name="T45" fmla="*/ 16 h 25"/>
                  <a:gd name="T46" fmla="*/ 0 w 53"/>
                  <a:gd name="T47" fmla="*/ 16 h 25"/>
                  <a:gd name="T48" fmla="*/ 2 w 53"/>
                  <a:gd name="T49" fmla="*/ 24 h 25"/>
                  <a:gd name="T50" fmla="*/ 22 w 53"/>
                  <a:gd name="T51" fmla="*/ 24 h 25"/>
                  <a:gd name="T52" fmla="*/ 22 w 53"/>
                  <a:gd name="T53" fmla="*/ 21 h 25"/>
                  <a:gd name="T54" fmla="*/ 30 w 53"/>
                  <a:gd name="T55" fmla="*/ 21 h 25"/>
                  <a:gd name="T56" fmla="*/ 31 w 53"/>
                  <a:gd name="T57" fmla="*/ 24 h 25"/>
                  <a:gd name="T58" fmla="*/ 52 w 53"/>
                  <a:gd name="T59" fmla="*/ 24 h 25"/>
                  <a:gd name="T60" fmla="*/ 52 w 53"/>
                  <a:gd name="T61" fmla="*/ 24 h 2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3" h="25">
                    <a:moveTo>
                      <a:pt x="52" y="24"/>
                    </a:moveTo>
                    <a:lnTo>
                      <a:pt x="50" y="24"/>
                    </a:lnTo>
                    <a:lnTo>
                      <a:pt x="50" y="22"/>
                    </a:lnTo>
                    <a:lnTo>
                      <a:pt x="49" y="21"/>
                    </a:lnTo>
                    <a:lnTo>
                      <a:pt x="49" y="19"/>
                    </a:lnTo>
                    <a:lnTo>
                      <a:pt x="47" y="18"/>
                    </a:lnTo>
                    <a:lnTo>
                      <a:pt x="47" y="16"/>
                    </a:lnTo>
                    <a:lnTo>
                      <a:pt x="47" y="14"/>
                    </a:lnTo>
                    <a:lnTo>
                      <a:pt x="47" y="12"/>
                    </a:lnTo>
                    <a:lnTo>
                      <a:pt x="45" y="12"/>
                    </a:lnTo>
                    <a:lnTo>
                      <a:pt x="45" y="10"/>
                    </a:lnTo>
                    <a:lnTo>
                      <a:pt x="45" y="8"/>
                    </a:lnTo>
                    <a:lnTo>
                      <a:pt x="45" y="6"/>
                    </a:lnTo>
                    <a:lnTo>
                      <a:pt x="45" y="4"/>
                    </a:lnTo>
                    <a:lnTo>
                      <a:pt x="45" y="1"/>
                    </a:lnTo>
                    <a:lnTo>
                      <a:pt x="45" y="0"/>
                    </a:lnTo>
                    <a:lnTo>
                      <a:pt x="37" y="0"/>
                    </a:lnTo>
                    <a:lnTo>
                      <a:pt x="38" y="6"/>
                    </a:lnTo>
                    <a:lnTo>
                      <a:pt x="29" y="6"/>
                    </a:lnTo>
                    <a:lnTo>
                      <a:pt x="30" y="11"/>
                    </a:lnTo>
                    <a:lnTo>
                      <a:pt x="19" y="11"/>
                    </a:lnTo>
                    <a:lnTo>
                      <a:pt x="20" y="16"/>
                    </a:lnTo>
                    <a:lnTo>
                      <a:pt x="0" y="16"/>
                    </a:lnTo>
                    <a:lnTo>
                      <a:pt x="2" y="24"/>
                    </a:lnTo>
                    <a:lnTo>
                      <a:pt x="22" y="24"/>
                    </a:lnTo>
                    <a:lnTo>
                      <a:pt x="22" y="21"/>
                    </a:lnTo>
                    <a:lnTo>
                      <a:pt x="30" y="21"/>
                    </a:lnTo>
                    <a:lnTo>
                      <a:pt x="31" y="24"/>
                    </a:lnTo>
                    <a:lnTo>
                      <a:pt x="52" y="24"/>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1" name="Freeform 239"/>
              <p:cNvSpPr>
                <a:spLocks/>
              </p:cNvSpPr>
              <p:nvPr/>
            </p:nvSpPr>
            <p:spPr bwMode="auto">
              <a:xfrm>
                <a:off x="1826" y="3019"/>
                <a:ext cx="149" cy="25"/>
              </a:xfrm>
              <a:custGeom>
                <a:avLst/>
                <a:gdLst>
                  <a:gd name="T0" fmla="*/ 146 w 149"/>
                  <a:gd name="T1" fmla="*/ 0 h 25"/>
                  <a:gd name="T2" fmla="*/ 148 w 149"/>
                  <a:gd name="T3" fmla="*/ 5 h 25"/>
                  <a:gd name="T4" fmla="*/ 139 w 149"/>
                  <a:gd name="T5" fmla="*/ 5 h 25"/>
                  <a:gd name="T6" fmla="*/ 141 w 149"/>
                  <a:gd name="T7" fmla="*/ 11 h 25"/>
                  <a:gd name="T8" fmla="*/ 128 w 149"/>
                  <a:gd name="T9" fmla="*/ 11 h 25"/>
                  <a:gd name="T10" fmla="*/ 130 w 149"/>
                  <a:gd name="T11" fmla="*/ 16 h 25"/>
                  <a:gd name="T12" fmla="*/ 109 w 149"/>
                  <a:gd name="T13" fmla="*/ 16 h 25"/>
                  <a:gd name="T14" fmla="*/ 111 w 149"/>
                  <a:gd name="T15" fmla="*/ 24 h 25"/>
                  <a:gd name="T16" fmla="*/ 35 w 149"/>
                  <a:gd name="T17" fmla="*/ 24 h 25"/>
                  <a:gd name="T18" fmla="*/ 32 w 149"/>
                  <a:gd name="T19" fmla="*/ 15 h 25"/>
                  <a:gd name="T20" fmla="*/ 16 w 149"/>
                  <a:gd name="T21" fmla="*/ 15 h 25"/>
                  <a:gd name="T22" fmla="*/ 14 w 149"/>
                  <a:gd name="T23" fmla="*/ 10 h 25"/>
                  <a:gd name="T24" fmla="*/ 0 w 149"/>
                  <a:gd name="T25" fmla="*/ 10 h 25"/>
                  <a:gd name="T26" fmla="*/ 0 w 149"/>
                  <a:gd name="T27" fmla="*/ 6 h 25"/>
                  <a:gd name="T28" fmla="*/ 5 w 149"/>
                  <a:gd name="T29" fmla="*/ 6 h 25"/>
                  <a:gd name="T30" fmla="*/ 3 w 149"/>
                  <a:gd name="T31" fmla="*/ 0 h 25"/>
                  <a:gd name="T32" fmla="*/ 146 w 149"/>
                  <a:gd name="T33" fmla="*/ 0 h 25"/>
                  <a:gd name="T34" fmla="*/ 146 w 149"/>
                  <a:gd name="T35" fmla="*/ 0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9" h="25">
                    <a:moveTo>
                      <a:pt x="146" y="0"/>
                    </a:moveTo>
                    <a:lnTo>
                      <a:pt x="148" y="5"/>
                    </a:lnTo>
                    <a:lnTo>
                      <a:pt x="139" y="5"/>
                    </a:lnTo>
                    <a:lnTo>
                      <a:pt x="141" y="11"/>
                    </a:lnTo>
                    <a:lnTo>
                      <a:pt x="128" y="11"/>
                    </a:lnTo>
                    <a:lnTo>
                      <a:pt x="130" y="16"/>
                    </a:lnTo>
                    <a:lnTo>
                      <a:pt x="109" y="16"/>
                    </a:lnTo>
                    <a:lnTo>
                      <a:pt x="111" y="24"/>
                    </a:lnTo>
                    <a:lnTo>
                      <a:pt x="35" y="24"/>
                    </a:lnTo>
                    <a:lnTo>
                      <a:pt x="32" y="15"/>
                    </a:lnTo>
                    <a:lnTo>
                      <a:pt x="16" y="15"/>
                    </a:lnTo>
                    <a:lnTo>
                      <a:pt x="14" y="10"/>
                    </a:lnTo>
                    <a:lnTo>
                      <a:pt x="0" y="10"/>
                    </a:lnTo>
                    <a:lnTo>
                      <a:pt x="0" y="6"/>
                    </a:lnTo>
                    <a:lnTo>
                      <a:pt x="5" y="6"/>
                    </a:lnTo>
                    <a:lnTo>
                      <a:pt x="3" y="0"/>
                    </a:lnTo>
                    <a:lnTo>
                      <a:pt x="146"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2" name="Freeform 240"/>
              <p:cNvSpPr>
                <a:spLocks/>
              </p:cNvSpPr>
              <p:nvPr/>
            </p:nvSpPr>
            <p:spPr bwMode="auto">
              <a:xfrm>
                <a:off x="1716" y="3019"/>
                <a:ext cx="15" cy="25"/>
              </a:xfrm>
              <a:custGeom>
                <a:avLst/>
                <a:gdLst>
                  <a:gd name="T0" fmla="*/ 14 w 15"/>
                  <a:gd name="T1" fmla="*/ 0 h 25"/>
                  <a:gd name="T2" fmla="*/ 6 w 15"/>
                  <a:gd name="T3" fmla="*/ 0 h 25"/>
                  <a:gd name="T4" fmla="*/ 5 w 15"/>
                  <a:gd name="T5" fmla="*/ 2 h 25"/>
                  <a:gd name="T6" fmla="*/ 5 w 15"/>
                  <a:gd name="T7" fmla="*/ 4 h 25"/>
                  <a:gd name="T8" fmla="*/ 5 w 15"/>
                  <a:gd name="T9" fmla="*/ 6 h 25"/>
                  <a:gd name="T10" fmla="*/ 5 w 15"/>
                  <a:gd name="T11" fmla="*/ 7 h 25"/>
                  <a:gd name="T12" fmla="*/ 3 w 15"/>
                  <a:gd name="T13" fmla="*/ 9 h 25"/>
                  <a:gd name="T14" fmla="*/ 3 w 15"/>
                  <a:gd name="T15" fmla="*/ 11 h 25"/>
                  <a:gd name="T16" fmla="*/ 3 w 15"/>
                  <a:gd name="T17" fmla="*/ 13 h 25"/>
                  <a:gd name="T18" fmla="*/ 3 w 15"/>
                  <a:gd name="T19" fmla="*/ 13 h 25"/>
                  <a:gd name="T20" fmla="*/ 1 w 15"/>
                  <a:gd name="T21" fmla="*/ 15 h 25"/>
                  <a:gd name="T22" fmla="*/ 1 w 15"/>
                  <a:gd name="T23" fmla="*/ 16 h 25"/>
                  <a:gd name="T24" fmla="*/ 1 w 15"/>
                  <a:gd name="T25" fmla="*/ 19 h 25"/>
                  <a:gd name="T26" fmla="*/ 1 w 15"/>
                  <a:gd name="T27" fmla="*/ 19 h 25"/>
                  <a:gd name="T28" fmla="*/ 0 w 15"/>
                  <a:gd name="T29" fmla="*/ 21 h 25"/>
                  <a:gd name="T30" fmla="*/ 0 w 15"/>
                  <a:gd name="T31" fmla="*/ 22 h 25"/>
                  <a:gd name="T32" fmla="*/ 0 w 15"/>
                  <a:gd name="T33" fmla="*/ 24 h 25"/>
                  <a:gd name="T34" fmla="*/ 0 w 15"/>
                  <a:gd name="T35" fmla="*/ 24 h 25"/>
                  <a:gd name="T36" fmla="*/ 8 w 15"/>
                  <a:gd name="T37" fmla="*/ 24 h 25"/>
                  <a:gd name="T38" fmla="*/ 14 w 15"/>
                  <a:gd name="T39" fmla="*/ 0 h 25"/>
                  <a:gd name="T40" fmla="*/ 14 w 15"/>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 h="25">
                    <a:moveTo>
                      <a:pt x="14" y="0"/>
                    </a:moveTo>
                    <a:lnTo>
                      <a:pt x="6" y="0"/>
                    </a:lnTo>
                    <a:lnTo>
                      <a:pt x="5" y="2"/>
                    </a:lnTo>
                    <a:lnTo>
                      <a:pt x="5" y="4"/>
                    </a:lnTo>
                    <a:lnTo>
                      <a:pt x="5" y="6"/>
                    </a:lnTo>
                    <a:lnTo>
                      <a:pt x="5" y="7"/>
                    </a:lnTo>
                    <a:lnTo>
                      <a:pt x="3" y="9"/>
                    </a:lnTo>
                    <a:lnTo>
                      <a:pt x="3" y="11"/>
                    </a:lnTo>
                    <a:lnTo>
                      <a:pt x="3" y="13"/>
                    </a:lnTo>
                    <a:lnTo>
                      <a:pt x="1" y="15"/>
                    </a:lnTo>
                    <a:lnTo>
                      <a:pt x="1" y="16"/>
                    </a:lnTo>
                    <a:lnTo>
                      <a:pt x="1" y="19"/>
                    </a:lnTo>
                    <a:lnTo>
                      <a:pt x="0" y="21"/>
                    </a:lnTo>
                    <a:lnTo>
                      <a:pt x="0" y="22"/>
                    </a:lnTo>
                    <a:lnTo>
                      <a:pt x="0" y="24"/>
                    </a:lnTo>
                    <a:lnTo>
                      <a:pt x="8" y="24"/>
                    </a:lnTo>
                    <a:lnTo>
                      <a:pt x="14"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3" name="Freeform 241"/>
              <p:cNvSpPr>
                <a:spLocks/>
              </p:cNvSpPr>
              <p:nvPr/>
            </p:nvSpPr>
            <p:spPr bwMode="auto">
              <a:xfrm>
                <a:off x="1810" y="3030"/>
                <a:ext cx="51" cy="14"/>
              </a:xfrm>
              <a:custGeom>
                <a:avLst/>
                <a:gdLst>
                  <a:gd name="T0" fmla="*/ 0 w 51"/>
                  <a:gd name="T1" fmla="*/ 13 h 14"/>
                  <a:gd name="T2" fmla="*/ 0 w 51"/>
                  <a:gd name="T3" fmla="*/ 13 h 14"/>
                  <a:gd name="T4" fmla="*/ 0 w 51"/>
                  <a:gd name="T5" fmla="*/ 12 h 14"/>
                  <a:gd name="T6" fmla="*/ 0 w 51"/>
                  <a:gd name="T7" fmla="*/ 12 h 14"/>
                  <a:gd name="T8" fmla="*/ 0 w 51"/>
                  <a:gd name="T9" fmla="*/ 10 h 14"/>
                  <a:gd name="T10" fmla="*/ 0 w 51"/>
                  <a:gd name="T11" fmla="*/ 10 h 14"/>
                  <a:gd name="T12" fmla="*/ 0 w 51"/>
                  <a:gd name="T13" fmla="*/ 10 h 14"/>
                  <a:gd name="T14" fmla="*/ 0 w 51"/>
                  <a:gd name="T15" fmla="*/ 10 h 14"/>
                  <a:gd name="T16" fmla="*/ 0 w 51"/>
                  <a:gd name="T17" fmla="*/ 8 h 14"/>
                  <a:gd name="T18" fmla="*/ 0 w 51"/>
                  <a:gd name="T19" fmla="*/ 8 h 14"/>
                  <a:gd name="T20" fmla="*/ 0 w 51"/>
                  <a:gd name="T21" fmla="*/ 8 h 14"/>
                  <a:gd name="T22" fmla="*/ 0 w 51"/>
                  <a:gd name="T23" fmla="*/ 8 h 14"/>
                  <a:gd name="T24" fmla="*/ 0 w 51"/>
                  <a:gd name="T25" fmla="*/ 5 h 14"/>
                  <a:gd name="T26" fmla="*/ 0 w 51"/>
                  <a:gd name="T27" fmla="*/ 5 h 14"/>
                  <a:gd name="T28" fmla="*/ 0 w 51"/>
                  <a:gd name="T29" fmla="*/ 4 h 14"/>
                  <a:gd name="T30" fmla="*/ 0 w 51"/>
                  <a:gd name="T31" fmla="*/ 3 h 14"/>
                  <a:gd name="T32" fmla="*/ 1 w 51"/>
                  <a:gd name="T33" fmla="*/ 0 h 14"/>
                  <a:gd name="T34" fmla="*/ 30 w 51"/>
                  <a:gd name="T35" fmla="*/ 0 h 14"/>
                  <a:gd name="T36" fmla="*/ 31 w 51"/>
                  <a:gd name="T37" fmla="*/ 5 h 14"/>
                  <a:gd name="T38" fmla="*/ 46 w 51"/>
                  <a:gd name="T39" fmla="*/ 5 h 14"/>
                  <a:gd name="T40" fmla="*/ 50 w 51"/>
                  <a:gd name="T41" fmla="*/ 13 h 14"/>
                  <a:gd name="T42" fmla="*/ 30 w 51"/>
                  <a:gd name="T43" fmla="*/ 13 h 14"/>
                  <a:gd name="T44" fmla="*/ 29 w 51"/>
                  <a:gd name="T45" fmla="*/ 10 h 14"/>
                  <a:gd name="T46" fmla="*/ 22 w 51"/>
                  <a:gd name="T47" fmla="*/ 10 h 14"/>
                  <a:gd name="T48" fmla="*/ 22 w 51"/>
                  <a:gd name="T49" fmla="*/ 13 h 14"/>
                  <a:gd name="T50" fmla="*/ 0 w 51"/>
                  <a:gd name="T51" fmla="*/ 13 h 14"/>
                  <a:gd name="T52" fmla="*/ 0 w 51"/>
                  <a:gd name="T53" fmla="*/ 13 h 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 h="14">
                    <a:moveTo>
                      <a:pt x="0" y="13"/>
                    </a:moveTo>
                    <a:lnTo>
                      <a:pt x="0" y="13"/>
                    </a:lnTo>
                    <a:lnTo>
                      <a:pt x="0" y="12"/>
                    </a:lnTo>
                    <a:lnTo>
                      <a:pt x="0" y="10"/>
                    </a:lnTo>
                    <a:lnTo>
                      <a:pt x="0" y="8"/>
                    </a:lnTo>
                    <a:lnTo>
                      <a:pt x="0" y="5"/>
                    </a:lnTo>
                    <a:lnTo>
                      <a:pt x="0" y="4"/>
                    </a:lnTo>
                    <a:lnTo>
                      <a:pt x="0" y="3"/>
                    </a:lnTo>
                    <a:lnTo>
                      <a:pt x="1" y="0"/>
                    </a:lnTo>
                    <a:lnTo>
                      <a:pt x="30" y="0"/>
                    </a:lnTo>
                    <a:lnTo>
                      <a:pt x="31" y="5"/>
                    </a:lnTo>
                    <a:lnTo>
                      <a:pt x="46" y="5"/>
                    </a:lnTo>
                    <a:lnTo>
                      <a:pt x="50" y="13"/>
                    </a:lnTo>
                    <a:lnTo>
                      <a:pt x="30" y="13"/>
                    </a:lnTo>
                    <a:lnTo>
                      <a:pt x="29" y="10"/>
                    </a:lnTo>
                    <a:lnTo>
                      <a:pt x="22" y="10"/>
                    </a:lnTo>
                    <a:lnTo>
                      <a:pt x="22" y="13"/>
                    </a:lnTo>
                    <a:lnTo>
                      <a:pt x="0" y="13"/>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4" name="Freeform 242"/>
              <p:cNvSpPr>
                <a:spLocks/>
              </p:cNvSpPr>
              <p:nvPr/>
            </p:nvSpPr>
            <p:spPr bwMode="auto">
              <a:xfrm>
                <a:off x="1812" y="3019"/>
                <a:ext cx="17" cy="6"/>
              </a:xfrm>
              <a:custGeom>
                <a:avLst/>
                <a:gdLst>
                  <a:gd name="T0" fmla="*/ 0 w 17"/>
                  <a:gd name="T1" fmla="*/ 5 h 6"/>
                  <a:gd name="T2" fmla="*/ 0 w 17"/>
                  <a:gd name="T3" fmla="*/ 5 h 6"/>
                  <a:gd name="T4" fmla="*/ 0 w 17"/>
                  <a:gd name="T5" fmla="*/ 5 h 6"/>
                  <a:gd name="T6" fmla="*/ 0 w 17"/>
                  <a:gd name="T7" fmla="*/ 5 h 6"/>
                  <a:gd name="T8" fmla="*/ 0 w 17"/>
                  <a:gd name="T9" fmla="*/ 5 h 6"/>
                  <a:gd name="T10" fmla="*/ 0 w 17"/>
                  <a:gd name="T11" fmla="*/ 5 h 6"/>
                  <a:gd name="T12" fmla="*/ 0 w 17"/>
                  <a:gd name="T13" fmla="*/ 5 h 6"/>
                  <a:gd name="T14" fmla="*/ 0 w 17"/>
                  <a:gd name="T15" fmla="*/ 5 h 6"/>
                  <a:gd name="T16" fmla="*/ 0 w 17"/>
                  <a:gd name="T17" fmla="*/ 3 h 6"/>
                  <a:gd name="T18" fmla="*/ 0 w 17"/>
                  <a:gd name="T19" fmla="*/ 3 h 6"/>
                  <a:gd name="T20" fmla="*/ 0 w 17"/>
                  <a:gd name="T21" fmla="*/ 3 h 6"/>
                  <a:gd name="T22" fmla="*/ 0 w 17"/>
                  <a:gd name="T23" fmla="*/ 3 h 6"/>
                  <a:gd name="T24" fmla="*/ 0 w 17"/>
                  <a:gd name="T25" fmla="*/ 1 h 6"/>
                  <a:gd name="T26" fmla="*/ 0 w 17"/>
                  <a:gd name="T27" fmla="*/ 1 h 6"/>
                  <a:gd name="T28" fmla="*/ 0 w 17"/>
                  <a:gd name="T29" fmla="*/ 1 h 6"/>
                  <a:gd name="T30" fmla="*/ 0 w 17"/>
                  <a:gd name="T31" fmla="*/ 1 h 6"/>
                  <a:gd name="T32" fmla="*/ 0 w 17"/>
                  <a:gd name="T33" fmla="*/ 0 h 6"/>
                  <a:gd name="T34" fmla="*/ 14 w 17"/>
                  <a:gd name="T35" fmla="*/ 0 h 6"/>
                  <a:gd name="T36" fmla="*/ 16 w 17"/>
                  <a:gd name="T37" fmla="*/ 5 h 6"/>
                  <a:gd name="T38" fmla="*/ 0 w 17"/>
                  <a:gd name="T39" fmla="*/ 5 h 6"/>
                  <a:gd name="T40" fmla="*/ 0 w 17"/>
                  <a:gd name="T41" fmla="*/ 5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6">
                    <a:moveTo>
                      <a:pt x="0" y="5"/>
                    </a:moveTo>
                    <a:lnTo>
                      <a:pt x="0" y="5"/>
                    </a:lnTo>
                    <a:lnTo>
                      <a:pt x="0" y="3"/>
                    </a:lnTo>
                    <a:lnTo>
                      <a:pt x="0" y="1"/>
                    </a:lnTo>
                    <a:lnTo>
                      <a:pt x="0" y="0"/>
                    </a:lnTo>
                    <a:lnTo>
                      <a:pt x="14" y="0"/>
                    </a:lnTo>
                    <a:lnTo>
                      <a:pt x="16" y="5"/>
                    </a:lnTo>
                    <a:lnTo>
                      <a:pt x="0" y="5"/>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5" name="Freeform 243"/>
              <p:cNvSpPr>
                <a:spLocks/>
              </p:cNvSpPr>
              <p:nvPr/>
            </p:nvSpPr>
            <p:spPr bwMode="auto">
              <a:xfrm>
                <a:off x="1811" y="3025"/>
                <a:ext cx="15" cy="5"/>
              </a:xfrm>
              <a:custGeom>
                <a:avLst/>
                <a:gdLst>
                  <a:gd name="T0" fmla="*/ 1 w 15"/>
                  <a:gd name="T1" fmla="*/ 4 h 5"/>
                  <a:gd name="T2" fmla="*/ 0 w 15"/>
                  <a:gd name="T3" fmla="*/ 4 h 5"/>
                  <a:gd name="T4" fmla="*/ 0 w 15"/>
                  <a:gd name="T5" fmla="*/ 4 h 5"/>
                  <a:gd name="T6" fmla="*/ 0 w 15"/>
                  <a:gd name="T7" fmla="*/ 4 h 5"/>
                  <a:gd name="T8" fmla="*/ 0 w 15"/>
                  <a:gd name="T9" fmla="*/ 4 h 5"/>
                  <a:gd name="T10" fmla="*/ 0 w 15"/>
                  <a:gd name="T11" fmla="*/ 4 h 5"/>
                  <a:gd name="T12" fmla="*/ 0 w 15"/>
                  <a:gd name="T13" fmla="*/ 4 h 5"/>
                  <a:gd name="T14" fmla="*/ 0 w 15"/>
                  <a:gd name="T15" fmla="*/ 4 h 5"/>
                  <a:gd name="T16" fmla="*/ 0 w 15"/>
                  <a:gd name="T17" fmla="*/ 3 h 5"/>
                  <a:gd name="T18" fmla="*/ 0 w 15"/>
                  <a:gd name="T19" fmla="*/ 3 h 5"/>
                  <a:gd name="T20" fmla="*/ 0 w 15"/>
                  <a:gd name="T21" fmla="*/ 3 h 5"/>
                  <a:gd name="T22" fmla="*/ 0 w 15"/>
                  <a:gd name="T23" fmla="*/ 3 h 5"/>
                  <a:gd name="T24" fmla="*/ 0 w 15"/>
                  <a:gd name="T25" fmla="*/ 2 h 5"/>
                  <a:gd name="T26" fmla="*/ 0 w 15"/>
                  <a:gd name="T27" fmla="*/ 2 h 5"/>
                  <a:gd name="T28" fmla="*/ 0 w 15"/>
                  <a:gd name="T29" fmla="*/ 2 h 5"/>
                  <a:gd name="T30" fmla="*/ 0 w 15"/>
                  <a:gd name="T31" fmla="*/ 2 h 5"/>
                  <a:gd name="T32" fmla="*/ 1 w 15"/>
                  <a:gd name="T33" fmla="*/ 0 h 5"/>
                  <a:gd name="T34" fmla="*/ 13 w 15"/>
                  <a:gd name="T35" fmla="*/ 0 h 5"/>
                  <a:gd name="T36" fmla="*/ 14 w 15"/>
                  <a:gd name="T37" fmla="*/ 4 h 5"/>
                  <a:gd name="T38" fmla="*/ 1 w 15"/>
                  <a:gd name="T39" fmla="*/ 4 h 5"/>
                  <a:gd name="T40" fmla="*/ 1 w 15"/>
                  <a:gd name="T41" fmla="*/ 4 h 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 h="5">
                    <a:moveTo>
                      <a:pt x="1" y="4"/>
                    </a:moveTo>
                    <a:lnTo>
                      <a:pt x="0" y="4"/>
                    </a:lnTo>
                    <a:lnTo>
                      <a:pt x="0" y="3"/>
                    </a:lnTo>
                    <a:lnTo>
                      <a:pt x="0" y="2"/>
                    </a:lnTo>
                    <a:lnTo>
                      <a:pt x="1" y="0"/>
                    </a:lnTo>
                    <a:lnTo>
                      <a:pt x="13" y="0"/>
                    </a:lnTo>
                    <a:lnTo>
                      <a:pt x="14" y="4"/>
                    </a:lnTo>
                    <a:lnTo>
                      <a:pt x="1" y="4"/>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6" name="Freeform 244"/>
              <p:cNvSpPr>
                <a:spLocks/>
              </p:cNvSpPr>
              <p:nvPr/>
            </p:nvSpPr>
            <p:spPr bwMode="auto">
              <a:xfrm>
                <a:off x="1729" y="3019"/>
                <a:ext cx="41" cy="25"/>
              </a:xfrm>
              <a:custGeom>
                <a:avLst/>
                <a:gdLst>
                  <a:gd name="T0" fmla="*/ 7 w 41"/>
                  <a:gd name="T1" fmla="*/ 0 h 25"/>
                  <a:gd name="T2" fmla="*/ 40 w 41"/>
                  <a:gd name="T3" fmla="*/ 0 h 25"/>
                  <a:gd name="T4" fmla="*/ 38 w 41"/>
                  <a:gd name="T5" fmla="*/ 2 h 25"/>
                  <a:gd name="T6" fmla="*/ 38 w 41"/>
                  <a:gd name="T7" fmla="*/ 4 h 25"/>
                  <a:gd name="T8" fmla="*/ 38 w 41"/>
                  <a:gd name="T9" fmla="*/ 6 h 25"/>
                  <a:gd name="T10" fmla="*/ 38 w 41"/>
                  <a:gd name="T11" fmla="*/ 8 h 25"/>
                  <a:gd name="T12" fmla="*/ 37 w 41"/>
                  <a:gd name="T13" fmla="*/ 9 h 25"/>
                  <a:gd name="T14" fmla="*/ 37 w 41"/>
                  <a:gd name="T15" fmla="*/ 11 h 25"/>
                  <a:gd name="T16" fmla="*/ 37 w 41"/>
                  <a:gd name="T17" fmla="*/ 14 h 25"/>
                  <a:gd name="T18" fmla="*/ 37 w 41"/>
                  <a:gd name="T19" fmla="*/ 14 h 25"/>
                  <a:gd name="T20" fmla="*/ 35 w 41"/>
                  <a:gd name="T21" fmla="*/ 15 h 25"/>
                  <a:gd name="T22" fmla="*/ 35 w 41"/>
                  <a:gd name="T23" fmla="*/ 17 h 25"/>
                  <a:gd name="T24" fmla="*/ 35 w 41"/>
                  <a:gd name="T25" fmla="*/ 19 h 25"/>
                  <a:gd name="T26" fmla="*/ 35 w 41"/>
                  <a:gd name="T27" fmla="*/ 19 h 25"/>
                  <a:gd name="T28" fmla="*/ 33 w 41"/>
                  <a:gd name="T29" fmla="*/ 21 h 25"/>
                  <a:gd name="T30" fmla="*/ 33 w 41"/>
                  <a:gd name="T31" fmla="*/ 22 h 25"/>
                  <a:gd name="T32" fmla="*/ 33 w 41"/>
                  <a:gd name="T33" fmla="*/ 24 h 25"/>
                  <a:gd name="T34" fmla="*/ 33 w 41"/>
                  <a:gd name="T35" fmla="*/ 24 h 25"/>
                  <a:gd name="T36" fmla="*/ 0 w 41"/>
                  <a:gd name="T37" fmla="*/ 24 h 25"/>
                  <a:gd name="T38" fmla="*/ 7 w 41"/>
                  <a:gd name="T39" fmla="*/ 0 h 25"/>
                  <a:gd name="T40" fmla="*/ 7 w 41"/>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25">
                    <a:moveTo>
                      <a:pt x="7" y="0"/>
                    </a:moveTo>
                    <a:lnTo>
                      <a:pt x="40" y="0"/>
                    </a:lnTo>
                    <a:lnTo>
                      <a:pt x="38" y="2"/>
                    </a:lnTo>
                    <a:lnTo>
                      <a:pt x="38" y="4"/>
                    </a:lnTo>
                    <a:lnTo>
                      <a:pt x="38" y="6"/>
                    </a:lnTo>
                    <a:lnTo>
                      <a:pt x="38" y="8"/>
                    </a:lnTo>
                    <a:lnTo>
                      <a:pt x="37" y="9"/>
                    </a:lnTo>
                    <a:lnTo>
                      <a:pt x="37" y="11"/>
                    </a:lnTo>
                    <a:lnTo>
                      <a:pt x="37" y="14"/>
                    </a:lnTo>
                    <a:lnTo>
                      <a:pt x="35" y="15"/>
                    </a:lnTo>
                    <a:lnTo>
                      <a:pt x="35" y="17"/>
                    </a:lnTo>
                    <a:lnTo>
                      <a:pt x="35" y="19"/>
                    </a:lnTo>
                    <a:lnTo>
                      <a:pt x="33" y="21"/>
                    </a:lnTo>
                    <a:lnTo>
                      <a:pt x="33" y="22"/>
                    </a:lnTo>
                    <a:lnTo>
                      <a:pt x="33" y="24"/>
                    </a:lnTo>
                    <a:lnTo>
                      <a:pt x="0" y="24"/>
                    </a:lnTo>
                    <a:lnTo>
                      <a:pt x="7"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7" name="Freeform 245"/>
              <p:cNvSpPr>
                <a:spLocks/>
              </p:cNvSpPr>
              <p:nvPr/>
            </p:nvSpPr>
            <p:spPr bwMode="auto">
              <a:xfrm>
                <a:off x="1772" y="3019"/>
                <a:ext cx="36" cy="15"/>
              </a:xfrm>
              <a:custGeom>
                <a:avLst/>
                <a:gdLst>
                  <a:gd name="T0" fmla="*/ 1 w 36"/>
                  <a:gd name="T1" fmla="*/ 0 h 15"/>
                  <a:gd name="T2" fmla="*/ 35 w 36"/>
                  <a:gd name="T3" fmla="*/ 0 h 15"/>
                  <a:gd name="T4" fmla="*/ 35 w 36"/>
                  <a:gd name="T5" fmla="*/ 1 h 15"/>
                  <a:gd name="T6" fmla="*/ 35 w 36"/>
                  <a:gd name="T7" fmla="*/ 1 h 15"/>
                  <a:gd name="T8" fmla="*/ 35 w 36"/>
                  <a:gd name="T9" fmla="*/ 1 h 15"/>
                  <a:gd name="T10" fmla="*/ 35 w 36"/>
                  <a:gd name="T11" fmla="*/ 1 h 15"/>
                  <a:gd name="T12" fmla="*/ 35 w 36"/>
                  <a:gd name="T13" fmla="*/ 4 h 15"/>
                  <a:gd name="T14" fmla="*/ 35 w 36"/>
                  <a:gd name="T15" fmla="*/ 4 h 15"/>
                  <a:gd name="T16" fmla="*/ 35 w 36"/>
                  <a:gd name="T17" fmla="*/ 4 h 15"/>
                  <a:gd name="T18" fmla="*/ 35 w 36"/>
                  <a:gd name="T19" fmla="*/ 4 h 15"/>
                  <a:gd name="T20" fmla="*/ 34 w 36"/>
                  <a:gd name="T21" fmla="*/ 6 h 15"/>
                  <a:gd name="T22" fmla="*/ 34 w 36"/>
                  <a:gd name="T23" fmla="*/ 6 h 15"/>
                  <a:gd name="T24" fmla="*/ 34 w 36"/>
                  <a:gd name="T25" fmla="*/ 8 h 15"/>
                  <a:gd name="T26" fmla="*/ 34 w 36"/>
                  <a:gd name="T27" fmla="*/ 8 h 15"/>
                  <a:gd name="T28" fmla="*/ 34 w 36"/>
                  <a:gd name="T29" fmla="*/ 10 h 15"/>
                  <a:gd name="T30" fmla="*/ 34 w 36"/>
                  <a:gd name="T31" fmla="*/ 11 h 15"/>
                  <a:gd name="T32" fmla="*/ 34 w 36"/>
                  <a:gd name="T33" fmla="*/ 14 h 15"/>
                  <a:gd name="T34" fmla="*/ 34 w 36"/>
                  <a:gd name="T35" fmla="*/ 14 h 15"/>
                  <a:gd name="T36" fmla="*/ 0 w 36"/>
                  <a:gd name="T37" fmla="*/ 14 h 15"/>
                  <a:gd name="T38" fmla="*/ 1 w 36"/>
                  <a:gd name="T39" fmla="*/ 0 h 15"/>
                  <a:gd name="T40" fmla="*/ 1 w 36"/>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 h="15">
                    <a:moveTo>
                      <a:pt x="1" y="0"/>
                    </a:moveTo>
                    <a:lnTo>
                      <a:pt x="35" y="0"/>
                    </a:lnTo>
                    <a:lnTo>
                      <a:pt x="35" y="1"/>
                    </a:lnTo>
                    <a:lnTo>
                      <a:pt x="35" y="4"/>
                    </a:lnTo>
                    <a:lnTo>
                      <a:pt x="34" y="6"/>
                    </a:lnTo>
                    <a:lnTo>
                      <a:pt x="34" y="8"/>
                    </a:lnTo>
                    <a:lnTo>
                      <a:pt x="34" y="10"/>
                    </a:lnTo>
                    <a:lnTo>
                      <a:pt x="34" y="11"/>
                    </a:lnTo>
                    <a:lnTo>
                      <a:pt x="34" y="14"/>
                    </a:lnTo>
                    <a:lnTo>
                      <a:pt x="0" y="14"/>
                    </a:lnTo>
                    <a:lnTo>
                      <a:pt x="1"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8" name="Freeform 246"/>
              <p:cNvSpPr>
                <a:spLocks/>
              </p:cNvSpPr>
              <p:nvPr/>
            </p:nvSpPr>
            <p:spPr bwMode="auto">
              <a:xfrm>
                <a:off x="1773" y="3008"/>
                <a:ext cx="36" cy="8"/>
              </a:xfrm>
              <a:custGeom>
                <a:avLst/>
                <a:gdLst>
                  <a:gd name="T0" fmla="*/ 2 w 36"/>
                  <a:gd name="T1" fmla="*/ 0 h 8"/>
                  <a:gd name="T2" fmla="*/ 35 w 36"/>
                  <a:gd name="T3" fmla="*/ 0 h 8"/>
                  <a:gd name="T4" fmla="*/ 35 w 36"/>
                  <a:gd name="T5" fmla="*/ 2 h 8"/>
                  <a:gd name="T6" fmla="*/ 35 w 36"/>
                  <a:gd name="T7" fmla="*/ 2 h 8"/>
                  <a:gd name="T8" fmla="*/ 35 w 36"/>
                  <a:gd name="T9" fmla="*/ 2 h 8"/>
                  <a:gd name="T10" fmla="*/ 35 w 36"/>
                  <a:gd name="T11" fmla="*/ 2 h 8"/>
                  <a:gd name="T12" fmla="*/ 35 w 36"/>
                  <a:gd name="T13" fmla="*/ 4 h 8"/>
                  <a:gd name="T14" fmla="*/ 35 w 36"/>
                  <a:gd name="T15" fmla="*/ 4 h 8"/>
                  <a:gd name="T16" fmla="*/ 35 w 36"/>
                  <a:gd name="T17" fmla="*/ 4 h 8"/>
                  <a:gd name="T18" fmla="*/ 35 w 36"/>
                  <a:gd name="T19" fmla="*/ 4 h 8"/>
                  <a:gd name="T20" fmla="*/ 35 w 36"/>
                  <a:gd name="T21" fmla="*/ 6 h 8"/>
                  <a:gd name="T22" fmla="*/ 35 w 36"/>
                  <a:gd name="T23" fmla="*/ 6 h 8"/>
                  <a:gd name="T24" fmla="*/ 35 w 36"/>
                  <a:gd name="T25" fmla="*/ 7 h 8"/>
                  <a:gd name="T26" fmla="*/ 35 w 36"/>
                  <a:gd name="T27" fmla="*/ 7 h 8"/>
                  <a:gd name="T28" fmla="*/ 35 w 36"/>
                  <a:gd name="T29" fmla="*/ 7 h 8"/>
                  <a:gd name="T30" fmla="*/ 35 w 36"/>
                  <a:gd name="T31" fmla="*/ 7 h 8"/>
                  <a:gd name="T32" fmla="*/ 35 w 36"/>
                  <a:gd name="T33" fmla="*/ 7 h 8"/>
                  <a:gd name="T34" fmla="*/ 35 w 36"/>
                  <a:gd name="T35" fmla="*/ 7 h 8"/>
                  <a:gd name="T36" fmla="*/ 0 w 36"/>
                  <a:gd name="T37" fmla="*/ 7 h 8"/>
                  <a:gd name="T38" fmla="*/ 2 w 36"/>
                  <a:gd name="T39" fmla="*/ 0 h 8"/>
                  <a:gd name="T40" fmla="*/ 2 w 36"/>
                  <a:gd name="T41" fmla="*/ 0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 h="8">
                    <a:moveTo>
                      <a:pt x="2" y="0"/>
                    </a:moveTo>
                    <a:lnTo>
                      <a:pt x="35" y="0"/>
                    </a:lnTo>
                    <a:lnTo>
                      <a:pt x="35" y="2"/>
                    </a:lnTo>
                    <a:lnTo>
                      <a:pt x="35" y="4"/>
                    </a:lnTo>
                    <a:lnTo>
                      <a:pt x="35" y="6"/>
                    </a:lnTo>
                    <a:lnTo>
                      <a:pt x="35" y="7"/>
                    </a:lnTo>
                    <a:lnTo>
                      <a:pt x="0" y="7"/>
                    </a:lnTo>
                    <a:lnTo>
                      <a:pt x="2"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19" name="Freeform 247"/>
              <p:cNvSpPr>
                <a:spLocks/>
              </p:cNvSpPr>
              <p:nvPr/>
            </p:nvSpPr>
            <p:spPr bwMode="auto">
              <a:xfrm>
                <a:off x="1768" y="3035"/>
                <a:ext cx="39" cy="9"/>
              </a:xfrm>
              <a:custGeom>
                <a:avLst/>
                <a:gdLst>
                  <a:gd name="T0" fmla="*/ 3 w 39"/>
                  <a:gd name="T1" fmla="*/ 0 h 9"/>
                  <a:gd name="T2" fmla="*/ 38 w 39"/>
                  <a:gd name="T3" fmla="*/ 0 h 9"/>
                  <a:gd name="T4" fmla="*/ 36 w 39"/>
                  <a:gd name="T5" fmla="*/ 2 h 9"/>
                  <a:gd name="T6" fmla="*/ 36 w 39"/>
                  <a:gd name="T7" fmla="*/ 2 h 9"/>
                  <a:gd name="T8" fmla="*/ 36 w 39"/>
                  <a:gd name="T9" fmla="*/ 2 h 9"/>
                  <a:gd name="T10" fmla="*/ 36 w 39"/>
                  <a:gd name="T11" fmla="*/ 2 h 9"/>
                  <a:gd name="T12" fmla="*/ 36 w 39"/>
                  <a:gd name="T13" fmla="*/ 4 h 9"/>
                  <a:gd name="T14" fmla="*/ 36 w 39"/>
                  <a:gd name="T15" fmla="*/ 4 h 9"/>
                  <a:gd name="T16" fmla="*/ 36 w 39"/>
                  <a:gd name="T17" fmla="*/ 4 h 9"/>
                  <a:gd name="T18" fmla="*/ 36 w 39"/>
                  <a:gd name="T19" fmla="*/ 4 h 9"/>
                  <a:gd name="T20" fmla="*/ 36 w 39"/>
                  <a:gd name="T21" fmla="*/ 6 h 9"/>
                  <a:gd name="T22" fmla="*/ 36 w 39"/>
                  <a:gd name="T23" fmla="*/ 6 h 9"/>
                  <a:gd name="T24" fmla="*/ 36 w 39"/>
                  <a:gd name="T25" fmla="*/ 6 h 9"/>
                  <a:gd name="T26" fmla="*/ 36 w 39"/>
                  <a:gd name="T27" fmla="*/ 6 h 9"/>
                  <a:gd name="T28" fmla="*/ 36 w 39"/>
                  <a:gd name="T29" fmla="*/ 8 h 9"/>
                  <a:gd name="T30" fmla="*/ 36 w 39"/>
                  <a:gd name="T31" fmla="*/ 8 h 9"/>
                  <a:gd name="T32" fmla="*/ 36 w 39"/>
                  <a:gd name="T33" fmla="*/ 8 h 9"/>
                  <a:gd name="T34" fmla="*/ 36 w 39"/>
                  <a:gd name="T35" fmla="*/ 8 h 9"/>
                  <a:gd name="T36" fmla="*/ 0 w 39"/>
                  <a:gd name="T37" fmla="*/ 8 h 9"/>
                  <a:gd name="T38" fmla="*/ 3 w 39"/>
                  <a:gd name="T39" fmla="*/ 0 h 9"/>
                  <a:gd name="T40" fmla="*/ 3 w 39"/>
                  <a:gd name="T41" fmla="*/ 0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 h="9">
                    <a:moveTo>
                      <a:pt x="3" y="0"/>
                    </a:moveTo>
                    <a:lnTo>
                      <a:pt x="38" y="0"/>
                    </a:lnTo>
                    <a:lnTo>
                      <a:pt x="36" y="2"/>
                    </a:lnTo>
                    <a:lnTo>
                      <a:pt x="36" y="4"/>
                    </a:lnTo>
                    <a:lnTo>
                      <a:pt x="36" y="6"/>
                    </a:lnTo>
                    <a:lnTo>
                      <a:pt x="36" y="8"/>
                    </a:lnTo>
                    <a:lnTo>
                      <a:pt x="0" y="8"/>
                    </a:lnTo>
                    <a:lnTo>
                      <a:pt x="3"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0" name="Freeform 248"/>
              <p:cNvSpPr>
                <a:spLocks/>
              </p:cNvSpPr>
              <p:nvPr/>
            </p:nvSpPr>
            <p:spPr bwMode="auto">
              <a:xfrm>
                <a:off x="1723" y="3008"/>
                <a:ext cx="49" cy="8"/>
              </a:xfrm>
              <a:custGeom>
                <a:avLst/>
                <a:gdLst>
                  <a:gd name="T0" fmla="*/ 0 w 49"/>
                  <a:gd name="T1" fmla="*/ 0 h 8"/>
                  <a:gd name="T2" fmla="*/ 48 w 49"/>
                  <a:gd name="T3" fmla="*/ 0 h 8"/>
                  <a:gd name="T4" fmla="*/ 47 w 49"/>
                  <a:gd name="T5" fmla="*/ 2 h 8"/>
                  <a:gd name="T6" fmla="*/ 47 w 49"/>
                  <a:gd name="T7" fmla="*/ 2 h 8"/>
                  <a:gd name="T8" fmla="*/ 47 w 49"/>
                  <a:gd name="T9" fmla="*/ 2 h 8"/>
                  <a:gd name="T10" fmla="*/ 47 w 49"/>
                  <a:gd name="T11" fmla="*/ 2 h 8"/>
                  <a:gd name="T12" fmla="*/ 47 w 49"/>
                  <a:gd name="T13" fmla="*/ 2 h 8"/>
                  <a:gd name="T14" fmla="*/ 47 w 49"/>
                  <a:gd name="T15" fmla="*/ 2 h 8"/>
                  <a:gd name="T16" fmla="*/ 47 w 49"/>
                  <a:gd name="T17" fmla="*/ 2 h 8"/>
                  <a:gd name="T18" fmla="*/ 47 w 49"/>
                  <a:gd name="T19" fmla="*/ 2 h 8"/>
                  <a:gd name="T20" fmla="*/ 47 w 49"/>
                  <a:gd name="T21" fmla="*/ 4 h 8"/>
                  <a:gd name="T22" fmla="*/ 47 w 49"/>
                  <a:gd name="T23" fmla="*/ 4 h 8"/>
                  <a:gd name="T24" fmla="*/ 47 w 49"/>
                  <a:gd name="T25" fmla="*/ 4 h 8"/>
                  <a:gd name="T26" fmla="*/ 47 w 49"/>
                  <a:gd name="T27" fmla="*/ 4 h 8"/>
                  <a:gd name="T28" fmla="*/ 47 w 49"/>
                  <a:gd name="T29" fmla="*/ 6 h 8"/>
                  <a:gd name="T30" fmla="*/ 47 w 49"/>
                  <a:gd name="T31" fmla="*/ 6 h 8"/>
                  <a:gd name="T32" fmla="*/ 47 w 49"/>
                  <a:gd name="T33" fmla="*/ 7 h 8"/>
                  <a:gd name="T34" fmla="*/ 47 w 49"/>
                  <a:gd name="T35" fmla="*/ 7 h 8"/>
                  <a:gd name="T36" fmla="*/ 0 w 49"/>
                  <a:gd name="T37" fmla="*/ 7 h 8"/>
                  <a:gd name="T38" fmla="*/ 0 w 49"/>
                  <a:gd name="T39" fmla="*/ 0 h 8"/>
                  <a:gd name="T40" fmla="*/ 0 w 49"/>
                  <a:gd name="T41" fmla="*/ 0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8">
                    <a:moveTo>
                      <a:pt x="0" y="0"/>
                    </a:moveTo>
                    <a:lnTo>
                      <a:pt x="48" y="0"/>
                    </a:lnTo>
                    <a:lnTo>
                      <a:pt x="47" y="2"/>
                    </a:lnTo>
                    <a:lnTo>
                      <a:pt x="47" y="4"/>
                    </a:lnTo>
                    <a:lnTo>
                      <a:pt x="47" y="6"/>
                    </a:lnTo>
                    <a:lnTo>
                      <a:pt x="47" y="7"/>
                    </a:lnTo>
                    <a:lnTo>
                      <a:pt x="0" y="7"/>
                    </a:lnTo>
                    <a:lnTo>
                      <a:pt x="0"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1" name="Freeform 249"/>
              <p:cNvSpPr>
                <a:spLocks/>
              </p:cNvSpPr>
              <p:nvPr/>
            </p:nvSpPr>
            <p:spPr bwMode="auto">
              <a:xfrm>
                <a:off x="1910" y="3008"/>
                <a:ext cx="51" cy="8"/>
              </a:xfrm>
              <a:custGeom>
                <a:avLst/>
                <a:gdLst>
                  <a:gd name="T0" fmla="*/ 48 w 51"/>
                  <a:gd name="T1" fmla="*/ 0 h 8"/>
                  <a:gd name="T2" fmla="*/ 0 w 51"/>
                  <a:gd name="T3" fmla="*/ 0 h 8"/>
                  <a:gd name="T4" fmla="*/ 2 w 51"/>
                  <a:gd name="T5" fmla="*/ 7 h 8"/>
                  <a:gd name="T6" fmla="*/ 50 w 51"/>
                  <a:gd name="T7" fmla="*/ 7 h 8"/>
                  <a:gd name="T8" fmla="*/ 48 w 51"/>
                  <a:gd name="T9" fmla="*/ 0 h 8"/>
                  <a:gd name="T10" fmla="*/ 48 w 51"/>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 h="8">
                    <a:moveTo>
                      <a:pt x="48" y="0"/>
                    </a:moveTo>
                    <a:lnTo>
                      <a:pt x="0" y="0"/>
                    </a:lnTo>
                    <a:lnTo>
                      <a:pt x="2" y="7"/>
                    </a:lnTo>
                    <a:lnTo>
                      <a:pt x="50" y="7"/>
                    </a:lnTo>
                    <a:lnTo>
                      <a:pt x="48"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2" name="Freeform 250"/>
              <p:cNvSpPr>
                <a:spLocks/>
              </p:cNvSpPr>
              <p:nvPr/>
            </p:nvSpPr>
            <p:spPr bwMode="auto">
              <a:xfrm>
                <a:off x="1862" y="3008"/>
                <a:ext cx="47" cy="8"/>
              </a:xfrm>
              <a:custGeom>
                <a:avLst/>
                <a:gdLst>
                  <a:gd name="T0" fmla="*/ 44 w 47"/>
                  <a:gd name="T1" fmla="*/ 0 h 8"/>
                  <a:gd name="T2" fmla="*/ 0 w 47"/>
                  <a:gd name="T3" fmla="*/ 0 h 8"/>
                  <a:gd name="T4" fmla="*/ 3 w 47"/>
                  <a:gd name="T5" fmla="*/ 7 h 8"/>
                  <a:gd name="T6" fmla="*/ 46 w 47"/>
                  <a:gd name="T7" fmla="*/ 7 h 8"/>
                  <a:gd name="T8" fmla="*/ 44 w 47"/>
                  <a:gd name="T9" fmla="*/ 0 h 8"/>
                  <a:gd name="T10" fmla="*/ 44 w 47"/>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 h="8">
                    <a:moveTo>
                      <a:pt x="44" y="0"/>
                    </a:moveTo>
                    <a:lnTo>
                      <a:pt x="0" y="0"/>
                    </a:lnTo>
                    <a:lnTo>
                      <a:pt x="3" y="7"/>
                    </a:lnTo>
                    <a:lnTo>
                      <a:pt x="46" y="7"/>
                    </a:lnTo>
                    <a:lnTo>
                      <a:pt x="44"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3" name="Freeform 251"/>
              <p:cNvSpPr>
                <a:spLocks/>
              </p:cNvSpPr>
              <p:nvPr/>
            </p:nvSpPr>
            <p:spPr bwMode="auto">
              <a:xfrm>
                <a:off x="1812" y="3008"/>
                <a:ext cx="50" cy="8"/>
              </a:xfrm>
              <a:custGeom>
                <a:avLst/>
                <a:gdLst>
                  <a:gd name="T0" fmla="*/ 46 w 50"/>
                  <a:gd name="T1" fmla="*/ 0 h 8"/>
                  <a:gd name="T2" fmla="*/ 0 w 50"/>
                  <a:gd name="T3" fmla="*/ 0 h 8"/>
                  <a:gd name="T4" fmla="*/ 0 w 50"/>
                  <a:gd name="T5" fmla="*/ 7 h 8"/>
                  <a:gd name="T6" fmla="*/ 49 w 50"/>
                  <a:gd name="T7" fmla="*/ 7 h 8"/>
                  <a:gd name="T8" fmla="*/ 46 w 50"/>
                  <a:gd name="T9" fmla="*/ 0 h 8"/>
                  <a:gd name="T10" fmla="*/ 46 w 50"/>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8">
                    <a:moveTo>
                      <a:pt x="46" y="0"/>
                    </a:moveTo>
                    <a:lnTo>
                      <a:pt x="0" y="0"/>
                    </a:lnTo>
                    <a:lnTo>
                      <a:pt x="0" y="7"/>
                    </a:lnTo>
                    <a:lnTo>
                      <a:pt x="49" y="7"/>
                    </a:lnTo>
                    <a:lnTo>
                      <a:pt x="46" y="0"/>
                    </a:lnTo>
                  </a:path>
                </a:pathLst>
              </a:custGeom>
              <a:solidFill>
                <a:srgbClr val="808080"/>
              </a:solidFill>
              <a:ln w="9247" cap="flat" cmpd="sng">
                <a:solidFill>
                  <a:srgbClr val="D2D2D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4" name="Freeform 252"/>
              <p:cNvSpPr>
                <a:spLocks/>
              </p:cNvSpPr>
              <p:nvPr/>
            </p:nvSpPr>
            <p:spPr bwMode="auto">
              <a:xfrm>
                <a:off x="1709" y="3008"/>
                <a:ext cx="285" cy="38"/>
              </a:xfrm>
              <a:custGeom>
                <a:avLst/>
                <a:gdLst>
                  <a:gd name="T0" fmla="*/ 276 w 285"/>
                  <a:gd name="T1" fmla="*/ 0 h 38"/>
                  <a:gd name="T2" fmla="*/ 276 w 285"/>
                  <a:gd name="T3" fmla="*/ 4 h 38"/>
                  <a:gd name="T4" fmla="*/ 276 w 285"/>
                  <a:gd name="T5" fmla="*/ 6 h 38"/>
                  <a:gd name="T6" fmla="*/ 276 w 285"/>
                  <a:gd name="T7" fmla="*/ 8 h 38"/>
                  <a:gd name="T8" fmla="*/ 277 w 285"/>
                  <a:gd name="T9" fmla="*/ 10 h 38"/>
                  <a:gd name="T10" fmla="*/ 277 w 285"/>
                  <a:gd name="T11" fmla="*/ 13 h 38"/>
                  <a:gd name="T12" fmla="*/ 277 w 285"/>
                  <a:gd name="T13" fmla="*/ 15 h 38"/>
                  <a:gd name="T14" fmla="*/ 277 w 285"/>
                  <a:gd name="T15" fmla="*/ 17 h 38"/>
                  <a:gd name="T16" fmla="*/ 278 w 285"/>
                  <a:gd name="T17" fmla="*/ 19 h 38"/>
                  <a:gd name="T18" fmla="*/ 278 w 285"/>
                  <a:gd name="T19" fmla="*/ 23 h 38"/>
                  <a:gd name="T20" fmla="*/ 278 w 285"/>
                  <a:gd name="T21" fmla="*/ 25 h 38"/>
                  <a:gd name="T22" fmla="*/ 278 w 285"/>
                  <a:gd name="T23" fmla="*/ 27 h 38"/>
                  <a:gd name="T24" fmla="*/ 280 w 285"/>
                  <a:gd name="T25" fmla="*/ 29 h 38"/>
                  <a:gd name="T26" fmla="*/ 280 w 285"/>
                  <a:gd name="T27" fmla="*/ 31 h 38"/>
                  <a:gd name="T28" fmla="*/ 282 w 285"/>
                  <a:gd name="T29" fmla="*/ 33 h 38"/>
                  <a:gd name="T30" fmla="*/ 282 w 285"/>
                  <a:gd name="T31" fmla="*/ 35 h 38"/>
                  <a:gd name="T32" fmla="*/ 284 w 285"/>
                  <a:gd name="T33" fmla="*/ 37 h 38"/>
                  <a:gd name="T34" fmla="*/ 0 w 285"/>
                  <a:gd name="T35" fmla="*/ 37 h 38"/>
                  <a:gd name="T36" fmla="*/ 0 w 285"/>
                  <a:gd name="T37" fmla="*/ 35 h 38"/>
                  <a:gd name="T38" fmla="*/ 0 w 285"/>
                  <a:gd name="T39" fmla="*/ 33 h 38"/>
                  <a:gd name="T40" fmla="*/ 0 w 285"/>
                  <a:gd name="T41" fmla="*/ 31 h 38"/>
                  <a:gd name="T42" fmla="*/ 2 w 285"/>
                  <a:gd name="T43" fmla="*/ 29 h 38"/>
                  <a:gd name="T44" fmla="*/ 2 w 285"/>
                  <a:gd name="T45" fmla="*/ 27 h 38"/>
                  <a:gd name="T46" fmla="*/ 4 w 285"/>
                  <a:gd name="T47" fmla="*/ 25 h 38"/>
                  <a:gd name="T48" fmla="*/ 4 w 285"/>
                  <a:gd name="T49" fmla="*/ 23 h 38"/>
                  <a:gd name="T50" fmla="*/ 5 w 285"/>
                  <a:gd name="T51" fmla="*/ 19 h 38"/>
                  <a:gd name="T52" fmla="*/ 5 w 285"/>
                  <a:gd name="T53" fmla="*/ 17 h 38"/>
                  <a:gd name="T54" fmla="*/ 5 w 285"/>
                  <a:gd name="T55" fmla="*/ 15 h 38"/>
                  <a:gd name="T56" fmla="*/ 5 w 285"/>
                  <a:gd name="T57" fmla="*/ 13 h 38"/>
                  <a:gd name="T58" fmla="*/ 7 w 285"/>
                  <a:gd name="T59" fmla="*/ 10 h 38"/>
                  <a:gd name="T60" fmla="*/ 7 w 285"/>
                  <a:gd name="T61" fmla="*/ 8 h 38"/>
                  <a:gd name="T62" fmla="*/ 7 w 285"/>
                  <a:gd name="T63" fmla="*/ 6 h 38"/>
                  <a:gd name="T64" fmla="*/ 7 w 285"/>
                  <a:gd name="T65" fmla="*/ 4 h 38"/>
                  <a:gd name="T66" fmla="*/ 9 w 285"/>
                  <a:gd name="T67" fmla="*/ 0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5" h="38">
                    <a:moveTo>
                      <a:pt x="276" y="0"/>
                    </a:moveTo>
                    <a:lnTo>
                      <a:pt x="276" y="4"/>
                    </a:lnTo>
                    <a:lnTo>
                      <a:pt x="276" y="6"/>
                    </a:lnTo>
                    <a:lnTo>
                      <a:pt x="276" y="8"/>
                    </a:lnTo>
                    <a:lnTo>
                      <a:pt x="277" y="10"/>
                    </a:lnTo>
                    <a:lnTo>
                      <a:pt x="277" y="13"/>
                    </a:lnTo>
                    <a:lnTo>
                      <a:pt x="277" y="15"/>
                    </a:lnTo>
                    <a:lnTo>
                      <a:pt x="277" y="17"/>
                    </a:lnTo>
                    <a:lnTo>
                      <a:pt x="278" y="19"/>
                    </a:lnTo>
                    <a:lnTo>
                      <a:pt x="278" y="23"/>
                    </a:lnTo>
                    <a:lnTo>
                      <a:pt x="278" y="25"/>
                    </a:lnTo>
                    <a:lnTo>
                      <a:pt x="278" y="27"/>
                    </a:lnTo>
                    <a:lnTo>
                      <a:pt x="280" y="29"/>
                    </a:lnTo>
                    <a:lnTo>
                      <a:pt x="280" y="31"/>
                    </a:lnTo>
                    <a:lnTo>
                      <a:pt x="282" y="33"/>
                    </a:lnTo>
                    <a:lnTo>
                      <a:pt x="282" y="35"/>
                    </a:lnTo>
                    <a:lnTo>
                      <a:pt x="284" y="37"/>
                    </a:lnTo>
                    <a:lnTo>
                      <a:pt x="0" y="37"/>
                    </a:lnTo>
                    <a:lnTo>
                      <a:pt x="0" y="35"/>
                    </a:lnTo>
                    <a:lnTo>
                      <a:pt x="0" y="33"/>
                    </a:lnTo>
                    <a:lnTo>
                      <a:pt x="0" y="31"/>
                    </a:lnTo>
                    <a:lnTo>
                      <a:pt x="2" y="29"/>
                    </a:lnTo>
                    <a:lnTo>
                      <a:pt x="2" y="27"/>
                    </a:lnTo>
                    <a:lnTo>
                      <a:pt x="4" y="25"/>
                    </a:lnTo>
                    <a:lnTo>
                      <a:pt x="4" y="23"/>
                    </a:lnTo>
                    <a:lnTo>
                      <a:pt x="5" y="19"/>
                    </a:lnTo>
                    <a:lnTo>
                      <a:pt x="5" y="17"/>
                    </a:lnTo>
                    <a:lnTo>
                      <a:pt x="5" y="15"/>
                    </a:lnTo>
                    <a:lnTo>
                      <a:pt x="5" y="13"/>
                    </a:lnTo>
                    <a:lnTo>
                      <a:pt x="7" y="10"/>
                    </a:lnTo>
                    <a:lnTo>
                      <a:pt x="7" y="8"/>
                    </a:lnTo>
                    <a:lnTo>
                      <a:pt x="7" y="6"/>
                    </a:lnTo>
                    <a:lnTo>
                      <a:pt x="7" y="4"/>
                    </a:lnTo>
                    <a:lnTo>
                      <a:pt x="9" y="0"/>
                    </a:lnTo>
                  </a:path>
                </a:pathLst>
              </a:custGeom>
              <a:noFill/>
              <a:ln w="9247"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5" name="Freeform 253"/>
              <p:cNvSpPr>
                <a:spLocks/>
              </p:cNvSpPr>
              <p:nvPr/>
            </p:nvSpPr>
            <p:spPr bwMode="auto">
              <a:xfrm>
                <a:off x="1967" y="3008"/>
                <a:ext cx="16" cy="8"/>
              </a:xfrm>
              <a:custGeom>
                <a:avLst/>
                <a:gdLst>
                  <a:gd name="T0" fmla="*/ 13 w 16"/>
                  <a:gd name="T1" fmla="*/ 0 h 8"/>
                  <a:gd name="T2" fmla="*/ 0 w 16"/>
                  <a:gd name="T3" fmla="*/ 0 h 8"/>
                  <a:gd name="T4" fmla="*/ 2 w 16"/>
                  <a:gd name="T5" fmla="*/ 7 h 8"/>
                  <a:gd name="T6" fmla="*/ 15 w 16"/>
                  <a:gd name="T7" fmla="*/ 7 h 8"/>
                  <a:gd name="T8" fmla="*/ 13 w 16"/>
                  <a:gd name="T9" fmla="*/ 0 h 8"/>
                  <a:gd name="T10" fmla="*/ 13 w 16"/>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8">
                    <a:moveTo>
                      <a:pt x="13" y="0"/>
                    </a:moveTo>
                    <a:lnTo>
                      <a:pt x="0" y="0"/>
                    </a:lnTo>
                    <a:lnTo>
                      <a:pt x="2" y="7"/>
                    </a:lnTo>
                    <a:lnTo>
                      <a:pt x="15" y="7"/>
                    </a:lnTo>
                    <a:lnTo>
                      <a:pt x="13" y="0"/>
                    </a:lnTo>
                  </a:path>
                </a:pathLst>
              </a:custGeom>
              <a:solidFill>
                <a:srgbClr val="808080"/>
              </a:solidFill>
              <a:ln w="9247" cap="flat" cmpd="sng">
                <a:solidFill>
                  <a:srgbClr val="E1E1E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26" name="Freeform 254" descr="50%"/>
              <p:cNvSpPr>
                <a:spLocks/>
              </p:cNvSpPr>
              <p:nvPr/>
            </p:nvSpPr>
            <p:spPr bwMode="auto">
              <a:xfrm>
                <a:off x="1700" y="3057"/>
                <a:ext cx="304" cy="4"/>
              </a:xfrm>
              <a:custGeom>
                <a:avLst/>
                <a:gdLst>
                  <a:gd name="T0" fmla="*/ 0 w 304"/>
                  <a:gd name="T1" fmla="*/ 0 h 4"/>
                  <a:gd name="T2" fmla="*/ 0 w 304"/>
                  <a:gd name="T3" fmla="*/ 3 h 4"/>
                  <a:gd name="T4" fmla="*/ 0 w 304"/>
                  <a:gd name="T5" fmla="*/ 3 h 4"/>
                  <a:gd name="T6" fmla="*/ 0 w 304"/>
                  <a:gd name="T7" fmla="*/ 3 h 4"/>
                  <a:gd name="T8" fmla="*/ 0 w 304"/>
                  <a:gd name="T9" fmla="*/ 3 h 4"/>
                  <a:gd name="T10" fmla="*/ 0 w 304"/>
                  <a:gd name="T11" fmla="*/ 3 h 4"/>
                  <a:gd name="T12" fmla="*/ 0 w 304"/>
                  <a:gd name="T13" fmla="*/ 3 h 4"/>
                  <a:gd name="T14" fmla="*/ 0 w 304"/>
                  <a:gd name="T15" fmla="*/ 3 h 4"/>
                  <a:gd name="T16" fmla="*/ 0 w 304"/>
                  <a:gd name="T17" fmla="*/ 3 h 4"/>
                  <a:gd name="T18" fmla="*/ 0 w 304"/>
                  <a:gd name="T19" fmla="*/ 3 h 4"/>
                  <a:gd name="T20" fmla="*/ 0 w 304"/>
                  <a:gd name="T21" fmla="*/ 3 h 4"/>
                  <a:gd name="T22" fmla="*/ 0 w 304"/>
                  <a:gd name="T23" fmla="*/ 3 h 4"/>
                  <a:gd name="T24" fmla="*/ 0 w 304"/>
                  <a:gd name="T25" fmla="*/ 3 h 4"/>
                  <a:gd name="T26" fmla="*/ 0 w 304"/>
                  <a:gd name="T27" fmla="*/ 3 h 4"/>
                  <a:gd name="T28" fmla="*/ 0 w 304"/>
                  <a:gd name="T29" fmla="*/ 3 h 4"/>
                  <a:gd name="T30" fmla="*/ 0 w 304"/>
                  <a:gd name="T31" fmla="*/ 3 h 4"/>
                  <a:gd name="T32" fmla="*/ 1 w 304"/>
                  <a:gd name="T33" fmla="*/ 3 h 4"/>
                  <a:gd name="T34" fmla="*/ 302 w 304"/>
                  <a:gd name="T35" fmla="*/ 3 h 4"/>
                  <a:gd name="T36" fmla="*/ 302 w 304"/>
                  <a:gd name="T37" fmla="*/ 3 h 4"/>
                  <a:gd name="T38" fmla="*/ 302 w 304"/>
                  <a:gd name="T39" fmla="*/ 3 h 4"/>
                  <a:gd name="T40" fmla="*/ 302 w 304"/>
                  <a:gd name="T41" fmla="*/ 3 h 4"/>
                  <a:gd name="T42" fmla="*/ 302 w 304"/>
                  <a:gd name="T43" fmla="*/ 3 h 4"/>
                  <a:gd name="T44" fmla="*/ 302 w 304"/>
                  <a:gd name="T45" fmla="*/ 3 h 4"/>
                  <a:gd name="T46" fmla="*/ 302 w 304"/>
                  <a:gd name="T47" fmla="*/ 3 h 4"/>
                  <a:gd name="T48" fmla="*/ 302 w 304"/>
                  <a:gd name="T49" fmla="*/ 3 h 4"/>
                  <a:gd name="T50" fmla="*/ 302 w 304"/>
                  <a:gd name="T51" fmla="*/ 2 h 4"/>
                  <a:gd name="T52" fmla="*/ 302 w 304"/>
                  <a:gd name="T53" fmla="*/ 2 h 4"/>
                  <a:gd name="T54" fmla="*/ 302 w 304"/>
                  <a:gd name="T55" fmla="*/ 2 h 4"/>
                  <a:gd name="T56" fmla="*/ 302 w 304"/>
                  <a:gd name="T57" fmla="*/ 2 h 4"/>
                  <a:gd name="T58" fmla="*/ 302 w 304"/>
                  <a:gd name="T59" fmla="*/ 2 h 4"/>
                  <a:gd name="T60" fmla="*/ 302 w 304"/>
                  <a:gd name="T61" fmla="*/ 2 h 4"/>
                  <a:gd name="T62" fmla="*/ 302 w 304"/>
                  <a:gd name="T63" fmla="*/ 2 h 4"/>
                  <a:gd name="T64" fmla="*/ 302 w 304"/>
                  <a:gd name="T65" fmla="*/ 2 h 4"/>
                  <a:gd name="T66" fmla="*/ 303 w 304"/>
                  <a:gd name="T67" fmla="*/ 0 h 4"/>
                  <a:gd name="T68" fmla="*/ 0 w 304"/>
                  <a:gd name="T69" fmla="*/ 0 h 4"/>
                  <a:gd name="T70" fmla="*/ 0 w 304"/>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4" h="4">
                    <a:moveTo>
                      <a:pt x="0" y="0"/>
                    </a:moveTo>
                    <a:lnTo>
                      <a:pt x="0" y="3"/>
                    </a:lnTo>
                    <a:lnTo>
                      <a:pt x="1" y="3"/>
                    </a:lnTo>
                    <a:lnTo>
                      <a:pt x="302" y="3"/>
                    </a:lnTo>
                    <a:lnTo>
                      <a:pt x="302" y="2"/>
                    </a:lnTo>
                    <a:lnTo>
                      <a:pt x="303" y="0"/>
                    </a:lnTo>
                    <a:lnTo>
                      <a:pt x="0" y="0"/>
                    </a:lnTo>
                  </a:path>
                </a:pathLst>
              </a:custGeom>
              <a:pattFill prst="pct50">
                <a:fgClr>
                  <a:srgbClr val="808080"/>
                </a:fgClr>
                <a:bgClr>
                  <a:srgbClr val="D2D2D2"/>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134" name="Line 255"/>
              <p:cNvSpPr>
                <a:spLocks noChangeShapeType="1"/>
              </p:cNvSpPr>
              <p:nvPr/>
            </p:nvSpPr>
            <p:spPr bwMode="auto">
              <a:xfrm flipH="1">
                <a:off x="1700" y="3052"/>
                <a:ext cx="304" cy="0"/>
              </a:xfrm>
              <a:prstGeom prst="line">
                <a:avLst/>
              </a:prstGeom>
              <a:noFill/>
              <a:ln w="18454">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35" name="Line 256"/>
              <p:cNvSpPr>
                <a:spLocks noChangeShapeType="1"/>
              </p:cNvSpPr>
              <p:nvPr/>
            </p:nvSpPr>
            <p:spPr bwMode="auto">
              <a:xfrm flipH="1">
                <a:off x="1697" y="3055"/>
                <a:ext cx="310" cy="0"/>
              </a:xfrm>
              <a:prstGeom prst="line">
                <a:avLst/>
              </a:prstGeom>
              <a:noFill/>
              <a:ln w="9247">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36" name="Line 257"/>
              <p:cNvSpPr>
                <a:spLocks noChangeShapeType="1"/>
              </p:cNvSpPr>
              <p:nvPr/>
            </p:nvSpPr>
            <p:spPr bwMode="auto">
              <a:xfrm flipH="1">
                <a:off x="1711" y="3001"/>
                <a:ext cx="282" cy="0"/>
              </a:xfrm>
              <a:prstGeom prst="line">
                <a:avLst/>
              </a:prstGeom>
              <a:noFill/>
              <a:ln w="18454">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73137" name="AutoShape 258" descr="50%"/>
              <p:cNvSpPr>
                <a:spLocks noChangeArrowheads="1"/>
              </p:cNvSpPr>
              <p:nvPr/>
            </p:nvSpPr>
            <p:spPr bwMode="auto">
              <a:xfrm flipV="1">
                <a:off x="1799" y="2977"/>
                <a:ext cx="104" cy="3"/>
              </a:xfrm>
              <a:prstGeom prst="roundRect">
                <a:avLst>
                  <a:gd name="adj" fmla="val 0"/>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38" name="AutoShape 259"/>
              <p:cNvSpPr>
                <a:spLocks noChangeArrowheads="1"/>
              </p:cNvSpPr>
              <p:nvPr/>
            </p:nvSpPr>
            <p:spPr bwMode="auto">
              <a:xfrm flipV="1">
                <a:off x="1822" y="2986"/>
                <a:ext cx="57" cy="4"/>
              </a:xfrm>
              <a:prstGeom prst="roundRect">
                <a:avLst>
                  <a:gd name="adj" fmla="val 0"/>
                </a:avLst>
              </a:prstGeom>
              <a:solidFill>
                <a:srgbClr val="808080"/>
              </a:solidFill>
              <a:ln w="9247">
                <a:solidFill>
                  <a:srgbClr val="80808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532" name="Freeform 260"/>
              <p:cNvSpPr>
                <a:spLocks/>
              </p:cNvSpPr>
              <p:nvPr/>
            </p:nvSpPr>
            <p:spPr bwMode="auto">
              <a:xfrm>
                <a:off x="1812" y="2980"/>
                <a:ext cx="77" cy="7"/>
              </a:xfrm>
              <a:custGeom>
                <a:avLst/>
                <a:gdLst>
                  <a:gd name="T0" fmla="*/ 67 w 77"/>
                  <a:gd name="T1" fmla="*/ 6 h 7"/>
                  <a:gd name="T2" fmla="*/ 67 w 77"/>
                  <a:gd name="T3" fmla="*/ 6 h 7"/>
                  <a:gd name="T4" fmla="*/ 67 w 77"/>
                  <a:gd name="T5" fmla="*/ 6 h 7"/>
                  <a:gd name="T6" fmla="*/ 67 w 77"/>
                  <a:gd name="T7" fmla="*/ 6 h 7"/>
                  <a:gd name="T8" fmla="*/ 69 w 77"/>
                  <a:gd name="T9" fmla="*/ 6 h 7"/>
                  <a:gd name="T10" fmla="*/ 69 w 77"/>
                  <a:gd name="T11" fmla="*/ 6 h 7"/>
                  <a:gd name="T12" fmla="*/ 70 w 77"/>
                  <a:gd name="T13" fmla="*/ 6 h 7"/>
                  <a:gd name="T14" fmla="*/ 70 w 77"/>
                  <a:gd name="T15" fmla="*/ 6 h 7"/>
                  <a:gd name="T16" fmla="*/ 72 w 77"/>
                  <a:gd name="T17" fmla="*/ 4 h 7"/>
                  <a:gd name="T18" fmla="*/ 72 w 77"/>
                  <a:gd name="T19" fmla="*/ 4 h 7"/>
                  <a:gd name="T20" fmla="*/ 72 w 77"/>
                  <a:gd name="T21" fmla="*/ 4 h 7"/>
                  <a:gd name="T22" fmla="*/ 72 w 77"/>
                  <a:gd name="T23" fmla="*/ 4 h 7"/>
                  <a:gd name="T24" fmla="*/ 74 w 77"/>
                  <a:gd name="T25" fmla="*/ 2 h 7"/>
                  <a:gd name="T26" fmla="*/ 74 w 77"/>
                  <a:gd name="T27" fmla="*/ 2 h 7"/>
                  <a:gd name="T28" fmla="*/ 74 w 77"/>
                  <a:gd name="T29" fmla="*/ 2 h 7"/>
                  <a:gd name="T30" fmla="*/ 74 w 77"/>
                  <a:gd name="T31" fmla="*/ 2 h 7"/>
                  <a:gd name="T32" fmla="*/ 76 w 77"/>
                  <a:gd name="T33" fmla="*/ 0 h 7"/>
                  <a:gd name="T34" fmla="*/ 0 w 77"/>
                  <a:gd name="T35" fmla="*/ 0 h 7"/>
                  <a:gd name="T36" fmla="*/ 0 w 77"/>
                  <a:gd name="T37" fmla="*/ 2 h 7"/>
                  <a:gd name="T38" fmla="*/ 0 w 77"/>
                  <a:gd name="T39" fmla="*/ 2 h 7"/>
                  <a:gd name="T40" fmla="*/ 0 w 77"/>
                  <a:gd name="T41" fmla="*/ 2 h 7"/>
                  <a:gd name="T42" fmla="*/ 2 w 77"/>
                  <a:gd name="T43" fmla="*/ 2 h 7"/>
                  <a:gd name="T44" fmla="*/ 2 w 77"/>
                  <a:gd name="T45" fmla="*/ 4 h 7"/>
                  <a:gd name="T46" fmla="*/ 2 w 77"/>
                  <a:gd name="T47" fmla="*/ 4 h 7"/>
                  <a:gd name="T48" fmla="*/ 2 w 77"/>
                  <a:gd name="T49" fmla="*/ 4 h 7"/>
                  <a:gd name="T50" fmla="*/ 4 w 77"/>
                  <a:gd name="T51" fmla="*/ 4 h 7"/>
                  <a:gd name="T52" fmla="*/ 4 w 77"/>
                  <a:gd name="T53" fmla="*/ 6 h 7"/>
                  <a:gd name="T54" fmla="*/ 4 w 77"/>
                  <a:gd name="T55" fmla="*/ 6 h 7"/>
                  <a:gd name="T56" fmla="*/ 4 w 77"/>
                  <a:gd name="T57" fmla="*/ 6 h 7"/>
                  <a:gd name="T58" fmla="*/ 6 w 77"/>
                  <a:gd name="T59" fmla="*/ 6 h 7"/>
                  <a:gd name="T60" fmla="*/ 6 w 77"/>
                  <a:gd name="T61" fmla="*/ 6 h 7"/>
                  <a:gd name="T62" fmla="*/ 8 w 77"/>
                  <a:gd name="T63" fmla="*/ 6 h 7"/>
                  <a:gd name="T64" fmla="*/ 8 w 77"/>
                  <a:gd name="T65" fmla="*/ 6 h 7"/>
                  <a:gd name="T66" fmla="*/ 10 w 77"/>
                  <a:gd name="T67" fmla="*/ 6 h 7"/>
                  <a:gd name="T68" fmla="*/ 67 w 77"/>
                  <a:gd name="T69" fmla="*/ 6 h 7"/>
                  <a:gd name="T70" fmla="*/ 67 w 77"/>
                  <a:gd name="T71" fmla="*/ 6 h 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7" h="7">
                    <a:moveTo>
                      <a:pt x="67" y="6"/>
                    </a:moveTo>
                    <a:lnTo>
                      <a:pt x="67" y="6"/>
                    </a:lnTo>
                    <a:lnTo>
                      <a:pt x="69" y="6"/>
                    </a:lnTo>
                    <a:lnTo>
                      <a:pt x="70" y="6"/>
                    </a:lnTo>
                    <a:lnTo>
                      <a:pt x="72" y="4"/>
                    </a:lnTo>
                    <a:lnTo>
                      <a:pt x="74" y="2"/>
                    </a:lnTo>
                    <a:lnTo>
                      <a:pt x="76" y="0"/>
                    </a:lnTo>
                    <a:lnTo>
                      <a:pt x="0" y="0"/>
                    </a:lnTo>
                    <a:lnTo>
                      <a:pt x="0" y="2"/>
                    </a:lnTo>
                    <a:lnTo>
                      <a:pt x="2" y="2"/>
                    </a:lnTo>
                    <a:lnTo>
                      <a:pt x="2" y="4"/>
                    </a:lnTo>
                    <a:lnTo>
                      <a:pt x="4" y="4"/>
                    </a:lnTo>
                    <a:lnTo>
                      <a:pt x="4" y="6"/>
                    </a:lnTo>
                    <a:lnTo>
                      <a:pt x="6" y="6"/>
                    </a:lnTo>
                    <a:lnTo>
                      <a:pt x="8" y="6"/>
                    </a:lnTo>
                    <a:lnTo>
                      <a:pt x="10" y="6"/>
                    </a:lnTo>
                    <a:lnTo>
                      <a:pt x="67" y="6"/>
                    </a:lnTo>
                  </a:path>
                </a:pathLst>
              </a:custGeom>
              <a:solidFill>
                <a:srgbClr val="727272"/>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140" name="AutoShape 261"/>
              <p:cNvSpPr>
                <a:spLocks noChangeArrowheads="1"/>
              </p:cNvSpPr>
              <p:nvPr/>
            </p:nvSpPr>
            <p:spPr bwMode="auto">
              <a:xfrm flipV="1">
                <a:off x="1794" y="2990"/>
                <a:ext cx="114" cy="8"/>
              </a:xfrm>
              <a:prstGeom prst="roundRect">
                <a:avLst>
                  <a:gd name="adj" fmla="val 0"/>
                </a:avLst>
              </a:prstGeom>
              <a:solidFill>
                <a:srgbClr val="808080"/>
              </a:solidFill>
              <a:ln w="9247">
                <a:solidFill>
                  <a:srgbClr val="D2D2D2"/>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41" name="AutoShape 262" descr="50%"/>
              <p:cNvSpPr>
                <a:spLocks noChangeArrowheads="1"/>
              </p:cNvSpPr>
              <p:nvPr/>
            </p:nvSpPr>
            <p:spPr bwMode="auto">
              <a:xfrm flipV="1">
                <a:off x="1969" y="2959"/>
                <a:ext cx="86" cy="2"/>
              </a:xfrm>
              <a:prstGeom prst="roundRect">
                <a:avLst>
                  <a:gd name="adj" fmla="val 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73142" name="AutoShape 263"/>
              <p:cNvSpPr>
                <a:spLocks noChangeArrowheads="1"/>
              </p:cNvSpPr>
              <p:nvPr/>
            </p:nvSpPr>
            <p:spPr bwMode="auto">
              <a:xfrm flipV="1">
                <a:off x="1972" y="2956"/>
                <a:ext cx="80" cy="2"/>
              </a:xfrm>
              <a:prstGeom prst="roundRect">
                <a:avLst>
                  <a:gd name="adj" fmla="val 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536" name="Freeform 264" descr="50%"/>
              <p:cNvSpPr>
                <a:spLocks/>
              </p:cNvSpPr>
              <p:nvPr/>
            </p:nvSpPr>
            <p:spPr bwMode="auto">
              <a:xfrm>
                <a:off x="1972" y="2951"/>
                <a:ext cx="126" cy="60"/>
              </a:xfrm>
              <a:custGeom>
                <a:avLst/>
                <a:gdLst>
                  <a:gd name="T0" fmla="*/ 118 w 126"/>
                  <a:gd name="T1" fmla="*/ 8 h 60"/>
                  <a:gd name="T2" fmla="*/ 123 w 126"/>
                  <a:gd name="T3" fmla="*/ 16 h 60"/>
                  <a:gd name="T4" fmla="*/ 125 w 126"/>
                  <a:gd name="T5" fmla="*/ 22 h 60"/>
                  <a:gd name="T6" fmla="*/ 120 w 126"/>
                  <a:gd name="T7" fmla="*/ 30 h 60"/>
                  <a:gd name="T8" fmla="*/ 109 w 126"/>
                  <a:gd name="T9" fmla="*/ 33 h 60"/>
                  <a:gd name="T10" fmla="*/ 95 w 126"/>
                  <a:gd name="T11" fmla="*/ 33 h 60"/>
                  <a:gd name="T12" fmla="*/ 83 w 126"/>
                  <a:gd name="T13" fmla="*/ 33 h 60"/>
                  <a:gd name="T14" fmla="*/ 71 w 126"/>
                  <a:gd name="T15" fmla="*/ 34 h 60"/>
                  <a:gd name="T16" fmla="*/ 64 w 126"/>
                  <a:gd name="T17" fmla="*/ 34 h 60"/>
                  <a:gd name="T18" fmla="*/ 60 w 126"/>
                  <a:gd name="T19" fmla="*/ 35 h 60"/>
                  <a:gd name="T20" fmla="*/ 60 w 126"/>
                  <a:gd name="T21" fmla="*/ 37 h 60"/>
                  <a:gd name="T22" fmla="*/ 65 w 126"/>
                  <a:gd name="T23" fmla="*/ 39 h 60"/>
                  <a:gd name="T24" fmla="*/ 70 w 126"/>
                  <a:gd name="T25" fmla="*/ 42 h 60"/>
                  <a:gd name="T26" fmla="*/ 68 w 126"/>
                  <a:gd name="T27" fmla="*/ 52 h 60"/>
                  <a:gd name="T28" fmla="*/ 65 w 126"/>
                  <a:gd name="T29" fmla="*/ 54 h 60"/>
                  <a:gd name="T30" fmla="*/ 54 w 126"/>
                  <a:gd name="T31" fmla="*/ 59 h 60"/>
                  <a:gd name="T32" fmla="*/ 44 w 126"/>
                  <a:gd name="T33" fmla="*/ 59 h 60"/>
                  <a:gd name="T34" fmla="*/ 33 w 126"/>
                  <a:gd name="T35" fmla="*/ 59 h 60"/>
                  <a:gd name="T36" fmla="*/ 29 w 126"/>
                  <a:gd name="T37" fmla="*/ 57 h 60"/>
                  <a:gd name="T38" fmla="*/ 29 w 126"/>
                  <a:gd name="T39" fmla="*/ 54 h 60"/>
                  <a:gd name="T40" fmla="*/ 27 w 126"/>
                  <a:gd name="T41" fmla="*/ 52 h 60"/>
                  <a:gd name="T42" fmla="*/ 21 w 126"/>
                  <a:gd name="T43" fmla="*/ 51 h 60"/>
                  <a:gd name="T44" fmla="*/ 15 w 126"/>
                  <a:gd name="T45" fmla="*/ 48 h 60"/>
                  <a:gd name="T46" fmla="*/ 10 w 126"/>
                  <a:gd name="T47" fmla="*/ 47 h 60"/>
                  <a:gd name="T48" fmla="*/ 4 w 126"/>
                  <a:gd name="T49" fmla="*/ 49 h 60"/>
                  <a:gd name="T50" fmla="*/ 1 w 126"/>
                  <a:gd name="T51" fmla="*/ 50 h 60"/>
                  <a:gd name="T52" fmla="*/ 0 w 126"/>
                  <a:gd name="T53" fmla="*/ 49 h 60"/>
                  <a:gd name="T54" fmla="*/ 2 w 126"/>
                  <a:gd name="T55" fmla="*/ 46 h 60"/>
                  <a:gd name="T56" fmla="*/ 7 w 126"/>
                  <a:gd name="T57" fmla="*/ 45 h 60"/>
                  <a:gd name="T58" fmla="*/ 13 w 126"/>
                  <a:gd name="T59" fmla="*/ 45 h 60"/>
                  <a:gd name="T60" fmla="*/ 20 w 126"/>
                  <a:gd name="T61" fmla="*/ 45 h 60"/>
                  <a:gd name="T62" fmla="*/ 24 w 126"/>
                  <a:gd name="T63" fmla="*/ 47 h 60"/>
                  <a:gd name="T64" fmla="*/ 29 w 126"/>
                  <a:gd name="T65" fmla="*/ 49 h 60"/>
                  <a:gd name="T66" fmla="*/ 32 w 126"/>
                  <a:gd name="T67" fmla="*/ 49 h 60"/>
                  <a:gd name="T68" fmla="*/ 39 w 126"/>
                  <a:gd name="T69" fmla="*/ 48 h 60"/>
                  <a:gd name="T70" fmla="*/ 46 w 126"/>
                  <a:gd name="T71" fmla="*/ 47 h 60"/>
                  <a:gd name="T72" fmla="*/ 54 w 126"/>
                  <a:gd name="T73" fmla="*/ 47 h 60"/>
                  <a:gd name="T74" fmla="*/ 53 w 126"/>
                  <a:gd name="T75" fmla="*/ 45 h 60"/>
                  <a:gd name="T76" fmla="*/ 50 w 126"/>
                  <a:gd name="T77" fmla="*/ 41 h 60"/>
                  <a:gd name="T78" fmla="*/ 46 w 126"/>
                  <a:gd name="T79" fmla="*/ 37 h 60"/>
                  <a:gd name="T80" fmla="*/ 46 w 126"/>
                  <a:gd name="T81" fmla="*/ 33 h 60"/>
                  <a:gd name="T82" fmla="*/ 49 w 126"/>
                  <a:gd name="T83" fmla="*/ 28 h 60"/>
                  <a:gd name="T84" fmla="*/ 54 w 126"/>
                  <a:gd name="T85" fmla="*/ 25 h 60"/>
                  <a:gd name="T86" fmla="*/ 59 w 126"/>
                  <a:gd name="T87" fmla="*/ 24 h 60"/>
                  <a:gd name="T88" fmla="*/ 68 w 126"/>
                  <a:gd name="T89" fmla="*/ 23 h 60"/>
                  <a:gd name="T90" fmla="*/ 80 w 126"/>
                  <a:gd name="T91" fmla="*/ 22 h 60"/>
                  <a:gd name="T92" fmla="*/ 89 w 126"/>
                  <a:gd name="T93" fmla="*/ 22 h 60"/>
                  <a:gd name="T94" fmla="*/ 98 w 126"/>
                  <a:gd name="T95" fmla="*/ 22 h 60"/>
                  <a:gd name="T96" fmla="*/ 105 w 126"/>
                  <a:gd name="T97" fmla="*/ 22 h 60"/>
                  <a:gd name="T98" fmla="*/ 109 w 126"/>
                  <a:gd name="T99" fmla="*/ 21 h 60"/>
                  <a:gd name="T100" fmla="*/ 112 w 126"/>
                  <a:gd name="T101" fmla="*/ 20 h 60"/>
                  <a:gd name="T102" fmla="*/ 112 w 126"/>
                  <a:gd name="T103" fmla="*/ 17 h 60"/>
                  <a:gd name="T104" fmla="*/ 107 w 126"/>
                  <a:gd name="T105" fmla="*/ 14 h 60"/>
                  <a:gd name="T106" fmla="*/ 103 w 126"/>
                  <a:gd name="T107" fmla="*/ 11 h 60"/>
                  <a:gd name="T108" fmla="*/ 102 w 126"/>
                  <a:gd name="T109" fmla="*/ 9 h 60"/>
                  <a:gd name="T110" fmla="*/ 98 w 126"/>
                  <a:gd name="T111" fmla="*/ 7 h 60"/>
                  <a:gd name="T112" fmla="*/ 91 w 126"/>
                  <a:gd name="T113" fmla="*/ 6 h 60"/>
                  <a:gd name="T114" fmla="*/ 83 w 126"/>
                  <a:gd name="T115" fmla="*/ 6 h 60"/>
                  <a:gd name="T116" fmla="*/ 86 w 126"/>
                  <a:gd name="T117" fmla="*/ 5 h 60"/>
                  <a:gd name="T118" fmla="*/ 102 w 126"/>
                  <a:gd name="T119" fmla="*/ 4 h 60"/>
                  <a:gd name="T120" fmla="*/ 105 w 126"/>
                  <a:gd name="T121" fmla="*/ 2 h 60"/>
                  <a:gd name="T122" fmla="*/ 106 w 126"/>
                  <a:gd name="T123" fmla="*/ 2 h 60"/>
                  <a:gd name="T124" fmla="*/ 111 w 126"/>
                  <a:gd name="T125" fmla="*/ 2 h 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 h="60">
                    <a:moveTo>
                      <a:pt x="111" y="2"/>
                    </a:moveTo>
                    <a:lnTo>
                      <a:pt x="111" y="3"/>
                    </a:lnTo>
                    <a:lnTo>
                      <a:pt x="111" y="5"/>
                    </a:lnTo>
                    <a:lnTo>
                      <a:pt x="112" y="5"/>
                    </a:lnTo>
                    <a:lnTo>
                      <a:pt x="114" y="5"/>
                    </a:lnTo>
                    <a:lnTo>
                      <a:pt x="114" y="7"/>
                    </a:lnTo>
                    <a:lnTo>
                      <a:pt x="115" y="7"/>
                    </a:lnTo>
                    <a:lnTo>
                      <a:pt x="117" y="7"/>
                    </a:lnTo>
                    <a:lnTo>
                      <a:pt x="117" y="8"/>
                    </a:lnTo>
                    <a:lnTo>
                      <a:pt x="118" y="8"/>
                    </a:lnTo>
                    <a:lnTo>
                      <a:pt x="120" y="8"/>
                    </a:lnTo>
                    <a:lnTo>
                      <a:pt x="120" y="10"/>
                    </a:lnTo>
                    <a:lnTo>
                      <a:pt x="120" y="12"/>
                    </a:lnTo>
                    <a:lnTo>
                      <a:pt x="123" y="12"/>
                    </a:lnTo>
                    <a:lnTo>
                      <a:pt x="123" y="14"/>
                    </a:lnTo>
                    <a:lnTo>
                      <a:pt x="123" y="16"/>
                    </a:lnTo>
                    <a:lnTo>
                      <a:pt x="125" y="16"/>
                    </a:lnTo>
                    <a:lnTo>
                      <a:pt x="125" y="18"/>
                    </a:lnTo>
                    <a:lnTo>
                      <a:pt x="125" y="20"/>
                    </a:lnTo>
                    <a:lnTo>
                      <a:pt x="125" y="22"/>
                    </a:lnTo>
                    <a:lnTo>
                      <a:pt x="125" y="23"/>
                    </a:lnTo>
                    <a:lnTo>
                      <a:pt x="124" y="25"/>
                    </a:lnTo>
                    <a:lnTo>
                      <a:pt x="122" y="27"/>
                    </a:lnTo>
                    <a:lnTo>
                      <a:pt x="120" y="30"/>
                    </a:lnTo>
                    <a:lnTo>
                      <a:pt x="118" y="30"/>
                    </a:lnTo>
                    <a:lnTo>
                      <a:pt x="117" y="32"/>
                    </a:lnTo>
                    <a:lnTo>
                      <a:pt x="115" y="32"/>
                    </a:lnTo>
                    <a:lnTo>
                      <a:pt x="113" y="33"/>
                    </a:lnTo>
                    <a:lnTo>
                      <a:pt x="111" y="33"/>
                    </a:lnTo>
                    <a:lnTo>
                      <a:pt x="109" y="33"/>
                    </a:lnTo>
                    <a:lnTo>
                      <a:pt x="108" y="33"/>
                    </a:lnTo>
                    <a:lnTo>
                      <a:pt x="106" y="33"/>
                    </a:lnTo>
                    <a:lnTo>
                      <a:pt x="105" y="33"/>
                    </a:lnTo>
                    <a:lnTo>
                      <a:pt x="103" y="33"/>
                    </a:lnTo>
                    <a:lnTo>
                      <a:pt x="102" y="33"/>
                    </a:lnTo>
                    <a:lnTo>
                      <a:pt x="101" y="33"/>
                    </a:lnTo>
                    <a:lnTo>
                      <a:pt x="98" y="33"/>
                    </a:lnTo>
                    <a:lnTo>
                      <a:pt x="96" y="33"/>
                    </a:lnTo>
                    <a:lnTo>
                      <a:pt x="95" y="33"/>
                    </a:lnTo>
                    <a:lnTo>
                      <a:pt x="93" y="33"/>
                    </a:lnTo>
                    <a:lnTo>
                      <a:pt x="91" y="33"/>
                    </a:lnTo>
                    <a:lnTo>
                      <a:pt x="90" y="33"/>
                    </a:lnTo>
                    <a:lnTo>
                      <a:pt x="88" y="33"/>
                    </a:lnTo>
                    <a:lnTo>
                      <a:pt x="86" y="33"/>
                    </a:lnTo>
                    <a:lnTo>
                      <a:pt x="84" y="33"/>
                    </a:lnTo>
                    <a:lnTo>
                      <a:pt x="83" y="33"/>
                    </a:lnTo>
                    <a:lnTo>
                      <a:pt x="81" y="33"/>
                    </a:lnTo>
                    <a:lnTo>
                      <a:pt x="79" y="33"/>
                    </a:lnTo>
                    <a:lnTo>
                      <a:pt x="77" y="33"/>
                    </a:lnTo>
                    <a:lnTo>
                      <a:pt x="76" y="33"/>
                    </a:lnTo>
                    <a:lnTo>
                      <a:pt x="74" y="34"/>
                    </a:lnTo>
                    <a:lnTo>
                      <a:pt x="73" y="34"/>
                    </a:lnTo>
                    <a:lnTo>
                      <a:pt x="71" y="34"/>
                    </a:lnTo>
                    <a:lnTo>
                      <a:pt x="69" y="34"/>
                    </a:lnTo>
                    <a:lnTo>
                      <a:pt x="68" y="34"/>
                    </a:lnTo>
                    <a:lnTo>
                      <a:pt x="66" y="34"/>
                    </a:lnTo>
                    <a:lnTo>
                      <a:pt x="65" y="34"/>
                    </a:lnTo>
                    <a:lnTo>
                      <a:pt x="64" y="34"/>
                    </a:lnTo>
                    <a:lnTo>
                      <a:pt x="61" y="34"/>
                    </a:lnTo>
                    <a:lnTo>
                      <a:pt x="61" y="33"/>
                    </a:lnTo>
                    <a:lnTo>
                      <a:pt x="60" y="35"/>
                    </a:lnTo>
                    <a:lnTo>
                      <a:pt x="60" y="37"/>
                    </a:lnTo>
                    <a:lnTo>
                      <a:pt x="61" y="37"/>
                    </a:lnTo>
                    <a:lnTo>
                      <a:pt x="63" y="37"/>
                    </a:lnTo>
                    <a:lnTo>
                      <a:pt x="65" y="37"/>
                    </a:lnTo>
                    <a:lnTo>
                      <a:pt x="65" y="39"/>
                    </a:lnTo>
                    <a:lnTo>
                      <a:pt x="66" y="39"/>
                    </a:lnTo>
                    <a:lnTo>
                      <a:pt x="66" y="40"/>
                    </a:lnTo>
                    <a:lnTo>
                      <a:pt x="68" y="40"/>
                    </a:lnTo>
                    <a:lnTo>
                      <a:pt x="70" y="40"/>
                    </a:lnTo>
                    <a:lnTo>
                      <a:pt x="70" y="42"/>
                    </a:lnTo>
                    <a:lnTo>
                      <a:pt x="70" y="45"/>
                    </a:lnTo>
                    <a:lnTo>
                      <a:pt x="70" y="46"/>
                    </a:lnTo>
                    <a:lnTo>
                      <a:pt x="71" y="46"/>
                    </a:lnTo>
                    <a:lnTo>
                      <a:pt x="70" y="48"/>
                    </a:lnTo>
                    <a:lnTo>
                      <a:pt x="70" y="50"/>
                    </a:lnTo>
                    <a:lnTo>
                      <a:pt x="68" y="52"/>
                    </a:lnTo>
                    <a:lnTo>
                      <a:pt x="66" y="53"/>
                    </a:lnTo>
                    <a:lnTo>
                      <a:pt x="65" y="54"/>
                    </a:lnTo>
                    <a:lnTo>
                      <a:pt x="63" y="56"/>
                    </a:lnTo>
                    <a:lnTo>
                      <a:pt x="61" y="56"/>
                    </a:lnTo>
                    <a:lnTo>
                      <a:pt x="59" y="57"/>
                    </a:lnTo>
                    <a:lnTo>
                      <a:pt x="57" y="59"/>
                    </a:lnTo>
                    <a:lnTo>
                      <a:pt x="56" y="59"/>
                    </a:lnTo>
                    <a:lnTo>
                      <a:pt x="54" y="59"/>
                    </a:lnTo>
                    <a:lnTo>
                      <a:pt x="52" y="59"/>
                    </a:lnTo>
                    <a:lnTo>
                      <a:pt x="50" y="59"/>
                    </a:lnTo>
                    <a:lnTo>
                      <a:pt x="49" y="59"/>
                    </a:lnTo>
                    <a:lnTo>
                      <a:pt x="46" y="59"/>
                    </a:lnTo>
                    <a:lnTo>
                      <a:pt x="44" y="59"/>
                    </a:lnTo>
                    <a:lnTo>
                      <a:pt x="42" y="59"/>
                    </a:lnTo>
                    <a:lnTo>
                      <a:pt x="40" y="59"/>
                    </a:lnTo>
                    <a:lnTo>
                      <a:pt x="38" y="59"/>
                    </a:lnTo>
                    <a:lnTo>
                      <a:pt x="36" y="59"/>
                    </a:lnTo>
                    <a:lnTo>
                      <a:pt x="35" y="59"/>
                    </a:lnTo>
                    <a:lnTo>
                      <a:pt x="33" y="59"/>
                    </a:lnTo>
                    <a:lnTo>
                      <a:pt x="33" y="58"/>
                    </a:lnTo>
                    <a:lnTo>
                      <a:pt x="31" y="58"/>
                    </a:lnTo>
                    <a:lnTo>
                      <a:pt x="30" y="58"/>
                    </a:lnTo>
                    <a:lnTo>
                      <a:pt x="30" y="57"/>
                    </a:lnTo>
                    <a:lnTo>
                      <a:pt x="29" y="57"/>
                    </a:lnTo>
                    <a:lnTo>
                      <a:pt x="29" y="55"/>
                    </a:lnTo>
                    <a:lnTo>
                      <a:pt x="29" y="54"/>
                    </a:lnTo>
                    <a:lnTo>
                      <a:pt x="29" y="52"/>
                    </a:lnTo>
                    <a:lnTo>
                      <a:pt x="28" y="52"/>
                    </a:lnTo>
                    <a:lnTo>
                      <a:pt x="27" y="52"/>
                    </a:lnTo>
                    <a:lnTo>
                      <a:pt x="27" y="51"/>
                    </a:lnTo>
                    <a:lnTo>
                      <a:pt x="24" y="51"/>
                    </a:lnTo>
                    <a:lnTo>
                      <a:pt x="23" y="51"/>
                    </a:lnTo>
                    <a:lnTo>
                      <a:pt x="21" y="51"/>
                    </a:lnTo>
                    <a:lnTo>
                      <a:pt x="21" y="49"/>
                    </a:lnTo>
                    <a:lnTo>
                      <a:pt x="19" y="49"/>
                    </a:lnTo>
                    <a:lnTo>
                      <a:pt x="17" y="49"/>
                    </a:lnTo>
                    <a:lnTo>
                      <a:pt x="15" y="49"/>
                    </a:lnTo>
                    <a:lnTo>
                      <a:pt x="15" y="48"/>
                    </a:lnTo>
                    <a:lnTo>
                      <a:pt x="14" y="48"/>
                    </a:lnTo>
                    <a:lnTo>
                      <a:pt x="12" y="48"/>
                    </a:lnTo>
                    <a:lnTo>
                      <a:pt x="12" y="47"/>
                    </a:lnTo>
                    <a:lnTo>
                      <a:pt x="10" y="47"/>
                    </a:lnTo>
                    <a:lnTo>
                      <a:pt x="8" y="47"/>
                    </a:lnTo>
                    <a:lnTo>
                      <a:pt x="6" y="47"/>
                    </a:lnTo>
                    <a:lnTo>
                      <a:pt x="5" y="49"/>
                    </a:lnTo>
                    <a:lnTo>
                      <a:pt x="4" y="49"/>
                    </a:lnTo>
                    <a:lnTo>
                      <a:pt x="3" y="49"/>
                    </a:lnTo>
                    <a:lnTo>
                      <a:pt x="2" y="50"/>
                    </a:lnTo>
                    <a:lnTo>
                      <a:pt x="1" y="50"/>
                    </a:lnTo>
                    <a:lnTo>
                      <a:pt x="0" y="50"/>
                    </a:lnTo>
                    <a:lnTo>
                      <a:pt x="0" y="49"/>
                    </a:lnTo>
                    <a:lnTo>
                      <a:pt x="0" y="48"/>
                    </a:lnTo>
                    <a:lnTo>
                      <a:pt x="2" y="46"/>
                    </a:lnTo>
                    <a:lnTo>
                      <a:pt x="5" y="46"/>
                    </a:lnTo>
                    <a:lnTo>
                      <a:pt x="7" y="45"/>
                    </a:lnTo>
                    <a:lnTo>
                      <a:pt x="9" y="45"/>
                    </a:lnTo>
                    <a:lnTo>
                      <a:pt x="11" y="45"/>
                    </a:lnTo>
                    <a:lnTo>
                      <a:pt x="13" y="44"/>
                    </a:lnTo>
                    <a:lnTo>
                      <a:pt x="13" y="45"/>
                    </a:lnTo>
                    <a:lnTo>
                      <a:pt x="15" y="45"/>
                    </a:lnTo>
                    <a:lnTo>
                      <a:pt x="17" y="45"/>
                    </a:lnTo>
                    <a:lnTo>
                      <a:pt x="18" y="45"/>
                    </a:lnTo>
                    <a:lnTo>
                      <a:pt x="20" y="45"/>
                    </a:lnTo>
                    <a:lnTo>
                      <a:pt x="20" y="47"/>
                    </a:lnTo>
                    <a:lnTo>
                      <a:pt x="21" y="47"/>
                    </a:lnTo>
                    <a:lnTo>
                      <a:pt x="22" y="47"/>
                    </a:lnTo>
                    <a:lnTo>
                      <a:pt x="24" y="47"/>
                    </a:lnTo>
                    <a:lnTo>
                      <a:pt x="27" y="47"/>
                    </a:lnTo>
                    <a:lnTo>
                      <a:pt x="27" y="49"/>
                    </a:lnTo>
                    <a:lnTo>
                      <a:pt x="28" y="49"/>
                    </a:lnTo>
                    <a:lnTo>
                      <a:pt x="29" y="49"/>
                    </a:lnTo>
                    <a:lnTo>
                      <a:pt x="31" y="49"/>
                    </a:lnTo>
                    <a:lnTo>
                      <a:pt x="32" y="49"/>
                    </a:lnTo>
                    <a:lnTo>
                      <a:pt x="34" y="48"/>
                    </a:lnTo>
                    <a:lnTo>
                      <a:pt x="35" y="48"/>
                    </a:lnTo>
                    <a:lnTo>
                      <a:pt x="37" y="48"/>
                    </a:lnTo>
                    <a:lnTo>
                      <a:pt x="39" y="48"/>
                    </a:lnTo>
                    <a:lnTo>
                      <a:pt x="40" y="48"/>
                    </a:lnTo>
                    <a:lnTo>
                      <a:pt x="42" y="47"/>
                    </a:lnTo>
                    <a:lnTo>
                      <a:pt x="43" y="47"/>
                    </a:lnTo>
                    <a:lnTo>
                      <a:pt x="44" y="47"/>
                    </a:lnTo>
                    <a:lnTo>
                      <a:pt x="46" y="47"/>
                    </a:lnTo>
                    <a:lnTo>
                      <a:pt x="49" y="47"/>
                    </a:lnTo>
                    <a:lnTo>
                      <a:pt x="50" y="47"/>
                    </a:lnTo>
                    <a:lnTo>
                      <a:pt x="52" y="47"/>
                    </a:lnTo>
                    <a:lnTo>
                      <a:pt x="54" y="47"/>
                    </a:lnTo>
                    <a:lnTo>
                      <a:pt x="56" y="47"/>
                    </a:lnTo>
                    <a:lnTo>
                      <a:pt x="57" y="46"/>
                    </a:lnTo>
                    <a:lnTo>
                      <a:pt x="56" y="46"/>
                    </a:lnTo>
                    <a:lnTo>
                      <a:pt x="55" y="46"/>
                    </a:lnTo>
                    <a:lnTo>
                      <a:pt x="55" y="45"/>
                    </a:lnTo>
                    <a:lnTo>
                      <a:pt x="53" y="45"/>
                    </a:lnTo>
                    <a:lnTo>
                      <a:pt x="53" y="43"/>
                    </a:lnTo>
                    <a:lnTo>
                      <a:pt x="51" y="43"/>
                    </a:lnTo>
                    <a:lnTo>
                      <a:pt x="50" y="43"/>
                    </a:lnTo>
                    <a:lnTo>
                      <a:pt x="50" y="41"/>
                    </a:lnTo>
                    <a:lnTo>
                      <a:pt x="48" y="41"/>
                    </a:lnTo>
                    <a:lnTo>
                      <a:pt x="48" y="39"/>
                    </a:lnTo>
                    <a:lnTo>
                      <a:pt x="46" y="39"/>
                    </a:lnTo>
                    <a:lnTo>
                      <a:pt x="46" y="37"/>
                    </a:lnTo>
                    <a:lnTo>
                      <a:pt x="46" y="36"/>
                    </a:lnTo>
                    <a:lnTo>
                      <a:pt x="46" y="35"/>
                    </a:lnTo>
                    <a:lnTo>
                      <a:pt x="46" y="33"/>
                    </a:lnTo>
                    <a:lnTo>
                      <a:pt x="46" y="31"/>
                    </a:lnTo>
                    <a:lnTo>
                      <a:pt x="46" y="30"/>
                    </a:lnTo>
                    <a:lnTo>
                      <a:pt x="48" y="28"/>
                    </a:lnTo>
                    <a:lnTo>
                      <a:pt x="49" y="28"/>
                    </a:lnTo>
                    <a:lnTo>
                      <a:pt x="50" y="27"/>
                    </a:lnTo>
                    <a:lnTo>
                      <a:pt x="52" y="27"/>
                    </a:lnTo>
                    <a:lnTo>
                      <a:pt x="54" y="25"/>
                    </a:lnTo>
                    <a:lnTo>
                      <a:pt x="56" y="25"/>
                    </a:lnTo>
                    <a:lnTo>
                      <a:pt x="57" y="25"/>
                    </a:lnTo>
                    <a:lnTo>
                      <a:pt x="59" y="24"/>
                    </a:lnTo>
                    <a:lnTo>
                      <a:pt x="60" y="24"/>
                    </a:lnTo>
                    <a:lnTo>
                      <a:pt x="61" y="24"/>
                    </a:lnTo>
                    <a:lnTo>
                      <a:pt x="63" y="24"/>
                    </a:lnTo>
                    <a:lnTo>
                      <a:pt x="65" y="24"/>
                    </a:lnTo>
                    <a:lnTo>
                      <a:pt x="66" y="24"/>
                    </a:lnTo>
                    <a:lnTo>
                      <a:pt x="68" y="23"/>
                    </a:lnTo>
                    <a:lnTo>
                      <a:pt x="70" y="23"/>
                    </a:lnTo>
                    <a:lnTo>
                      <a:pt x="71" y="23"/>
                    </a:lnTo>
                    <a:lnTo>
                      <a:pt x="73" y="23"/>
                    </a:lnTo>
                    <a:lnTo>
                      <a:pt x="74" y="23"/>
                    </a:lnTo>
                    <a:lnTo>
                      <a:pt x="76" y="23"/>
                    </a:lnTo>
                    <a:lnTo>
                      <a:pt x="78" y="23"/>
                    </a:lnTo>
                    <a:lnTo>
                      <a:pt x="80" y="22"/>
                    </a:lnTo>
                    <a:lnTo>
                      <a:pt x="81" y="22"/>
                    </a:lnTo>
                    <a:lnTo>
                      <a:pt x="82" y="22"/>
                    </a:lnTo>
                    <a:lnTo>
                      <a:pt x="84" y="22"/>
                    </a:lnTo>
                    <a:lnTo>
                      <a:pt x="86" y="22"/>
                    </a:lnTo>
                    <a:lnTo>
                      <a:pt x="87" y="22"/>
                    </a:lnTo>
                    <a:lnTo>
                      <a:pt x="89" y="22"/>
                    </a:lnTo>
                    <a:lnTo>
                      <a:pt x="91" y="22"/>
                    </a:lnTo>
                    <a:lnTo>
                      <a:pt x="93" y="22"/>
                    </a:lnTo>
                    <a:lnTo>
                      <a:pt x="95" y="22"/>
                    </a:lnTo>
                    <a:lnTo>
                      <a:pt x="96" y="22"/>
                    </a:lnTo>
                    <a:lnTo>
                      <a:pt x="98" y="22"/>
                    </a:lnTo>
                    <a:lnTo>
                      <a:pt x="100" y="22"/>
                    </a:lnTo>
                    <a:lnTo>
                      <a:pt x="101" y="22"/>
                    </a:lnTo>
                    <a:lnTo>
                      <a:pt x="103" y="22"/>
                    </a:lnTo>
                    <a:lnTo>
                      <a:pt x="105" y="22"/>
                    </a:lnTo>
                    <a:lnTo>
                      <a:pt x="107" y="21"/>
                    </a:lnTo>
                    <a:lnTo>
                      <a:pt x="109" y="21"/>
                    </a:lnTo>
                    <a:lnTo>
                      <a:pt x="111" y="20"/>
                    </a:lnTo>
                    <a:lnTo>
                      <a:pt x="112" y="20"/>
                    </a:lnTo>
                    <a:lnTo>
                      <a:pt x="113" y="18"/>
                    </a:lnTo>
                    <a:lnTo>
                      <a:pt x="113" y="17"/>
                    </a:lnTo>
                    <a:lnTo>
                      <a:pt x="112" y="17"/>
                    </a:lnTo>
                    <a:lnTo>
                      <a:pt x="112" y="15"/>
                    </a:lnTo>
                    <a:lnTo>
                      <a:pt x="110" y="15"/>
                    </a:lnTo>
                    <a:lnTo>
                      <a:pt x="109" y="15"/>
                    </a:lnTo>
                    <a:lnTo>
                      <a:pt x="109" y="14"/>
                    </a:lnTo>
                    <a:lnTo>
                      <a:pt x="107" y="14"/>
                    </a:lnTo>
                    <a:lnTo>
                      <a:pt x="107" y="12"/>
                    </a:lnTo>
                    <a:lnTo>
                      <a:pt x="105" y="12"/>
                    </a:lnTo>
                    <a:lnTo>
                      <a:pt x="104" y="12"/>
                    </a:lnTo>
                    <a:lnTo>
                      <a:pt x="104" y="11"/>
                    </a:lnTo>
                    <a:lnTo>
                      <a:pt x="103" y="11"/>
                    </a:lnTo>
                    <a:lnTo>
                      <a:pt x="103" y="9"/>
                    </a:lnTo>
                    <a:lnTo>
                      <a:pt x="102" y="9"/>
                    </a:lnTo>
                    <a:lnTo>
                      <a:pt x="102" y="7"/>
                    </a:lnTo>
                    <a:lnTo>
                      <a:pt x="100" y="7"/>
                    </a:lnTo>
                    <a:lnTo>
                      <a:pt x="98" y="7"/>
                    </a:lnTo>
                    <a:lnTo>
                      <a:pt x="96" y="7"/>
                    </a:lnTo>
                    <a:lnTo>
                      <a:pt x="96" y="6"/>
                    </a:lnTo>
                    <a:lnTo>
                      <a:pt x="94" y="6"/>
                    </a:lnTo>
                    <a:lnTo>
                      <a:pt x="93" y="6"/>
                    </a:lnTo>
                    <a:lnTo>
                      <a:pt x="91" y="6"/>
                    </a:lnTo>
                    <a:lnTo>
                      <a:pt x="89" y="6"/>
                    </a:lnTo>
                    <a:lnTo>
                      <a:pt x="87" y="6"/>
                    </a:lnTo>
                    <a:lnTo>
                      <a:pt x="86" y="6"/>
                    </a:lnTo>
                    <a:lnTo>
                      <a:pt x="84" y="6"/>
                    </a:lnTo>
                    <a:lnTo>
                      <a:pt x="83" y="6"/>
                    </a:lnTo>
                    <a:lnTo>
                      <a:pt x="83" y="5"/>
                    </a:lnTo>
                    <a:lnTo>
                      <a:pt x="83" y="4"/>
                    </a:lnTo>
                    <a:lnTo>
                      <a:pt x="83" y="5"/>
                    </a:lnTo>
                    <a:lnTo>
                      <a:pt x="86" y="5"/>
                    </a:lnTo>
                    <a:lnTo>
                      <a:pt x="87" y="5"/>
                    </a:lnTo>
                    <a:lnTo>
                      <a:pt x="89" y="5"/>
                    </a:lnTo>
                    <a:lnTo>
                      <a:pt x="91" y="5"/>
                    </a:lnTo>
                    <a:lnTo>
                      <a:pt x="93" y="5"/>
                    </a:lnTo>
                    <a:lnTo>
                      <a:pt x="95" y="5"/>
                    </a:lnTo>
                    <a:lnTo>
                      <a:pt x="97" y="5"/>
                    </a:lnTo>
                    <a:lnTo>
                      <a:pt x="99" y="5"/>
                    </a:lnTo>
                    <a:lnTo>
                      <a:pt x="100" y="5"/>
                    </a:lnTo>
                    <a:lnTo>
                      <a:pt x="102" y="4"/>
                    </a:lnTo>
                    <a:lnTo>
                      <a:pt x="103" y="3"/>
                    </a:lnTo>
                    <a:lnTo>
                      <a:pt x="105" y="2"/>
                    </a:lnTo>
                    <a:lnTo>
                      <a:pt x="106" y="0"/>
                    </a:lnTo>
                    <a:lnTo>
                      <a:pt x="106" y="2"/>
                    </a:lnTo>
                    <a:lnTo>
                      <a:pt x="108" y="2"/>
                    </a:lnTo>
                    <a:lnTo>
                      <a:pt x="109" y="2"/>
                    </a:lnTo>
                    <a:lnTo>
                      <a:pt x="111" y="2"/>
                    </a:lnTo>
                  </a:path>
                </a:pathLst>
              </a:custGeom>
              <a:pattFill prst="pct50">
                <a:fgClr>
                  <a:srgbClr val="E1E1E1"/>
                </a:fgClr>
                <a:bgClr>
                  <a:srgbClr val="FFFFFF"/>
                </a:bgClr>
              </a:patt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37" name="Freeform 265"/>
              <p:cNvSpPr>
                <a:spLocks/>
              </p:cNvSpPr>
              <p:nvPr/>
            </p:nvSpPr>
            <p:spPr bwMode="auto">
              <a:xfrm>
                <a:off x="2027" y="2990"/>
                <a:ext cx="11" cy="4"/>
              </a:xfrm>
              <a:custGeom>
                <a:avLst/>
                <a:gdLst>
                  <a:gd name="T0" fmla="*/ 0 w 11"/>
                  <a:gd name="T1" fmla="*/ 3 h 4"/>
                  <a:gd name="T2" fmla="*/ 0 w 11"/>
                  <a:gd name="T3" fmla="*/ 3 h 4"/>
                  <a:gd name="T4" fmla="*/ 0 w 11"/>
                  <a:gd name="T5" fmla="*/ 3 h 4"/>
                  <a:gd name="T6" fmla="*/ 0 w 11"/>
                  <a:gd name="T7" fmla="*/ 3 h 4"/>
                  <a:gd name="T8" fmla="*/ 1 w 11"/>
                  <a:gd name="T9" fmla="*/ 1 h 4"/>
                  <a:gd name="T10" fmla="*/ 1 w 11"/>
                  <a:gd name="T11" fmla="*/ 1 h 4"/>
                  <a:gd name="T12" fmla="*/ 2 w 11"/>
                  <a:gd name="T13" fmla="*/ 1 h 4"/>
                  <a:gd name="T14" fmla="*/ 2 w 11"/>
                  <a:gd name="T15" fmla="*/ 1 h 4"/>
                  <a:gd name="T16" fmla="*/ 4 w 11"/>
                  <a:gd name="T17" fmla="*/ 0 h 4"/>
                  <a:gd name="T18" fmla="*/ 4 w 11"/>
                  <a:gd name="T19" fmla="*/ 0 h 4"/>
                  <a:gd name="T20" fmla="*/ 4 w 11"/>
                  <a:gd name="T21" fmla="*/ 0 h 4"/>
                  <a:gd name="T22" fmla="*/ 4 w 11"/>
                  <a:gd name="T23" fmla="*/ 0 h 4"/>
                  <a:gd name="T24" fmla="*/ 6 w 11"/>
                  <a:gd name="T25" fmla="*/ 0 h 4"/>
                  <a:gd name="T26" fmla="*/ 6 w 11"/>
                  <a:gd name="T27" fmla="*/ 0 h 4"/>
                  <a:gd name="T28" fmla="*/ 9 w 11"/>
                  <a:gd name="T29" fmla="*/ 0 h 4"/>
                  <a:gd name="T30" fmla="*/ 9 w 11"/>
                  <a:gd name="T31" fmla="*/ 0 h 4"/>
                  <a:gd name="T32" fmla="*/ 10 w 11"/>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3"/>
                    </a:moveTo>
                    <a:lnTo>
                      <a:pt x="0" y="3"/>
                    </a:lnTo>
                    <a:lnTo>
                      <a:pt x="1" y="1"/>
                    </a:lnTo>
                    <a:lnTo>
                      <a:pt x="2" y="1"/>
                    </a:lnTo>
                    <a:lnTo>
                      <a:pt x="4" y="0"/>
                    </a:lnTo>
                    <a:lnTo>
                      <a:pt x="6" y="0"/>
                    </a:lnTo>
                    <a:lnTo>
                      <a:pt x="9" y="0"/>
                    </a:lnTo>
                    <a:lnTo>
                      <a:pt x="10"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38" name="Freeform 266"/>
              <p:cNvSpPr>
                <a:spLocks/>
              </p:cNvSpPr>
              <p:nvPr/>
            </p:nvSpPr>
            <p:spPr bwMode="auto">
              <a:xfrm>
                <a:off x="2029" y="2992"/>
                <a:ext cx="12" cy="4"/>
              </a:xfrm>
              <a:custGeom>
                <a:avLst/>
                <a:gdLst>
                  <a:gd name="T0" fmla="*/ 0 w 12"/>
                  <a:gd name="T1" fmla="*/ 3 h 4"/>
                  <a:gd name="T2" fmla="*/ 0 w 12"/>
                  <a:gd name="T3" fmla="*/ 3 h 4"/>
                  <a:gd name="T4" fmla="*/ 0 w 12"/>
                  <a:gd name="T5" fmla="*/ 3 h 4"/>
                  <a:gd name="T6" fmla="*/ 0 w 12"/>
                  <a:gd name="T7" fmla="*/ 3 h 4"/>
                  <a:gd name="T8" fmla="*/ 2 w 12"/>
                  <a:gd name="T9" fmla="*/ 1 h 4"/>
                  <a:gd name="T10" fmla="*/ 2 w 12"/>
                  <a:gd name="T11" fmla="*/ 1 h 4"/>
                  <a:gd name="T12" fmla="*/ 3 w 12"/>
                  <a:gd name="T13" fmla="*/ 1 h 4"/>
                  <a:gd name="T14" fmla="*/ 3 w 12"/>
                  <a:gd name="T15" fmla="*/ 1 h 4"/>
                  <a:gd name="T16" fmla="*/ 5 w 12"/>
                  <a:gd name="T17" fmla="*/ 0 h 4"/>
                  <a:gd name="T18" fmla="*/ 5 w 12"/>
                  <a:gd name="T19" fmla="*/ 1 h 4"/>
                  <a:gd name="T20" fmla="*/ 5 w 12"/>
                  <a:gd name="T21" fmla="*/ 1 h 4"/>
                  <a:gd name="T22" fmla="*/ 5 w 12"/>
                  <a:gd name="T23" fmla="*/ 1 h 4"/>
                  <a:gd name="T24" fmla="*/ 7 w 12"/>
                  <a:gd name="T25" fmla="*/ 1 h 4"/>
                  <a:gd name="T26" fmla="*/ 7 w 12"/>
                  <a:gd name="T27" fmla="*/ 1 h 4"/>
                  <a:gd name="T28" fmla="*/ 9 w 12"/>
                  <a:gd name="T29" fmla="*/ 1 h 4"/>
                  <a:gd name="T30" fmla="*/ 9 w 12"/>
                  <a:gd name="T31" fmla="*/ 1 h 4"/>
                  <a:gd name="T32" fmla="*/ 11 w 12"/>
                  <a:gd name="T33" fmla="*/ 1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4">
                    <a:moveTo>
                      <a:pt x="0" y="3"/>
                    </a:moveTo>
                    <a:lnTo>
                      <a:pt x="0" y="3"/>
                    </a:lnTo>
                    <a:lnTo>
                      <a:pt x="2" y="1"/>
                    </a:lnTo>
                    <a:lnTo>
                      <a:pt x="3" y="1"/>
                    </a:lnTo>
                    <a:lnTo>
                      <a:pt x="5" y="0"/>
                    </a:lnTo>
                    <a:lnTo>
                      <a:pt x="5" y="1"/>
                    </a:lnTo>
                    <a:lnTo>
                      <a:pt x="7" y="1"/>
                    </a:lnTo>
                    <a:lnTo>
                      <a:pt x="9" y="1"/>
                    </a:lnTo>
                    <a:lnTo>
                      <a:pt x="11"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39" name="Freeform 267"/>
              <p:cNvSpPr>
                <a:spLocks/>
              </p:cNvSpPr>
              <p:nvPr/>
            </p:nvSpPr>
            <p:spPr bwMode="auto">
              <a:xfrm>
                <a:off x="2030" y="2997"/>
                <a:ext cx="9" cy="6"/>
              </a:xfrm>
              <a:custGeom>
                <a:avLst/>
                <a:gdLst>
                  <a:gd name="T0" fmla="*/ 0 w 9"/>
                  <a:gd name="T1" fmla="*/ 0 h 6"/>
                  <a:gd name="T2" fmla="*/ 0 w 9"/>
                  <a:gd name="T3" fmla="*/ 1 h 6"/>
                  <a:gd name="T4" fmla="*/ 0 w 9"/>
                  <a:gd name="T5" fmla="*/ 1 h 6"/>
                  <a:gd name="T6" fmla="*/ 0 w 9"/>
                  <a:gd name="T7" fmla="*/ 1 h 6"/>
                  <a:gd name="T8" fmla="*/ 2 w 9"/>
                  <a:gd name="T9" fmla="*/ 1 h 6"/>
                  <a:gd name="T10" fmla="*/ 2 w 9"/>
                  <a:gd name="T11" fmla="*/ 1 h 6"/>
                  <a:gd name="T12" fmla="*/ 3 w 9"/>
                  <a:gd name="T13" fmla="*/ 1 h 6"/>
                  <a:gd name="T14" fmla="*/ 3 w 9"/>
                  <a:gd name="T15" fmla="*/ 1 h 6"/>
                  <a:gd name="T16" fmla="*/ 5 w 9"/>
                  <a:gd name="T17" fmla="*/ 1 h 6"/>
                  <a:gd name="T18" fmla="*/ 5 w 9"/>
                  <a:gd name="T19" fmla="*/ 4 h 6"/>
                  <a:gd name="T20" fmla="*/ 5 w 9"/>
                  <a:gd name="T21" fmla="*/ 4 h 6"/>
                  <a:gd name="T22" fmla="*/ 5 w 9"/>
                  <a:gd name="T23" fmla="*/ 4 h 6"/>
                  <a:gd name="T24" fmla="*/ 7 w 9"/>
                  <a:gd name="T25" fmla="*/ 4 h 6"/>
                  <a:gd name="T26" fmla="*/ 7 w 9"/>
                  <a:gd name="T27" fmla="*/ 5 h 6"/>
                  <a:gd name="T28" fmla="*/ 7 w 9"/>
                  <a:gd name="T29" fmla="*/ 5 h 6"/>
                  <a:gd name="T30" fmla="*/ 7 w 9"/>
                  <a:gd name="T31" fmla="*/ 5 h 6"/>
                  <a:gd name="T32" fmla="*/ 8 w 9"/>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 h="6">
                    <a:moveTo>
                      <a:pt x="0" y="0"/>
                    </a:moveTo>
                    <a:lnTo>
                      <a:pt x="0" y="1"/>
                    </a:lnTo>
                    <a:lnTo>
                      <a:pt x="2" y="1"/>
                    </a:lnTo>
                    <a:lnTo>
                      <a:pt x="3" y="1"/>
                    </a:lnTo>
                    <a:lnTo>
                      <a:pt x="5" y="1"/>
                    </a:lnTo>
                    <a:lnTo>
                      <a:pt x="5" y="4"/>
                    </a:lnTo>
                    <a:lnTo>
                      <a:pt x="7" y="4"/>
                    </a:lnTo>
                    <a:lnTo>
                      <a:pt x="7" y="5"/>
                    </a:lnTo>
                    <a:lnTo>
                      <a:pt x="8"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0" name="Freeform 268"/>
              <p:cNvSpPr>
                <a:spLocks/>
              </p:cNvSpPr>
              <p:nvPr/>
            </p:nvSpPr>
            <p:spPr bwMode="auto">
              <a:xfrm>
                <a:off x="2031" y="2996"/>
                <a:ext cx="11" cy="2"/>
              </a:xfrm>
              <a:custGeom>
                <a:avLst/>
                <a:gdLst>
                  <a:gd name="T0" fmla="*/ 0 w 11"/>
                  <a:gd name="T1" fmla="*/ 0 h 2"/>
                  <a:gd name="T2" fmla="*/ 0 w 11"/>
                  <a:gd name="T3" fmla="*/ 0 h 2"/>
                  <a:gd name="T4" fmla="*/ 0 w 11"/>
                  <a:gd name="T5" fmla="*/ 0 h 2"/>
                  <a:gd name="T6" fmla="*/ 0 w 11"/>
                  <a:gd name="T7" fmla="*/ 0 h 2"/>
                  <a:gd name="T8" fmla="*/ 2 w 11"/>
                  <a:gd name="T9" fmla="*/ 0 h 2"/>
                  <a:gd name="T10" fmla="*/ 2 w 11"/>
                  <a:gd name="T11" fmla="*/ 0 h 2"/>
                  <a:gd name="T12" fmla="*/ 2 w 11"/>
                  <a:gd name="T13" fmla="*/ 0 h 2"/>
                  <a:gd name="T14" fmla="*/ 2 w 11"/>
                  <a:gd name="T15" fmla="*/ 0 h 2"/>
                  <a:gd name="T16" fmla="*/ 5 w 11"/>
                  <a:gd name="T17" fmla="*/ 0 h 2"/>
                  <a:gd name="T18" fmla="*/ 5 w 11"/>
                  <a:gd name="T19" fmla="*/ 1 h 2"/>
                  <a:gd name="T20" fmla="*/ 5 w 11"/>
                  <a:gd name="T21" fmla="*/ 1 h 2"/>
                  <a:gd name="T22" fmla="*/ 5 w 11"/>
                  <a:gd name="T23" fmla="*/ 1 h 2"/>
                  <a:gd name="T24" fmla="*/ 6 w 11"/>
                  <a:gd name="T25" fmla="*/ 1 h 2"/>
                  <a:gd name="T26" fmla="*/ 6 w 11"/>
                  <a:gd name="T27" fmla="*/ 1 h 2"/>
                  <a:gd name="T28" fmla="*/ 7 w 11"/>
                  <a:gd name="T29" fmla="*/ 1 h 2"/>
                  <a:gd name="T30" fmla="*/ 7 w 11"/>
                  <a:gd name="T31" fmla="*/ 1 h 2"/>
                  <a:gd name="T32" fmla="*/ 10 w 11"/>
                  <a:gd name="T33" fmla="*/ 1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2">
                    <a:moveTo>
                      <a:pt x="0" y="0"/>
                    </a:moveTo>
                    <a:lnTo>
                      <a:pt x="0" y="0"/>
                    </a:lnTo>
                    <a:lnTo>
                      <a:pt x="2" y="0"/>
                    </a:lnTo>
                    <a:lnTo>
                      <a:pt x="5" y="0"/>
                    </a:lnTo>
                    <a:lnTo>
                      <a:pt x="5" y="1"/>
                    </a:lnTo>
                    <a:lnTo>
                      <a:pt x="6" y="1"/>
                    </a:lnTo>
                    <a:lnTo>
                      <a:pt x="7" y="1"/>
                    </a:lnTo>
                    <a:lnTo>
                      <a:pt x="10"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1" name="Freeform 269"/>
              <p:cNvSpPr>
                <a:spLocks/>
              </p:cNvSpPr>
              <p:nvPr/>
            </p:nvSpPr>
            <p:spPr bwMode="auto">
              <a:xfrm>
                <a:off x="2074" y="2974"/>
                <a:ext cx="4" cy="9"/>
              </a:xfrm>
              <a:custGeom>
                <a:avLst/>
                <a:gdLst>
                  <a:gd name="T0" fmla="*/ 0 w 4"/>
                  <a:gd name="T1" fmla="*/ 0 h 9"/>
                  <a:gd name="T2" fmla="*/ 0 w 4"/>
                  <a:gd name="T3" fmla="*/ 2 h 9"/>
                  <a:gd name="T4" fmla="*/ 0 w 4"/>
                  <a:gd name="T5" fmla="*/ 2 h 9"/>
                  <a:gd name="T6" fmla="*/ 0 w 4"/>
                  <a:gd name="T7" fmla="*/ 2 h 9"/>
                  <a:gd name="T8" fmla="*/ 1 w 4"/>
                  <a:gd name="T9" fmla="*/ 2 h 9"/>
                  <a:gd name="T10" fmla="*/ 1 w 4"/>
                  <a:gd name="T11" fmla="*/ 4 h 9"/>
                  <a:gd name="T12" fmla="*/ 1 w 4"/>
                  <a:gd name="T13" fmla="*/ 4 h 9"/>
                  <a:gd name="T14" fmla="*/ 1 w 4"/>
                  <a:gd name="T15" fmla="*/ 4 h 9"/>
                  <a:gd name="T16" fmla="*/ 3 w 4"/>
                  <a:gd name="T17" fmla="*/ 4 h 9"/>
                  <a:gd name="T18" fmla="*/ 3 w 4"/>
                  <a:gd name="T19" fmla="*/ 7 h 9"/>
                  <a:gd name="T20" fmla="*/ 3 w 4"/>
                  <a:gd name="T21" fmla="*/ 7 h 9"/>
                  <a:gd name="T22" fmla="*/ 3 w 4"/>
                  <a:gd name="T23" fmla="*/ 7 h 9"/>
                  <a:gd name="T24" fmla="*/ 3 w 4"/>
                  <a:gd name="T25" fmla="*/ 7 h 9"/>
                  <a:gd name="T26" fmla="*/ 2 w 4"/>
                  <a:gd name="T27" fmla="*/ 8 h 9"/>
                  <a:gd name="T28" fmla="*/ 2 w 4"/>
                  <a:gd name="T29" fmla="*/ 8 h 9"/>
                  <a:gd name="T30" fmla="*/ 2 w 4"/>
                  <a:gd name="T31" fmla="*/ 8 h 9"/>
                  <a:gd name="T32" fmla="*/ 2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2"/>
                    </a:lnTo>
                    <a:lnTo>
                      <a:pt x="1" y="2"/>
                    </a:lnTo>
                    <a:lnTo>
                      <a:pt x="1" y="4"/>
                    </a:lnTo>
                    <a:lnTo>
                      <a:pt x="3" y="4"/>
                    </a:lnTo>
                    <a:lnTo>
                      <a:pt x="3" y="7"/>
                    </a:lnTo>
                    <a:lnTo>
                      <a:pt x="2"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2" name="Freeform 270"/>
              <p:cNvSpPr>
                <a:spLocks/>
              </p:cNvSpPr>
              <p:nvPr/>
            </p:nvSpPr>
            <p:spPr bwMode="auto">
              <a:xfrm>
                <a:off x="2070" y="2975"/>
                <a:ext cx="3" cy="8"/>
              </a:xfrm>
              <a:custGeom>
                <a:avLst/>
                <a:gdLst>
                  <a:gd name="T0" fmla="*/ 0 w 3"/>
                  <a:gd name="T1" fmla="*/ 0 h 8"/>
                  <a:gd name="T2" fmla="*/ 0 w 3"/>
                  <a:gd name="T3" fmla="*/ 1 h 8"/>
                  <a:gd name="T4" fmla="*/ 0 w 3"/>
                  <a:gd name="T5" fmla="*/ 1 h 8"/>
                  <a:gd name="T6" fmla="*/ 0 w 3"/>
                  <a:gd name="T7" fmla="*/ 1 h 8"/>
                  <a:gd name="T8" fmla="*/ 0 w 3"/>
                  <a:gd name="T9" fmla="*/ 1 h 8"/>
                  <a:gd name="T10" fmla="*/ 0 w 3"/>
                  <a:gd name="T11" fmla="*/ 3 h 8"/>
                  <a:gd name="T12" fmla="*/ 0 w 3"/>
                  <a:gd name="T13" fmla="*/ 3 h 8"/>
                  <a:gd name="T14" fmla="*/ 0 w 3"/>
                  <a:gd name="T15" fmla="*/ 3 h 8"/>
                  <a:gd name="T16" fmla="*/ 2 w 3"/>
                  <a:gd name="T17" fmla="*/ 3 h 8"/>
                  <a:gd name="T18" fmla="*/ 2 w 3"/>
                  <a:gd name="T19" fmla="*/ 5 h 8"/>
                  <a:gd name="T20" fmla="*/ 2 w 3"/>
                  <a:gd name="T21" fmla="*/ 5 h 8"/>
                  <a:gd name="T22" fmla="*/ 2 w 3"/>
                  <a:gd name="T23" fmla="*/ 6 h 8"/>
                  <a:gd name="T24" fmla="*/ 2 w 3"/>
                  <a:gd name="T25" fmla="*/ 6 h 8"/>
                  <a:gd name="T26" fmla="*/ 2 w 3"/>
                  <a:gd name="T27" fmla="*/ 7 h 8"/>
                  <a:gd name="T28" fmla="*/ 2 w 3"/>
                  <a:gd name="T29" fmla="*/ 7 h 8"/>
                  <a:gd name="T30" fmla="*/ 2 w 3"/>
                  <a:gd name="T31" fmla="*/ 7 h 8"/>
                  <a:gd name="T32" fmla="*/ 2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1"/>
                    </a:lnTo>
                    <a:lnTo>
                      <a:pt x="0" y="3"/>
                    </a:lnTo>
                    <a:lnTo>
                      <a:pt x="2" y="3"/>
                    </a:lnTo>
                    <a:lnTo>
                      <a:pt x="2" y="5"/>
                    </a:lnTo>
                    <a:lnTo>
                      <a:pt x="2" y="6"/>
                    </a:lnTo>
                    <a:lnTo>
                      <a:pt x="2"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3" name="Freeform 271"/>
              <p:cNvSpPr>
                <a:spLocks/>
              </p:cNvSpPr>
              <p:nvPr/>
            </p:nvSpPr>
            <p:spPr bwMode="auto">
              <a:xfrm>
                <a:off x="2065" y="2975"/>
                <a:ext cx="3" cy="8"/>
              </a:xfrm>
              <a:custGeom>
                <a:avLst/>
                <a:gdLst>
                  <a:gd name="T0" fmla="*/ 0 w 3"/>
                  <a:gd name="T1" fmla="*/ 0 h 8"/>
                  <a:gd name="T2" fmla="*/ 0 w 3"/>
                  <a:gd name="T3" fmla="*/ 1 h 8"/>
                  <a:gd name="T4" fmla="*/ 0 w 3"/>
                  <a:gd name="T5" fmla="*/ 1 h 8"/>
                  <a:gd name="T6" fmla="*/ 0 w 3"/>
                  <a:gd name="T7" fmla="*/ 1 h 8"/>
                  <a:gd name="T8" fmla="*/ 1 w 3"/>
                  <a:gd name="T9" fmla="*/ 1 h 8"/>
                  <a:gd name="T10" fmla="*/ 1 w 3"/>
                  <a:gd name="T11" fmla="*/ 3 h 8"/>
                  <a:gd name="T12" fmla="*/ 1 w 3"/>
                  <a:gd name="T13" fmla="*/ 3 h 8"/>
                  <a:gd name="T14" fmla="*/ 1 w 3"/>
                  <a:gd name="T15" fmla="*/ 3 h 8"/>
                  <a:gd name="T16" fmla="*/ 2 w 3"/>
                  <a:gd name="T17" fmla="*/ 3 h 8"/>
                  <a:gd name="T18" fmla="*/ 2 w 3"/>
                  <a:gd name="T19" fmla="*/ 6 h 8"/>
                  <a:gd name="T20" fmla="*/ 2 w 3"/>
                  <a:gd name="T21" fmla="*/ 6 h 8"/>
                  <a:gd name="T22" fmla="*/ 2 w 3"/>
                  <a:gd name="T23" fmla="*/ 6 h 8"/>
                  <a:gd name="T24" fmla="*/ 2 w 3"/>
                  <a:gd name="T25" fmla="*/ 6 h 8"/>
                  <a:gd name="T26" fmla="*/ 2 w 3"/>
                  <a:gd name="T27" fmla="*/ 7 h 8"/>
                  <a:gd name="T28" fmla="*/ 2 w 3"/>
                  <a:gd name="T29" fmla="*/ 7 h 8"/>
                  <a:gd name="T30" fmla="*/ 2 w 3"/>
                  <a:gd name="T31" fmla="*/ 7 h 8"/>
                  <a:gd name="T32" fmla="*/ 2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1"/>
                    </a:lnTo>
                    <a:lnTo>
                      <a:pt x="1" y="1"/>
                    </a:lnTo>
                    <a:lnTo>
                      <a:pt x="1" y="3"/>
                    </a:lnTo>
                    <a:lnTo>
                      <a:pt x="2" y="3"/>
                    </a:lnTo>
                    <a:lnTo>
                      <a:pt x="2" y="6"/>
                    </a:lnTo>
                    <a:lnTo>
                      <a:pt x="2"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4" name="Freeform 272"/>
              <p:cNvSpPr>
                <a:spLocks/>
              </p:cNvSpPr>
              <p:nvPr/>
            </p:nvSpPr>
            <p:spPr bwMode="auto">
              <a:xfrm>
                <a:off x="2059" y="2975"/>
                <a:ext cx="5" cy="8"/>
              </a:xfrm>
              <a:custGeom>
                <a:avLst/>
                <a:gdLst>
                  <a:gd name="T0" fmla="*/ 0 w 5"/>
                  <a:gd name="T1" fmla="*/ 0 h 8"/>
                  <a:gd name="T2" fmla="*/ 0 w 5"/>
                  <a:gd name="T3" fmla="*/ 1 h 8"/>
                  <a:gd name="T4" fmla="*/ 0 w 5"/>
                  <a:gd name="T5" fmla="*/ 1 h 8"/>
                  <a:gd name="T6" fmla="*/ 0 w 5"/>
                  <a:gd name="T7" fmla="*/ 1 h 8"/>
                  <a:gd name="T8" fmla="*/ 2 w 5"/>
                  <a:gd name="T9" fmla="*/ 1 h 8"/>
                  <a:gd name="T10" fmla="*/ 2 w 5"/>
                  <a:gd name="T11" fmla="*/ 3 h 8"/>
                  <a:gd name="T12" fmla="*/ 2 w 5"/>
                  <a:gd name="T13" fmla="*/ 3 h 8"/>
                  <a:gd name="T14" fmla="*/ 2 w 5"/>
                  <a:gd name="T15" fmla="*/ 3 h 8"/>
                  <a:gd name="T16" fmla="*/ 4 w 5"/>
                  <a:gd name="T17" fmla="*/ 3 h 8"/>
                  <a:gd name="T18" fmla="*/ 4 w 5"/>
                  <a:gd name="T19" fmla="*/ 6 h 8"/>
                  <a:gd name="T20" fmla="*/ 4 w 5"/>
                  <a:gd name="T21" fmla="*/ 6 h 8"/>
                  <a:gd name="T22" fmla="*/ 4 w 5"/>
                  <a:gd name="T23" fmla="*/ 6 h 8"/>
                  <a:gd name="T24" fmla="*/ 4 w 5"/>
                  <a:gd name="T25" fmla="*/ 6 h 8"/>
                  <a:gd name="T26" fmla="*/ 4 w 5"/>
                  <a:gd name="T27" fmla="*/ 7 h 8"/>
                  <a:gd name="T28" fmla="*/ 4 w 5"/>
                  <a:gd name="T29" fmla="*/ 7 h 8"/>
                  <a:gd name="T30" fmla="*/ 4 w 5"/>
                  <a:gd name="T31" fmla="*/ 7 h 8"/>
                  <a:gd name="T32" fmla="*/ 4 w 5"/>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0" y="0"/>
                    </a:moveTo>
                    <a:lnTo>
                      <a:pt x="0" y="1"/>
                    </a:lnTo>
                    <a:lnTo>
                      <a:pt x="2" y="1"/>
                    </a:lnTo>
                    <a:lnTo>
                      <a:pt x="2" y="3"/>
                    </a:lnTo>
                    <a:lnTo>
                      <a:pt x="4" y="3"/>
                    </a:lnTo>
                    <a:lnTo>
                      <a:pt x="4" y="6"/>
                    </a:lnTo>
                    <a:lnTo>
                      <a:pt x="4"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5" name="Freeform 273"/>
              <p:cNvSpPr>
                <a:spLocks/>
              </p:cNvSpPr>
              <p:nvPr/>
            </p:nvSpPr>
            <p:spPr bwMode="auto">
              <a:xfrm>
                <a:off x="2051" y="2975"/>
                <a:ext cx="4" cy="8"/>
              </a:xfrm>
              <a:custGeom>
                <a:avLst/>
                <a:gdLst>
                  <a:gd name="T0" fmla="*/ 0 w 4"/>
                  <a:gd name="T1" fmla="*/ 0 h 8"/>
                  <a:gd name="T2" fmla="*/ 0 w 4"/>
                  <a:gd name="T3" fmla="*/ 2 h 8"/>
                  <a:gd name="T4" fmla="*/ 0 w 4"/>
                  <a:gd name="T5" fmla="*/ 2 h 8"/>
                  <a:gd name="T6" fmla="*/ 0 w 4"/>
                  <a:gd name="T7" fmla="*/ 2 h 8"/>
                  <a:gd name="T8" fmla="*/ 1 w 4"/>
                  <a:gd name="T9" fmla="*/ 2 h 8"/>
                  <a:gd name="T10" fmla="*/ 1 w 4"/>
                  <a:gd name="T11" fmla="*/ 3 h 8"/>
                  <a:gd name="T12" fmla="*/ 1 w 4"/>
                  <a:gd name="T13" fmla="*/ 3 h 8"/>
                  <a:gd name="T14" fmla="*/ 1 w 4"/>
                  <a:gd name="T15" fmla="*/ 3 h 8"/>
                  <a:gd name="T16" fmla="*/ 2 w 4"/>
                  <a:gd name="T17" fmla="*/ 3 h 8"/>
                  <a:gd name="T18" fmla="*/ 2 w 4"/>
                  <a:gd name="T19" fmla="*/ 6 h 8"/>
                  <a:gd name="T20" fmla="*/ 2 w 4"/>
                  <a:gd name="T21" fmla="*/ 6 h 8"/>
                  <a:gd name="T22" fmla="*/ 2 w 4"/>
                  <a:gd name="T23" fmla="*/ 6 h 8"/>
                  <a:gd name="T24" fmla="*/ 2 w 4"/>
                  <a:gd name="T25" fmla="*/ 6 h 8"/>
                  <a:gd name="T26" fmla="*/ 2 w 4"/>
                  <a:gd name="T27" fmla="*/ 7 h 8"/>
                  <a:gd name="T28" fmla="*/ 2 w 4"/>
                  <a:gd name="T29" fmla="*/ 7 h 8"/>
                  <a:gd name="T30" fmla="*/ 2 w 4"/>
                  <a:gd name="T31" fmla="*/ 7 h 8"/>
                  <a:gd name="T32" fmla="*/ 3 w 4"/>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0" y="0"/>
                    </a:moveTo>
                    <a:lnTo>
                      <a:pt x="0" y="2"/>
                    </a:lnTo>
                    <a:lnTo>
                      <a:pt x="1" y="2"/>
                    </a:lnTo>
                    <a:lnTo>
                      <a:pt x="1" y="3"/>
                    </a:lnTo>
                    <a:lnTo>
                      <a:pt x="2" y="3"/>
                    </a:lnTo>
                    <a:lnTo>
                      <a:pt x="2" y="6"/>
                    </a:lnTo>
                    <a:lnTo>
                      <a:pt x="2" y="7"/>
                    </a:lnTo>
                    <a:lnTo>
                      <a:pt x="3"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6" name="Freeform 274"/>
              <p:cNvSpPr>
                <a:spLocks/>
              </p:cNvSpPr>
              <p:nvPr/>
            </p:nvSpPr>
            <p:spPr bwMode="auto">
              <a:xfrm>
                <a:off x="2055" y="2975"/>
                <a:ext cx="5" cy="8"/>
              </a:xfrm>
              <a:custGeom>
                <a:avLst/>
                <a:gdLst>
                  <a:gd name="T0" fmla="*/ 0 w 5"/>
                  <a:gd name="T1" fmla="*/ 0 h 8"/>
                  <a:gd name="T2" fmla="*/ 0 w 5"/>
                  <a:gd name="T3" fmla="*/ 1 h 8"/>
                  <a:gd name="T4" fmla="*/ 0 w 5"/>
                  <a:gd name="T5" fmla="*/ 1 h 8"/>
                  <a:gd name="T6" fmla="*/ 0 w 5"/>
                  <a:gd name="T7" fmla="*/ 1 h 8"/>
                  <a:gd name="T8" fmla="*/ 2 w 5"/>
                  <a:gd name="T9" fmla="*/ 1 h 8"/>
                  <a:gd name="T10" fmla="*/ 2 w 5"/>
                  <a:gd name="T11" fmla="*/ 3 h 8"/>
                  <a:gd name="T12" fmla="*/ 2 w 5"/>
                  <a:gd name="T13" fmla="*/ 3 h 8"/>
                  <a:gd name="T14" fmla="*/ 2 w 5"/>
                  <a:gd name="T15" fmla="*/ 3 h 8"/>
                  <a:gd name="T16" fmla="*/ 4 w 5"/>
                  <a:gd name="T17" fmla="*/ 3 h 8"/>
                  <a:gd name="T18" fmla="*/ 4 w 5"/>
                  <a:gd name="T19" fmla="*/ 6 h 8"/>
                  <a:gd name="T20" fmla="*/ 4 w 5"/>
                  <a:gd name="T21" fmla="*/ 6 h 8"/>
                  <a:gd name="T22" fmla="*/ 4 w 5"/>
                  <a:gd name="T23" fmla="*/ 6 h 8"/>
                  <a:gd name="T24" fmla="*/ 4 w 5"/>
                  <a:gd name="T25" fmla="*/ 6 h 8"/>
                  <a:gd name="T26" fmla="*/ 4 w 5"/>
                  <a:gd name="T27" fmla="*/ 7 h 8"/>
                  <a:gd name="T28" fmla="*/ 4 w 5"/>
                  <a:gd name="T29" fmla="*/ 7 h 8"/>
                  <a:gd name="T30" fmla="*/ 4 w 5"/>
                  <a:gd name="T31" fmla="*/ 7 h 8"/>
                  <a:gd name="T32" fmla="*/ 4 w 5"/>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0" y="0"/>
                    </a:moveTo>
                    <a:lnTo>
                      <a:pt x="0" y="1"/>
                    </a:lnTo>
                    <a:lnTo>
                      <a:pt x="2" y="1"/>
                    </a:lnTo>
                    <a:lnTo>
                      <a:pt x="2" y="3"/>
                    </a:lnTo>
                    <a:lnTo>
                      <a:pt x="4" y="3"/>
                    </a:lnTo>
                    <a:lnTo>
                      <a:pt x="4" y="6"/>
                    </a:lnTo>
                    <a:lnTo>
                      <a:pt x="4"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7" name="Freeform 275"/>
              <p:cNvSpPr>
                <a:spLocks/>
              </p:cNvSpPr>
              <p:nvPr/>
            </p:nvSpPr>
            <p:spPr bwMode="auto">
              <a:xfrm>
                <a:off x="2047" y="2975"/>
                <a:ext cx="4" cy="9"/>
              </a:xfrm>
              <a:custGeom>
                <a:avLst/>
                <a:gdLst>
                  <a:gd name="T0" fmla="*/ 0 w 4"/>
                  <a:gd name="T1" fmla="*/ 0 h 9"/>
                  <a:gd name="T2" fmla="*/ 0 w 4"/>
                  <a:gd name="T3" fmla="*/ 1 h 9"/>
                  <a:gd name="T4" fmla="*/ 0 w 4"/>
                  <a:gd name="T5" fmla="*/ 1 h 9"/>
                  <a:gd name="T6" fmla="*/ 0 w 4"/>
                  <a:gd name="T7" fmla="*/ 1 h 9"/>
                  <a:gd name="T8" fmla="*/ 1 w 4"/>
                  <a:gd name="T9" fmla="*/ 1 h 9"/>
                  <a:gd name="T10" fmla="*/ 1 w 4"/>
                  <a:gd name="T11" fmla="*/ 3 h 9"/>
                  <a:gd name="T12" fmla="*/ 1 w 4"/>
                  <a:gd name="T13" fmla="*/ 3 h 9"/>
                  <a:gd name="T14" fmla="*/ 1 w 4"/>
                  <a:gd name="T15" fmla="*/ 3 h 9"/>
                  <a:gd name="T16" fmla="*/ 3 w 4"/>
                  <a:gd name="T17" fmla="*/ 3 h 9"/>
                  <a:gd name="T18" fmla="*/ 3 w 4"/>
                  <a:gd name="T19" fmla="*/ 5 h 9"/>
                  <a:gd name="T20" fmla="*/ 3 w 4"/>
                  <a:gd name="T21" fmla="*/ 5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1"/>
                    </a:lnTo>
                    <a:lnTo>
                      <a:pt x="1" y="1"/>
                    </a:lnTo>
                    <a:lnTo>
                      <a:pt x="1" y="3"/>
                    </a:lnTo>
                    <a:lnTo>
                      <a:pt x="3" y="3"/>
                    </a:lnTo>
                    <a:lnTo>
                      <a:pt x="3" y="5"/>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8" name="Freeform 276"/>
              <p:cNvSpPr>
                <a:spLocks/>
              </p:cNvSpPr>
              <p:nvPr/>
            </p:nvSpPr>
            <p:spPr bwMode="auto">
              <a:xfrm>
                <a:off x="2043" y="2975"/>
                <a:ext cx="4" cy="9"/>
              </a:xfrm>
              <a:custGeom>
                <a:avLst/>
                <a:gdLst>
                  <a:gd name="T0" fmla="*/ 0 w 4"/>
                  <a:gd name="T1" fmla="*/ 0 h 9"/>
                  <a:gd name="T2" fmla="*/ 0 w 4"/>
                  <a:gd name="T3" fmla="*/ 2 h 9"/>
                  <a:gd name="T4" fmla="*/ 0 w 4"/>
                  <a:gd name="T5" fmla="*/ 2 h 9"/>
                  <a:gd name="T6" fmla="*/ 0 w 4"/>
                  <a:gd name="T7" fmla="*/ 2 h 9"/>
                  <a:gd name="T8" fmla="*/ 1 w 4"/>
                  <a:gd name="T9" fmla="*/ 2 h 9"/>
                  <a:gd name="T10" fmla="*/ 1 w 4"/>
                  <a:gd name="T11" fmla="*/ 4 h 9"/>
                  <a:gd name="T12" fmla="*/ 1 w 4"/>
                  <a:gd name="T13" fmla="*/ 4 h 9"/>
                  <a:gd name="T14" fmla="*/ 1 w 4"/>
                  <a:gd name="T15" fmla="*/ 4 h 9"/>
                  <a:gd name="T16" fmla="*/ 3 w 4"/>
                  <a:gd name="T17" fmla="*/ 4 h 9"/>
                  <a:gd name="T18" fmla="*/ 3 w 4"/>
                  <a:gd name="T19" fmla="*/ 6 h 9"/>
                  <a:gd name="T20" fmla="*/ 3 w 4"/>
                  <a:gd name="T21" fmla="*/ 6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2"/>
                    </a:lnTo>
                    <a:lnTo>
                      <a:pt x="1" y="2"/>
                    </a:lnTo>
                    <a:lnTo>
                      <a:pt x="1" y="4"/>
                    </a:lnTo>
                    <a:lnTo>
                      <a:pt x="3" y="4"/>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49" name="Freeform 277"/>
              <p:cNvSpPr>
                <a:spLocks/>
              </p:cNvSpPr>
              <p:nvPr/>
            </p:nvSpPr>
            <p:spPr bwMode="auto">
              <a:xfrm>
                <a:off x="2037" y="2976"/>
                <a:ext cx="6" cy="8"/>
              </a:xfrm>
              <a:custGeom>
                <a:avLst/>
                <a:gdLst>
                  <a:gd name="T0" fmla="*/ 0 w 6"/>
                  <a:gd name="T1" fmla="*/ 0 h 8"/>
                  <a:gd name="T2" fmla="*/ 0 w 6"/>
                  <a:gd name="T3" fmla="*/ 2 h 8"/>
                  <a:gd name="T4" fmla="*/ 0 w 6"/>
                  <a:gd name="T5" fmla="*/ 2 h 8"/>
                  <a:gd name="T6" fmla="*/ 0 w 6"/>
                  <a:gd name="T7" fmla="*/ 2 h 8"/>
                  <a:gd name="T8" fmla="*/ 2 w 6"/>
                  <a:gd name="T9" fmla="*/ 2 h 8"/>
                  <a:gd name="T10" fmla="*/ 2 w 6"/>
                  <a:gd name="T11" fmla="*/ 3 h 8"/>
                  <a:gd name="T12" fmla="*/ 2 w 6"/>
                  <a:gd name="T13" fmla="*/ 3 h 8"/>
                  <a:gd name="T14" fmla="*/ 2 w 6"/>
                  <a:gd name="T15" fmla="*/ 3 h 8"/>
                  <a:gd name="T16" fmla="*/ 4 w 6"/>
                  <a:gd name="T17" fmla="*/ 3 h 8"/>
                  <a:gd name="T18" fmla="*/ 4 w 6"/>
                  <a:gd name="T19" fmla="*/ 5 h 8"/>
                  <a:gd name="T20" fmla="*/ 4 w 6"/>
                  <a:gd name="T21" fmla="*/ 5 h 8"/>
                  <a:gd name="T22" fmla="*/ 4 w 6"/>
                  <a:gd name="T23" fmla="*/ 5 h 8"/>
                  <a:gd name="T24" fmla="*/ 4 w 6"/>
                  <a:gd name="T25" fmla="*/ 5 h 8"/>
                  <a:gd name="T26" fmla="*/ 4 w 6"/>
                  <a:gd name="T27" fmla="*/ 7 h 8"/>
                  <a:gd name="T28" fmla="*/ 4 w 6"/>
                  <a:gd name="T29" fmla="*/ 7 h 8"/>
                  <a:gd name="T30" fmla="*/ 4 w 6"/>
                  <a:gd name="T31" fmla="*/ 7 h 8"/>
                  <a:gd name="T32" fmla="*/ 5 w 6"/>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8">
                    <a:moveTo>
                      <a:pt x="0" y="0"/>
                    </a:moveTo>
                    <a:lnTo>
                      <a:pt x="0" y="2"/>
                    </a:lnTo>
                    <a:lnTo>
                      <a:pt x="2" y="2"/>
                    </a:lnTo>
                    <a:lnTo>
                      <a:pt x="2" y="3"/>
                    </a:lnTo>
                    <a:lnTo>
                      <a:pt x="4" y="3"/>
                    </a:lnTo>
                    <a:lnTo>
                      <a:pt x="4" y="5"/>
                    </a:lnTo>
                    <a:lnTo>
                      <a:pt x="4" y="7"/>
                    </a:lnTo>
                    <a:lnTo>
                      <a:pt x="5"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0" name="Freeform 278"/>
              <p:cNvSpPr>
                <a:spLocks/>
              </p:cNvSpPr>
              <p:nvPr/>
            </p:nvSpPr>
            <p:spPr bwMode="auto">
              <a:xfrm>
                <a:off x="2079" y="2974"/>
                <a:ext cx="3" cy="9"/>
              </a:xfrm>
              <a:custGeom>
                <a:avLst/>
                <a:gdLst>
                  <a:gd name="T0" fmla="*/ 0 w 3"/>
                  <a:gd name="T1" fmla="*/ 0 h 9"/>
                  <a:gd name="T2" fmla="*/ 0 w 3"/>
                  <a:gd name="T3" fmla="*/ 2 h 9"/>
                  <a:gd name="T4" fmla="*/ 0 w 3"/>
                  <a:gd name="T5" fmla="*/ 2 h 9"/>
                  <a:gd name="T6" fmla="*/ 0 w 3"/>
                  <a:gd name="T7" fmla="*/ 2 h 9"/>
                  <a:gd name="T8" fmla="*/ 1 w 3"/>
                  <a:gd name="T9" fmla="*/ 2 h 9"/>
                  <a:gd name="T10" fmla="*/ 1 w 3"/>
                  <a:gd name="T11" fmla="*/ 4 h 9"/>
                  <a:gd name="T12" fmla="*/ 1 w 3"/>
                  <a:gd name="T13" fmla="*/ 4 h 9"/>
                  <a:gd name="T14" fmla="*/ 1 w 3"/>
                  <a:gd name="T15" fmla="*/ 4 h 9"/>
                  <a:gd name="T16" fmla="*/ 2 w 3"/>
                  <a:gd name="T17" fmla="*/ 4 h 9"/>
                  <a:gd name="T18" fmla="*/ 2 w 3"/>
                  <a:gd name="T19" fmla="*/ 6 h 9"/>
                  <a:gd name="T20" fmla="*/ 2 w 3"/>
                  <a:gd name="T21" fmla="*/ 6 h 9"/>
                  <a:gd name="T22" fmla="*/ 2 w 3"/>
                  <a:gd name="T23" fmla="*/ 6 h 9"/>
                  <a:gd name="T24" fmla="*/ 2 w 3"/>
                  <a:gd name="T25" fmla="*/ 6 h 9"/>
                  <a:gd name="T26" fmla="*/ 2 w 3"/>
                  <a:gd name="T27" fmla="*/ 8 h 9"/>
                  <a:gd name="T28" fmla="*/ 2 w 3"/>
                  <a:gd name="T29" fmla="*/ 8 h 9"/>
                  <a:gd name="T30" fmla="*/ 2 w 3"/>
                  <a:gd name="T31" fmla="*/ 8 h 9"/>
                  <a:gd name="T32" fmla="*/ 2 w 3"/>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9">
                    <a:moveTo>
                      <a:pt x="0" y="0"/>
                    </a:moveTo>
                    <a:lnTo>
                      <a:pt x="0" y="2"/>
                    </a:lnTo>
                    <a:lnTo>
                      <a:pt x="1" y="2"/>
                    </a:lnTo>
                    <a:lnTo>
                      <a:pt x="1" y="4"/>
                    </a:lnTo>
                    <a:lnTo>
                      <a:pt x="2" y="4"/>
                    </a:lnTo>
                    <a:lnTo>
                      <a:pt x="2" y="6"/>
                    </a:lnTo>
                    <a:lnTo>
                      <a:pt x="2"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1" name="Freeform 279"/>
              <p:cNvSpPr>
                <a:spLocks/>
              </p:cNvSpPr>
              <p:nvPr/>
            </p:nvSpPr>
            <p:spPr bwMode="auto">
              <a:xfrm>
                <a:off x="2087" y="2969"/>
                <a:ext cx="10" cy="6"/>
              </a:xfrm>
              <a:custGeom>
                <a:avLst/>
                <a:gdLst>
                  <a:gd name="T0" fmla="*/ 0 w 10"/>
                  <a:gd name="T1" fmla="*/ 0 h 6"/>
                  <a:gd name="T2" fmla="*/ 0 w 10"/>
                  <a:gd name="T3" fmla="*/ 2 h 6"/>
                  <a:gd name="T4" fmla="*/ 0 w 10"/>
                  <a:gd name="T5" fmla="*/ 2 h 6"/>
                  <a:gd name="T6" fmla="*/ 0 w 10"/>
                  <a:gd name="T7" fmla="*/ 2 h 6"/>
                  <a:gd name="T8" fmla="*/ 2 w 10"/>
                  <a:gd name="T9" fmla="*/ 2 h 6"/>
                  <a:gd name="T10" fmla="*/ 2 w 10"/>
                  <a:gd name="T11" fmla="*/ 2 h 6"/>
                  <a:gd name="T12" fmla="*/ 3 w 10"/>
                  <a:gd name="T13" fmla="*/ 2 h 6"/>
                  <a:gd name="T14" fmla="*/ 3 w 10"/>
                  <a:gd name="T15" fmla="*/ 2 h 6"/>
                  <a:gd name="T16" fmla="*/ 5 w 10"/>
                  <a:gd name="T17" fmla="*/ 2 h 6"/>
                  <a:gd name="T18" fmla="*/ 5 w 10"/>
                  <a:gd name="T19" fmla="*/ 4 h 6"/>
                  <a:gd name="T20" fmla="*/ 5 w 10"/>
                  <a:gd name="T21" fmla="*/ 4 h 6"/>
                  <a:gd name="T22" fmla="*/ 5 w 10"/>
                  <a:gd name="T23" fmla="*/ 4 h 6"/>
                  <a:gd name="T24" fmla="*/ 7 w 10"/>
                  <a:gd name="T25" fmla="*/ 4 h 6"/>
                  <a:gd name="T26" fmla="*/ 7 w 10"/>
                  <a:gd name="T27" fmla="*/ 5 h 6"/>
                  <a:gd name="T28" fmla="*/ 7 w 10"/>
                  <a:gd name="T29" fmla="*/ 5 h 6"/>
                  <a:gd name="T30" fmla="*/ 7 w 10"/>
                  <a:gd name="T31" fmla="*/ 5 h 6"/>
                  <a:gd name="T32" fmla="*/ 9 w 10"/>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6">
                    <a:moveTo>
                      <a:pt x="0" y="0"/>
                    </a:moveTo>
                    <a:lnTo>
                      <a:pt x="0" y="2"/>
                    </a:lnTo>
                    <a:lnTo>
                      <a:pt x="2" y="2"/>
                    </a:lnTo>
                    <a:lnTo>
                      <a:pt x="3" y="2"/>
                    </a:lnTo>
                    <a:lnTo>
                      <a:pt x="5" y="2"/>
                    </a:lnTo>
                    <a:lnTo>
                      <a:pt x="5" y="4"/>
                    </a:lnTo>
                    <a:lnTo>
                      <a:pt x="7" y="4"/>
                    </a:lnTo>
                    <a:lnTo>
                      <a:pt x="7" y="5"/>
                    </a:lnTo>
                    <a:lnTo>
                      <a:pt x="9"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2" name="Freeform 280"/>
              <p:cNvSpPr>
                <a:spLocks/>
              </p:cNvSpPr>
              <p:nvPr/>
            </p:nvSpPr>
            <p:spPr bwMode="auto">
              <a:xfrm>
                <a:off x="2087" y="2967"/>
                <a:ext cx="10" cy="3"/>
              </a:xfrm>
              <a:custGeom>
                <a:avLst/>
                <a:gdLst>
                  <a:gd name="T0" fmla="*/ 0 w 10"/>
                  <a:gd name="T1" fmla="*/ 1 h 3"/>
                  <a:gd name="T2" fmla="*/ 0 w 10"/>
                  <a:gd name="T3" fmla="*/ 1 h 3"/>
                  <a:gd name="T4" fmla="*/ 0 w 10"/>
                  <a:gd name="T5" fmla="*/ 1 h 3"/>
                  <a:gd name="T6" fmla="*/ 0 w 10"/>
                  <a:gd name="T7" fmla="*/ 1 h 3"/>
                  <a:gd name="T8" fmla="*/ 2 w 10"/>
                  <a:gd name="T9" fmla="*/ 1 h 3"/>
                  <a:gd name="T10" fmla="*/ 2 w 10"/>
                  <a:gd name="T11" fmla="*/ 1 h 3"/>
                  <a:gd name="T12" fmla="*/ 2 w 10"/>
                  <a:gd name="T13" fmla="*/ 1 h 3"/>
                  <a:gd name="T14" fmla="*/ 2 w 10"/>
                  <a:gd name="T15" fmla="*/ 1 h 3"/>
                  <a:gd name="T16" fmla="*/ 3 w 10"/>
                  <a:gd name="T17" fmla="*/ 0 h 3"/>
                  <a:gd name="T18" fmla="*/ 3 w 10"/>
                  <a:gd name="T19" fmla="*/ 1 h 3"/>
                  <a:gd name="T20" fmla="*/ 3 w 10"/>
                  <a:gd name="T21" fmla="*/ 1 h 3"/>
                  <a:gd name="T22" fmla="*/ 3 w 10"/>
                  <a:gd name="T23" fmla="*/ 1 h 3"/>
                  <a:gd name="T24" fmla="*/ 5 w 10"/>
                  <a:gd name="T25" fmla="*/ 1 h 3"/>
                  <a:gd name="T26" fmla="*/ 5 w 10"/>
                  <a:gd name="T27" fmla="*/ 2 h 3"/>
                  <a:gd name="T28" fmla="*/ 7 w 10"/>
                  <a:gd name="T29" fmla="*/ 2 h 3"/>
                  <a:gd name="T30" fmla="*/ 7 w 10"/>
                  <a:gd name="T31" fmla="*/ 2 h 3"/>
                  <a:gd name="T32" fmla="*/ 9 w 10"/>
                  <a:gd name="T33" fmla="*/ 2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3">
                    <a:moveTo>
                      <a:pt x="0" y="1"/>
                    </a:moveTo>
                    <a:lnTo>
                      <a:pt x="0" y="1"/>
                    </a:lnTo>
                    <a:lnTo>
                      <a:pt x="2" y="1"/>
                    </a:lnTo>
                    <a:lnTo>
                      <a:pt x="3" y="0"/>
                    </a:lnTo>
                    <a:lnTo>
                      <a:pt x="3" y="1"/>
                    </a:lnTo>
                    <a:lnTo>
                      <a:pt x="5" y="1"/>
                    </a:lnTo>
                    <a:lnTo>
                      <a:pt x="5" y="2"/>
                    </a:lnTo>
                    <a:lnTo>
                      <a:pt x="7" y="2"/>
                    </a:lnTo>
                    <a:lnTo>
                      <a:pt x="9" y="2"/>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3" name="Freeform 281"/>
              <p:cNvSpPr>
                <a:spLocks/>
              </p:cNvSpPr>
              <p:nvPr/>
            </p:nvSpPr>
            <p:spPr bwMode="auto">
              <a:xfrm>
                <a:off x="2086" y="2964"/>
                <a:ext cx="9" cy="3"/>
              </a:xfrm>
              <a:custGeom>
                <a:avLst/>
                <a:gdLst>
                  <a:gd name="T0" fmla="*/ 0 w 9"/>
                  <a:gd name="T1" fmla="*/ 2 h 3"/>
                  <a:gd name="T2" fmla="*/ 0 w 9"/>
                  <a:gd name="T3" fmla="*/ 2 h 3"/>
                  <a:gd name="T4" fmla="*/ 0 w 9"/>
                  <a:gd name="T5" fmla="*/ 2 h 3"/>
                  <a:gd name="T6" fmla="*/ 0 w 9"/>
                  <a:gd name="T7" fmla="*/ 2 h 3"/>
                  <a:gd name="T8" fmla="*/ 1 w 9"/>
                  <a:gd name="T9" fmla="*/ 2 h 3"/>
                  <a:gd name="T10" fmla="*/ 1 w 9"/>
                  <a:gd name="T11" fmla="*/ 2 h 3"/>
                  <a:gd name="T12" fmla="*/ 1 w 9"/>
                  <a:gd name="T13" fmla="*/ 2 h 3"/>
                  <a:gd name="T14" fmla="*/ 1 w 9"/>
                  <a:gd name="T15" fmla="*/ 2 h 3"/>
                  <a:gd name="T16" fmla="*/ 3 w 9"/>
                  <a:gd name="T17" fmla="*/ 0 h 3"/>
                  <a:gd name="T18" fmla="*/ 3 w 9"/>
                  <a:gd name="T19" fmla="*/ 0 h 3"/>
                  <a:gd name="T20" fmla="*/ 3 w 9"/>
                  <a:gd name="T21" fmla="*/ 0 h 3"/>
                  <a:gd name="T22" fmla="*/ 3 w 9"/>
                  <a:gd name="T23" fmla="*/ 0 h 3"/>
                  <a:gd name="T24" fmla="*/ 5 w 9"/>
                  <a:gd name="T25" fmla="*/ 0 h 3"/>
                  <a:gd name="T26" fmla="*/ 5 w 9"/>
                  <a:gd name="T27" fmla="*/ 0 h 3"/>
                  <a:gd name="T28" fmla="*/ 6 w 9"/>
                  <a:gd name="T29" fmla="*/ 0 h 3"/>
                  <a:gd name="T30" fmla="*/ 6 w 9"/>
                  <a:gd name="T31" fmla="*/ 0 h 3"/>
                  <a:gd name="T32" fmla="*/ 8 w 9"/>
                  <a:gd name="T33" fmla="*/ 0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 h="3">
                    <a:moveTo>
                      <a:pt x="0" y="2"/>
                    </a:moveTo>
                    <a:lnTo>
                      <a:pt x="0" y="2"/>
                    </a:lnTo>
                    <a:lnTo>
                      <a:pt x="1" y="2"/>
                    </a:lnTo>
                    <a:lnTo>
                      <a:pt x="3" y="0"/>
                    </a:lnTo>
                    <a:lnTo>
                      <a:pt x="5" y="0"/>
                    </a:lnTo>
                    <a:lnTo>
                      <a:pt x="6" y="0"/>
                    </a:lnTo>
                    <a:lnTo>
                      <a:pt x="8"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4" name="Freeform 282"/>
              <p:cNvSpPr>
                <a:spLocks/>
              </p:cNvSpPr>
              <p:nvPr/>
            </p:nvSpPr>
            <p:spPr bwMode="auto">
              <a:xfrm>
                <a:off x="2085" y="2960"/>
                <a:ext cx="6" cy="5"/>
              </a:xfrm>
              <a:custGeom>
                <a:avLst/>
                <a:gdLst>
                  <a:gd name="T0" fmla="*/ 0 w 6"/>
                  <a:gd name="T1" fmla="*/ 4 h 5"/>
                  <a:gd name="T2" fmla="*/ 0 w 6"/>
                  <a:gd name="T3" fmla="*/ 4 h 5"/>
                  <a:gd name="T4" fmla="*/ 0 w 6"/>
                  <a:gd name="T5" fmla="*/ 4 h 5"/>
                  <a:gd name="T6" fmla="*/ 0 w 6"/>
                  <a:gd name="T7" fmla="*/ 4 h 5"/>
                  <a:gd name="T8" fmla="*/ 0 w 6"/>
                  <a:gd name="T9" fmla="*/ 3 h 5"/>
                  <a:gd name="T10" fmla="*/ 0 w 6"/>
                  <a:gd name="T11" fmla="*/ 3 h 5"/>
                  <a:gd name="T12" fmla="*/ 0 w 6"/>
                  <a:gd name="T13" fmla="*/ 3 h 5"/>
                  <a:gd name="T14" fmla="*/ 0 w 6"/>
                  <a:gd name="T15" fmla="*/ 3 h 5"/>
                  <a:gd name="T16" fmla="*/ 1 w 6"/>
                  <a:gd name="T17" fmla="*/ 1 h 5"/>
                  <a:gd name="T18" fmla="*/ 1 w 6"/>
                  <a:gd name="T19" fmla="*/ 1 h 5"/>
                  <a:gd name="T20" fmla="*/ 1 w 6"/>
                  <a:gd name="T21" fmla="*/ 1 h 5"/>
                  <a:gd name="T22" fmla="*/ 1 w 6"/>
                  <a:gd name="T23" fmla="*/ 1 h 5"/>
                  <a:gd name="T24" fmla="*/ 3 w 6"/>
                  <a:gd name="T25" fmla="*/ 1 h 5"/>
                  <a:gd name="T26" fmla="*/ 3 w 6"/>
                  <a:gd name="T27" fmla="*/ 1 h 5"/>
                  <a:gd name="T28" fmla="*/ 4 w 6"/>
                  <a:gd name="T29" fmla="*/ 1 h 5"/>
                  <a:gd name="T30" fmla="*/ 4 w 6"/>
                  <a:gd name="T31" fmla="*/ 1 h 5"/>
                  <a:gd name="T32" fmla="*/ 5 w 6"/>
                  <a:gd name="T33" fmla="*/ 0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5">
                    <a:moveTo>
                      <a:pt x="0" y="4"/>
                    </a:moveTo>
                    <a:lnTo>
                      <a:pt x="0" y="4"/>
                    </a:lnTo>
                    <a:lnTo>
                      <a:pt x="0" y="3"/>
                    </a:lnTo>
                    <a:lnTo>
                      <a:pt x="1" y="1"/>
                    </a:lnTo>
                    <a:lnTo>
                      <a:pt x="3" y="1"/>
                    </a:lnTo>
                    <a:lnTo>
                      <a:pt x="4" y="1"/>
                    </a:lnTo>
                    <a:lnTo>
                      <a:pt x="5"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5" name="Freeform 283"/>
              <p:cNvSpPr>
                <a:spLocks/>
              </p:cNvSpPr>
              <p:nvPr/>
            </p:nvSpPr>
            <p:spPr bwMode="auto">
              <a:xfrm>
                <a:off x="2082" y="2956"/>
                <a:ext cx="5" cy="8"/>
              </a:xfrm>
              <a:custGeom>
                <a:avLst/>
                <a:gdLst>
                  <a:gd name="T0" fmla="*/ 1 w 5"/>
                  <a:gd name="T1" fmla="*/ 7 h 8"/>
                  <a:gd name="T2" fmla="*/ 0 w 5"/>
                  <a:gd name="T3" fmla="*/ 7 h 8"/>
                  <a:gd name="T4" fmla="*/ 0 w 5"/>
                  <a:gd name="T5" fmla="*/ 7 h 8"/>
                  <a:gd name="T6" fmla="*/ 0 w 5"/>
                  <a:gd name="T7" fmla="*/ 7 h 8"/>
                  <a:gd name="T8" fmla="*/ 0 w 5"/>
                  <a:gd name="T9" fmla="*/ 6 h 8"/>
                  <a:gd name="T10" fmla="*/ 0 w 5"/>
                  <a:gd name="T11" fmla="*/ 6 h 8"/>
                  <a:gd name="T12" fmla="*/ 0 w 5"/>
                  <a:gd name="T13" fmla="*/ 6 h 8"/>
                  <a:gd name="T14" fmla="*/ 0 w 5"/>
                  <a:gd name="T15" fmla="*/ 6 h 8"/>
                  <a:gd name="T16" fmla="*/ 1 w 5"/>
                  <a:gd name="T17" fmla="*/ 4 h 8"/>
                  <a:gd name="T18" fmla="*/ 1 w 5"/>
                  <a:gd name="T19" fmla="*/ 4 h 8"/>
                  <a:gd name="T20" fmla="*/ 1 w 5"/>
                  <a:gd name="T21" fmla="*/ 4 h 8"/>
                  <a:gd name="T22" fmla="*/ 1 w 5"/>
                  <a:gd name="T23" fmla="*/ 4 h 8"/>
                  <a:gd name="T24" fmla="*/ 2 w 5"/>
                  <a:gd name="T25" fmla="*/ 3 h 8"/>
                  <a:gd name="T26" fmla="*/ 2 w 5"/>
                  <a:gd name="T27" fmla="*/ 3 h 8"/>
                  <a:gd name="T28" fmla="*/ 2 w 5"/>
                  <a:gd name="T29" fmla="*/ 3 h 8"/>
                  <a:gd name="T30" fmla="*/ 2 w 5"/>
                  <a:gd name="T31" fmla="*/ 3 h 8"/>
                  <a:gd name="T32" fmla="*/ 4 w 5"/>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8">
                    <a:moveTo>
                      <a:pt x="1" y="7"/>
                    </a:moveTo>
                    <a:lnTo>
                      <a:pt x="0" y="7"/>
                    </a:lnTo>
                    <a:lnTo>
                      <a:pt x="0" y="6"/>
                    </a:lnTo>
                    <a:lnTo>
                      <a:pt x="1" y="4"/>
                    </a:lnTo>
                    <a:lnTo>
                      <a:pt x="2" y="3"/>
                    </a:lnTo>
                    <a:lnTo>
                      <a:pt x="4"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6" name="Freeform 284"/>
              <p:cNvSpPr>
                <a:spLocks/>
              </p:cNvSpPr>
              <p:nvPr/>
            </p:nvSpPr>
            <p:spPr bwMode="auto">
              <a:xfrm>
                <a:off x="2079" y="2955"/>
                <a:ext cx="3" cy="7"/>
              </a:xfrm>
              <a:custGeom>
                <a:avLst/>
                <a:gdLst>
                  <a:gd name="T0" fmla="*/ 1 w 3"/>
                  <a:gd name="T1" fmla="*/ 6 h 7"/>
                  <a:gd name="T2" fmla="*/ 0 w 3"/>
                  <a:gd name="T3" fmla="*/ 6 h 7"/>
                  <a:gd name="T4" fmla="*/ 0 w 3"/>
                  <a:gd name="T5" fmla="*/ 6 h 7"/>
                  <a:gd name="T6" fmla="*/ 0 w 3"/>
                  <a:gd name="T7" fmla="*/ 6 h 7"/>
                  <a:gd name="T8" fmla="*/ 0 w 3"/>
                  <a:gd name="T9" fmla="*/ 5 h 7"/>
                  <a:gd name="T10" fmla="*/ 0 w 3"/>
                  <a:gd name="T11" fmla="*/ 5 h 7"/>
                  <a:gd name="T12" fmla="*/ 0 w 3"/>
                  <a:gd name="T13" fmla="*/ 5 h 7"/>
                  <a:gd name="T14" fmla="*/ 0 w 3"/>
                  <a:gd name="T15" fmla="*/ 5 h 7"/>
                  <a:gd name="T16" fmla="*/ 0 w 3"/>
                  <a:gd name="T17" fmla="*/ 4 h 7"/>
                  <a:gd name="T18" fmla="*/ 0 w 3"/>
                  <a:gd name="T19" fmla="*/ 4 h 7"/>
                  <a:gd name="T20" fmla="*/ 0 w 3"/>
                  <a:gd name="T21" fmla="*/ 4 h 7"/>
                  <a:gd name="T22" fmla="*/ 0 w 3"/>
                  <a:gd name="T23" fmla="*/ 4 h 7"/>
                  <a:gd name="T24" fmla="*/ 1 w 3"/>
                  <a:gd name="T25" fmla="*/ 2 h 7"/>
                  <a:gd name="T26" fmla="*/ 1 w 3"/>
                  <a:gd name="T27" fmla="*/ 2 h 7"/>
                  <a:gd name="T28" fmla="*/ 1 w 3"/>
                  <a:gd name="T29" fmla="*/ 2 h 7"/>
                  <a:gd name="T30" fmla="*/ 1 w 3"/>
                  <a:gd name="T31" fmla="*/ 2 h 7"/>
                  <a:gd name="T32" fmla="*/ 2 w 3"/>
                  <a:gd name="T33" fmla="*/ 0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7">
                    <a:moveTo>
                      <a:pt x="1" y="6"/>
                    </a:moveTo>
                    <a:lnTo>
                      <a:pt x="0" y="6"/>
                    </a:lnTo>
                    <a:lnTo>
                      <a:pt x="0" y="5"/>
                    </a:lnTo>
                    <a:lnTo>
                      <a:pt x="0" y="4"/>
                    </a:lnTo>
                    <a:lnTo>
                      <a:pt x="1" y="2"/>
                    </a:lnTo>
                    <a:lnTo>
                      <a:pt x="2"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7" name="Freeform 285"/>
              <p:cNvSpPr>
                <a:spLocks/>
              </p:cNvSpPr>
              <p:nvPr/>
            </p:nvSpPr>
            <p:spPr bwMode="auto">
              <a:xfrm>
                <a:off x="2076" y="2953"/>
                <a:ext cx="4" cy="8"/>
              </a:xfrm>
              <a:custGeom>
                <a:avLst/>
                <a:gdLst>
                  <a:gd name="T0" fmla="*/ 1 w 4"/>
                  <a:gd name="T1" fmla="*/ 7 h 8"/>
                  <a:gd name="T2" fmla="*/ 0 w 4"/>
                  <a:gd name="T3" fmla="*/ 7 h 8"/>
                  <a:gd name="T4" fmla="*/ 0 w 4"/>
                  <a:gd name="T5" fmla="*/ 7 h 8"/>
                  <a:gd name="T6" fmla="*/ 0 w 4"/>
                  <a:gd name="T7" fmla="*/ 7 h 8"/>
                  <a:gd name="T8" fmla="*/ 0 w 4"/>
                  <a:gd name="T9" fmla="*/ 6 h 8"/>
                  <a:gd name="T10" fmla="*/ 0 w 4"/>
                  <a:gd name="T11" fmla="*/ 6 h 8"/>
                  <a:gd name="T12" fmla="*/ 0 w 4"/>
                  <a:gd name="T13" fmla="*/ 6 h 8"/>
                  <a:gd name="T14" fmla="*/ 0 w 4"/>
                  <a:gd name="T15" fmla="*/ 6 h 8"/>
                  <a:gd name="T16" fmla="*/ 0 w 4"/>
                  <a:gd name="T17" fmla="*/ 3 h 8"/>
                  <a:gd name="T18" fmla="*/ 0 w 4"/>
                  <a:gd name="T19" fmla="*/ 3 h 8"/>
                  <a:gd name="T20" fmla="*/ 0 w 4"/>
                  <a:gd name="T21" fmla="*/ 3 h 8"/>
                  <a:gd name="T22" fmla="*/ 0 w 4"/>
                  <a:gd name="T23" fmla="*/ 3 h 8"/>
                  <a:gd name="T24" fmla="*/ 1 w 4"/>
                  <a:gd name="T25" fmla="*/ 2 h 8"/>
                  <a:gd name="T26" fmla="*/ 1 w 4"/>
                  <a:gd name="T27" fmla="*/ 2 h 8"/>
                  <a:gd name="T28" fmla="*/ 1 w 4"/>
                  <a:gd name="T29" fmla="*/ 2 h 8"/>
                  <a:gd name="T30" fmla="*/ 1 w 4"/>
                  <a:gd name="T31" fmla="*/ 2 h 8"/>
                  <a:gd name="T32" fmla="*/ 3 w 4"/>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1" y="7"/>
                    </a:moveTo>
                    <a:lnTo>
                      <a:pt x="0" y="7"/>
                    </a:lnTo>
                    <a:lnTo>
                      <a:pt x="0" y="6"/>
                    </a:lnTo>
                    <a:lnTo>
                      <a:pt x="0" y="3"/>
                    </a:lnTo>
                    <a:lnTo>
                      <a:pt x="1" y="2"/>
                    </a:lnTo>
                    <a:lnTo>
                      <a:pt x="3"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8" name="Freeform 286"/>
              <p:cNvSpPr>
                <a:spLocks/>
              </p:cNvSpPr>
              <p:nvPr/>
            </p:nvSpPr>
            <p:spPr bwMode="auto">
              <a:xfrm>
                <a:off x="2083" y="2974"/>
                <a:ext cx="4" cy="8"/>
              </a:xfrm>
              <a:custGeom>
                <a:avLst/>
                <a:gdLst>
                  <a:gd name="T0" fmla="*/ 0 w 4"/>
                  <a:gd name="T1" fmla="*/ 0 h 8"/>
                  <a:gd name="T2" fmla="*/ 0 w 4"/>
                  <a:gd name="T3" fmla="*/ 1 h 8"/>
                  <a:gd name="T4" fmla="*/ 0 w 4"/>
                  <a:gd name="T5" fmla="*/ 1 h 8"/>
                  <a:gd name="T6" fmla="*/ 0 w 4"/>
                  <a:gd name="T7" fmla="*/ 1 h 8"/>
                  <a:gd name="T8" fmla="*/ 1 w 4"/>
                  <a:gd name="T9" fmla="*/ 1 h 8"/>
                  <a:gd name="T10" fmla="*/ 1 w 4"/>
                  <a:gd name="T11" fmla="*/ 2 h 8"/>
                  <a:gd name="T12" fmla="*/ 1 w 4"/>
                  <a:gd name="T13" fmla="*/ 2 h 8"/>
                  <a:gd name="T14" fmla="*/ 1 w 4"/>
                  <a:gd name="T15" fmla="*/ 2 h 8"/>
                  <a:gd name="T16" fmla="*/ 3 w 4"/>
                  <a:gd name="T17" fmla="*/ 2 h 8"/>
                  <a:gd name="T18" fmla="*/ 3 w 4"/>
                  <a:gd name="T19" fmla="*/ 4 h 8"/>
                  <a:gd name="T20" fmla="*/ 3 w 4"/>
                  <a:gd name="T21" fmla="*/ 4 h 8"/>
                  <a:gd name="T22" fmla="*/ 3 w 4"/>
                  <a:gd name="T23" fmla="*/ 5 h 8"/>
                  <a:gd name="T24" fmla="*/ 3 w 4"/>
                  <a:gd name="T25" fmla="*/ 5 h 8"/>
                  <a:gd name="T26" fmla="*/ 3 w 4"/>
                  <a:gd name="T27" fmla="*/ 7 h 8"/>
                  <a:gd name="T28" fmla="*/ 3 w 4"/>
                  <a:gd name="T29" fmla="*/ 7 h 8"/>
                  <a:gd name="T30" fmla="*/ 3 w 4"/>
                  <a:gd name="T31" fmla="*/ 7 h 8"/>
                  <a:gd name="T32" fmla="*/ 3 w 4"/>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8">
                    <a:moveTo>
                      <a:pt x="0" y="0"/>
                    </a:moveTo>
                    <a:lnTo>
                      <a:pt x="0" y="1"/>
                    </a:lnTo>
                    <a:lnTo>
                      <a:pt x="1" y="1"/>
                    </a:lnTo>
                    <a:lnTo>
                      <a:pt x="1" y="2"/>
                    </a:lnTo>
                    <a:lnTo>
                      <a:pt x="3" y="2"/>
                    </a:lnTo>
                    <a:lnTo>
                      <a:pt x="3" y="4"/>
                    </a:lnTo>
                    <a:lnTo>
                      <a:pt x="3" y="5"/>
                    </a:lnTo>
                    <a:lnTo>
                      <a:pt x="3"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59" name="Freeform 287"/>
              <p:cNvSpPr>
                <a:spLocks/>
              </p:cNvSpPr>
              <p:nvPr/>
            </p:nvSpPr>
            <p:spPr bwMode="auto">
              <a:xfrm>
                <a:off x="2085" y="2972"/>
                <a:ext cx="6" cy="9"/>
              </a:xfrm>
              <a:custGeom>
                <a:avLst/>
                <a:gdLst>
                  <a:gd name="T0" fmla="*/ 0 w 6"/>
                  <a:gd name="T1" fmla="*/ 0 h 9"/>
                  <a:gd name="T2" fmla="*/ 0 w 6"/>
                  <a:gd name="T3" fmla="*/ 2 h 9"/>
                  <a:gd name="T4" fmla="*/ 0 w 6"/>
                  <a:gd name="T5" fmla="*/ 2 h 9"/>
                  <a:gd name="T6" fmla="*/ 0 w 6"/>
                  <a:gd name="T7" fmla="*/ 2 h 9"/>
                  <a:gd name="T8" fmla="*/ 2 w 6"/>
                  <a:gd name="T9" fmla="*/ 2 h 9"/>
                  <a:gd name="T10" fmla="*/ 2 w 6"/>
                  <a:gd name="T11" fmla="*/ 3 h 9"/>
                  <a:gd name="T12" fmla="*/ 2 w 6"/>
                  <a:gd name="T13" fmla="*/ 3 h 9"/>
                  <a:gd name="T14" fmla="*/ 2 w 6"/>
                  <a:gd name="T15" fmla="*/ 3 h 9"/>
                  <a:gd name="T16" fmla="*/ 4 w 6"/>
                  <a:gd name="T17" fmla="*/ 3 h 9"/>
                  <a:gd name="T18" fmla="*/ 4 w 6"/>
                  <a:gd name="T19" fmla="*/ 4 h 9"/>
                  <a:gd name="T20" fmla="*/ 4 w 6"/>
                  <a:gd name="T21" fmla="*/ 4 h 9"/>
                  <a:gd name="T22" fmla="*/ 4 w 6"/>
                  <a:gd name="T23" fmla="*/ 6 h 9"/>
                  <a:gd name="T24" fmla="*/ 5 w 6"/>
                  <a:gd name="T25" fmla="*/ 6 h 9"/>
                  <a:gd name="T26" fmla="*/ 5 w 6"/>
                  <a:gd name="T27" fmla="*/ 8 h 9"/>
                  <a:gd name="T28" fmla="*/ 5 w 6"/>
                  <a:gd name="T29" fmla="*/ 8 h 9"/>
                  <a:gd name="T30" fmla="*/ 5 w 6"/>
                  <a:gd name="T31" fmla="*/ 8 h 9"/>
                  <a:gd name="T32" fmla="*/ 5 w 6"/>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9">
                    <a:moveTo>
                      <a:pt x="0" y="0"/>
                    </a:moveTo>
                    <a:lnTo>
                      <a:pt x="0" y="2"/>
                    </a:lnTo>
                    <a:lnTo>
                      <a:pt x="2" y="2"/>
                    </a:lnTo>
                    <a:lnTo>
                      <a:pt x="2" y="3"/>
                    </a:lnTo>
                    <a:lnTo>
                      <a:pt x="4" y="3"/>
                    </a:lnTo>
                    <a:lnTo>
                      <a:pt x="4" y="4"/>
                    </a:lnTo>
                    <a:lnTo>
                      <a:pt x="4" y="6"/>
                    </a:lnTo>
                    <a:lnTo>
                      <a:pt x="5" y="6"/>
                    </a:lnTo>
                    <a:lnTo>
                      <a:pt x="5"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0" name="Freeform 288"/>
              <p:cNvSpPr>
                <a:spLocks/>
              </p:cNvSpPr>
              <p:nvPr/>
            </p:nvSpPr>
            <p:spPr bwMode="auto">
              <a:xfrm>
                <a:off x="2087" y="2971"/>
                <a:ext cx="8" cy="6"/>
              </a:xfrm>
              <a:custGeom>
                <a:avLst/>
                <a:gdLst>
                  <a:gd name="T0" fmla="*/ 0 w 8"/>
                  <a:gd name="T1" fmla="*/ 0 h 6"/>
                  <a:gd name="T2" fmla="*/ 0 w 8"/>
                  <a:gd name="T3" fmla="*/ 1 h 6"/>
                  <a:gd name="T4" fmla="*/ 0 w 8"/>
                  <a:gd name="T5" fmla="*/ 1 h 6"/>
                  <a:gd name="T6" fmla="*/ 0 w 8"/>
                  <a:gd name="T7" fmla="*/ 1 h 6"/>
                  <a:gd name="T8" fmla="*/ 2 w 8"/>
                  <a:gd name="T9" fmla="*/ 1 h 6"/>
                  <a:gd name="T10" fmla="*/ 2 w 8"/>
                  <a:gd name="T11" fmla="*/ 2 h 6"/>
                  <a:gd name="T12" fmla="*/ 2 w 8"/>
                  <a:gd name="T13" fmla="*/ 2 h 6"/>
                  <a:gd name="T14" fmla="*/ 2 w 8"/>
                  <a:gd name="T15" fmla="*/ 2 h 6"/>
                  <a:gd name="T16" fmla="*/ 3 w 8"/>
                  <a:gd name="T17" fmla="*/ 2 h 6"/>
                  <a:gd name="T18" fmla="*/ 3 w 8"/>
                  <a:gd name="T19" fmla="*/ 4 h 6"/>
                  <a:gd name="T20" fmla="*/ 3 w 8"/>
                  <a:gd name="T21" fmla="*/ 4 h 6"/>
                  <a:gd name="T22" fmla="*/ 3 w 8"/>
                  <a:gd name="T23" fmla="*/ 4 h 6"/>
                  <a:gd name="T24" fmla="*/ 5 w 8"/>
                  <a:gd name="T25" fmla="*/ 4 h 6"/>
                  <a:gd name="T26" fmla="*/ 5 w 8"/>
                  <a:gd name="T27" fmla="*/ 5 h 6"/>
                  <a:gd name="T28" fmla="*/ 5 w 8"/>
                  <a:gd name="T29" fmla="*/ 5 h 6"/>
                  <a:gd name="T30" fmla="*/ 5 w 8"/>
                  <a:gd name="T31" fmla="*/ 5 h 6"/>
                  <a:gd name="T32" fmla="*/ 7 w 8"/>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6">
                    <a:moveTo>
                      <a:pt x="0" y="0"/>
                    </a:moveTo>
                    <a:lnTo>
                      <a:pt x="0" y="1"/>
                    </a:lnTo>
                    <a:lnTo>
                      <a:pt x="2" y="1"/>
                    </a:lnTo>
                    <a:lnTo>
                      <a:pt x="2" y="2"/>
                    </a:lnTo>
                    <a:lnTo>
                      <a:pt x="3" y="2"/>
                    </a:lnTo>
                    <a:lnTo>
                      <a:pt x="3" y="4"/>
                    </a:lnTo>
                    <a:lnTo>
                      <a:pt x="5" y="4"/>
                    </a:lnTo>
                    <a:lnTo>
                      <a:pt x="5" y="5"/>
                    </a:lnTo>
                    <a:lnTo>
                      <a:pt x="7"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1" name="Freeform 289"/>
              <p:cNvSpPr>
                <a:spLocks/>
              </p:cNvSpPr>
              <p:nvPr/>
            </p:nvSpPr>
            <p:spPr bwMode="auto">
              <a:xfrm>
                <a:off x="2029" y="2977"/>
                <a:ext cx="8" cy="7"/>
              </a:xfrm>
              <a:custGeom>
                <a:avLst/>
                <a:gdLst>
                  <a:gd name="T0" fmla="*/ 0 w 8"/>
                  <a:gd name="T1" fmla="*/ 0 h 7"/>
                  <a:gd name="T2" fmla="*/ 0 w 8"/>
                  <a:gd name="T3" fmla="*/ 1 h 7"/>
                  <a:gd name="T4" fmla="*/ 0 w 8"/>
                  <a:gd name="T5" fmla="*/ 1 h 7"/>
                  <a:gd name="T6" fmla="*/ 0 w 8"/>
                  <a:gd name="T7" fmla="*/ 1 h 7"/>
                  <a:gd name="T8" fmla="*/ 2 w 8"/>
                  <a:gd name="T9" fmla="*/ 1 h 7"/>
                  <a:gd name="T10" fmla="*/ 2 w 8"/>
                  <a:gd name="T11" fmla="*/ 2 h 7"/>
                  <a:gd name="T12" fmla="*/ 2 w 8"/>
                  <a:gd name="T13" fmla="*/ 2 h 7"/>
                  <a:gd name="T14" fmla="*/ 2 w 8"/>
                  <a:gd name="T15" fmla="*/ 2 h 7"/>
                  <a:gd name="T16" fmla="*/ 4 w 8"/>
                  <a:gd name="T17" fmla="*/ 2 h 7"/>
                  <a:gd name="T18" fmla="*/ 4 w 8"/>
                  <a:gd name="T19" fmla="*/ 4 h 7"/>
                  <a:gd name="T20" fmla="*/ 4 w 8"/>
                  <a:gd name="T21" fmla="*/ 4 h 7"/>
                  <a:gd name="T22" fmla="*/ 4 w 8"/>
                  <a:gd name="T23" fmla="*/ 4 h 7"/>
                  <a:gd name="T24" fmla="*/ 5 w 8"/>
                  <a:gd name="T25" fmla="*/ 4 h 7"/>
                  <a:gd name="T26" fmla="*/ 5 w 8"/>
                  <a:gd name="T27" fmla="*/ 6 h 7"/>
                  <a:gd name="T28" fmla="*/ 5 w 8"/>
                  <a:gd name="T29" fmla="*/ 6 h 7"/>
                  <a:gd name="T30" fmla="*/ 5 w 8"/>
                  <a:gd name="T31" fmla="*/ 6 h 7"/>
                  <a:gd name="T32" fmla="*/ 7 w 8"/>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 h="7">
                    <a:moveTo>
                      <a:pt x="0" y="0"/>
                    </a:moveTo>
                    <a:lnTo>
                      <a:pt x="0" y="1"/>
                    </a:lnTo>
                    <a:lnTo>
                      <a:pt x="2" y="1"/>
                    </a:lnTo>
                    <a:lnTo>
                      <a:pt x="2" y="2"/>
                    </a:lnTo>
                    <a:lnTo>
                      <a:pt x="4" y="2"/>
                    </a:lnTo>
                    <a:lnTo>
                      <a:pt x="4" y="4"/>
                    </a:lnTo>
                    <a:lnTo>
                      <a:pt x="5" y="4"/>
                    </a:lnTo>
                    <a:lnTo>
                      <a:pt x="5" y="6"/>
                    </a:lnTo>
                    <a:lnTo>
                      <a:pt x="7" y="6"/>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2" name="Freeform 290"/>
              <p:cNvSpPr>
                <a:spLocks/>
              </p:cNvSpPr>
              <p:nvPr/>
            </p:nvSpPr>
            <p:spPr bwMode="auto">
              <a:xfrm>
                <a:off x="2021" y="2981"/>
                <a:ext cx="11" cy="4"/>
              </a:xfrm>
              <a:custGeom>
                <a:avLst/>
                <a:gdLst>
                  <a:gd name="T0" fmla="*/ 0 w 11"/>
                  <a:gd name="T1" fmla="*/ 0 h 4"/>
                  <a:gd name="T2" fmla="*/ 0 w 11"/>
                  <a:gd name="T3" fmla="*/ 0 h 4"/>
                  <a:gd name="T4" fmla="*/ 0 w 11"/>
                  <a:gd name="T5" fmla="*/ 0 h 4"/>
                  <a:gd name="T6" fmla="*/ 0 w 11"/>
                  <a:gd name="T7" fmla="*/ 0 h 4"/>
                  <a:gd name="T8" fmla="*/ 1 w 11"/>
                  <a:gd name="T9" fmla="*/ 0 h 4"/>
                  <a:gd name="T10" fmla="*/ 1 w 11"/>
                  <a:gd name="T11" fmla="*/ 0 h 4"/>
                  <a:gd name="T12" fmla="*/ 3 w 11"/>
                  <a:gd name="T13" fmla="*/ 0 h 4"/>
                  <a:gd name="T14" fmla="*/ 3 w 11"/>
                  <a:gd name="T15" fmla="*/ 0 h 4"/>
                  <a:gd name="T16" fmla="*/ 5 w 11"/>
                  <a:gd name="T17" fmla="*/ 0 h 4"/>
                  <a:gd name="T18" fmla="*/ 5 w 11"/>
                  <a:gd name="T19" fmla="*/ 2 h 4"/>
                  <a:gd name="T20" fmla="*/ 5 w 11"/>
                  <a:gd name="T21" fmla="*/ 2 h 4"/>
                  <a:gd name="T22" fmla="*/ 5 w 11"/>
                  <a:gd name="T23" fmla="*/ 2 h 4"/>
                  <a:gd name="T24" fmla="*/ 7 w 11"/>
                  <a:gd name="T25" fmla="*/ 2 h 4"/>
                  <a:gd name="T26" fmla="*/ 7 w 11"/>
                  <a:gd name="T27" fmla="*/ 3 h 4"/>
                  <a:gd name="T28" fmla="*/ 9 w 11"/>
                  <a:gd name="T29" fmla="*/ 3 h 4"/>
                  <a:gd name="T30" fmla="*/ 9 w 11"/>
                  <a:gd name="T31" fmla="*/ 3 h 4"/>
                  <a:gd name="T32" fmla="*/ 10 w 11"/>
                  <a:gd name="T33" fmla="*/ 3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0"/>
                    </a:moveTo>
                    <a:lnTo>
                      <a:pt x="0" y="0"/>
                    </a:lnTo>
                    <a:lnTo>
                      <a:pt x="1" y="0"/>
                    </a:lnTo>
                    <a:lnTo>
                      <a:pt x="3" y="0"/>
                    </a:lnTo>
                    <a:lnTo>
                      <a:pt x="5" y="0"/>
                    </a:lnTo>
                    <a:lnTo>
                      <a:pt x="5" y="2"/>
                    </a:lnTo>
                    <a:lnTo>
                      <a:pt x="7" y="2"/>
                    </a:lnTo>
                    <a:lnTo>
                      <a:pt x="7" y="3"/>
                    </a:lnTo>
                    <a:lnTo>
                      <a:pt x="9" y="3"/>
                    </a:lnTo>
                    <a:lnTo>
                      <a:pt x="10" y="3"/>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3" name="Freeform 291"/>
              <p:cNvSpPr>
                <a:spLocks/>
              </p:cNvSpPr>
              <p:nvPr/>
            </p:nvSpPr>
            <p:spPr bwMode="auto">
              <a:xfrm>
                <a:off x="2020" y="2984"/>
                <a:ext cx="12" cy="3"/>
              </a:xfrm>
              <a:custGeom>
                <a:avLst/>
                <a:gdLst>
                  <a:gd name="T0" fmla="*/ 0 w 12"/>
                  <a:gd name="T1" fmla="*/ 2 h 3"/>
                  <a:gd name="T2" fmla="*/ 0 w 12"/>
                  <a:gd name="T3" fmla="*/ 2 h 3"/>
                  <a:gd name="T4" fmla="*/ 0 w 12"/>
                  <a:gd name="T5" fmla="*/ 2 h 3"/>
                  <a:gd name="T6" fmla="*/ 0 w 12"/>
                  <a:gd name="T7" fmla="*/ 2 h 3"/>
                  <a:gd name="T8" fmla="*/ 2 w 12"/>
                  <a:gd name="T9" fmla="*/ 1 h 3"/>
                  <a:gd name="T10" fmla="*/ 2 w 12"/>
                  <a:gd name="T11" fmla="*/ 1 h 3"/>
                  <a:gd name="T12" fmla="*/ 3 w 12"/>
                  <a:gd name="T13" fmla="*/ 1 h 3"/>
                  <a:gd name="T14" fmla="*/ 3 w 12"/>
                  <a:gd name="T15" fmla="*/ 1 h 3"/>
                  <a:gd name="T16" fmla="*/ 5 w 12"/>
                  <a:gd name="T17" fmla="*/ 0 h 3"/>
                  <a:gd name="T18" fmla="*/ 5 w 12"/>
                  <a:gd name="T19" fmla="*/ 0 h 3"/>
                  <a:gd name="T20" fmla="*/ 5 w 12"/>
                  <a:gd name="T21" fmla="*/ 0 h 3"/>
                  <a:gd name="T22" fmla="*/ 5 w 12"/>
                  <a:gd name="T23" fmla="*/ 0 h 3"/>
                  <a:gd name="T24" fmla="*/ 7 w 12"/>
                  <a:gd name="T25" fmla="*/ 0 h 3"/>
                  <a:gd name="T26" fmla="*/ 7 w 12"/>
                  <a:gd name="T27" fmla="*/ 1 h 3"/>
                  <a:gd name="T28" fmla="*/ 9 w 12"/>
                  <a:gd name="T29" fmla="*/ 1 h 3"/>
                  <a:gd name="T30" fmla="*/ 9 w 12"/>
                  <a:gd name="T31" fmla="*/ 1 h 3"/>
                  <a:gd name="T32" fmla="*/ 11 w 12"/>
                  <a:gd name="T33" fmla="*/ 1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 h="3">
                    <a:moveTo>
                      <a:pt x="0" y="2"/>
                    </a:moveTo>
                    <a:lnTo>
                      <a:pt x="0" y="2"/>
                    </a:lnTo>
                    <a:lnTo>
                      <a:pt x="2" y="1"/>
                    </a:lnTo>
                    <a:lnTo>
                      <a:pt x="3" y="1"/>
                    </a:lnTo>
                    <a:lnTo>
                      <a:pt x="5" y="0"/>
                    </a:lnTo>
                    <a:lnTo>
                      <a:pt x="7" y="0"/>
                    </a:lnTo>
                    <a:lnTo>
                      <a:pt x="7" y="1"/>
                    </a:lnTo>
                    <a:lnTo>
                      <a:pt x="9" y="1"/>
                    </a:lnTo>
                    <a:lnTo>
                      <a:pt x="11" y="1"/>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4" name="Freeform 292"/>
              <p:cNvSpPr>
                <a:spLocks/>
              </p:cNvSpPr>
              <p:nvPr/>
            </p:nvSpPr>
            <p:spPr bwMode="auto">
              <a:xfrm>
                <a:off x="2021" y="2986"/>
                <a:ext cx="11" cy="4"/>
              </a:xfrm>
              <a:custGeom>
                <a:avLst/>
                <a:gdLst>
                  <a:gd name="T0" fmla="*/ 0 w 11"/>
                  <a:gd name="T1" fmla="*/ 3 h 4"/>
                  <a:gd name="T2" fmla="*/ 0 w 11"/>
                  <a:gd name="T3" fmla="*/ 3 h 4"/>
                  <a:gd name="T4" fmla="*/ 0 w 11"/>
                  <a:gd name="T5" fmla="*/ 3 h 4"/>
                  <a:gd name="T6" fmla="*/ 0 w 11"/>
                  <a:gd name="T7" fmla="*/ 3 h 4"/>
                  <a:gd name="T8" fmla="*/ 1 w 11"/>
                  <a:gd name="T9" fmla="*/ 2 h 4"/>
                  <a:gd name="T10" fmla="*/ 1 w 11"/>
                  <a:gd name="T11" fmla="*/ 2 h 4"/>
                  <a:gd name="T12" fmla="*/ 2 w 11"/>
                  <a:gd name="T13" fmla="*/ 2 h 4"/>
                  <a:gd name="T14" fmla="*/ 2 w 11"/>
                  <a:gd name="T15" fmla="*/ 2 h 4"/>
                  <a:gd name="T16" fmla="*/ 4 w 11"/>
                  <a:gd name="T17" fmla="*/ 0 h 4"/>
                  <a:gd name="T18" fmla="*/ 4 w 11"/>
                  <a:gd name="T19" fmla="*/ 0 h 4"/>
                  <a:gd name="T20" fmla="*/ 4 w 11"/>
                  <a:gd name="T21" fmla="*/ 0 h 4"/>
                  <a:gd name="T22" fmla="*/ 4 w 11"/>
                  <a:gd name="T23" fmla="*/ 0 h 4"/>
                  <a:gd name="T24" fmla="*/ 6 w 11"/>
                  <a:gd name="T25" fmla="*/ 0 h 4"/>
                  <a:gd name="T26" fmla="*/ 6 w 11"/>
                  <a:gd name="T27" fmla="*/ 0 h 4"/>
                  <a:gd name="T28" fmla="*/ 8 w 11"/>
                  <a:gd name="T29" fmla="*/ 0 h 4"/>
                  <a:gd name="T30" fmla="*/ 8 w 11"/>
                  <a:gd name="T31" fmla="*/ 0 h 4"/>
                  <a:gd name="T32" fmla="*/ 10 w 11"/>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 h="4">
                    <a:moveTo>
                      <a:pt x="0" y="3"/>
                    </a:moveTo>
                    <a:lnTo>
                      <a:pt x="0" y="3"/>
                    </a:lnTo>
                    <a:lnTo>
                      <a:pt x="1" y="2"/>
                    </a:lnTo>
                    <a:lnTo>
                      <a:pt x="2" y="2"/>
                    </a:lnTo>
                    <a:lnTo>
                      <a:pt x="4" y="0"/>
                    </a:lnTo>
                    <a:lnTo>
                      <a:pt x="6" y="0"/>
                    </a:lnTo>
                    <a:lnTo>
                      <a:pt x="8" y="0"/>
                    </a:lnTo>
                    <a:lnTo>
                      <a:pt x="10"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5" name="Freeform 293"/>
              <p:cNvSpPr>
                <a:spLocks/>
              </p:cNvSpPr>
              <p:nvPr/>
            </p:nvSpPr>
            <p:spPr bwMode="auto">
              <a:xfrm>
                <a:off x="2024" y="2988"/>
                <a:ext cx="10" cy="4"/>
              </a:xfrm>
              <a:custGeom>
                <a:avLst/>
                <a:gdLst>
                  <a:gd name="T0" fmla="*/ 0 w 10"/>
                  <a:gd name="T1" fmla="*/ 3 h 4"/>
                  <a:gd name="T2" fmla="*/ 0 w 10"/>
                  <a:gd name="T3" fmla="*/ 3 h 4"/>
                  <a:gd name="T4" fmla="*/ 0 w 10"/>
                  <a:gd name="T5" fmla="*/ 3 h 4"/>
                  <a:gd name="T6" fmla="*/ 0 w 10"/>
                  <a:gd name="T7" fmla="*/ 3 h 4"/>
                  <a:gd name="T8" fmla="*/ 2 w 10"/>
                  <a:gd name="T9" fmla="*/ 1 h 4"/>
                  <a:gd name="T10" fmla="*/ 2 w 10"/>
                  <a:gd name="T11" fmla="*/ 1 h 4"/>
                  <a:gd name="T12" fmla="*/ 2 w 10"/>
                  <a:gd name="T13" fmla="*/ 1 h 4"/>
                  <a:gd name="T14" fmla="*/ 2 w 10"/>
                  <a:gd name="T15" fmla="*/ 1 h 4"/>
                  <a:gd name="T16" fmla="*/ 4 w 10"/>
                  <a:gd name="T17" fmla="*/ 0 h 4"/>
                  <a:gd name="T18" fmla="*/ 4 w 10"/>
                  <a:gd name="T19" fmla="*/ 0 h 4"/>
                  <a:gd name="T20" fmla="*/ 4 w 10"/>
                  <a:gd name="T21" fmla="*/ 0 h 4"/>
                  <a:gd name="T22" fmla="*/ 4 w 10"/>
                  <a:gd name="T23" fmla="*/ 0 h 4"/>
                  <a:gd name="T24" fmla="*/ 6 w 10"/>
                  <a:gd name="T25" fmla="*/ 0 h 4"/>
                  <a:gd name="T26" fmla="*/ 6 w 10"/>
                  <a:gd name="T27" fmla="*/ 0 h 4"/>
                  <a:gd name="T28" fmla="*/ 7 w 10"/>
                  <a:gd name="T29" fmla="*/ 0 h 4"/>
                  <a:gd name="T30" fmla="*/ 7 w 10"/>
                  <a:gd name="T31" fmla="*/ 0 h 4"/>
                  <a:gd name="T32" fmla="*/ 9 w 10"/>
                  <a:gd name="T33" fmla="*/ 0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4">
                    <a:moveTo>
                      <a:pt x="0" y="3"/>
                    </a:moveTo>
                    <a:lnTo>
                      <a:pt x="0" y="3"/>
                    </a:lnTo>
                    <a:lnTo>
                      <a:pt x="2" y="1"/>
                    </a:lnTo>
                    <a:lnTo>
                      <a:pt x="4" y="0"/>
                    </a:lnTo>
                    <a:lnTo>
                      <a:pt x="6" y="0"/>
                    </a:lnTo>
                    <a:lnTo>
                      <a:pt x="7" y="0"/>
                    </a:lnTo>
                    <a:lnTo>
                      <a:pt x="9" y="0"/>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6" name="Freeform 294"/>
              <p:cNvSpPr>
                <a:spLocks/>
              </p:cNvSpPr>
              <p:nvPr/>
            </p:nvSpPr>
            <p:spPr bwMode="auto">
              <a:xfrm>
                <a:off x="2024" y="2978"/>
                <a:ext cx="10" cy="6"/>
              </a:xfrm>
              <a:custGeom>
                <a:avLst/>
                <a:gdLst>
                  <a:gd name="T0" fmla="*/ 0 w 10"/>
                  <a:gd name="T1" fmla="*/ 0 h 6"/>
                  <a:gd name="T2" fmla="*/ 0 w 10"/>
                  <a:gd name="T3" fmla="*/ 2 h 6"/>
                  <a:gd name="T4" fmla="*/ 0 w 10"/>
                  <a:gd name="T5" fmla="*/ 2 h 6"/>
                  <a:gd name="T6" fmla="*/ 0 w 10"/>
                  <a:gd name="T7" fmla="*/ 2 h 6"/>
                  <a:gd name="T8" fmla="*/ 2 w 10"/>
                  <a:gd name="T9" fmla="*/ 2 h 6"/>
                  <a:gd name="T10" fmla="*/ 2 w 10"/>
                  <a:gd name="T11" fmla="*/ 2 h 6"/>
                  <a:gd name="T12" fmla="*/ 3 w 10"/>
                  <a:gd name="T13" fmla="*/ 2 h 6"/>
                  <a:gd name="T14" fmla="*/ 3 w 10"/>
                  <a:gd name="T15" fmla="*/ 2 h 6"/>
                  <a:gd name="T16" fmla="*/ 5 w 10"/>
                  <a:gd name="T17" fmla="*/ 2 h 6"/>
                  <a:gd name="T18" fmla="*/ 5 w 10"/>
                  <a:gd name="T19" fmla="*/ 4 h 6"/>
                  <a:gd name="T20" fmla="*/ 5 w 10"/>
                  <a:gd name="T21" fmla="*/ 4 h 6"/>
                  <a:gd name="T22" fmla="*/ 5 w 10"/>
                  <a:gd name="T23" fmla="*/ 4 h 6"/>
                  <a:gd name="T24" fmla="*/ 7 w 10"/>
                  <a:gd name="T25" fmla="*/ 4 h 6"/>
                  <a:gd name="T26" fmla="*/ 7 w 10"/>
                  <a:gd name="T27" fmla="*/ 5 h 6"/>
                  <a:gd name="T28" fmla="*/ 7 w 10"/>
                  <a:gd name="T29" fmla="*/ 5 h 6"/>
                  <a:gd name="T30" fmla="*/ 7 w 10"/>
                  <a:gd name="T31" fmla="*/ 5 h 6"/>
                  <a:gd name="T32" fmla="*/ 9 w 10"/>
                  <a:gd name="T33" fmla="*/ 5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6">
                    <a:moveTo>
                      <a:pt x="0" y="0"/>
                    </a:moveTo>
                    <a:lnTo>
                      <a:pt x="0" y="2"/>
                    </a:lnTo>
                    <a:lnTo>
                      <a:pt x="2" y="2"/>
                    </a:lnTo>
                    <a:lnTo>
                      <a:pt x="3" y="2"/>
                    </a:lnTo>
                    <a:lnTo>
                      <a:pt x="5" y="2"/>
                    </a:lnTo>
                    <a:lnTo>
                      <a:pt x="5" y="4"/>
                    </a:lnTo>
                    <a:lnTo>
                      <a:pt x="7" y="4"/>
                    </a:lnTo>
                    <a:lnTo>
                      <a:pt x="7" y="5"/>
                    </a:lnTo>
                    <a:lnTo>
                      <a:pt x="9" y="5"/>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7" name="Freeform 295"/>
              <p:cNvSpPr>
                <a:spLocks/>
              </p:cNvSpPr>
              <p:nvPr/>
            </p:nvSpPr>
            <p:spPr bwMode="auto">
              <a:xfrm>
                <a:off x="2029" y="2998"/>
                <a:ext cx="6" cy="8"/>
              </a:xfrm>
              <a:custGeom>
                <a:avLst/>
                <a:gdLst>
                  <a:gd name="T0" fmla="*/ 0 w 6"/>
                  <a:gd name="T1" fmla="*/ 0 h 8"/>
                  <a:gd name="T2" fmla="*/ 0 w 6"/>
                  <a:gd name="T3" fmla="*/ 1 h 8"/>
                  <a:gd name="T4" fmla="*/ 0 w 6"/>
                  <a:gd name="T5" fmla="*/ 1 h 8"/>
                  <a:gd name="T6" fmla="*/ 0 w 6"/>
                  <a:gd name="T7" fmla="*/ 1 h 8"/>
                  <a:gd name="T8" fmla="*/ 1 w 6"/>
                  <a:gd name="T9" fmla="*/ 1 h 8"/>
                  <a:gd name="T10" fmla="*/ 1 w 6"/>
                  <a:gd name="T11" fmla="*/ 3 h 8"/>
                  <a:gd name="T12" fmla="*/ 1 w 6"/>
                  <a:gd name="T13" fmla="*/ 3 h 8"/>
                  <a:gd name="T14" fmla="*/ 1 w 6"/>
                  <a:gd name="T15" fmla="*/ 3 h 8"/>
                  <a:gd name="T16" fmla="*/ 3 w 6"/>
                  <a:gd name="T17" fmla="*/ 3 h 8"/>
                  <a:gd name="T18" fmla="*/ 3 w 6"/>
                  <a:gd name="T19" fmla="*/ 5 h 8"/>
                  <a:gd name="T20" fmla="*/ 3 w 6"/>
                  <a:gd name="T21" fmla="*/ 5 h 8"/>
                  <a:gd name="T22" fmla="*/ 3 w 6"/>
                  <a:gd name="T23" fmla="*/ 5 h 8"/>
                  <a:gd name="T24" fmla="*/ 4 w 6"/>
                  <a:gd name="T25" fmla="*/ 5 h 8"/>
                  <a:gd name="T26" fmla="*/ 4 w 6"/>
                  <a:gd name="T27" fmla="*/ 7 h 8"/>
                  <a:gd name="T28" fmla="*/ 4 w 6"/>
                  <a:gd name="T29" fmla="*/ 7 h 8"/>
                  <a:gd name="T30" fmla="*/ 4 w 6"/>
                  <a:gd name="T31" fmla="*/ 7 h 8"/>
                  <a:gd name="T32" fmla="*/ 5 w 6"/>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 h="8">
                    <a:moveTo>
                      <a:pt x="0" y="0"/>
                    </a:moveTo>
                    <a:lnTo>
                      <a:pt x="0" y="1"/>
                    </a:lnTo>
                    <a:lnTo>
                      <a:pt x="1" y="1"/>
                    </a:lnTo>
                    <a:lnTo>
                      <a:pt x="1" y="3"/>
                    </a:lnTo>
                    <a:lnTo>
                      <a:pt x="3" y="3"/>
                    </a:lnTo>
                    <a:lnTo>
                      <a:pt x="3" y="5"/>
                    </a:lnTo>
                    <a:lnTo>
                      <a:pt x="4" y="5"/>
                    </a:lnTo>
                    <a:lnTo>
                      <a:pt x="4" y="7"/>
                    </a:lnTo>
                    <a:lnTo>
                      <a:pt x="5"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8" name="Freeform 296"/>
              <p:cNvSpPr>
                <a:spLocks/>
              </p:cNvSpPr>
              <p:nvPr/>
            </p:nvSpPr>
            <p:spPr bwMode="auto">
              <a:xfrm>
                <a:off x="2026" y="2998"/>
                <a:ext cx="5" cy="10"/>
              </a:xfrm>
              <a:custGeom>
                <a:avLst/>
                <a:gdLst>
                  <a:gd name="T0" fmla="*/ 0 w 5"/>
                  <a:gd name="T1" fmla="*/ 0 h 10"/>
                  <a:gd name="T2" fmla="*/ 0 w 5"/>
                  <a:gd name="T3" fmla="*/ 1 h 10"/>
                  <a:gd name="T4" fmla="*/ 0 w 5"/>
                  <a:gd name="T5" fmla="*/ 1 h 10"/>
                  <a:gd name="T6" fmla="*/ 0 w 5"/>
                  <a:gd name="T7" fmla="*/ 1 h 10"/>
                  <a:gd name="T8" fmla="*/ 2 w 5"/>
                  <a:gd name="T9" fmla="*/ 1 h 10"/>
                  <a:gd name="T10" fmla="*/ 2 w 5"/>
                  <a:gd name="T11" fmla="*/ 3 h 10"/>
                  <a:gd name="T12" fmla="*/ 2 w 5"/>
                  <a:gd name="T13" fmla="*/ 3 h 10"/>
                  <a:gd name="T14" fmla="*/ 2 w 5"/>
                  <a:gd name="T15" fmla="*/ 3 h 10"/>
                  <a:gd name="T16" fmla="*/ 4 w 5"/>
                  <a:gd name="T17" fmla="*/ 3 h 10"/>
                  <a:gd name="T18" fmla="*/ 4 w 5"/>
                  <a:gd name="T19" fmla="*/ 5 h 10"/>
                  <a:gd name="T20" fmla="*/ 4 w 5"/>
                  <a:gd name="T21" fmla="*/ 5 h 10"/>
                  <a:gd name="T22" fmla="*/ 4 w 5"/>
                  <a:gd name="T23" fmla="*/ 7 h 10"/>
                  <a:gd name="T24" fmla="*/ 4 w 5"/>
                  <a:gd name="T25" fmla="*/ 7 h 10"/>
                  <a:gd name="T26" fmla="*/ 4 w 5"/>
                  <a:gd name="T27" fmla="*/ 9 h 10"/>
                  <a:gd name="T28" fmla="*/ 4 w 5"/>
                  <a:gd name="T29" fmla="*/ 9 h 10"/>
                  <a:gd name="T30" fmla="*/ 4 w 5"/>
                  <a:gd name="T31" fmla="*/ 9 h 10"/>
                  <a:gd name="T32" fmla="*/ 4 w 5"/>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 h="10">
                    <a:moveTo>
                      <a:pt x="0" y="0"/>
                    </a:moveTo>
                    <a:lnTo>
                      <a:pt x="0" y="1"/>
                    </a:lnTo>
                    <a:lnTo>
                      <a:pt x="2" y="1"/>
                    </a:lnTo>
                    <a:lnTo>
                      <a:pt x="2" y="3"/>
                    </a:lnTo>
                    <a:lnTo>
                      <a:pt x="4" y="3"/>
                    </a:lnTo>
                    <a:lnTo>
                      <a:pt x="4" y="5"/>
                    </a:lnTo>
                    <a:lnTo>
                      <a:pt x="4" y="7"/>
                    </a:lnTo>
                    <a:lnTo>
                      <a:pt x="4" y="9"/>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69" name="Freeform 297"/>
              <p:cNvSpPr>
                <a:spLocks/>
              </p:cNvSpPr>
              <p:nvPr/>
            </p:nvSpPr>
            <p:spPr bwMode="auto">
              <a:xfrm>
                <a:off x="2023" y="2999"/>
                <a:ext cx="4" cy="10"/>
              </a:xfrm>
              <a:custGeom>
                <a:avLst/>
                <a:gdLst>
                  <a:gd name="T0" fmla="*/ 0 w 4"/>
                  <a:gd name="T1" fmla="*/ 0 h 10"/>
                  <a:gd name="T2" fmla="*/ 0 w 4"/>
                  <a:gd name="T3" fmla="*/ 2 h 10"/>
                  <a:gd name="T4" fmla="*/ 0 w 4"/>
                  <a:gd name="T5" fmla="*/ 2 h 10"/>
                  <a:gd name="T6" fmla="*/ 0 w 4"/>
                  <a:gd name="T7" fmla="*/ 3 h 10"/>
                  <a:gd name="T8" fmla="*/ 1 w 4"/>
                  <a:gd name="T9" fmla="*/ 3 h 10"/>
                  <a:gd name="T10" fmla="*/ 1 w 4"/>
                  <a:gd name="T11" fmla="*/ 5 h 10"/>
                  <a:gd name="T12" fmla="*/ 1 w 4"/>
                  <a:gd name="T13" fmla="*/ 5 h 10"/>
                  <a:gd name="T14" fmla="*/ 1 w 4"/>
                  <a:gd name="T15" fmla="*/ 5 h 10"/>
                  <a:gd name="T16" fmla="*/ 3 w 4"/>
                  <a:gd name="T17" fmla="*/ 5 h 10"/>
                  <a:gd name="T18" fmla="*/ 2 w 4"/>
                  <a:gd name="T19" fmla="*/ 7 h 10"/>
                  <a:gd name="T20" fmla="*/ 2 w 4"/>
                  <a:gd name="T21" fmla="*/ 7 h 10"/>
                  <a:gd name="T22" fmla="*/ 2 w 4"/>
                  <a:gd name="T23" fmla="*/ 7 h 10"/>
                  <a:gd name="T24" fmla="*/ 2 w 4"/>
                  <a:gd name="T25" fmla="*/ 7 h 10"/>
                  <a:gd name="T26" fmla="*/ 1 w 4"/>
                  <a:gd name="T27" fmla="*/ 9 h 10"/>
                  <a:gd name="T28" fmla="*/ 1 w 4"/>
                  <a:gd name="T29" fmla="*/ 9 h 10"/>
                  <a:gd name="T30" fmla="*/ 1 w 4"/>
                  <a:gd name="T31" fmla="*/ 9 h 10"/>
                  <a:gd name="T32" fmla="*/ 1 w 4"/>
                  <a:gd name="T33" fmla="*/ 9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10">
                    <a:moveTo>
                      <a:pt x="0" y="0"/>
                    </a:moveTo>
                    <a:lnTo>
                      <a:pt x="0" y="2"/>
                    </a:lnTo>
                    <a:lnTo>
                      <a:pt x="0" y="3"/>
                    </a:lnTo>
                    <a:lnTo>
                      <a:pt x="1" y="3"/>
                    </a:lnTo>
                    <a:lnTo>
                      <a:pt x="1" y="5"/>
                    </a:lnTo>
                    <a:lnTo>
                      <a:pt x="3" y="5"/>
                    </a:lnTo>
                    <a:lnTo>
                      <a:pt x="2" y="7"/>
                    </a:lnTo>
                    <a:lnTo>
                      <a:pt x="1" y="9"/>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0" name="Freeform 298"/>
              <p:cNvSpPr>
                <a:spLocks/>
              </p:cNvSpPr>
              <p:nvPr/>
            </p:nvSpPr>
            <p:spPr bwMode="auto">
              <a:xfrm>
                <a:off x="2018" y="3000"/>
                <a:ext cx="4" cy="9"/>
              </a:xfrm>
              <a:custGeom>
                <a:avLst/>
                <a:gdLst>
                  <a:gd name="T0" fmla="*/ 0 w 4"/>
                  <a:gd name="T1" fmla="*/ 0 h 9"/>
                  <a:gd name="T2" fmla="*/ 0 w 4"/>
                  <a:gd name="T3" fmla="*/ 1 h 9"/>
                  <a:gd name="T4" fmla="*/ 0 w 4"/>
                  <a:gd name="T5" fmla="*/ 1 h 9"/>
                  <a:gd name="T6" fmla="*/ 0 w 4"/>
                  <a:gd name="T7" fmla="*/ 2 h 9"/>
                  <a:gd name="T8" fmla="*/ 2 w 4"/>
                  <a:gd name="T9" fmla="*/ 2 h 9"/>
                  <a:gd name="T10" fmla="*/ 2 w 4"/>
                  <a:gd name="T11" fmla="*/ 4 h 9"/>
                  <a:gd name="T12" fmla="*/ 2 w 4"/>
                  <a:gd name="T13" fmla="*/ 4 h 9"/>
                  <a:gd name="T14" fmla="*/ 2 w 4"/>
                  <a:gd name="T15" fmla="*/ 4 h 9"/>
                  <a:gd name="T16" fmla="*/ 3 w 4"/>
                  <a:gd name="T17" fmla="*/ 4 h 9"/>
                  <a:gd name="T18" fmla="*/ 3 w 4"/>
                  <a:gd name="T19" fmla="*/ 6 h 9"/>
                  <a:gd name="T20" fmla="*/ 3 w 4"/>
                  <a:gd name="T21" fmla="*/ 6 h 9"/>
                  <a:gd name="T22" fmla="*/ 3 w 4"/>
                  <a:gd name="T23" fmla="*/ 6 h 9"/>
                  <a:gd name="T24" fmla="*/ 3 w 4"/>
                  <a:gd name="T25" fmla="*/ 6 h 9"/>
                  <a:gd name="T26" fmla="*/ 3 w 4"/>
                  <a:gd name="T27" fmla="*/ 8 h 9"/>
                  <a:gd name="T28" fmla="*/ 3 w 4"/>
                  <a:gd name="T29" fmla="*/ 8 h 9"/>
                  <a:gd name="T30" fmla="*/ 3 w 4"/>
                  <a:gd name="T31" fmla="*/ 8 h 9"/>
                  <a:gd name="T32" fmla="*/ 3 w 4"/>
                  <a:gd name="T33" fmla="*/ 8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9">
                    <a:moveTo>
                      <a:pt x="0" y="0"/>
                    </a:moveTo>
                    <a:lnTo>
                      <a:pt x="0" y="1"/>
                    </a:lnTo>
                    <a:lnTo>
                      <a:pt x="0" y="2"/>
                    </a:lnTo>
                    <a:lnTo>
                      <a:pt x="2" y="2"/>
                    </a:lnTo>
                    <a:lnTo>
                      <a:pt x="2" y="4"/>
                    </a:lnTo>
                    <a:lnTo>
                      <a:pt x="3" y="4"/>
                    </a:lnTo>
                    <a:lnTo>
                      <a:pt x="3" y="6"/>
                    </a:lnTo>
                    <a:lnTo>
                      <a:pt x="3"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1" name="Freeform 299"/>
              <p:cNvSpPr>
                <a:spLocks/>
              </p:cNvSpPr>
              <p:nvPr/>
            </p:nvSpPr>
            <p:spPr bwMode="auto">
              <a:xfrm>
                <a:off x="2015" y="3000"/>
                <a:ext cx="3" cy="9"/>
              </a:xfrm>
              <a:custGeom>
                <a:avLst/>
                <a:gdLst>
                  <a:gd name="T0" fmla="*/ 0 w 3"/>
                  <a:gd name="T1" fmla="*/ 0 h 9"/>
                  <a:gd name="T2" fmla="*/ 0 w 3"/>
                  <a:gd name="T3" fmla="*/ 1 h 9"/>
                  <a:gd name="T4" fmla="*/ 0 w 3"/>
                  <a:gd name="T5" fmla="*/ 1 h 9"/>
                  <a:gd name="T6" fmla="*/ 0 w 3"/>
                  <a:gd name="T7" fmla="*/ 1 h 9"/>
                  <a:gd name="T8" fmla="*/ 0 w 3"/>
                  <a:gd name="T9" fmla="*/ 1 h 9"/>
                  <a:gd name="T10" fmla="*/ 0 w 3"/>
                  <a:gd name="T11" fmla="*/ 1 h 9"/>
                  <a:gd name="T12" fmla="*/ 0 w 3"/>
                  <a:gd name="T13" fmla="*/ 1 h 9"/>
                  <a:gd name="T14" fmla="*/ 0 w 3"/>
                  <a:gd name="T15" fmla="*/ 1 h 9"/>
                  <a:gd name="T16" fmla="*/ 1 w 3"/>
                  <a:gd name="T17" fmla="*/ 1 h 9"/>
                  <a:gd name="T18" fmla="*/ 1 w 3"/>
                  <a:gd name="T19" fmla="*/ 3 h 9"/>
                  <a:gd name="T20" fmla="*/ 1 w 3"/>
                  <a:gd name="T21" fmla="*/ 3 h 9"/>
                  <a:gd name="T22" fmla="*/ 1 w 3"/>
                  <a:gd name="T23" fmla="*/ 3 h 9"/>
                  <a:gd name="T24" fmla="*/ 1 w 3"/>
                  <a:gd name="T25" fmla="*/ 3 h 9"/>
                  <a:gd name="T26" fmla="*/ 1 w 3"/>
                  <a:gd name="T27" fmla="*/ 3 h 9"/>
                  <a:gd name="T28" fmla="*/ 1 w 3"/>
                  <a:gd name="T29" fmla="*/ 3 h 9"/>
                  <a:gd name="T30" fmla="*/ 1 w 3"/>
                  <a:gd name="T31" fmla="*/ 3 h 9"/>
                  <a:gd name="T32" fmla="*/ 2 w 3"/>
                  <a:gd name="T33" fmla="*/ 3 h 9"/>
                  <a:gd name="T34" fmla="*/ 1 w 3"/>
                  <a:gd name="T35" fmla="*/ 5 h 9"/>
                  <a:gd name="T36" fmla="*/ 1 w 3"/>
                  <a:gd name="T37" fmla="*/ 5 h 9"/>
                  <a:gd name="T38" fmla="*/ 1 w 3"/>
                  <a:gd name="T39" fmla="*/ 5 h 9"/>
                  <a:gd name="T40" fmla="*/ 1 w 3"/>
                  <a:gd name="T41" fmla="*/ 5 h 9"/>
                  <a:gd name="T42" fmla="*/ 1 w 3"/>
                  <a:gd name="T43" fmla="*/ 7 h 9"/>
                  <a:gd name="T44" fmla="*/ 1 w 3"/>
                  <a:gd name="T45" fmla="*/ 7 h 9"/>
                  <a:gd name="T46" fmla="*/ 1 w 3"/>
                  <a:gd name="T47" fmla="*/ 7 h 9"/>
                  <a:gd name="T48" fmla="*/ 1 w 3"/>
                  <a:gd name="T49" fmla="*/ 7 h 9"/>
                  <a:gd name="T50" fmla="*/ 1 w 3"/>
                  <a:gd name="T51" fmla="*/ 8 h 9"/>
                  <a:gd name="T52" fmla="*/ 1 w 3"/>
                  <a:gd name="T53" fmla="*/ 8 h 9"/>
                  <a:gd name="T54" fmla="*/ 1 w 3"/>
                  <a:gd name="T55" fmla="*/ 8 h 9"/>
                  <a:gd name="T56" fmla="*/ 1 w 3"/>
                  <a:gd name="T57" fmla="*/ 8 h 9"/>
                  <a:gd name="T58" fmla="*/ 1 w 3"/>
                  <a:gd name="T59" fmla="*/ 8 h 9"/>
                  <a:gd name="T60" fmla="*/ 1 w 3"/>
                  <a:gd name="T61" fmla="*/ 8 h 9"/>
                  <a:gd name="T62" fmla="*/ 1 w 3"/>
                  <a:gd name="T63" fmla="*/ 8 h 9"/>
                  <a:gd name="T64" fmla="*/ 1 w 3"/>
                  <a:gd name="T65" fmla="*/ 8 h 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 h="9">
                    <a:moveTo>
                      <a:pt x="0" y="0"/>
                    </a:moveTo>
                    <a:lnTo>
                      <a:pt x="0" y="1"/>
                    </a:lnTo>
                    <a:lnTo>
                      <a:pt x="1" y="1"/>
                    </a:lnTo>
                    <a:lnTo>
                      <a:pt x="1" y="3"/>
                    </a:lnTo>
                    <a:lnTo>
                      <a:pt x="2" y="3"/>
                    </a:lnTo>
                    <a:lnTo>
                      <a:pt x="1" y="5"/>
                    </a:lnTo>
                    <a:lnTo>
                      <a:pt x="1" y="7"/>
                    </a:lnTo>
                    <a:lnTo>
                      <a:pt x="1"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2" name="Freeform 300"/>
              <p:cNvSpPr>
                <a:spLocks/>
              </p:cNvSpPr>
              <p:nvPr/>
            </p:nvSpPr>
            <p:spPr bwMode="auto">
              <a:xfrm>
                <a:off x="2008" y="3001"/>
                <a:ext cx="3" cy="8"/>
              </a:xfrm>
              <a:custGeom>
                <a:avLst/>
                <a:gdLst>
                  <a:gd name="T0" fmla="*/ 0 w 3"/>
                  <a:gd name="T1" fmla="*/ 0 h 8"/>
                  <a:gd name="T2" fmla="*/ 0 w 3"/>
                  <a:gd name="T3" fmla="*/ 2 h 8"/>
                  <a:gd name="T4" fmla="*/ 0 w 3"/>
                  <a:gd name="T5" fmla="*/ 2 h 8"/>
                  <a:gd name="T6" fmla="*/ 0 w 3"/>
                  <a:gd name="T7" fmla="*/ 2 h 8"/>
                  <a:gd name="T8" fmla="*/ 1 w 3"/>
                  <a:gd name="T9" fmla="*/ 2 h 8"/>
                  <a:gd name="T10" fmla="*/ 1 w 3"/>
                  <a:gd name="T11" fmla="*/ 4 h 8"/>
                  <a:gd name="T12" fmla="*/ 1 w 3"/>
                  <a:gd name="T13" fmla="*/ 4 h 8"/>
                  <a:gd name="T14" fmla="*/ 1 w 3"/>
                  <a:gd name="T15" fmla="*/ 4 h 8"/>
                  <a:gd name="T16" fmla="*/ 2 w 3"/>
                  <a:gd name="T17" fmla="*/ 4 h 8"/>
                  <a:gd name="T18" fmla="*/ 1 w 3"/>
                  <a:gd name="T19" fmla="*/ 6 h 8"/>
                  <a:gd name="T20" fmla="*/ 1 w 3"/>
                  <a:gd name="T21" fmla="*/ 6 h 8"/>
                  <a:gd name="T22" fmla="*/ 1 w 3"/>
                  <a:gd name="T23" fmla="*/ 7 h 8"/>
                  <a:gd name="T24" fmla="*/ 1 w 3"/>
                  <a:gd name="T25" fmla="*/ 7 h 8"/>
                  <a:gd name="T26" fmla="*/ 0 w 3"/>
                  <a:gd name="T27" fmla="*/ 7 h 8"/>
                  <a:gd name="T28" fmla="*/ 0 w 3"/>
                  <a:gd name="T29" fmla="*/ 7 h 8"/>
                  <a:gd name="T30" fmla="*/ 0 w 3"/>
                  <a:gd name="T31" fmla="*/ 7 h 8"/>
                  <a:gd name="T32" fmla="*/ 0 w 3"/>
                  <a:gd name="T33" fmla="*/ 7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 h="8">
                    <a:moveTo>
                      <a:pt x="0" y="0"/>
                    </a:moveTo>
                    <a:lnTo>
                      <a:pt x="0" y="2"/>
                    </a:lnTo>
                    <a:lnTo>
                      <a:pt x="1" y="2"/>
                    </a:lnTo>
                    <a:lnTo>
                      <a:pt x="1" y="4"/>
                    </a:lnTo>
                    <a:lnTo>
                      <a:pt x="2" y="4"/>
                    </a:lnTo>
                    <a:lnTo>
                      <a:pt x="1" y="6"/>
                    </a:lnTo>
                    <a:lnTo>
                      <a:pt x="1" y="7"/>
                    </a:lnTo>
                    <a:lnTo>
                      <a:pt x="0" y="7"/>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3" name="Freeform 301"/>
              <p:cNvSpPr>
                <a:spLocks/>
              </p:cNvSpPr>
              <p:nvPr/>
            </p:nvSpPr>
            <p:spPr bwMode="auto">
              <a:xfrm>
                <a:off x="2002" y="3001"/>
                <a:ext cx="6" cy="7"/>
              </a:xfrm>
              <a:custGeom>
                <a:avLst/>
                <a:gdLst>
                  <a:gd name="T0" fmla="*/ 3 w 6"/>
                  <a:gd name="T1" fmla="*/ 0 h 7"/>
                  <a:gd name="T2" fmla="*/ 3 w 6"/>
                  <a:gd name="T3" fmla="*/ 2 h 7"/>
                  <a:gd name="T4" fmla="*/ 3 w 6"/>
                  <a:gd name="T5" fmla="*/ 2 h 7"/>
                  <a:gd name="T6" fmla="*/ 3 w 6"/>
                  <a:gd name="T7" fmla="*/ 2 h 7"/>
                  <a:gd name="T8" fmla="*/ 4 w 6"/>
                  <a:gd name="T9" fmla="*/ 2 h 7"/>
                  <a:gd name="T10" fmla="*/ 4 w 6"/>
                  <a:gd name="T11" fmla="*/ 3 h 7"/>
                  <a:gd name="T12" fmla="*/ 4 w 6"/>
                  <a:gd name="T13" fmla="*/ 3 h 7"/>
                  <a:gd name="T14" fmla="*/ 4 w 6"/>
                  <a:gd name="T15" fmla="*/ 3 h 7"/>
                  <a:gd name="T16" fmla="*/ 5 w 6"/>
                  <a:gd name="T17" fmla="*/ 3 h 7"/>
                  <a:gd name="T18" fmla="*/ 5 w 6"/>
                  <a:gd name="T19" fmla="*/ 5 h 7"/>
                  <a:gd name="T20" fmla="*/ 5 w 6"/>
                  <a:gd name="T21" fmla="*/ 5 h 7"/>
                  <a:gd name="T22" fmla="*/ 5 w 6"/>
                  <a:gd name="T23" fmla="*/ 5 h 7"/>
                  <a:gd name="T24" fmla="*/ 5 w 6"/>
                  <a:gd name="T25" fmla="*/ 5 h 7"/>
                  <a:gd name="T26" fmla="*/ 5 w 6"/>
                  <a:gd name="T27" fmla="*/ 5 h 7"/>
                  <a:gd name="T28" fmla="*/ 5 w 6"/>
                  <a:gd name="T29" fmla="*/ 5 h 7"/>
                  <a:gd name="T30" fmla="*/ 5 w 6"/>
                  <a:gd name="T31" fmla="*/ 5 h 7"/>
                  <a:gd name="T32" fmla="*/ 5 w 6"/>
                  <a:gd name="T33" fmla="*/ 5 h 7"/>
                  <a:gd name="T34" fmla="*/ 3 w 6"/>
                  <a:gd name="T35" fmla="*/ 6 h 7"/>
                  <a:gd name="T36" fmla="*/ 3 w 6"/>
                  <a:gd name="T37" fmla="*/ 6 h 7"/>
                  <a:gd name="T38" fmla="*/ 3 w 6"/>
                  <a:gd name="T39" fmla="*/ 6 h 7"/>
                  <a:gd name="T40" fmla="*/ 3 w 6"/>
                  <a:gd name="T41" fmla="*/ 6 h 7"/>
                  <a:gd name="T42" fmla="*/ 1 w 6"/>
                  <a:gd name="T43" fmla="*/ 6 h 7"/>
                  <a:gd name="T44" fmla="*/ 1 w 6"/>
                  <a:gd name="T45" fmla="*/ 6 h 7"/>
                  <a:gd name="T46" fmla="*/ 1 w 6"/>
                  <a:gd name="T47" fmla="*/ 6 h 7"/>
                  <a:gd name="T48" fmla="*/ 1 w 6"/>
                  <a:gd name="T49" fmla="*/ 5 h 7"/>
                  <a:gd name="T50" fmla="*/ 0 w 6"/>
                  <a:gd name="T51" fmla="*/ 5 h 7"/>
                  <a:gd name="T52" fmla="*/ 0 w 6"/>
                  <a:gd name="T53" fmla="*/ 5 h 7"/>
                  <a:gd name="T54" fmla="*/ 0 w 6"/>
                  <a:gd name="T55" fmla="*/ 5 h 7"/>
                  <a:gd name="T56" fmla="*/ 0 w 6"/>
                  <a:gd name="T57" fmla="*/ 3 h 7"/>
                  <a:gd name="T58" fmla="*/ 0 w 6"/>
                  <a:gd name="T59" fmla="*/ 3 h 7"/>
                  <a:gd name="T60" fmla="*/ 0 w 6"/>
                  <a:gd name="T61" fmla="*/ 3 h 7"/>
                  <a:gd name="T62" fmla="*/ 0 w 6"/>
                  <a:gd name="T63" fmla="*/ 3 h 7"/>
                  <a:gd name="T64" fmla="*/ 1 w 6"/>
                  <a:gd name="T65" fmla="*/ 2 h 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 h="7">
                    <a:moveTo>
                      <a:pt x="3" y="0"/>
                    </a:moveTo>
                    <a:lnTo>
                      <a:pt x="3" y="2"/>
                    </a:lnTo>
                    <a:lnTo>
                      <a:pt x="4" y="2"/>
                    </a:lnTo>
                    <a:lnTo>
                      <a:pt x="4" y="3"/>
                    </a:lnTo>
                    <a:lnTo>
                      <a:pt x="5" y="3"/>
                    </a:lnTo>
                    <a:lnTo>
                      <a:pt x="5" y="5"/>
                    </a:lnTo>
                    <a:lnTo>
                      <a:pt x="3" y="6"/>
                    </a:lnTo>
                    <a:lnTo>
                      <a:pt x="1" y="6"/>
                    </a:lnTo>
                    <a:lnTo>
                      <a:pt x="1" y="5"/>
                    </a:lnTo>
                    <a:lnTo>
                      <a:pt x="0" y="5"/>
                    </a:lnTo>
                    <a:lnTo>
                      <a:pt x="0" y="3"/>
                    </a:lnTo>
                    <a:lnTo>
                      <a:pt x="1" y="2"/>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4" name="Freeform 302"/>
              <p:cNvSpPr>
                <a:spLocks/>
              </p:cNvSpPr>
              <p:nvPr/>
            </p:nvSpPr>
            <p:spPr bwMode="auto">
              <a:xfrm>
                <a:off x="2032" y="2976"/>
                <a:ext cx="7" cy="7"/>
              </a:xfrm>
              <a:custGeom>
                <a:avLst/>
                <a:gdLst>
                  <a:gd name="T0" fmla="*/ 0 w 7"/>
                  <a:gd name="T1" fmla="*/ 0 h 7"/>
                  <a:gd name="T2" fmla="*/ 0 w 7"/>
                  <a:gd name="T3" fmla="*/ 2 h 7"/>
                  <a:gd name="T4" fmla="*/ 0 w 7"/>
                  <a:gd name="T5" fmla="*/ 2 h 7"/>
                  <a:gd name="T6" fmla="*/ 0 w 7"/>
                  <a:gd name="T7" fmla="*/ 2 h 7"/>
                  <a:gd name="T8" fmla="*/ 2 w 7"/>
                  <a:gd name="T9" fmla="*/ 2 h 7"/>
                  <a:gd name="T10" fmla="*/ 2 w 7"/>
                  <a:gd name="T11" fmla="*/ 3 h 7"/>
                  <a:gd name="T12" fmla="*/ 3 w 7"/>
                  <a:gd name="T13" fmla="*/ 3 h 7"/>
                  <a:gd name="T14" fmla="*/ 3 w 7"/>
                  <a:gd name="T15" fmla="*/ 3 h 7"/>
                  <a:gd name="T16" fmla="*/ 5 w 7"/>
                  <a:gd name="T17" fmla="*/ 3 h 7"/>
                  <a:gd name="T18" fmla="*/ 5 w 7"/>
                  <a:gd name="T19" fmla="*/ 5 h 7"/>
                  <a:gd name="T20" fmla="*/ 5 w 7"/>
                  <a:gd name="T21" fmla="*/ 5 h 7"/>
                  <a:gd name="T22" fmla="*/ 5 w 7"/>
                  <a:gd name="T23" fmla="*/ 5 h 7"/>
                  <a:gd name="T24" fmla="*/ 5 w 7"/>
                  <a:gd name="T25" fmla="*/ 5 h 7"/>
                  <a:gd name="T26" fmla="*/ 5 w 7"/>
                  <a:gd name="T27" fmla="*/ 6 h 7"/>
                  <a:gd name="T28" fmla="*/ 5 w 7"/>
                  <a:gd name="T29" fmla="*/ 6 h 7"/>
                  <a:gd name="T30" fmla="*/ 5 w 7"/>
                  <a:gd name="T31" fmla="*/ 6 h 7"/>
                  <a:gd name="T32" fmla="*/ 6 w 7"/>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 h="7">
                    <a:moveTo>
                      <a:pt x="0" y="0"/>
                    </a:moveTo>
                    <a:lnTo>
                      <a:pt x="0" y="2"/>
                    </a:lnTo>
                    <a:lnTo>
                      <a:pt x="2" y="2"/>
                    </a:lnTo>
                    <a:lnTo>
                      <a:pt x="2" y="3"/>
                    </a:lnTo>
                    <a:lnTo>
                      <a:pt x="3" y="3"/>
                    </a:lnTo>
                    <a:lnTo>
                      <a:pt x="5" y="3"/>
                    </a:lnTo>
                    <a:lnTo>
                      <a:pt x="5" y="5"/>
                    </a:lnTo>
                    <a:lnTo>
                      <a:pt x="5" y="6"/>
                    </a:lnTo>
                    <a:lnTo>
                      <a:pt x="6" y="6"/>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5" name="Freeform 303"/>
              <p:cNvSpPr>
                <a:spLocks/>
              </p:cNvSpPr>
              <p:nvPr/>
            </p:nvSpPr>
            <p:spPr bwMode="auto">
              <a:xfrm>
                <a:off x="2012" y="3000"/>
                <a:ext cx="3" cy="9"/>
              </a:xfrm>
              <a:custGeom>
                <a:avLst/>
                <a:gdLst>
                  <a:gd name="T0" fmla="*/ 0 w 3"/>
                  <a:gd name="T1" fmla="*/ 0 h 9"/>
                  <a:gd name="T2" fmla="*/ 0 w 3"/>
                  <a:gd name="T3" fmla="*/ 1 h 9"/>
                  <a:gd name="T4" fmla="*/ 0 w 3"/>
                  <a:gd name="T5" fmla="*/ 1 h 9"/>
                  <a:gd name="T6" fmla="*/ 0 w 3"/>
                  <a:gd name="T7" fmla="*/ 1 h 9"/>
                  <a:gd name="T8" fmla="*/ 0 w 3"/>
                  <a:gd name="T9" fmla="*/ 1 h 9"/>
                  <a:gd name="T10" fmla="*/ 0 w 3"/>
                  <a:gd name="T11" fmla="*/ 1 h 9"/>
                  <a:gd name="T12" fmla="*/ 0 w 3"/>
                  <a:gd name="T13" fmla="*/ 1 h 9"/>
                  <a:gd name="T14" fmla="*/ 0 w 3"/>
                  <a:gd name="T15" fmla="*/ 1 h 9"/>
                  <a:gd name="T16" fmla="*/ 1 w 3"/>
                  <a:gd name="T17" fmla="*/ 1 h 9"/>
                  <a:gd name="T18" fmla="*/ 1 w 3"/>
                  <a:gd name="T19" fmla="*/ 3 h 9"/>
                  <a:gd name="T20" fmla="*/ 1 w 3"/>
                  <a:gd name="T21" fmla="*/ 3 h 9"/>
                  <a:gd name="T22" fmla="*/ 1 w 3"/>
                  <a:gd name="T23" fmla="*/ 3 h 9"/>
                  <a:gd name="T24" fmla="*/ 1 w 3"/>
                  <a:gd name="T25" fmla="*/ 3 h 9"/>
                  <a:gd name="T26" fmla="*/ 1 w 3"/>
                  <a:gd name="T27" fmla="*/ 3 h 9"/>
                  <a:gd name="T28" fmla="*/ 1 w 3"/>
                  <a:gd name="T29" fmla="*/ 3 h 9"/>
                  <a:gd name="T30" fmla="*/ 1 w 3"/>
                  <a:gd name="T31" fmla="*/ 3 h 9"/>
                  <a:gd name="T32" fmla="*/ 2 w 3"/>
                  <a:gd name="T33" fmla="*/ 3 h 9"/>
                  <a:gd name="T34" fmla="*/ 2 w 3"/>
                  <a:gd name="T35" fmla="*/ 5 h 9"/>
                  <a:gd name="T36" fmla="*/ 2 w 3"/>
                  <a:gd name="T37" fmla="*/ 5 h 9"/>
                  <a:gd name="T38" fmla="*/ 2 w 3"/>
                  <a:gd name="T39" fmla="*/ 5 h 9"/>
                  <a:gd name="T40" fmla="*/ 2 w 3"/>
                  <a:gd name="T41" fmla="*/ 5 h 9"/>
                  <a:gd name="T42" fmla="*/ 2 w 3"/>
                  <a:gd name="T43" fmla="*/ 7 h 9"/>
                  <a:gd name="T44" fmla="*/ 2 w 3"/>
                  <a:gd name="T45" fmla="*/ 7 h 9"/>
                  <a:gd name="T46" fmla="*/ 2 w 3"/>
                  <a:gd name="T47" fmla="*/ 7 h 9"/>
                  <a:gd name="T48" fmla="*/ 2 w 3"/>
                  <a:gd name="T49" fmla="*/ 7 h 9"/>
                  <a:gd name="T50" fmla="*/ 1 w 3"/>
                  <a:gd name="T51" fmla="*/ 8 h 9"/>
                  <a:gd name="T52" fmla="*/ 1 w 3"/>
                  <a:gd name="T53" fmla="*/ 8 h 9"/>
                  <a:gd name="T54" fmla="*/ 1 w 3"/>
                  <a:gd name="T55" fmla="*/ 8 h 9"/>
                  <a:gd name="T56" fmla="*/ 1 w 3"/>
                  <a:gd name="T57" fmla="*/ 8 h 9"/>
                  <a:gd name="T58" fmla="*/ 1 w 3"/>
                  <a:gd name="T59" fmla="*/ 8 h 9"/>
                  <a:gd name="T60" fmla="*/ 1 w 3"/>
                  <a:gd name="T61" fmla="*/ 8 h 9"/>
                  <a:gd name="T62" fmla="*/ 1 w 3"/>
                  <a:gd name="T63" fmla="*/ 8 h 9"/>
                  <a:gd name="T64" fmla="*/ 1 w 3"/>
                  <a:gd name="T65" fmla="*/ 8 h 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 h="9">
                    <a:moveTo>
                      <a:pt x="0" y="0"/>
                    </a:moveTo>
                    <a:lnTo>
                      <a:pt x="0" y="1"/>
                    </a:lnTo>
                    <a:lnTo>
                      <a:pt x="1" y="1"/>
                    </a:lnTo>
                    <a:lnTo>
                      <a:pt x="1" y="3"/>
                    </a:lnTo>
                    <a:lnTo>
                      <a:pt x="2" y="3"/>
                    </a:lnTo>
                    <a:lnTo>
                      <a:pt x="2" y="5"/>
                    </a:lnTo>
                    <a:lnTo>
                      <a:pt x="2" y="7"/>
                    </a:lnTo>
                    <a:lnTo>
                      <a:pt x="1" y="8"/>
                    </a:lnTo>
                  </a:path>
                </a:pathLst>
              </a:custGeom>
              <a:noFill/>
              <a:ln w="9247" cap="flat" cmpd="sng">
                <a:solidFill>
                  <a:srgbClr val="5F5F5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6" name="Freeform 304"/>
              <p:cNvSpPr>
                <a:spLocks/>
              </p:cNvSpPr>
              <p:nvPr/>
            </p:nvSpPr>
            <p:spPr bwMode="auto">
              <a:xfrm>
                <a:off x="1765" y="2833"/>
                <a:ext cx="179" cy="145"/>
              </a:xfrm>
              <a:custGeom>
                <a:avLst/>
                <a:gdLst>
                  <a:gd name="T0" fmla="*/ 177 w 179"/>
                  <a:gd name="T1" fmla="*/ 138 h 145"/>
                  <a:gd name="T2" fmla="*/ 177 w 179"/>
                  <a:gd name="T3" fmla="*/ 140 h 145"/>
                  <a:gd name="T4" fmla="*/ 176 w 179"/>
                  <a:gd name="T5" fmla="*/ 142 h 145"/>
                  <a:gd name="T6" fmla="*/ 176 w 179"/>
                  <a:gd name="T7" fmla="*/ 142 h 145"/>
                  <a:gd name="T8" fmla="*/ 175 w 179"/>
                  <a:gd name="T9" fmla="*/ 144 h 145"/>
                  <a:gd name="T10" fmla="*/ 174 w 179"/>
                  <a:gd name="T11" fmla="*/ 144 h 145"/>
                  <a:gd name="T12" fmla="*/ 172 w 179"/>
                  <a:gd name="T13" fmla="*/ 144 h 145"/>
                  <a:gd name="T14" fmla="*/ 171 w 179"/>
                  <a:gd name="T15" fmla="*/ 144 h 145"/>
                  <a:gd name="T16" fmla="*/ 9 w 179"/>
                  <a:gd name="T17" fmla="*/ 144 h 145"/>
                  <a:gd name="T18" fmla="*/ 7 w 179"/>
                  <a:gd name="T19" fmla="*/ 144 h 145"/>
                  <a:gd name="T20" fmla="*/ 5 w 179"/>
                  <a:gd name="T21" fmla="*/ 144 h 145"/>
                  <a:gd name="T22" fmla="*/ 2 w 179"/>
                  <a:gd name="T23" fmla="*/ 144 h 145"/>
                  <a:gd name="T24" fmla="*/ 1 w 179"/>
                  <a:gd name="T25" fmla="*/ 143 h 145"/>
                  <a:gd name="T26" fmla="*/ 0 w 179"/>
                  <a:gd name="T27" fmla="*/ 143 h 145"/>
                  <a:gd name="T28" fmla="*/ 0 w 179"/>
                  <a:gd name="T29" fmla="*/ 142 h 145"/>
                  <a:gd name="T30" fmla="*/ 0 w 179"/>
                  <a:gd name="T31" fmla="*/ 140 h 145"/>
                  <a:gd name="T32" fmla="*/ 0 w 179"/>
                  <a:gd name="T33" fmla="*/ 137 h 145"/>
                  <a:gd name="T34" fmla="*/ 0 w 179"/>
                  <a:gd name="T35" fmla="*/ 8 h 145"/>
                  <a:gd name="T36" fmla="*/ 0 w 179"/>
                  <a:gd name="T37" fmla="*/ 8 h 145"/>
                  <a:gd name="T38" fmla="*/ 0 w 179"/>
                  <a:gd name="T39" fmla="*/ 5 h 145"/>
                  <a:gd name="T40" fmla="*/ 0 w 179"/>
                  <a:gd name="T41" fmla="*/ 4 h 145"/>
                  <a:gd name="T42" fmla="*/ 1 w 179"/>
                  <a:gd name="T43" fmla="*/ 2 h 145"/>
                  <a:gd name="T44" fmla="*/ 1 w 179"/>
                  <a:gd name="T45" fmla="*/ 2 h 145"/>
                  <a:gd name="T46" fmla="*/ 3 w 179"/>
                  <a:gd name="T47" fmla="*/ 1 h 145"/>
                  <a:gd name="T48" fmla="*/ 5 w 179"/>
                  <a:gd name="T49" fmla="*/ 1 h 145"/>
                  <a:gd name="T50" fmla="*/ 170 w 179"/>
                  <a:gd name="T51" fmla="*/ 0 h 145"/>
                  <a:gd name="T52" fmla="*/ 170 w 179"/>
                  <a:gd name="T53" fmla="*/ 1 h 145"/>
                  <a:gd name="T54" fmla="*/ 172 w 179"/>
                  <a:gd name="T55" fmla="*/ 1 h 145"/>
                  <a:gd name="T56" fmla="*/ 174 w 179"/>
                  <a:gd name="T57" fmla="*/ 2 h 145"/>
                  <a:gd name="T58" fmla="*/ 176 w 179"/>
                  <a:gd name="T59" fmla="*/ 2 h 145"/>
                  <a:gd name="T60" fmla="*/ 176 w 179"/>
                  <a:gd name="T61" fmla="*/ 3 h 145"/>
                  <a:gd name="T62" fmla="*/ 177 w 179"/>
                  <a:gd name="T63" fmla="*/ 4 h 145"/>
                  <a:gd name="T64" fmla="*/ 177 w 179"/>
                  <a:gd name="T65" fmla="*/ 6 h 145"/>
                  <a:gd name="T66" fmla="*/ 178 w 179"/>
                  <a:gd name="T67" fmla="*/ 7 h 145"/>
                  <a:gd name="T68" fmla="*/ 178 w 179"/>
                  <a:gd name="T69" fmla="*/ 136 h 1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9" h="145">
                    <a:moveTo>
                      <a:pt x="178" y="136"/>
                    </a:moveTo>
                    <a:lnTo>
                      <a:pt x="177" y="138"/>
                    </a:lnTo>
                    <a:lnTo>
                      <a:pt x="177" y="140"/>
                    </a:lnTo>
                    <a:lnTo>
                      <a:pt x="176" y="142"/>
                    </a:lnTo>
                    <a:lnTo>
                      <a:pt x="175" y="144"/>
                    </a:lnTo>
                    <a:lnTo>
                      <a:pt x="174" y="144"/>
                    </a:lnTo>
                    <a:lnTo>
                      <a:pt x="172" y="144"/>
                    </a:lnTo>
                    <a:lnTo>
                      <a:pt x="171" y="144"/>
                    </a:lnTo>
                    <a:lnTo>
                      <a:pt x="9" y="144"/>
                    </a:lnTo>
                    <a:lnTo>
                      <a:pt x="7" y="144"/>
                    </a:lnTo>
                    <a:lnTo>
                      <a:pt x="5" y="144"/>
                    </a:lnTo>
                    <a:lnTo>
                      <a:pt x="2" y="144"/>
                    </a:lnTo>
                    <a:lnTo>
                      <a:pt x="1" y="144"/>
                    </a:lnTo>
                    <a:lnTo>
                      <a:pt x="1" y="143"/>
                    </a:lnTo>
                    <a:lnTo>
                      <a:pt x="0" y="143"/>
                    </a:lnTo>
                    <a:lnTo>
                      <a:pt x="0" y="142"/>
                    </a:lnTo>
                    <a:lnTo>
                      <a:pt x="0" y="140"/>
                    </a:lnTo>
                    <a:lnTo>
                      <a:pt x="0" y="139"/>
                    </a:lnTo>
                    <a:lnTo>
                      <a:pt x="0" y="137"/>
                    </a:lnTo>
                    <a:lnTo>
                      <a:pt x="0" y="8"/>
                    </a:lnTo>
                    <a:lnTo>
                      <a:pt x="0" y="5"/>
                    </a:lnTo>
                    <a:lnTo>
                      <a:pt x="0" y="4"/>
                    </a:lnTo>
                    <a:lnTo>
                      <a:pt x="1" y="2"/>
                    </a:lnTo>
                    <a:lnTo>
                      <a:pt x="3" y="1"/>
                    </a:lnTo>
                    <a:lnTo>
                      <a:pt x="5" y="1"/>
                    </a:lnTo>
                    <a:lnTo>
                      <a:pt x="7" y="0"/>
                    </a:lnTo>
                    <a:lnTo>
                      <a:pt x="170" y="0"/>
                    </a:lnTo>
                    <a:lnTo>
                      <a:pt x="170" y="1"/>
                    </a:lnTo>
                    <a:lnTo>
                      <a:pt x="172" y="1"/>
                    </a:lnTo>
                    <a:lnTo>
                      <a:pt x="172" y="2"/>
                    </a:lnTo>
                    <a:lnTo>
                      <a:pt x="174" y="2"/>
                    </a:lnTo>
                    <a:lnTo>
                      <a:pt x="176" y="2"/>
                    </a:lnTo>
                    <a:lnTo>
                      <a:pt x="176" y="3"/>
                    </a:lnTo>
                    <a:lnTo>
                      <a:pt x="176" y="4"/>
                    </a:lnTo>
                    <a:lnTo>
                      <a:pt x="177" y="4"/>
                    </a:lnTo>
                    <a:lnTo>
                      <a:pt x="177" y="6"/>
                    </a:lnTo>
                    <a:lnTo>
                      <a:pt x="177" y="7"/>
                    </a:lnTo>
                    <a:lnTo>
                      <a:pt x="178" y="7"/>
                    </a:lnTo>
                    <a:lnTo>
                      <a:pt x="178" y="136"/>
                    </a:lnTo>
                  </a:path>
                </a:pathLst>
              </a:custGeom>
              <a:solidFill>
                <a:srgbClr val="C0C0C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7" name="Freeform 305"/>
              <p:cNvSpPr>
                <a:spLocks/>
              </p:cNvSpPr>
              <p:nvPr/>
            </p:nvSpPr>
            <p:spPr bwMode="auto">
              <a:xfrm>
                <a:off x="1767" y="2834"/>
                <a:ext cx="174" cy="142"/>
              </a:xfrm>
              <a:custGeom>
                <a:avLst/>
                <a:gdLst>
                  <a:gd name="T0" fmla="*/ 172 w 174"/>
                  <a:gd name="T1" fmla="*/ 134 h 142"/>
                  <a:gd name="T2" fmla="*/ 172 w 174"/>
                  <a:gd name="T3" fmla="*/ 136 h 142"/>
                  <a:gd name="T4" fmla="*/ 171 w 174"/>
                  <a:gd name="T5" fmla="*/ 138 h 142"/>
                  <a:gd name="T6" fmla="*/ 171 w 174"/>
                  <a:gd name="T7" fmla="*/ 139 h 142"/>
                  <a:gd name="T8" fmla="*/ 169 w 174"/>
                  <a:gd name="T9" fmla="*/ 141 h 142"/>
                  <a:gd name="T10" fmla="*/ 169 w 174"/>
                  <a:gd name="T11" fmla="*/ 141 h 142"/>
                  <a:gd name="T12" fmla="*/ 167 w 174"/>
                  <a:gd name="T13" fmla="*/ 141 h 142"/>
                  <a:gd name="T14" fmla="*/ 167 w 174"/>
                  <a:gd name="T15" fmla="*/ 141 h 142"/>
                  <a:gd name="T16" fmla="*/ 10 w 174"/>
                  <a:gd name="T17" fmla="*/ 141 h 142"/>
                  <a:gd name="T18" fmla="*/ 8 w 174"/>
                  <a:gd name="T19" fmla="*/ 141 h 142"/>
                  <a:gd name="T20" fmla="*/ 6 w 174"/>
                  <a:gd name="T21" fmla="*/ 141 h 142"/>
                  <a:gd name="T22" fmla="*/ 4 w 174"/>
                  <a:gd name="T23" fmla="*/ 141 h 142"/>
                  <a:gd name="T24" fmla="*/ 3 w 174"/>
                  <a:gd name="T25" fmla="*/ 140 h 142"/>
                  <a:gd name="T26" fmla="*/ 0 w 174"/>
                  <a:gd name="T27" fmla="*/ 140 h 142"/>
                  <a:gd name="T28" fmla="*/ 0 w 174"/>
                  <a:gd name="T29" fmla="*/ 138 h 142"/>
                  <a:gd name="T30" fmla="*/ 0 w 174"/>
                  <a:gd name="T31" fmla="*/ 136 h 142"/>
                  <a:gd name="T32" fmla="*/ 0 w 174"/>
                  <a:gd name="T33" fmla="*/ 134 h 142"/>
                  <a:gd name="T34" fmla="*/ 0 w 174"/>
                  <a:gd name="T35" fmla="*/ 8 h 142"/>
                  <a:gd name="T36" fmla="*/ 0 w 174"/>
                  <a:gd name="T37" fmla="*/ 7 h 142"/>
                  <a:gd name="T38" fmla="*/ 0 w 174"/>
                  <a:gd name="T39" fmla="*/ 5 h 142"/>
                  <a:gd name="T40" fmla="*/ 0 w 174"/>
                  <a:gd name="T41" fmla="*/ 4 h 142"/>
                  <a:gd name="T42" fmla="*/ 3 w 174"/>
                  <a:gd name="T43" fmla="*/ 2 h 142"/>
                  <a:gd name="T44" fmla="*/ 3 w 174"/>
                  <a:gd name="T45" fmla="*/ 2 h 142"/>
                  <a:gd name="T46" fmla="*/ 5 w 174"/>
                  <a:gd name="T47" fmla="*/ 1 h 142"/>
                  <a:gd name="T48" fmla="*/ 6 w 174"/>
                  <a:gd name="T49" fmla="*/ 1 h 142"/>
                  <a:gd name="T50" fmla="*/ 165 w 174"/>
                  <a:gd name="T51" fmla="*/ 1 h 142"/>
                  <a:gd name="T52" fmla="*/ 165 w 174"/>
                  <a:gd name="T53" fmla="*/ 2 h 142"/>
                  <a:gd name="T54" fmla="*/ 167 w 174"/>
                  <a:gd name="T55" fmla="*/ 2 h 142"/>
                  <a:gd name="T56" fmla="*/ 168 w 174"/>
                  <a:gd name="T57" fmla="*/ 2 h 142"/>
                  <a:gd name="T58" fmla="*/ 170 w 174"/>
                  <a:gd name="T59" fmla="*/ 2 h 142"/>
                  <a:gd name="T60" fmla="*/ 170 w 174"/>
                  <a:gd name="T61" fmla="*/ 4 h 142"/>
                  <a:gd name="T62" fmla="*/ 172 w 174"/>
                  <a:gd name="T63" fmla="*/ 4 h 142"/>
                  <a:gd name="T64" fmla="*/ 172 w 174"/>
                  <a:gd name="T65" fmla="*/ 7 h 142"/>
                  <a:gd name="T66" fmla="*/ 173 w 174"/>
                  <a:gd name="T67" fmla="*/ 7 h 142"/>
                  <a:gd name="T68" fmla="*/ 173 w 174"/>
                  <a:gd name="T69" fmla="*/ 132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142">
                    <a:moveTo>
                      <a:pt x="173" y="132"/>
                    </a:moveTo>
                    <a:lnTo>
                      <a:pt x="172" y="134"/>
                    </a:lnTo>
                    <a:lnTo>
                      <a:pt x="172" y="136"/>
                    </a:lnTo>
                    <a:lnTo>
                      <a:pt x="171" y="138"/>
                    </a:lnTo>
                    <a:lnTo>
                      <a:pt x="171" y="139"/>
                    </a:lnTo>
                    <a:lnTo>
                      <a:pt x="169" y="141"/>
                    </a:lnTo>
                    <a:lnTo>
                      <a:pt x="167" y="141"/>
                    </a:lnTo>
                    <a:lnTo>
                      <a:pt x="10" y="141"/>
                    </a:lnTo>
                    <a:lnTo>
                      <a:pt x="8" y="141"/>
                    </a:lnTo>
                    <a:lnTo>
                      <a:pt x="6" y="141"/>
                    </a:lnTo>
                    <a:lnTo>
                      <a:pt x="4" y="141"/>
                    </a:lnTo>
                    <a:lnTo>
                      <a:pt x="3" y="141"/>
                    </a:lnTo>
                    <a:lnTo>
                      <a:pt x="3" y="140"/>
                    </a:lnTo>
                    <a:lnTo>
                      <a:pt x="0" y="140"/>
                    </a:lnTo>
                    <a:lnTo>
                      <a:pt x="0" y="138"/>
                    </a:lnTo>
                    <a:lnTo>
                      <a:pt x="0" y="136"/>
                    </a:lnTo>
                    <a:lnTo>
                      <a:pt x="0" y="134"/>
                    </a:lnTo>
                    <a:lnTo>
                      <a:pt x="0" y="8"/>
                    </a:lnTo>
                    <a:lnTo>
                      <a:pt x="0" y="7"/>
                    </a:lnTo>
                    <a:lnTo>
                      <a:pt x="0" y="5"/>
                    </a:lnTo>
                    <a:lnTo>
                      <a:pt x="0" y="4"/>
                    </a:lnTo>
                    <a:lnTo>
                      <a:pt x="3" y="2"/>
                    </a:lnTo>
                    <a:lnTo>
                      <a:pt x="5" y="1"/>
                    </a:lnTo>
                    <a:lnTo>
                      <a:pt x="6" y="1"/>
                    </a:lnTo>
                    <a:lnTo>
                      <a:pt x="8" y="0"/>
                    </a:lnTo>
                    <a:lnTo>
                      <a:pt x="165" y="1"/>
                    </a:lnTo>
                    <a:lnTo>
                      <a:pt x="165" y="2"/>
                    </a:lnTo>
                    <a:lnTo>
                      <a:pt x="167" y="2"/>
                    </a:lnTo>
                    <a:lnTo>
                      <a:pt x="168" y="2"/>
                    </a:lnTo>
                    <a:lnTo>
                      <a:pt x="170" y="2"/>
                    </a:lnTo>
                    <a:lnTo>
                      <a:pt x="170" y="4"/>
                    </a:lnTo>
                    <a:lnTo>
                      <a:pt x="172" y="4"/>
                    </a:lnTo>
                    <a:lnTo>
                      <a:pt x="172" y="7"/>
                    </a:lnTo>
                    <a:lnTo>
                      <a:pt x="173" y="7"/>
                    </a:lnTo>
                    <a:lnTo>
                      <a:pt x="173" y="132"/>
                    </a:lnTo>
                  </a:path>
                </a:pathLst>
              </a:custGeom>
              <a:solidFill>
                <a:srgbClr val="808080"/>
              </a:solidFill>
              <a:ln w="9247" cap="flat"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8" name="Freeform 306"/>
              <p:cNvSpPr>
                <a:spLocks/>
              </p:cNvSpPr>
              <p:nvPr/>
            </p:nvSpPr>
            <p:spPr bwMode="auto">
              <a:xfrm>
                <a:off x="1788" y="2853"/>
                <a:ext cx="10" cy="101"/>
              </a:xfrm>
              <a:custGeom>
                <a:avLst/>
                <a:gdLst>
                  <a:gd name="T0" fmla="*/ 0 w 10"/>
                  <a:gd name="T1" fmla="*/ 4 h 101"/>
                  <a:gd name="T2" fmla="*/ 0 w 10"/>
                  <a:gd name="T3" fmla="*/ 4 h 101"/>
                  <a:gd name="T4" fmla="*/ 0 w 10"/>
                  <a:gd name="T5" fmla="*/ 4 h 101"/>
                  <a:gd name="T6" fmla="*/ 0 w 10"/>
                  <a:gd name="T7" fmla="*/ 4 h 101"/>
                  <a:gd name="T8" fmla="*/ 0 w 10"/>
                  <a:gd name="T9" fmla="*/ 4 h 101"/>
                  <a:gd name="T10" fmla="*/ 0 w 10"/>
                  <a:gd name="T11" fmla="*/ 4 h 101"/>
                  <a:gd name="T12" fmla="*/ 0 w 10"/>
                  <a:gd name="T13" fmla="*/ 4 h 101"/>
                  <a:gd name="T14" fmla="*/ 0 w 10"/>
                  <a:gd name="T15" fmla="*/ 4 h 101"/>
                  <a:gd name="T16" fmla="*/ 1 w 10"/>
                  <a:gd name="T17" fmla="*/ 2 h 101"/>
                  <a:gd name="T18" fmla="*/ 1 w 10"/>
                  <a:gd name="T19" fmla="*/ 2 h 101"/>
                  <a:gd name="T20" fmla="*/ 1 w 10"/>
                  <a:gd name="T21" fmla="*/ 2 h 101"/>
                  <a:gd name="T22" fmla="*/ 1 w 10"/>
                  <a:gd name="T23" fmla="*/ 2 h 101"/>
                  <a:gd name="T24" fmla="*/ 2 w 10"/>
                  <a:gd name="T25" fmla="*/ 1 h 101"/>
                  <a:gd name="T26" fmla="*/ 2 w 10"/>
                  <a:gd name="T27" fmla="*/ 1 h 101"/>
                  <a:gd name="T28" fmla="*/ 2 w 10"/>
                  <a:gd name="T29" fmla="*/ 1 h 101"/>
                  <a:gd name="T30" fmla="*/ 2 w 10"/>
                  <a:gd name="T31" fmla="*/ 1 h 101"/>
                  <a:gd name="T32" fmla="*/ 4 w 10"/>
                  <a:gd name="T33" fmla="*/ 0 h 101"/>
                  <a:gd name="T34" fmla="*/ 9 w 10"/>
                  <a:gd name="T35" fmla="*/ 5 h 101"/>
                  <a:gd name="T36" fmla="*/ 7 w 10"/>
                  <a:gd name="T37" fmla="*/ 7 h 101"/>
                  <a:gd name="T38" fmla="*/ 7 w 10"/>
                  <a:gd name="T39" fmla="*/ 7 h 101"/>
                  <a:gd name="T40" fmla="*/ 7 w 10"/>
                  <a:gd name="T41" fmla="*/ 7 h 101"/>
                  <a:gd name="T42" fmla="*/ 7 w 10"/>
                  <a:gd name="T43" fmla="*/ 7 h 101"/>
                  <a:gd name="T44" fmla="*/ 6 w 10"/>
                  <a:gd name="T45" fmla="*/ 7 h 101"/>
                  <a:gd name="T46" fmla="*/ 6 w 10"/>
                  <a:gd name="T47" fmla="*/ 7 h 101"/>
                  <a:gd name="T48" fmla="*/ 6 w 10"/>
                  <a:gd name="T49" fmla="*/ 7 h 101"/>
                  <a:gd name="T50" fmla="*/ 6 w 10"/>
                  <a:gd name="T51" fmla="*/ 7 h 101"/>
                  <a:gd name="T52" fmla="*/ 5 w 10"/>
                  <a:gd name="T53" fmla="*/ 10 h 101"/>
                  <a:gd name="T54" fmla="*/ 5 w 10"/>
                  <a:gd name="T55" fmla="*/ 10 h 101"/>
                  <a:gd name="T56" fmla="*/ 5 w 10"/>
                  <a:gd name="T57" fmla="*/ 10 h 101"/>
                  <a:gd name="T58" fmla="*/ 5 w 10"/>
                  <a:gd name="T59" fmla="*/ 10 h 101"/>
                  <a:gd name="T60" fmla="*/ 5 w 10"/>
                  <a:gd name="T61" fmla="*/ 10 h 101"/>
                  <a:gd name="T62" fmla="*/ 5 w 10"/>
                  <a:gd name="T63" fmla="*/ 10 h 101"/>
                  <a:gd name="T64" fmla="*/ 5 w 10"/>
                  <a:gd name="T65" fmla="*/ 10 h 101"/>
                  <a:gd name="T66" fmla="*/ 5 w 10"/>
                  <a:gd name="T67" fmla="*/ 10 h 101"/>
                  <a:gd name="T68" fmla="*/ 5 w 10"/>
                  <a:gd name="T69" fmla="*/ 95 h 101"/>
                  <a:gd name="T70" fmla="*/ 0 w 10"/>
                  <a:gd name="T71" fmla="*/ 100 h 101"/>
                  <a:gd name="T72" fmla="*/ 0 w 10"/>
                  <a:gd name="T73" fmla="*/ 4 h 101"/>
                  <a:gd name="T74" fmla="*/ 0 w 10"/>
                  <a:gd name="T75" fmla="*/ 4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 h="101">
                    <a:moveTo>
                      <a:pt x="0" y="4"/>
                    </a:moveTo>
                    <a:lnTo>
                      <a:pt x="0" y="4"/>
                    </a:lnTo>
                    <a:lnTo>
                      <a:pt x="1" y="2"/>
                    </a:lnTo>
                    <a:lnTo>
                      <a:pt x="2" y="1"/>
                    </a:lnTo>
                    <a:lnTo>
                      <a:pt x="4" y="0"/>
                    </a:lnTo>
                    <a:lnTo>
                      <a:pt x="9" y="5"/>
                    </a:lnTo>
                    <a:lnTo>
                      <a:pt x="7" y="7"/>
                    </a:lnTo>
                    <a:lnTo>
                      <a:pt x="6" y="7"/>
                    </a:lnTo>
                    <a:lnTo>
                      <a:pt x="5" y="10"/>
                    </a:lnTo>
                    <a:lnTo>
                      <a:pt x="5" y="95"/>
                    </a:lnTo>
                    <a:lnTo>
                      <a:pt x="0" y="100"/>
                    </a:lnTo>
                    <a:lnTo>
                      <a:pt x="0" y="4"/>
                    </a:lnTo>
                  </a:path>
                </a:pathLst>
              </a:custGeom>
              <a:solidFill>
                <a:srgbClr val="C0C0C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79" name="Freeform 307"/>
              <p:cNvSpPr>
                <a:spLocks/>
              </p:cNvSpPr>
              <p:nvPr/>
            </p:nvSpPr>
            <p:spPr bwMode="auto">
              <a:xfrm>
                <a:off x="1910" y="2853"/>
                <a:ext cx="10" cy="105"/>
              </a:xfrm>
              <a:custGeom>
                <a:avLst/>
                <a:gdLst>
                  <a:gd name="T0" fmla="*/ 8 w 10"/>
                  <a:gd name="T1" fmla="*/ 102 h 105"/>
                  <a:gd name="T2" fmla="*/ 8 w 10"/>
                  <a:gd name="T3" fmla="*/ 102 h 105"/>
                  <a:gd name="T4" fmla="*/ 8 w 10"/>
                  <a:gd name="T5" fmla="*/ 103 h 105"/>
                  <a:gd name="T6" fmla="*/ 8 w 10"/>
                  <a:gd name="T7" fmla="*/ 103 h 105"/>
                  <a:gd name="T8" fmla="*/ 6 w 10"/>
                  <a:gd name="T9" fmla="*/ 104 h 105"/>
                  <a:gd name="T10" fmla="*/ 6 w 10"/>
                  <a:gd name="T11" fmla="*/ 104 h 105"/>
                  <a:gd name="T12" fmla="*/ 5 w 10"/>
                  <a:gd name="T13" fmla="*/ 104 h 105"/>
                  <a:gd name="T14" fmla="*/ 5 w 10"/>
                  <a:gd name="T15" fmla="*/ 104 h 105"/>
                  <a:gd name="T16" fmla="*/ 0 w 10"/>
                  <a:gd name="T17" fmla="*/ 98 h 105"/>
                  <a:gd name="T18" fmla="*/ 0 w 10"/>
                  <a:gd name="T19" fmla="*/ 98 h 105"/>
                  <a:gd name="T20" fmla="*/ 1 w 10"/>
                  <a:gd name="T21" fmla="*/ 98 h 105"/>
                  <a:gd name="T22" fmla="*/ 1 w 10"/>
                  <a:gd name="T23" fmla="*/ 98 h 105"/>
                  <a:gd name="T24" fmla="*/ 3 w 10"/>
                  <a:gd name="T25" fmla="*/ 98 h 105"/>
                  <a:gd name="T26" fmla="*/ 3 w 10"/>
                  <a:gd name="T27" fmla="*/ 98 h 105"/>
                  <a:gd name="T28" fmla="*/ 3 w 10"/>
                  <a:gd name="T29" fmla="*/ 97 h 105"/>
                  <a:gd name="T30" fmla="*/ 3 w 10"/>
                  <a:gd name="T31" fmla="*/ 97 h 105"/>
                  <a:gd name="T32" fmla="*/ 5 w 10"/>
                  <a:gd name="T33" fmla="*/ 95 h 105"/>
                  <a:gd name="T34" fmla="*/ 5 w 10"/>
                  <a:gd name="T35" fmla="*/ 10 h 105"/>
                  <a:gd name="T36" fmla="*/ 3 w 10"/>
                  <a:gd name="T37" fmla="*/ 10 h 105"/>
                  <a:gd name="T38" fmla="*/ 3 w 10"/>
                  <a:gd name="T39" fmla="*/ 10 h 105"/>
                  <a:gd name="T40" fmla="*/ 3 w 10"/>
                  <a:gd name="T41" fmla="*/ 10 h 105"/>
                  <a:gd name="T42" fmla="*/ 3 w 10"/>
                  <a:gd name="T43" fmla="*/ 7 h 105"/>
                  <a:gd name="T44" fmla="*/ 1 w 10"/>
                  <a:gd name="T45" fmla="*/ 7 h 105"/>
                  <a:gd name="T46" fmla="*/ 1 w 10"/>
                  <a:gd name="T47" fmla="*/ 7 h 105"/>
                  <a:gd name="T48" fmla="*/ 1 w 10"/>
                  <a:gd name="T49" fmla="*/ 7 h 105"/>
                  <a:gd name="T50" fmla="*/ 1 w 10"/>
                  <a:gd name="T51" fmla="*/ 5 h 105"/>
                  <a:gd name="T52" fmla="*/ 5 w 10"/>
                  <a:gd name="T53" fmla="*/ 1 h 105"/>
                  <a:gd name="T54" fmla="*/ 5 w 10"/>
                  <a:gd name="T55" fmla="*/ 1 h 105"/>
                  <a:gd name="T56" fmla="*/ 5 w 10"/>
                  <a:gd name="T57" fmla="*/ 2 h 105"/>
                  <a:gd name="T58" fmla="*/ 5 w 10"/>
                  <a:gd name="T59" fmla="*/ 2 h 105"/>
                  <a:gd name="T60" fmla="*/ 8 w 10"/>
                  <a:gd name="T61" fmla="*/ 4 h 105"/>
                  <a:gd name="T62" fmla="*/ 8 w 10"/>
                  <a:gd name="T63" fmla="*/ 4 h 105"/>
                  <a:gd name="T64" fmla="*/ 8 w 10"/>
                  <a:gd name="T65" fmla="*/ 4 h 105"/>
                  <a:gd name="T66" fmla="*/ 8 w 10"/>
                  <a:gd name="T67" fmla="*/ 4 h 105"/>
                  <a:gd name="T68" fmla="*/ 9 w 10"/>
                  <a:gd name="T69" fmla="*/ 4 h 105"/>
                  <a:gd name="T70" fmla="*/ 9 w 10"/>
                  <a:gd name="T71" fmla="*/ 100 h 1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 h="105">
                    <a:moveTo>
                      <a:pt x="9" y="100"/>
                    </a:moveTo>
                    <a:lnTo>
                      <a:pt x="8" y="102"/>
                    </a:lnTo>
                    <a:lnTo>
                      <a:pt x="8" y="103"/>
                    </a:lnTo>
                    <a:lnTo>
                      <a:pt x="6" y="104"/>
                    </a:lnTo>
                    <a:lnTo>
                      <a:pt x="5" y="104"/>
                    </a:lnTo>
                    <a:lnTo>
                      <a:pt x="0" y="98"/>
                    </a:lnTo>
                    <a:lnTo>
                      <a:pt x="1" y="98"/>
                    </a:lnTo>
                    <a:lnTo>
                      <a:pt x="3" y="98"/>
                    </a:lnTo>
                    <a:lnTo>
                      <a:pt x="3" y="97"/>
                    </a:lnTo>
                    <a:lnTo>
                      <a:pt x="5" y="95"/>
                    </a:lnTo>
                    <a:lnTo>
                      <a:pt x="5" y="52"/>
                    </a:lnTo>
                    <a:lnTo>
                      <a:pt x="5" y="10"/>
                    </a:lnTo>
                    <a:lnTo>
                      <a:pt x="3" y="10"/>
                    </a:lnTo>
                    <a:lnTo>
                      <a:pt x="3" y="7"/>
                    </a:lnTo>
                    <a:lnTo>
                      <a:pt x="1" y="7"/>
                    </a:lnTo>
                    <a:lnTo>
                      <a:pt x="1" y="5"/>
                    </a:lnTo>
                    <a:lnTo>
                      <a:pt x="5" y="0"/>
                    </a:lnTo>
                    <a:lnTo>
                      <a:pt x="5" y="1"/>
                    </a:lnTo>
                    <a:lnTo>
                      <a:pt x="5" y="2"/>
                    </a:lnTo>
                    <a:lnTo>
                      <a:pt x="8" y="2"/>
                    </a:lnTo>
                    <a:lnTo>
                      <a:pt x="8" y="4"/>
                    </a:lnTo>
                    <a:lnTo>
                      <a:pt x="9" y="4"/>
                    </a:lnTo>
                    <a:lnTo>
                      <a:pt x="9" y="100"/>
                    </a:lnTo>
                  </a:path>
                </a:pathLst>
              </a:custGeom>
              <a:solidFill>
                <a:srgbClr val="72727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80" name="Freeform 308"/>
              <p:cNvSpPr>
                <a:spLocks/>
              </p:cNvSpPr>
              <p:nvPr/>
            </p:nvSpPr>
            <p:spPr bwMode="auto">
              <a:xfrm>
                <a:off x="1792" y="2853"/>
                <a:ext cx="124" cy="6"/>
              </a:xfrm>
              <a:custGeom>
                <a:avLst/>
                <a:gdLst>
                  <a:gd name="T0" fmla="*/ 123 w 124"/>
                  <a:gd name="T1" fmla="*/ 0 h 6"/>
                  <a:gd name="T2" fmla="*/ 122 w 124"/>
                  <a:gd name="T3" fmla="*/ 1 h 6"/>
                  <a:gd name="T4" fmla="*/ 122 w 124"/>
                  <a:gd name="T5" fmla="*/ 1 h 6"/>
                  <a:gd name="T6" fmla="*/ 122 w 124"/>
                  <a:gd name="T7" fmla="*/ 1 h 6"/>
                  <a:gd name="T8" fmla="*/ 122 w 124"/>
                  <a:gd name="T9" fmla="*/ 1 h 6"/>
                  <a:gd name="T10" fmla="*/ 121 w 124"/>
                  <a:gd name="T11" fmla="*/ 3 h 6"/>
                  <a:gd name="T12" fmla="*/ 121 w 124"/>
                  <a:gd name="T13" fmla="*/ 3 h 6"/>
                  <a:gd name="T14" fmla="*/ 121 w 124"/>
                  <a:gd name="T15" fmla="*/ 3 h 6"/>
                  <a:gd name="T16" fmla="*/ 121 w 124"/>
                  <a:gd name="T17" fmla="*/ 3 h 6"/>
                  <a:gd name="T18" fmla="*/ 119 w 124"/>
                  <a:gd name="T19" fmla="*/ 5 h 6"/>
                  <a:gd name="T20" fmla="*/ 119 w 124"/>
                  <a:gd name="T21" fmla="*/ 5 h 6"/>
                  <a:gd name="T22" fmla="*/ 119 w 124"/>
                  <a:gd name="T23" fmla="*/ 5 h 6"/>
                  <a:gd name="T24" fmla="*/ 119 w 124"/>
                  <a:gd name="T25" fmla="*/ 5 h 6"/>
                  <a:gd name="T26" fmla="*/ 119 w 124"/>
                  <a:gd name="T27" fmla="*/ 5 h 6"/>
                  <a:gd name="T28" fmla="*/ 119 w 124"/>
                  <a:gd name="T29" fmla="*/ 5 h 6"/>
                  <a:gd name="T30" fmla="*/ 119 w 124"/>
                  <a:gd name="T31" fmla="*/ 5 h 6"/>
                  <a:gd name="T32" fmla="*/ 119 w 124"/>
                  <a:gd name="T33" fmla="*/ 5 h 6"/>
                  <a:gd name="T34" fmla="*/ 5 w 124"/>
                  <a:gd name="T35" fmla="*/ 5 h 6"/>
                  <a:gd name="T36" fmla="*/ 0 w 124"/>
                  <a:gd name="T37" fmla="*/ 0 h 6"/>
                  <a:gd name="T38" fmla="*/ 123 w 124"/>
                  <a:gd name="T39" fmla="*/ 0 h 6"/>
                  <a:gd name="T40" fmla="*/ 123 w 124"/>
                  <a:gd name="T41" fmla="*/ 0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4" h="6">
                    <a:moveTo>
                      <a:pt x="123" y="0"/>
                    </a:moveTo>
                    <a:lnTo>
                      <a:pt x="122" y="1"/>
                    </a:lnTo>
                    <a:lnTo>
                      <a:pt x="121" y="3"/>
                    </a:lnTo>
                    <a:lnTo>
                      <a:pt x="119" y="5"/>
                    </a:lnTo>
                    <a:lnTo>
                      <a:pt x="5" y="5"/>
                    </a:lnTo>
                    <a:lnTo>
                      <a:pt x="0" y="0"/>
                    </a:lnTo>
                    <a:lnTo>
                      <a:pt x="123" y="0"/>
                    </a:lnTo>
                  </a:path>
                </a:pathLst>
              </a:custGeom>
              <a:solidFill>
                <a:srgbClr val="727272"/>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078581" name="Freeform 309" descr="50%"/>
              <p:cNvSpPr>
                <a:spLocks/>
              </p:cNvSpPr>
              <p:nvPr/>
            </p:nvSpPr>
            <p:spPr bwMode="auto">
              <a:xfrm>
                <a:off x="1788" y="2948"/>
                <a:ext cx="128" cy="10"/>
              </a:xfrm>
              <a:custGeom>
                <a:avLst/>
                <a:gdLst>
                  <a:gd name="T0" fmla="*/ 4 w 128"/>
                  <a:gd name="T1" fmla="*/ 9 h 10"/>
                  <a:gd name="T2" fmla="*/ 2 w 128"/>
                  <a:gd name="T3" fmla="*/ 9 h 10"/>
                  <a:gd name="T4" fmla="*/ 2 w 128"/>
                  <a:gd name="T5" fmla="*/ 9 h 10"/>
                  <a:gd name="T6" fmla="*/ 2 w 128"/>
                  <a:gd name="T7" fmla="*/ 9 h 10"/>
                  <a:gd name="T8" fmla="*/ 2 w 128"/>
                  <a:gd name="T9" fmla="*/ 9 h 10"/>
                  <a:gd name="T10" fmla="*/ 1 w 128"/>
                  <a:gd name="T11" fmla="*/ 9 h 10"/>
                  <a:gd name="T12" fmla="*/ 1 w 128"/>
                  <a:gd name="T13" fmla="*/ 9 h 10"/>
                  <a:gd name="T14" fmla="*/ 1 w 128"/>
                  <a:gd name="T15" fmla="*/ 9 h 10"/>
                  <a:gd name="T16" fmla="*/ 1 w 128"/>
                  <a:gd name="T17" fmla="*/ 8 h 10"/>
                  <a:gd name="T18" fmla="*/ 0 w 128"/>
                  <a:gd name="T19" fmla="*/ 8 h 10"/>
                  <a:gd name="T20" fmla="*/ 0 w 128"/>
                  <a:gd name="T21" fmla="*/ 8 h 10"/>
                  <a:gd name="T22" fmla="*/ 0 w 128"/>
                  <a:gd name="T23" fmla="*/ 8 h 10"/>
                  <a:gd name="T24" fmla="*/ 0 w 128"/>
                  <a:gd name="T25" fmla="*/ 7 h 10"/>
                  <a:gd name="T26" fmla="*/ 0 w 128"/>
                  <a:gd name="T27" fmla="*/ 7 h 10"/>
                  <a:gd name="T28" fmla="*/ 0 w 128"/>
                  <a:gd name="T29" fmla="*/ 7 h 10"/>
                  <a:gd name="T30" fmla="*/ 0 w 128"/>
                  <a:gd name="T31" fmla="*/ 7 h 10"/>
                  <a:gd name="T32" fmla="*/ 0 w 128"/>
                  <a:gd name="T33" fmla="*/ 5 h 10"/>
                  <a:gd name="T34" fmla="*/ 5 w 128"/>
                  <a:gd name="T35" fmla="*/ 0 h 10"/>
                  <a:gd name="T36" fmla="*/ 5 w 128"/>
                  <a:gd name="T37" fmla="*/ 2 h 10"/>
                  <a:gd name="T38" fmla="*/ 5 w 128"/>
                  <a:gd name="T39" fmla="*/ 2 h 10"/>
                  <a:gd name="T40" fmla="*/ 5 w 128"/>
                  <a:gd name="T41" fmla="*/ 2 h 10"/>
                  <a:gd name="T42" fmla="*/ 5 w 128"/>
                  <a:gd name="T43" fmla="*/ 2 h 10"/>
                  <a:gd name="T44" fmla="*/ 5 w 128"/>
                  <a:gd name="T45" fmla="*/ 3 h 10"/>
                  <a:gd name="T46" fmla="*/ 5 w 128"/>
                  <a:gd name="T47" fmla="*/ 3 h 10"/>
                  <a:gd name="T48" fmla="*/ 5 w 128"/>
                  <a:gd name="T49" fmla="*/ 3 h 10"/>
                  <a:gd name="T50" fmla="*/ 6 w 128"/>
                  <a:gd name="T51" fmla="*/ 3 h 10"/>
                  <a:gd name="T52" fmla="*/ 6 w 128"/>
                  <a:gd name="T53" fmla="*/ 4 h 10"/>
                  <a:gd name="T54" fmla="*/ 6 w 128"/>
                  <a:gd name="T55" fmla="*/ 4 h 10"/>
                  <a:gd name="T56" fmla="*/ 6 w 128"/>
                  <a:gd name="T57" fmla="*/ 4 h 10"/>
                  <a:gd name="T58" fmla="*/ 7 w 128"/>
                  <a:gd name="T59" fmla="*/ 4 h 10"/>
                  <a:gd name="T60" fmla="*/ 7 w 128"/>
                  <a:gd name="T61" fmla="*/ 4 h 10"/>
                  <a:gd name="T62" fmla="*/ 7 w 128"/>
                  <a:gd name="T63" fmla="*/ 4 h 10"/>
                  <a:gd name="T64" fmla="*/ 7 w 128"/>
                  <a:gd name="T65" fmla="*/ 4 h 10"/>
                  <a:gd name="T66" fmla="*/ 9 w 128"/>
                  <a:gd name="T67" fmla="*/ 4 h 10"/>
                  <a:gd name="T68" fmla="*/ 122 w 128"/>
                  <a:gd name="T69" fmla="*/ 3 h 10"/>
                  <a:gd name="T70" fmla="*/ 127 w 128"/>
                  <a:gd name="T71" fmla="*/ 9 h 10"/>
                  <a:gd name="T72" fmla="*/ 4 w 128"/>
                  <a:gd name="T73" fmla="*/ 9 h 10"/>
                  <a:gd name="T74" fmla="*/ 4 w 128"/>
                  <a:gd name="T75" fmla="*/ 9 h 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8" h="10">
                    <a:moveTo>
                      <a:pt x="4" y="9"/>
                    </a:moveTo>
                    <a:lnTo>
                      <a:pt x="2" y="9"/>
                    </a:lnTo>
                    <a:lnTo>
                      <a:pt x="1" y="9"/>
                    </a:lnTo>
                    <a:lnTo>
                      <a:pt x="1" y="8"/>
                    </a:lnTo>
                    <a:lnTo>
                      <a:pt x="0" y="8"/>
                    </a:lnTo>
                    <a:lnTo>
                      <a:pt x="0" y="7"/>
                    </a:lnTo>
                    <a:lnTo>
                      <a:pt x="0" y="5"/>
                    </a:lnTo>
                    <a:lnTo>
                      <a:pt x="5" y="0"/>
                    </a:lnTo>
                    <a:lnTo>
                      <a:pt x="5" y="2"/>
                    </a:lnTo>
                    <a:lnTo>
                      <a:pt x="5" y="3"/>
                    </a:lnTo>
                    <a:lnTo>
                      <a:pt x="6" y="3"/>
                    </a:lnTo>
                    <a:lnTo>
                      <a:pt x="6" y="4"/>
                    </a:lnTo>
                    <a:lnTo>
                      <a:pt x="7" y="4"/>
                    </a:lnTo>
                    <a:lnTo>
                      <a:pt x="9" y="4"/>
                    </a:lnTo>
                    <a:lnTo>
                      <a:pt x="122" y="3"/>
                    </a:lnTo>
                    <a:lnTo>
                      <a:pt x="127" y="9"/>
                    </a:lnTo>
                    <a:lnTo>
                      <a:pt x="4" y="9"/>
                    </a:lnTo>
                  </a:path>
                </a:pathLst>
              </a:custGeom>
              <a:pattFill prst="pct50">
                <a:fgClr>
                  <a:srgbClr val="D0B1A1"/>
                </a:fgClr>
                <a:bgClr>
                  <a:srgbClr val="E1E1E1"/>
                </a:bgClr>
              </a:patt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sp>
            <p:nvSpPr>
              <p:cNvPr id="173189" name="AutoShape 310"/>
              <p:cNvSpPr>
                <a:spLocks noChangeArrowheads="1"/>
              </p:cNvSpPr>
              <p:nvPr/>
            </p:nvSpPr>
            <p:spPr bwMode="auto">
              <a:xfrm flipV="1">
                <a:off x="1788" y="2968"/>
                <a:ext cx="4" cy="2"/>
              </a:xfrm>
              <a:prstGeom prst="roundRect">
                <a:avLst>
                  <a:gd name="adj" fmla="val 0"/>
                </a:avLst>
              </a:prstGeom>
              <a:solidFill>
                <a:srgbClr val="80FFFF"/>
              </a:solidFill>
              <a:ln w="9247">
                <a:solidFill>
                  <a:srgbClr val="00C200"/>
                </a:solidFill>
                <a:round/>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fr-FR" altLang="fr-FR"/>
              </a:p>
            </p:txBody>
          </p:sp>
          <p:sp>
            <p:nvSpPr>
              <p:cNvPr id="1078583" name="Freeform 311"/>
              <p:cNvSpPr>
                <a:spLocks/>
              </p:cNvSpPr>
              <p:nvPr/>
            </p:nvSpPr>
            <p:spPr bwMode="auto">
              <a:xfrm>
                <a:off x="1793" y="2858"/>
                <a:ext cx="123" cy="94"/>
              </a:xfrm>
              <a:custGeom>
                <a:avLst/>
                <a:gdLst>
                  <a:gd name="T0" fmla="*/ 120 w 123"/>
                  <a:gd name="T1" fmla="*/ 90 h 94"/>
                  <a:gd name="T2" fmla="*/ 120 w 123"/>
                  <a:gd name="T3" fmla="*/ 91 h 94"/>
                  <a:gd name="T4" fmla="*/ 120 w 123"/>
                  <a:gd name="T5" fmla="*/ 93 h 94"/>
                  <a:gd name="T6" fmla="*/ 120 w 123"/>
                  <a:gd name="T7" fmla="*/ 93 h 94"/>
                  <a:gd name="T8" fmla="*/ 119 w 123"/>
                  <a:gd name="T9" fmla="*/ 93 h 94"/>
                  <a:gd name="T10" fmla="*/ 119 w 123"/>
                  <a:gd name="T11" fmla="*/ 93 h 94"/>
                  <a:gd name="T12" fmla="*/ 117 w 123"/>
                  <a:gd name="T13" fmla="*/ 93 h 94"/>
                  <a:gd name="T14" fmla="*/ 117 w 123"/>
                  <a:gd name="T15" fmla="*/ 93 h 94"/>
                  <a:gd name="T16" fmla="*/ 7 w 123"/>
                  <a:gd name="T17" fmla="*/ 93 h 94"/>
                  <a:gd name="T18" fmla="*/ 5 w 123"/>
                  <a:gd name="T19" fmla="*/ 93 h 94"/>
                  <a:gd name="T20" fmla="*/ 4 w 123"/>
                  <a:gd name="T21" fmla="*/ 93 h 94"/>
                  <a:gd name="T22" fmla="*/ 2 w 123"/>
                  <a:gd name="T23" fmla="*/ 93 h 94"/>
                  <a:gd name="T24" fmla="*/ 2 w 123"/>
                  <a:gd name="T25" fmla="*/ 93 h 94"/>
                  <a:gd name="T26" fmla="*/ 0 w 123"/>
                  <a:gd name="T27" fmla="*/ 93 h 94"/>
                  <a:gd name="T28" fmla="*/ 0 w 123"/>
                  <a:gd name="T29" fmla="*/ 91 h 94"/>
                  <a:gd name="T30" fmla="*/ 0 w 123"/>
                  <a:gd name="T31" fmla="*/ 91 h 94"/>
                  <a:gd name="T32" fmla="*/ 0 w 123"/>
                  <a:gd name="T33" fmla="*/ 89 h 94"/>
                  <a:gd name="T34" fmla="*/ 0 w 123"/>
                  <a:gd name="T35" fmla="*/ 5 h 94"/>
                  <a:gd name="T36" fmla="*/ 0 w 123"/>
                  <a:gd name="T37" fmla="*/ 5 h 94"/>
                  <a:gd name="T38" fmla="*/ 0 w 123"/>
                  <a:gd name="T39" fmla="*/ 4 h 94"/>
                  <a:gd name="T40" fmla="*/ 0 w 123"/>
                  <a:gd name="T41" fmla="*/ 4 h 94"/>
                  <a:gd name="T42" fmla="*/ 1 w 123"/>
                  <a:gd name="T43" fmla="*/ 2 h 94"/>
                  <a:gd name="T44" fmla="*/ 1 w 123"/>
                  <a:gd name="T45" fmla="*/ 2 h 94"/>
                  <a:gd name="T46" fmla="*/ 2 w 123"/>
                  <a:gd name="T47" fmla="*/ 1 h 94"/>
                  <a:gd name="T48" fmla="*/ 4 w 123"/>
                  <a:gd name="T49" fmla="*/ 1 h 94"/>
                  <a:gd name="T50" fmla="*/ 115 w 123"/>
                  <a:gd name="T51" fmla="*/ 0 h 94"/>
                  <a:gd name="T52" fmla="*/ 115 w 123"/>
                  <a:gd name="T53" fmla="*/ 1 h 94"/>
                  <a:gd name="T54" fmla="*/ 117 w 123"/>
                  <a:gd name="T55" fmla="*/ 1 h 94"/>
                  <a:gd name="T56" fmla="*/ 117 w 123"/>
                  <a:gd name="T57" fmla="*/ 1 h 94"/>
                  <a:gd name="T58" fmla="*/ 119 w 123"/>
                  <a:gd name="T59" fmla="*/ 1 h 94"/>
                  <a:gd name="T60" fmla="*/ 119 w 123"/>
                  <a:gd name="T61" fmla="*/ 3 h 94"/>
                  <a:gd name="T62" fmla="*/ 120 w 123"/>
                  <a:gd name="T63" fmla="*/ 3 h 94"/>
                  <a:gd name="T64" fmla="*/ 120 w 123"/>
                  <a:gd name="T65" fmla="*/ 5 h 94"/>
                  <a:gd name="T66" fmla="*/ 121 w 123"/>
                  <a:gd name="T67" fmla="*/ 5 h 94"/>
                  <a:gd name="T68" fmla="*/ 122 w 123"/>
                  <a:gd name="T69" fmla="*/ 88 h 9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3" h="94">
                    <a:moveTo>
                      <a:pt x="122" y="88"/>
                    </a:moveTo>
                    <a:lnTo>
                      <a:pt x="120" y="90"/>
                    </a:lnTo>
                    <a:lnTo>
                      <a:pt x="120" y="91"/>
                    </a:lnTo>
                    <a:lnTo>
                      <a:pt x="120" y="93"/>
                    </a:lnTo>
                    <a:lnTo>
                      <a:pt x="119" y="93"/>
                    </a:lnTo>
                    <a:lnTo>
                      <a:pt x="117" y="93"/>
                    </a:lnTo>
                    <a:lnTo>
                      <a:pt x="7" y="93"/>
                    </a:lnTo>
                    <a:lnTo>
                      <a:pt x="5" y="93"/>
                    </a:lnTo>
                    <a:lnTo>
                      <a:pt x="4" y="93"/>
                    </a:lnTo>
                    <a:lnTo>
                      <a:pt x="2" y="93"/>
                    </a:lnTo>
                    <a:lnTo>
                      <a:pt x="0" y="93"/>
                    </a:lnTo>
                    <a:lnTo>
                      <a:pt x="0" y="91"/>
                    </a:lnTo>
                    <a:lnTo>
                      <a:pt x="0" y="89"/>
                    </a:lnTo>
                    <a:lnTo>
                      <a:pt x="0" y="5"/>
                    </a:lnTo>
                    <a:lnTo>
                      <a:pt x="0" y="4"/>
                    </a:lnTo>
                    <a:lnTo>
                      <a:pt x="1" y="2"/>
                    </a:lnTo>
                    <a:lnTo>
                      <a:pt x="2" y="1"/>
                    </a:lnTo>
                    <a:lnTo>
                      <a:pt x="4" y="1"/>
                    </a:lnTo>
                    <a:lnTo>
                      <a:pt x="6" y="0"/>
                    </a:lnTo>
                    <a:lnTo>
                      <a:pt x="115" y="0"/>
                    </a:lnTo>
                    <a:lnTo>
                      <a:pt x="115" y="1"/>
                    </a:lnTo>
                    <a:lnTo>
                      <a:pt x="117" y="1"/>
                    </a:lnTo>
                    <a:lnTo>
                      <a:pt x="119" y="1"/>
                    </a:lnTo>
                    <a:lnTo>
                      <a:pt x="119" y="3"/>
                    </a:lnTo>
                    <a:lnTo>
                      <a:pt x="120" y="3"/>
                    </a:lnTo>
                    <a:lnTo>
                      <a:pt x="120" y="5"/>
                    </a:lnTo>
                    <a:lnTo>
                      <a:pt x="121" y="5"/>
                    </a:lnTo>
                    <a:lnTo>
                      <a:pt x="122" y="88"/>
                    </a:lnTo>
                  </a:path>
                </a:pathLst>
              </a:custGeom>
              <a:solidFill>
                <a:srgbClr val="404040"/>
              </a:solidFill>
              <a:ln>
                <a:noFill/>
              </a:ln>
              <a:effectLst/>
              <a:extLst>
                <a:ext uri="{91240B29-F687-4F45-9708-019B960494DF}">
                  <a14:hiddenLine xmlns:a14="http://schemas.microsoft.com/office/drawing/2010/main" w="9525">
                    <a:solidFill>
                      <a:schemeClr val="tx1"/>
                    </a:solidFill>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fr-FR"/>
              </a:p>
            </p:txBody>
          </p:sp>
        </p:grpSp>
        <p:sp>
          <p:nvSpPr>
            <p:cNvPr id="173079" name="Line 312"/>
            <p:cNvSpPr>
              <a:spLocks noChangeShapeType="1"/>
            </p:cNvSpPr>
            <p:nvPr/>
          </p:nvSpPr>
          <p:spPr bwMode="auto">
            <a:xfrm>
              <a:off x="8305800" y="3810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2000747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a:xfrm>
            <a:off x="294507" y="742009"/>
            <a:ext cx="7772400" cy="704451"/>
          </a:xfrm>
        </p:spPr>
        <p:txBody>
          <a:bodyPr>
            <a:normAutofit fontScale="90000"/>
          </a:bodyPr>
          <a:lstStyle/>
          <a:p>
            <a:pPr>
              <a:defRPr/>
            </a:pPr>
            <a:r>
              <a:rPr lang="fr-FR" dirty="0">
                <a:ea typeface="+mj-ea"/>
              </a:rPr>
              <a:t>Contrôle de Fragmentation</a:t>
            </a:r>
            <a:r>
              <a:rPr lang="fr-FR" dirty="0">
                <a:solidFill>
                  <a:schemeClr val="tx1"/>
                </a:solidFill>
                <a:ea typeface="+mj-ea"/>
              </a:rPr>
              <a:t> </a:t>
            </a:r>
            <a:endParaRPr lang="fr-FR" sz="3200" dirty="0">
              <a:solidFill>
                <a:schemeClr val="tx1"/>
              </a:solidFill>
            </a:endParaRPr>
          </a:p>
        </p:txBody>
      </p:sp>
      <p:sp>
        <p:nvSpPr>
          <p:cNvPr id="174084" name="Rectangle 3"/>
          <p:cNvSpPr>
            <a:spLocks noGrp="1" noChangeArrowheads="1"/>
          </p:cNvSpPr>
          <p:nvPr>
            <p:ph idx="1"/>
          </p:nvPr>
        </p:nvSpPr>
        <p:spPr>
          <a:xfrm>
            <a:off x="595951" y="1811585"/>
            <a:ext cx="11332191" cy="4648200"/>
          </a:xfrm>
        </p:spPr>
        <p:txBody>
          <a:bodyPr/>
          <a:lstStyle/>
          <a:p>
            <a:pPr>
              <a:lnSpc>
                <a:spcPct val="90000"/>
              </a:lnSpc>
              <a:spcBef>
                <a:spcPct val="15000"/>
              </a:spcBef>
            </a:pPr>
            <a:r>
              <a:rPr lang="fr-FR" altLang="fr-FR" sz="2400" b="1" dirty="0"/>
              <a:t>Identification</a:t>
            </a:r>
            <a:r>
              <a:rPr lang="fr-FR" altLang="fr-FR" sz="2400" dirty="0"/>
              <a:t>: permet à la destination de connaître l</a:t>
            </a:r>
            <a:r>
              <a:rPr lang="fr-FR" altLang="en-US" sz="2400" dirty="0"/>
              <a:t>’</a:t>
            </a:r>
            <a:r>
              <a:rPr lang="fr-FR" altLang="fr-FR" sz="2400" dirty="0"/>
              <a:t>origine de chaque fragment</a:t>
            </a:r>
          </a:p>
          <a:p>
            <a:pPr>
              <a:lnSpc>
                <a:spcPct val="90000"/>
              </a:lnSpc>
              <a:spcBef>
                <a:spcPct val="15000"/>
              </a:spcBef>
            </a:pPr>
            <a:r>
              <a:rPr lang="fr-FR" altLang="fr-FR" sz="2400" b="1" dirty="0"/>
              <a:t>Fragment Offset </a:t>
            </a:r>
            <a:r>
              <a:rPr lang="fr-FR" altLang="fr-FR" sz="2400" dirty="0"/>
              <a:t>(13 bits): permet la localisation des données transportées dans le fragment courant par rapport au datagramme initial </a:t>
            </a:r>
          </a:p>
          <a:p>
            <a:pPr lvl="1">
              <a:lnSpc>
                <a:spcPct val="90000"/>
              </a:lnSpc>
              <a:spcBef>
                <a:spcPct val="15000"/>
              </a:spcBef>
            </a:pPr>
            <a:r>
              <a:rPr lang="fr-FR" altLang="fr-FR" sz="2000" dirty="0"/>
              <a:t>Mesuré en unités de 8 bytes commençant par 0</a:t>
            </a:r>
          </a:p>
          <a:p>
            <a:pPr>
              <a:lnSpc>
                <a:spcPct val="90000"/>
              </a:lnSpc>
              <a:spcBef>
                <a:spcPct val="15000"/>
              </a:spcBef>
            </a:pPr>
            <a:r>
              <a:rPr lang="fr-FR" altLang="fr-FR" sz="2400" b="1" dirty="0"/>
              <a:t>Flags </a:t>
            </a:r>
            <a:r>
              <a:rPr lang="fr-FR" altLang="fr-FR" sz="2400" dirty="0"/>
              <a:t>(3 bits): contrôle la fragmentation</a:t>
            </a:r>
          </a:p>
          <a:p>
            <a:pPr lvl="1">
              <a:lnSpc>
                <a:spcPct val="90000"/>
              </a:lnSpc>
              <a:spcBef>
                <a:spcPct val="15000"/>
              </a:spcBef>
            </a:pPr>
            <a:r>
              <a:rPr lang="fr-FR" altLang="fr-FR" sz="2000" dirty="0"/>
              <a:t>Réservé (0 bit)</a:t>
            </a:r>
          </a:p>
          <a:p>
            <a:pPr lvl="1">
              <a:lnSpc>
                <a:spcPct val="90000"/>
              </a:lnSpc>
              <a:spcBef>
                <a:spcPct val="15000"/>
              </a:spcBef>
            </a:pPr>
            <a:r>
              <a:rPr lang="fr-FR" altLang="fr-FR" sz="2000" dirty="0" err="1"/>
              <a:t>Don</a:t>
            </a:r>
            <a:r>
              <a:rPr lang="fr-FR" altLang="en-US" sz="2000" dirty="0" err="1"/>
              <a:t>’</a:t>
            </a:r>
            <a:r>
              <a:rPr lang="fr-FR" altLang="fr-FR" sz="2000" dirty="0" err="1"/>
              <a:t>t</a:t>
            </a:r>
            <a:r>
              <a:rPr lang="fr-FR" altLang="fr-FR" sz="2000" dirty="0"/>
              <a:t> Fragment – DF (1</a:t>
            </a:r>
            <a:r>
              <a:rPr lang="fr-FR" altLang="fr-FR" sz="2000" baseline="30000" dirty="0"/>
              <a:t>er</a:t>
            </a:r>
            <a:r>
              <a:rPr lang="fr-FR" altLang="fr-FR" sz="2000" dirty="0"/>
              <a:t> bit): </a:t>
            </a:r>
          </a:p>
          <a:p>
            <a:pPr lvl="2">
              <a:lnSpc>
                <a:spcPct val="90000"/>
              </a:lnSpc>
              <a:spcBef>
                <a:spcPct val="15000"/>
              </a:spcBef>
            </a:pPr>
            <a:r>
              <a:rPr lang="fr-FR" altLang="fr-FR" sz="1800" dirty="0"/>
              <a:t>1</a:t>
            </a:r>
            <a:r>
              <a:rPr lang="fr-FR" altLang="fr-FR" sz="1800" dirty="0">
                <a:sym typeface="Wingdings" panose="05000000000000000000" pitchFamily="2" charset="2"/>
              </a:rPr>
              <a:t> n</a:t>
            </a:r>
            <a:r>
              <a:rPr lang="fr-FR" altLang="en-US" sz="1800" dirty="0">
                <a:sym typeface="Wingdings" panose="05000000000000000000" pitchFamily="2" charset="2"/>
              </a:rPr>
              <a:t>’</a:t>
            </a:r>
            <a:r>
              <a:rPr lang="fr-FR" altLang="fr-FR" sz="1800" dirty="0">
                <a:sym typeface="Wingdings" panose="05000000000000000000" pitchFamily="2" charset="2"/>
              </a:rPr>
              <a:t>est pas fragmenté</a:t>
            </a:r>
            <a:endParaRPr lang="fr-FR" altLang="fr-FR" sz="1800" dirty="0"/>
          </a:p>
          <a:p>
            <a:pPr lvl="1">
              <a:lnSpc>
                <a:spcPct val="90000"/>
              </a:lnSpc>
              <a:spcBef>
                <a:spcPct val="15000"/>
              </a:spcBef>
            </a:pPr>
            <a:r>
              <a:rPr lang="fr-FR" altLang="fr-FR" sz="2000" dirty="0"/>
              <a:t>More Fragments –MF (2ieme bit): 1</a:t>
            </a:r>
            <a:r>
              <a:rPr lang="fr-FR" altLang="fr-FR" sz="2000" dirty="0">
                <a:sym typeface="Wingdings" panose="05000000000000000000" pitchFamily="2" charset="2"/>
              </a:rPr>
              <a:t> </a:t>
            </a:r>
            <a:r>
              <a:rPr lang="fr-FR" altLang="fr-FR" sz="2000" dirty="0"/>
              <a:t>données qui suivent </a:t>
            </a:r>
          </a:p>
          <a:p>
            <a:pPr>
              <a:lnSpc>
                <a:spcPct val="90000"/>
              </a:lnSpc>
              <a:spcBef>
                <a:spcPct val="15000"/>
              </a:spcBef>
            </a:pPr>
            <a:r>
              <a:rPr lang="fr-FR" altLang="fr-FR" sz="2400" dirty="0"/>
              <a:t>Environ  de 0.1% - 0.5% des paquets TCP sont fragmentés.</a:t>
            </a:r>
          </a:p>
        </p:txBody>
      </p:sp>
      <p:sp>
        <p:nvSpPr>
          <p:cNvPr id="174082"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02B389DF-119B-478A-AA7C-C5BDC83F8FF3}" type="slidenum">
              <a:rPr lang="en-US" altLang="fr-FR" sz="1400"/>
              <a:pPr>
                <a:spcBef>
                  <a:spcPct val="0"/>
                </a:spcBef>
                <a:buClrTx/>
                <a:buSzTx/>
                <a:buFontTx/>
                <a:buNone/>
              </a:pPr>
              <a:t>38</a:t>
            </a:fld>
            <a:endParaRPr lang="en-US" altLang="fr-FR" sz="1400"/>
          </a:p>
        </p:txBody>
      </p:sp>
    </p:spTree>
    <p:extLst>
      <p:ext uri="{BB962C8B-B14F-4D97-AF65-F5344CB8AC3E}">
        <p14:creationId xmlns:p14="http://schemas.microsoft.com/office/powerpoint/2010/main" val="207234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441658" y="115022"/>
            <a:ext cx="7772400" cy="1143000"/>
          </a:xfrm>
        </p:spPr>
        <p:txBody>
          <a:bodyPr/>
          <a:lstStyle/>
          <a:p>
            <a:pPr>
              <a:defRPr/>
            </a:pPr>
            <a:r>
              <a:rPr lang="fr-FR" dirty="0">
                <a:ea typeface="+mj-ea"/>
              </a:rPr>
              <a:t>Exemple de Fragmentation </a:t>
            </a:r>
          </a:p>
        </p:txBody>
      </p:sp>
      <p:sp>
        <p:nvSpPr>
          <p:cNvPr id="176130" name="Espace réservé du numéro de diapositive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94E37042-8CCB-46E0-8061-7A3CCC0B69A7}" type="slidenum">
              <a:rPr lang="en-US" altLang="fr-FR" sz="1400"/>
              <a:pPr>
                <a:spcBef>
                  <a:spcPct val="0"/>
                </a:spcBef>
                <a:buClrTx/>
                <a:buSzTx/>
                <a:buFontTx/>
                <a:buNone/>
              </a:pPr>
              <a:t>39</a:t>
            </a:fld>
            <a:endParaRPr lang="en-US" altLang="fr-FR" sz="1400"/>
          </a:p>
        </p:txBody>
      </p:sp>
      <p:grpSp>
        <p:nvGrpSpPr>
          <p:cNvPr id="2" name="Groupe 1"/>
          <p:cNvGrpSpPr/>
          <p:nvPr/>
        </p:nvGrpSpPr>
        <p:grpSpPr>
          <a:xfrm>
            <a:off x="1578593" y="1528548"/>
            <a:ext cx="8916536" cy="4660711"/>
            <a:chOff x="1524001" y="876300"/>
            <a:chExt cx="9143999" cy="5067300"/>
          </a:xfrm>
        </p:grpSpPr>
        <p:pic>
          <p:nvPicPr>
            <p:cNvPr id="176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876300"/>
              <a:ext cx="857726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Text Box 5"/>
            <p:cNvSpPr txBox="1">
              <a:spLocks noChangeArrowheads="1"/>
            </p:cNvSpPr>
            <p:nvPr/>
          </p:nvSpPr>
          <p:spPr bwMode="auto">
            <a:xfrm>
              <a:off x="1981200" y="4343401"/>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000">
                  <a:latin typeface="Times New Roman" panose="02020603050405020304" pitchFamily="18" charset="0"/>
                </a:rPr>
                <a:t>Offset=0</a:t>
              </a:r>
            </a:p>
            <a:p>
              <a:pPr eaLnBrk="1" hangingPunct="1"/>
              <a:r>
                <a:rPr lang="en-US" altLang="fr-FR" sz="2000">
                  <a:latin typeface="Times New Roman" panose="02020603050405020304" pitchFamily="18" charset="0"/>
                </a:rPr>
                <a:t>More frags</a:t>
              </a:r>
            </a:p>
          </p:txBody>
        </p:sp>
        <p:sp>
          <p:nvSpPr>
            <p:cNvPr id="176134" name="Text Box 6"/>
            <p:cNvSpPr txBox="1">
              <a:spLocks noChangeArrowheads="1"/>
            </p:cNvSpPr>
            <p:nvPr/>
          </p:nvSpPr>
          <p:spPr bwMode="auto">
            <a:xfrm>
              <a:off x="4267200" y="4419601"/>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000">
                  <a:latin typeface="Times New Roman" panose="02020603050405020304" pitchFamily="18" charset="0"/>
                </a:rPr>
                <a:t>Offset=1480</a:t>
              </a:r>
            </a:p>
            <a:p>
              <a:pPr eaLnBrk="1" hangingPunct="1"/>
              <a:r>
                <a:rPr lang="en-US" altLang="fr-FR" sz="2000">
                  <a:latin typeface="Times New Roman" panose="02020603050405020304" pitchFamily="18" charset="0"/>
                </a:rPr>
                <a:t>More frags</a:t>
              </a:r>
            </a:p>
          </p:txBody>
        </p:sp>
        <p:sp>
          <p:nvSpPr>
            <p:cNvPr id="176135" name="Text Box 7"/>
            <p:cNvSpPr txBox="1">
              <a:spLocks noChangeArrowheads="1"/>
            </p:cNvSpPr>
            <p:nvPr/>
          </p:nvSpPr>
          <p:spPr bwMode="auto">
            <a:xfrm>
              <a:off x="6781800" y="4419601"/>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000">
                  <a:latin typeface="Times New Roman" panose="02020603050405020304" pitchFamily="18" charset="0"/>
                </a:rPr>
                <a:t>Offset=2960</a:t>
              </a:r>
            </a:p>
            <a:p>
              <a:pPr eaLnBrk="1" hangingPunct="1"/>
              <a:r>
                <a:rPr lang="en-US" altLang="fr-FR" sz="2000">
                  <a:latin typeface="Times New Roman" panose="02020603050405020304" pitchFamily="18" charset="0"/>
                </a:rPr>
                <a:t>More frags</a:t>
              </a:r>
            </a:p>
          </p:txBody>
        </p:sp>
        <p:sp>
          <p:nvSpPr>
            <p:cNvPr id="176136" name="Text Box 8"/>
            <p:cNvSpPr txBox="1">
              <a:spLocks noChangeArrowheads="1"/>
            </p:cNvSpPr>
            <p:nvPr/>
          </p:nvSpPr>
          <p:spPr bwMode="auto">
            <a:xfrm>
              <a:off x="9144000" y="4419601"/>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r>
                <a:rPr lang="en-US" altLang="fr-FR" sz="2000">
                  <a:latin typeface="Times New Roman" panose="02020603050405020304" pitchFamily="18" charset="0"/>
                </a:rPr>
                <a:t>Offset=3440</a:t>
              </a:r>
            </a:p>
            <a:p>
              <a:pPr eaLnBrk="1" hangingPunct="1"/>
              <a:r>
                <a:rPr lang="en-US" altLang="fr-FR" sz="2000">
                  <a:latin typeface="Times New Roman" panose="02020603050405020304" pitchFamily="18" charset="0"/>
                </a:rPr>
                <a:t>Last frag</a:t>
              </a:r>
            </a:p>
          </p:txBody>
        </p:sp>
        <p:sp>
          <p:nvSpPr>
            <p:cNvPr id="176137" name="AutoShape 9"/>
            <p:cNvSpPr>
              <a:spLocks noChangeArrowheads="1"/>
            </p:cNvSpPr>
            <p:nvPr/>
          </p:nvSpPr>
          <p:spPr bwMode="auto">
            <a:xfrm>
              <a:off x="1981200" y="4419600"/>
              <a:ext cx="1295400" cy="609600"/>
            </a:xfrm>
            <a:prstGeom prst="wedgeRoundRectCallout">
              <a:avLst>
                <a:gd name="adj1" fmla="val -61519"/>
                <a:gd name="adj2" fmla="val -11484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endParaRPr lang="fr-FR" altLang="fr-FR" sz="2800">
                <a:latin typeface="Times New Roman" panose="02020603050405020304" pitchFamily="18" charset="0"/>
              </a:endParaRPr>
            </a:p>
          </p:txBody>
        </p:sp>
        <p:sp>
          <p:nvSpPr>
            <p:cNvPr id="176138" name="AutoShape 10"/>
            <p:cNvSpPr>
              <a:spLocks noChangeArrowheads="1"/>
            </p:cNvSpPr>
            <p:nvPr/>
          </p:nvSpPr>
          <p:spPr bwMode="auto">
            <a:xfrm>
              <a:off x="4343400" y="4419600"/>
              <a:ext cx="1295400" cy="609600"/>
            </a:xfrm>
            <a:prstGeom prst="wedgeRoundRectCallout">
              <a:avLst>
                <a:gd name="adj1" fmla="val -53921"/>
                <a:gd name="adj2" fmla="val -10650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endParaRPr lang="fr-FR" altLang="fr-FR" sz="2800">
                <a:latin typeface="Times New Roman" panose="02020603050405020304" pitchFamily="18" charset="0"/>
              </a:endParaRPr>
            </a:p>
          </p:txBody>
        </p:sp>
        <p:sp>
          <p:nvSpPr>
            <p:cNvPr id="176139" name="AutoShape 11"/>
            <p:cNvSpPr>
              <a:spLocks noChangeArrowheads="1"/>
            </p:cNvSpPr>
            <p:nvPr/>
          </p:nvSpPr>
          <p:spPr bwMode="auto">
            <a:xfrm>
              <a:off x="6858000" y="4495800"/>
              <a:ext cx="1295400" cy="609600"/>
            </a:xfrm>
            <a:prstGeom prst="wedgeRoundRectCallout">
              <a:avLst>
                <a:gd name="adj1" fmla="val -59190"/>
                <a:gd name="adj2" fmla="val -12474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endParaRPr lang="fr-FR" altLang="fr-FR" sz="2800">
                <a:latin typeface="Times New Roman" panose="02020603050405020304" pitchFamily="18" charset="0"/>
              </a:endParaRPr>
            </a:p>
          </p:txBody>
        </p:sp>
        <p:sp>
          <p:nvSpPr>
            <p:cNvPr id="176140" name="AutoShape 12"/>
            <p:cNvSpPr>
              <a:spLocks noChangeArrowheads="1"/>
            </p:cNvSpPr>
            <p:nvPr/>
          </p:nvSpPr>
          <p:spPr bwMode="auto">
            <a:xfrm>
              <a:off x="9220200" y="4495800"/>
              <a:ext cx="1295400" cy="609600"/>
            </a:xfrm>
            <a:prstGeom prst="wedgeRoundRectCallout">
              <a:avLst>
                <a:gd name="adj1" fmla="val -54903"/>
                <a:gd name="adj2" fmla="val -1187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endParaRPr lang="fr-FR" altLang="fr-FR" sz="2800">
                <a:latin typeface="Times New Roman" panose="02020603050405020304" pitchFamily="18" charset="0"/>
              </a:endParaRPr>
            </a:p>
          </p:txBody>
        </p:sp>
      </p:grpSp>
    </p:spTree>
    <p:extLst>
      <p:ext uri="{BB962C8B-B14F-4D97-AF65-F5344CB8AC3E}">
        <p14:creationId xmlns:p14="http://schemas.microsoft.com/office/powerpoint/2010/main" val="377441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a:t>
            </a:fld>
            <a:endParaRPr lang="fr-FR"/>
          </a:p>
        </p:txBody>
      </p:sp>
    </p:spTree>
    <p:extLst>
      <p:ext uri="{BB962C8B-B14F-4D97-AF65-F5344CB8AC3E}">
        <p14:creationId xmlns:p14="http://schemas.microsoft.com/office/powerpoint/2010/main" val="3433619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13" y="657725"/>
            <a:ext cx="10515600" cy="581297"/>
          </a:xfrm>
        </p:spPr>
        <p:txBody>
          <a:bodyPr>
            <a:normAutofit fontScale="90000"/>
          </a:bodyPr>
          <a:lstStyle/>
          <a:p>
            <a:r>
              <a:rPr lang="fr-FR" dirty="0" smtClean="0"/>
              <a:t>Attribution des adresses IP</a:t>
            </a:r>
            <a:endParaRPr lang="fr-FR" dirty="0"/>
          </a:p>
        </p:txBody>
      </p:sp>
      <p:sp>
        <p:nvSpPr>
          <p:cNvPr id="3" name="Espace réservé du contenu 2"/>
          <p:cNvSpPr>
            <a:spLocks noGrp="1"/>
          </p:cNvSpPr>
          <p:nvPr>
            <p:ph idx="1"/>
          </p:nvPr>
        </p:nvSpPr>
        <p:spPr>
          <a:xfrm>
            <a:off x="510270" y="2154153"/>
            <a:ext cx="10515600" cy="4351337"/>
          </a:xfrm>
        </p:spPr>
        <p:txBody>
          <a:bodyPr>
            <a:normAutofit/>
          </a:bodyPr>
          <a:lstStyle/>
          <a:p>
            <a:r>
              <a:rPr lang="fr-FR" sz="2000" dirty="0"/>
              <a:t>Q : Comment un ISP (Fournisseurs d’Accès </a:t>
            </a:r>
            <a:r>
              <a:rPr lang="fr-FR" sz="2000" dirty="0" smtClean="0"/>
              <a:t>Internet) </a:t>
            </a:r>
            <a:r>
              <a:rPr lang="fr-FR" sz="2000" dirty="0"/>
              <a:t>récupère-t-il un </a:t>
            </a:r>
            <a:r>
              <a:rPr lang="fr-FR" sz="2000" dirty="0" smtClean="0"/>
              <a:t>bloc d’adresses </a:t>
            </a:r>
            <a:r>
              <a:rPr lang="fr-FR" sz="2000" dirty="0"/>
              <a:t>IP </a:t>
            </a:r>
            <a:r>
              <a:rPr lang="fr-FR" sz="2000" dirty="0" smtClean="0"/>
              <a:t>?</a:t>
            </a:r>
          </a:p>
          <a:p>
            <a:pPr marL="0" indent="0">
              <a:buNone/>
            </a:pPr>
            <a:endParaRPr lang="fr-FR" sz="2000" dirty="0"/>
          </a:p>
          <a:p>
            <a:r>
              <a:rPr lang="en-US" sz="2000" dirty="0"/>
              <a:t>R : ICANN : Internet Corporation for </a:t>
            </a:r>
            <a:r>
              <a:rPr lang="en-US" sz="2000" dirty="0" smtClean="0"/>
              <a:t>Assigned </a:t>
            </a:r>
            <a:r>
              <a:rPr lang="fr-FR" sz="2000" dirty="0" err="1" smtClean="0"/>
              <a:t>Names</a:t>
            </a:r>
            <a:r>
              <a:rPr lang="fr-FR" sz="2000" dirty="0" smtClean="0"/>
              <a:t> </a:t>
            </a:r>
            <a:r>
              <a:rPr lang="fr-FR" sz="2000" dirty="0"/>
              <a:t>and </a:t>
            </a:r>
            <a:r>
              <a:rPr lang="fr-FR" sz="2000" dirty="0" err="1"/>
              <a:t>Numbers</a:t>
            </a:r>
            <a:endParaRPr lang="fr-FR" sz="2000" dirty="0"/>
          </a:p>
          <a:p>
            <a:pPr lvl="1">
              <a:buFont typeface="Arial" panose="020B0604020202020204" pitchFamily="34" charset="0"/>
              <a:buChar char="•"/>
            </a:pPr>
            <a:r>
              <a:rPr lang="fr-FR" sz="1800" dirty="0" smtClean="0"/>
              <a:t>alloue </a:t>
            </a:r>
            <a:r>
              <a:rPr lang="fr-FR" sz="1800" dirty="0"/>
              <a:t>les adresses</a:t>
            </a:r>
          </a:p>
          <a:p>
            <a:pPr lvl="1">
              <a:buFont typeface="Arial" panose="020B0604020202020204" pitchFamily="34" charset="0"/>
              <a:buChar char="•"/>
            </a:pPr>
            <a:r>
              <a:rPr lang="fr-FR" sz="1800" dirty="0" smtClean="0"/>
              <a:t>Gère </a:t>
            </a:r>
            <a:r>
              <a:rPr lang="fr-FR" sz="1800" dirty="0"/>
              <a:t>le DNS</a:t>
            </a:r>
          </a:p>
          <a:p>
            <a:pPr lvl="1">
              <a:buFont typeface="Arial" panose="020B0604020202020204" pitchFamily="34" charset="0"/>
              <a:buChar char="•"/>
            </a:pPr>
            <a:r>
              <a:rPr lang="fr-FR" sz="1800" dirty="0" smtClean="0"/>
              <a:t>Assigne </a:t>
            </a:r>
            <a:r>
              <a:rPr lang="fr-FR" sz="1800" dirty="0"/>
              <a:t>les noms de domaines</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40</a:t>
            </a:fld>
            <a:endParaRPr lang="fr-FR"/>
          </a:p>
        </p:txBody>
      </p:sp>
    </p:spTree>
    <p:extLst>
      <p:ext uri="{BB962C8B-B14F-4D97-AF65-F5344CB8AC3E}">
        <p14:creationId xmlns:p14="http://schemas.microsoft.com/office/powerpoint/2010/main" val="213326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9955" y="775193"/>
            <a:ext cx="10515600" cy="548640"/>
          </a:xfrm>
        </p:spPr>
        <p:txBody>
          <a:bodyPr>
            <a:normAutofit fontScale="90000"/>
          </a:bodyPr>
          <a:lstStyle/>
          <a:p>
            <a:r>
              <a:rPr lang="fr-FR" dirty="0"/>
              <a:t>A</a:t>
            </a:r>
            <a:r>
              <a:rPr lang="fr-FR" dirty="0" smtClean="0"/>
              <a:t>ttribution des adresses</a:t>
            </a:r>
            <a:endParaRPr lang="fr-FR" dirty="0"/>
          </a:p>
        </p:txBody>
      </p:sp>
      <p:pic>
        <p:nvPicPr>
          <p:cNvPr id="4" name="Espace réservé du contenu 3"/>
          <p:cNvPicPr>
            <a:picLocks noGrp="1" noChangeAspect="1"/>
          </p:cNvPicPr>
          <p:nvPr>
            <p:ph idx="1"/>
          </p:nvPr>
        </p:nvPicPr>
        <p:blipFill>
          <a:blip r:embed="rId2"/>
          <a:stretch>
            <a:fillRect/>
          </a:stretch>
        </p:blipFill>
        <p:spPr>
          <a:xfrm>
            <a:off x="562913" y="3881942"/>
            <a:ext cx="5211387" cy="2142700"/>
          </a:xfrm>
          <a:prstGeom prst="rect">
            <a:avLst/>
          </a:prstGeom>
        </p:spPr>
      </p:pic>
      <p:sp>
        <p:nvSpPr>
          <p:cNvPr id="6" name="Espace réservé du numéro de diapositive 5"/>
          <p:cNvSpPr>
            <a:spLocks noGrp="1"/>
          </p:cNvSpPr>
          <p:nvPr>
            <p:ph type="sldNum" sz="quarter" idx="12"/>
          </p:nvPr>
        </p:nvSpPr>
        <p:spPr/>
        <p:txBody>
          <a:bodyPr/>
          <a:lstStyle/>
          <a:p>
            <a:fld id="{F1637231-9BB7-47BD-B08A-29A6B3258959}" type="slidenum">
              <a:rPr lang="fr-FR" smtClean="0"/>
              <a:t>41</a:t>
            </a:fld>
            <a:endParaRPr lang="fr-FR"/>
          </a:p>
        </p:txBody>
      </p:sp>
      <p:sp>
        <p:nvSpPr>
          <p:cNvPr id="5" name="Rectangle 4"/>
          <p:cNvSpPr/>
          <p:nvPr/>
        </p:nvSpPr>
        <p:spPr>
          <a:xfrm>
            <a:off x="453730" y="1815584"/>
            <a:ext cx="11105926" cy="1938992"/>
          </a:xfrm>
          <a:prstGeom prst="rect">
            <a:avLst/>
          </a:prstGeom>
        </p:spPr>
        <p:txBody>
          <a:bodyPr wrap="square">
            <a:spAutoFit/>
          </a:bodyPr>
          <a:lstStyle/>
          <a:p>
            <a:pPr algn="just"/>
            <a:r>
              <a:rPr lang="fr-FR" sz="2000" dirty="0" smtClean="0"/>
              <a:t>Les </a:t>
            </a:r>
            <a:r>
              <a:rPr lang="fr-FR" sz="2000" dirty="0"/>
              <a:t>adresses IP sont distribuées selon un système hiérarchique :</a:t>
            </a:r>
          </a:p>
          <a:p>
            <a:pPr marL="342900" indent="-342900" algn="just">
              <a:buFont typeface="Arial" panose="020B0604020202020204" pitchFamily="34" charset="0"/>
              <a:buChar char="•"/>
            </a:pPr>
            <a:r>
              <a:rPr lang="fr-FR" sz="2000" dirty="0" smtClean="0"/>
              <a:t>l’ICANN </a:t>
            </a:r>
            <a:r>
              <a:rPr lang="en-US" sz="2000" dirty="0"/>
              <a:t>Internet Corporation for Assigned Names and </a:t>
            </a:r>
            <a:r>
              <a:rPr lang="en-US" sz="2000" dirty="0" smtClean="0"/>
              <a:t>Numbers </a:t>
            </a:r>
            <a:r>
              <a:rPr lang="fr-FR" sz="2000" dirty="0" smtClean="0"/>
              <a:t>alloue </a:t>
            </a:r>
            <a:r>
              <a:rPr lang="fr-FR" sz="2000" dirty="0"/>
              <a:t>les blocs d’IP aux 5 Registres Internet Régionaux (dits </a:t>
            </a:r>
            <a:r>
              <a:rPr lang="fr-FR" sz="2000" dirty="0" err="1"/>
              <a:t>RIRs</a:t>
            </a:r>
            <a:r>
              <a:rPr lang="fr-FR" sz="2000" dirty="0"/>
              <a:t>) autour du monde.</a:t>
            </a:r>
          </a:p>
          <a:p>
            <a:pPr marL="342900" indent="-342900" algn="just">
              <a:buFont typeface="Arial" panose="020B0604020202020204" pitchFamily="34" charset="0"/>
              <a:buChar char="•"/>
            </a:pPr>
            <a:r>
              <a:rPr lang="fr-FR" sz="2000" dirty="0" smtClean="0"/>
              <a:t>Les </a:t>
            </a:r>
            <a:r>
              <a:rPr lang="fr-FR" sz="2000" dirty="0" err="1" smtClean="0"/>
              <a:t>RIRs</a:t>
            </a:r>
            <a:r>
              <a:rPr lang="fr-FR" sz="2000" dirty="0" smtClean="0"/>
              <a:t> </a:t>
            </a:r>
            <a:r>
              <a:rPr lang="fr-FR" sz="2000" dirty="0"/>
              <a:t>les redistribuent en plus petits blocs aux Fournisseurs d’Accès Internet (ISP) et autres </a:t>
            </a:r>
            <a:r>
              <a:rPr lang="fr-FR" sz="2000" dirty="0" smtClean="0"/>
              <a:t>opérateurs du </a:t>
            </a:r>
            <a:r>
              <a:rPr lang="fr-FR" sz="2000" dirty="0"/>
              <a:t>réseau.</a:t>
            </a:r>
          </a:p>
          <a:p>
            <a:pPr marL="342900" indent="-342900" algn="just">
              <a:buFont typeface="Arial" panose="020B0604020202020204" pitchFamily="34" charset="0"/>
              <a:buChar char="•"/>
            </a:pPr>
            <a:r>
              <a:rPr lang="fr-FR" sz="2000" dirty="0" smtClean="0"/>
              <a:t>Ceux-ci </a:t>
            </a:r>
            <a:r>
              <a:rPr lang="fr-FR" sz="2000" dirty="0"/>
              <a:t>les assignent enfin aux connections des individuels à Internet.</a:t>
            </a:r>
          </a:p>
        </p:txBody>
      </p:sp>
      <p:pic>
        <p:nvPicPr>
          <p:cNvPr id="7" name="Image 6"/>
          <p:cNvPicPr>
            <a:picLocks noChangeAspect="1"/>
          </p:cNvPicPr>
          <p:nvPr/>
        </p:nvPicPr>
        <p:blipFill>
          <a:blip r:embed="rId3"/>
          <a:stretch>
            <a:fillRect/>
          </a:stretch>
        </p:blipFill>
        <p:spPr>
          <a:xfrm>
            <a:off x="6018663" y="3601170"/>
            <a:ext cx="5193819" cy="2510457"/>
          </a:xfrm>
          <a:prstGeom prst="rect">
            <a:avLst/>
          </a:prstGeom>
        </p:spPr>
      </p:pic>
    </p:spTree>
    <p:extLst>
      <p:ext uri="{BB962C8B-B14F-4D97-AF65-F5344CB8AC3E}">
        <p14:creationId xmlns:p14="http://schemas.microsoft.com/office/powerpoint/2010/main" val="2238350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rgbClr val="FF0000"/>
                </a:solidFill>
              </a:rPr>
              <a:t>IPv4</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42</a:t>
            </a:fld>
            <a:endParaRPr lang="fr-FR"/>
          </a:p>
        </p:txBody>
      </p:sp>
    </p:spTree>
    <p:extLst>
      <p:ext uri="{BB962C8B-B14F-4D97-AF65-F5344CB8AC3E}">
        <p14:creationId xmlns:p14="http://schemas.microsoft.com/office/powerpoint/2010/main" val="336947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0228" y="811801"/>
            <a:ext cx="10515600" cy="549275"/>
          </a:xfrm>
        </p:spPr>
        <p:txBody>
          <a:bodyPr>
            <a:normAutofit fontScale="90000"/>
          </a:bodyPr>
          <a:lstStyle/>
          <a:p>
            <a:r>
              <a:rPr lang="fr-FR" dirty="0" smtClean="0"/>
              <a:t>Format des adresses IPv4</a:t>
            </a:r>
            <a:endParaRPr lang="fr-FR" dirty="0"/>
          </a:p>
        </p:txBody>
      </p:sp>
      <p:sp>
        <p:nvSpPr>
          <p:cNvPr id="3" name="Espace réservé du contenu 2"/>
          <p:cNvSpPr>
            <a:spLocks noGrp="1"/>
          </p:cNvSpPr>
          <p:nvPr>
            <p:ph idx="1"/>
          </p:nvPr>
        </p:nvSpPr>
        <p:spPr>
          <a:xfrm>
            <a:off x="337397" y="1612259"/>
            <a:ext cx="11604393" cy="5030088"/>
          </a:xfrm>
        </p:spPr>
        <p:txBody>
          <a:bodyPr>
            <a:normAutofit/>
          </a:bodyPr>
          <a:lstStyle/>
          <a:p>
            <a:pPr marL="273050" indent="-273050" algn="just">
              <a:lnSpc>
                <a:spcPct val="150000"/>
              </a:lnSpc>
              <a:buFont typeface="Arial" panose="020B0604020202020204" pitchFamily="34" charset="0"/>
              <a:buChar char="•"/>
            </a:pPr>
            <a:r>
              <a:rPr lang="fr-FR" sz="2000" dirty="0" smtClean="0"/>
              <a:t>Les </a:t>
            </a:r>
            <a:r>
              <a:rPr lang="fr-FR" sz="2000" dirty="0"/>
              <a:t>adresses IP sont composées de </a:t>
            </a:r>
            <a:r>
              <a:rPr lang="fr-FR" sz="2000" b="1" dirty="0"/>
              <a:t>4 octets</a:t>
            </a:r>
            <a:r>
              <a:rPr lang="fr-FR" sz="2000" dirty="0"/>
              <a:t>. </a:t>
            </a:r>
          </a:p>
          <a:p>
            <a:pPr marL="273050" indent="-273050" algn="just">
              <a:lnSpc>
                <a:spcPct val="150000"/>
              </a:lnSpc>
              <a:buFont typeface="Arial" panose="020B0604020202020204" pitchFamily="34" charset="0"/>
              <a:buChar char="•"/>
            </a:pPr>
            <a:r>
              <a:rPr lang="fr-FR" sz="2000" dirty="0" smtClean="0"/>
              <a:t>Par </a:t>
            </a:r>
            <a:r>
              <a:rPr lang="fr-FR" sz="2000" dirty="0"/>
              <a:t>convention, on note ces adresses sous forme de 4 nombres décimaux de 0 à 255 séparés par des points. </a:t>
            </a:r>
          </a:p>
          <a:p>
            <a:pPr marL="273050" indent="-273050" algn="just">
              <a:lnSpc>
                <a:spcPct val="150000"/>
              </a:lnSpc>
              <a:buFont typeface="Arial" panose="020B0604020202020204" pitchFamily="34" charset="0"/>
              <a:buChar char="•"/>
            </a:pPr>
            <a:r>
              <a:rPr lang="fr-FR" sz="2000" dirty="0" smtClean="0"/>
              <a:t>L'originalité </a:t>
            </a:r>
            <a:r>
              <a:rPr lang="fr-FR" sz="2000" dirty="0"/>
              <a:t>de ce format d'adressage réside dans l'association de l'identification du réseau avec l'identification de l'hôte. </a:t>
            </a:r>
          </a:p>
          <a:p>
            <a:pPr marL="273050" indent="-273050" algn="just">
              <a:lnSpc>
                <a:spcPct val="150000"/>
              </a:lnSpc>
              <a:buFont typeface="Arial" panose="020B0604020202020204" pitchFamily="34" charset="0"/>
              <a:buChar char="•"/>
            </a:pPr>
            <a:r>
              <a:rPr lang="fr-FR" sz="2000" dirty="0" smtClean="0"/>
              <a:t>La </a:t>
            </a:r>
            <a:r>
              <a:rPr lang="fr-FR" sz="2000" dirty="0"/>
              <a:t>partie réseau est commune à l'ensemble des hôtes d'un même réseau, </a:t>
            </a:r>
          </a:p>
          <a:p>
            <a:pPr marL="273050" indent="-273050" algn="just">
              <a:lnSpc>
                <a:spcPct val="150000"/>
              </a:lnSpc>
              <a:buFont typeface="Arial" panose="020B0604020202020204" pitchFamily="34" charset="0"/>
              <a:buChar char="•"/>
            </a:pPr>
            <a:r>
              <a:rPr lang="fr-FR" sz="2000" dirty="0" smtClean="0"/>
              <a:t>La </a:t>
            </a:r>
            <a:r>
              <a:rPr lang="fr-FR" sz="2000" dirty="0"/>
              <a:t>partie hôte est unique à l'intérieur d'un même réseau </a:t>
            </a:r>
          </a:p>
          <a:p>
            <a:pPr marL="273050" indent="-273050" algn="just">
              <a:lnSpc>
                <a:spcPct val="150000"/>
              </a:lnSpc>
              <a:buFont typeface="Arial" panose="020B0604020202020204" pitchFamily="34" charset="0"/>
              <a:buChar char="•"/>
            </a:pPr>
            <a:r>
              <a:rPr lang="fr-FR" sz="2000" dirty="0" smtClean="0"/>
              <a:t>Exemple </a:t>
            </a:r>
            <a:r>
              <a:rPr lang="fr-FR" sz="2000" dirty="0"/>
              <a:t>: 192.168.25.132 </a:t>
            </a:r>
          </a:p>
          <a:p>
            <a:pPr algn="just">
              <a:lnSpc>
                <a:spcPct val="150000"/>
              </a:lnSpc>
              <a:buFont typeface="Arial" panose="020B0604020202020204" pitchFamily="34" charset="0"/>
              <a:buChar char="•"/>
            </a:pPr>
            <a:endParaRPr lang="fr-FR" sz="20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43</a:t>
            </a:fld>
            <a:endParaRPr lang="fr-FR"/>
          </a:p>
        </p:txBody>
      </p:sp>
    </p:spTree>
    <p:extLst>
      <p:ext uri="{BB962C8B-B14F-4D97-AF65-F5344CB8AC3E}">
        <p14:creationId xmlns:p14="http://schemas.microsoft.com/office/powerpoint/2010/main" val="24736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7237" y="396122"/>
            <a:ext cx="10515600" cy="347797"/>
          </a:xfrm>
        </p:spPr>
        <p:txBody>
          <a:bodyPr>
            <a:normAutofit fontScale="90000"/>
          </a:bodyPr>
          <a:lstStyle/>
          <a:p>
            <a:r>
              <a:rPr lang="fr-FR" dirty="0" smtClean="0"/>
              <a:t>Classes d’adresse IPv4</a:t>
            </a:r>
            <a:endParaRPr lang="fr-FR" dirty="0"/>
          </a:p>
        </p:txBody>
      </p:sp>
      <p:sp>
        <p:nvSpPr>
          <p:cNvPr id="3" name="Espace réservé du contenu 2"/>
          <p:cNvSpPr>
            <a:spLocks noGrp="1"/>
          </p:cNvSpPr>
          <p:nvPr>
            <p:ph idx="1"/>
          </p:nvPr>
        </p:nvSpPr>
        <p:spPr>
          <a:xfrm>
            <a:off x="326158" y="743919"/>
            <a:ext cx="11608231" cy="5517397"/>
          </a:xfrm>
        </p:spPr>
        <p:txBody>
          <a:bodyPr>
            <a:normAutofit/>
          </a:bodyPr>
          <a:lstStyle/>
          <a:p>
            <a:pPr algn="just"/>
            <a:r>
              <a:rPr lang="fr-FR" b="1" dirty="0" smtClean="0"/>
              <a:t>Classe </a:t>
            </a:r>
            <a:r>
              <a:rPr lang="fr-FR" b="1" dirty="0"/>
              <a:t>A : </a:t>
            </a:r>
            <a:endParaRPr lang="fr-FR" dirty="0"/>
          </a:p>
          <a:p>
            <a:pPr lvl="1" algn="just"/>
            <a:r>
              <a:rPr lang="fr-FR" dirty="0" smtClean="0"/>
              <a:t> Le </a:t>
            </a:r>
            <a:r>
              <a:rPr lang="fr-FR" dirty="0"/>
              <a:t>premier octet a une valeur comprise entre 1 et 126 ; soit un bit de poids fort égal à </a:t>
            </a:r>
            <a:r>
              <a:rPr lang="fr-FR" b="1" dirty="0"/>
              <a:t>0</a:t>
            </a:r>
            <a:r>
              <a:rPr lang="fr-FR" dirty="0"/>
              <a:t>. Ce premier octet désigne le numéro de réseau et les 3 autres correspondent à l'adresse de l'hôte. </a:t>
            </a:r>
          </a:p>
          <a:p>
            <a:pPr algn="just"/>
            <a:r>
              <a:rPr lang="fr-FR" b="1" dirty="0" smtClean="0"/>
              <a:t>Classe </a:t>
            </a:r>
            <a:r>
              <a:rPr lang="fr-FR" b="1" dirty="0"/>
              <a:t>B : </a:t>
            </a:r>
            <a:endParaRPr lang="fr-FR" dirty="0"/>
          </a:p>
          <a:p>
            <a:pPr lvl="1" algn="just"/>
            <a:r>
              <a:rPr lang="fr-FR" dirty="0" smtClean="0"/>
              <a:t>Le </a:t>
            </a:r>
            <a:r>
              <a:rPr lang="fr-FR" dirty="0"/>
              <a:t>premier octet a une valeur comprise entre 128 et 191 ; soit 2 bits de poids fort égaux à </a:t>
            </a:r>
            <a:r>
              <a:rPr lang="fr-FR" b="1" dirty="0"/>
              <a:t>10. </a:t>
            </a:r>
            <a:endParaRPr lang="fr-FR" dirty="0"/>
          </a:p>
          <a:p>
            <a:pPr lvl="1" algn="just"/>
            <a:r>
              <a:rPr lang="fr-FR" dirty="0" smtClean="0"/>
              <a:t>Les </a:t>
            </a:r>
            <a:r>
              <a:rPr lang="fr-FR" dirty="0"/>
              <a:t>2 premiers octets désignent le numéro de réseau et les 2 autres correspondent à l'adresse de l'hôte. </a:t>
            </a:r>
          </a:p>
          <a:p>
            <a:pPr algn="just"/>
            <a:r>
              <a:rPr lang="fr-FR" b="1" dirty="0" smtClean="0"/>
              <a:t>Classe </a:t>
            </a:r>
            <a:r>
              <a:rPr lang="fr-FR" b="1" dirty="0"/>
              <a:t>C : </a:t>
            </a:r>
            <a:endParaRPr lang="fr-FR" dirty="0"/>
          </a:p>
          <a:p>
            <a:pPr lvl="1" algn="just"/>
            <a:r>
              <a:rPr lang="fr-FR" dirty="0" smtClean="0"/>
              <a:t>Le </a:t>
            </a:r>
            <a:r>
              <a:rPr lang="fr-FR" dirty="0"/>
              <a:t>premier octet a une valeur comprise entre 192 et 223 ; soit 3 bits de poids fort égaux à </a:t>
            </a:r>
            <a:r>
              <a:rPr lang="fr-FR" b="1" dirty="0"/>
              <a:t>110</a:t>
            </a:r>
            <a:r>
              <a:rPr lang="fr-FR" dirty="0"/>
              <a:t>. </a:t>
            </a:r>
          </a:p>
          <a:p>
            <a:pPr lvl="1" algn="just"/>
            <a:r>
              <a:rPr lang="fr-FR" dirty="0" smtClean="0"/>
              <a:t>Les </a:t>
            </a:r>
            <a:r>
              <a:rPr lang="fr-FR" dirty="0"/>
              <a:t>3 premiers octets désignent le numéro de réseau et le dernier correspond à l'adresse de </a:t>
            </a:r>
            <a:r>
              <a:rPr lang="fr-FR" dirty="0" smtClean="0"/>
              <a:t>l'hôte.</a:t>
            </a:r>
            <a:endParaRPr lang="fr-FR" dirty="0"/>
          </a:p>
          <a:p>
            <a:pPr algn="just"/>
            <a:r>
              <a:rPr lang="fr-FR" b="1" dirty="0" smtClean="0"/>
              <a:t>Classe </a:t>
            </a:r>
            <a:r>
              <a:rPr lang="fr-FR" b="1" dirty="0"/>
              <a:t>D : </a:t>
            </a:r>
            <a:endParaRPr lang="fr-FR" dirty="0"/>
          </a:p>
          <a:p>
            <a:pPr lvl="1" algn="just"/>
            <a:r>
              <a:rPr lang="fr-FR" dirty="0" smtClean="0"/>
              <a:t>Le </a:t>
            </a:r>
            <a:r>
              <a:rPr lang="fr-FR" dirty="0"/>
              <a:t>premier octet a une valeur comprise entre 224 et 239 ; soit 4 bits de poids fort égaux à </a:t>
            </a:r>
            <a:r>
              <a:rPr lang="fr-FR" b="1" dirty="0"/>
              <a:t>1110. </a:t>
            </a:r>
            <a:endParaRPr lang="fr-FR" dirty="0"/>
          </a:p>
          <a:p>
            <a:pPr lvl="1" algn="just"/>
            <a:r>
              <a:rPr lang="fr-FR" dirty="0" smtClean="0"/>
              <a:t>Il </a:t>
            </a:r>
            <a:r>
              <a:rPr lang="fr-FR" dirty="0"/>
              <a:t>s'agit d'une zone d'adresses dédiées aux services de multidiffusion vers des groupes d'hôtes (host groups). </a:t>
            </a:r>
          </a:p>
          <a:p>
            <a:pPr algn="just"/>
            <a:r>
              <a:rPr lang="fr-FR" b="1" dirty="0" smtClean="0"/>
              <a:t>Classe </a:t>
            </a:r>
            <a:r>
              <a:rPr lang="fr-FR" b="1" dirty="0"/>
              <a:t>E : </a:t>
            </a:r>
            <a:endParaRPr lang="fr-FR" dirty="0"/>
          </a:p>
          <a:p>
            <a:pPr lvl="1" algn="just"/>
            <a:r>
              <a:rPr lang="fr-FR" dirty="0" smtClean="0"/>
              <a:t>Le </a:t>
            </a:r>
            <a:r>
              <a:rPr lang="fr-FR" dirty="0"/>
              <a:t>premier octet a une valeur comprise entre 240 et 255. Il s'agit d'une zone d'adresses réservées aux expérimentations. </a:t>
            </a:r>
          </a:p>
          <a:p>
            <a:pPr lvl="1" algn="just"/>
            <a:r>
              <a:rPr lang="fr-FR" dirty="0" smtClean="0"/>
              <a:t>Ces </a:t>
            </a:r>
            <a:r>
              <a:rPr lang="fr-FR" dirty="0"/>
              <a:t>adresses ne doivent pas être utilisées pour adresser des hôtes ou des groupes d'hôtes. </a:t>
            </a:r>
          </a:p>
          <a:p>
            <a:pPr algn="just"/>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44</a:t>
            </a:fld>
            <a:endParaRPr lang="fr-FR"/>
          </a:p>
        </p:txBody>
      </p:sp>
    </p:spTree>
    <p:extLst>
      <p:ext uri="{BB962C8B-B14F-4D97-AF65-F5344CB8AC3E}">
        <p14:creationId xmlns:p14="http://schemas.microsoft.com/office/powerpoint/2010/main" val="300626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982436" y="1963359"/>
            <a:ext cx="7549021" cy="4075688"/>
          </a:xfrm>
          <a:prstGeom prst="rect">
            <a:avLst/>
          </a:prstGeom>
        </p:spPr>
      </p:pic>
      <p:sp>
        <p:nvSpPr>
          <p:cNvPr id="5" name="Titre 1"/>
          <p:cNvSpPr>
            <a:spLocks noGrp="1"/>
          </p:cNvSpPr>
          <p:nvPr>
            <p:ph type="title"/>
          </p:nvPr>
        </p:nvSpPr>
        <p:spPr>
          <a:xfrm>
            <a:off x="499147" y="996623"/>
            <a:ext cx="10515600" cy="347797"/>
          </a:xfrm>
        </p:spPr>
        <p:txBody>
          <a:bodyPr>
            <a:normAutofit fontScale="90000"/>
          </a:bodyPr>
          <a:lstStyle/>
          <a:p>
            <a:r>
              <a:rPr lang="fr-FR" dirty="0" smtClean="0"/>
              <a:t>Classes d’adresse IPv4</a:t>
            </a:r>
            <a:endParaRPr lang="fr-FR" dirty="0"/>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45</a:t>
            </a:fld>
            <a:endParaRPr lang="fr-FR"/>
          </a:p>
        </p:txBody>
      </p:sp>
    </p:spTree>
    <p:extLst>
      <p:ext uri="{BB962C8B-B14F-4D97-AF65-F5344CB8AC3E}">
        <p14:creationId xmlns:p14="http://schemas.microsoft.com/office/powerpoint/2010/main" val="1133741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565476" y="955681"/>
            <a:ext cx="10515600" cy="347797"/>
          </a:xfrm>
        </p:spPr>
        <p:txBody>
          <a:bodyPr>
            <a:normAutofit fontScale="90000"/>
          </a:bodyPr>
          <a:lstStyle/>
          <a:p>
            <a:r>
              <a:rPr lang="fr-FR" dirty="0" smtClean="0"/>
              <a:t>Classes d’adresse IPv4</a:t>
            </a:r>
            <a:endParaRPr lang="fr-FR" dirty="0"/>
          </a:p>
        </p:txBody>
      </p:sp>
      <p:sp>
        <p:nvSpPr>
          <p:cNvPr id="7" name="Espace réservé du numéro de diapositive 6"/>
          <p:cNvSpPr>
            <a:spLocks noGrp="1"/>
          </p:cNvSpPr>
          <p:nvPr>
            <p:ph type="sldNum" sz="quarter" idx="12"/>
          </p:nvPr>
        </p:nvSpPr>
        <p:spPr/>
        <p:txBody>
          <a:bodyPr/>
          <a:lstStyle/>
          <a:p>
            <a:fld id="{F1637231-9BB7-47BD-B08A-29A6B3258959}" type="slidenum">
              <a:rPr lang="fr-FR" smtClean="0"/>
              <a:t>46</a:t>
            </a:fld>
            <a:endParaRPr lang="fr-FR"/>
          </a:p>
        </p:txBody>
      </p:sp>
      <p:pic>
        <p:nvPicPr>
          <p:cNvPr id="6" name="Image 5"/>
          <p:cNvPicPr>
            <a:picLocks noChangeAspect="1"/>
          </p:cNvPicPr>
          <p:nvPr/>
        </p:nvPicPr>
        <p:blipFill>
          <a:blip r:embed="rId2"/>
          <a:stretch>
            <a:fillRect/>
          </a:stretch>
        </p:blipFill>
        <p:spPr>
          <a:xfrm>
            <a:off x="1279938" y="1775719"/>
            <a:ext cx="9492540" cy="3777744"/>
          </a:xfrm>
          <a:prstGeom prst="rect">
            <a:avLst/>
          </a:prstGeom>
        </p:spPr>
      </p:pic>
    </p:spTree>
    <p:extLst>
      <p:ext uri="{BB962C8B-B14F-4D97-AF65-F5344CB8AC3E}">
        <p14:creationId xmlns:p14="http://schemas.microsoft.com/office/powerpoint/2010/main" val="1640223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2901" y="259308"/>
            <a:ext cx="10058400" cy="741073"/>
          </a:xfrm>
        </p:spPr>
        <p:txBody>
          <a:bodyPr/>
          <a:lstStyle/>
          <a:p>
            <a:r>
              <a:rPr lang="fr-FR" dirty="0" smtClean="0"/>
              <a:t>Adressage IP par Classe (</a:t>
            </a:r>
            <a:r>
              <a:rPr lang="fr-FR" dirty="0" err="1" smtClean="0"/>
              <a:t>Classful</a:t>
            </a:r>
            <a:r>
              <a:rPr lang="fr-FR" dirty="0" smtClean="0"/>
              <a:t>)</a:t>
            </a:r>
            <a:endParaRPr lang="fr-FR" dirty="0"/>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47</a:t>
            </a:fld>
            <a:endParaRPr lang="fr-FR"/>
          </a:p>
        </p:txBody>
      </p:sp>
      <p:pic>
        <p:nvPicPr>
          <p:cNvPr id="4" name="Image 3"/>
          <p:cNvPicPr>
            <a:picLocks noChangeAspect="1"/>
          </p:cNvPicPr>
          <p:nvPr/>
        </p:nvPicPr>
        <p:blipFill>
          <a:blip r:embed="rId3"/>
          <a:stretch>
            <a:fillRect/>
          </a:stretch>
        </p:blipFill>
        <p:spPr>
          <a:xfrm>
            <a:off x="707863" y="1936981"/>
            <a:ext cx="9983438" cy="3948861"/>
          </a:xfrm>
          <a:prstGeom prst="rect">
            <a:avLst/>
          </a:prstGeom>
        </p:spPr>
      </p:pic>
    </p:spTree>
    <p:extLst>
      <p:ext uri="{BB962C8B-B14F-4D97-AF65-F5344CB8AC3E}">
        <p14:creationId xmlns:p14="http://schemas.microsoft.com/office/powerpoint/2010/main" val="26717087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8984" y="473092"/>
            <a:ext cx="10515600" cy="347162"/>
          </a:xfrm>
        </p:spPr>
        <p:txBody>
          <a:bodyPr>
            <a:normAutofit fontScale="90000"/>
          </a:bodyPr>
          <a:lstStyle/>
          <a:p>
            <a:r>
              <a:rPr lang="fr-FR" dirty="0" smtClean="0">
                <a:solidFill>
                  <a:srgbClr val="FF0000"/>
                </a:solidFill>
              </a:rPr>
              <a:t>Adresses Spéciales</a:t>
            </a:r>
            <a:endParaRPr lang="fr-FR" dirty="0">
              <a:solidFill>
                <a:srgbClr val="FF0000"/>
              </a:solidFill>
            </a:endParaRPr>
          </a:p>
        </p:txBody>
      </p:sp>
      <p:sp>
        <p:nvSpPr>
          <p:cNvPr id="3" name="Espace réservé du contenu 2"/>
          <p:cNvSpPr>
            <a:spLocks noGrp="1"/>
          </p:cNvSpPr>
          <p:nvPr>
            <p:ph idx="1"/>
          </p:nvPr>
        </p:nvSpPr>
        <p:spPr>
          <a:xfrm>
            <a:off x="727961" y="1037000"/>
            <a:ext cx="10926774" cy="5110754"/>
          </a:xfrm>
        </p:spPr>
        <p:txBody>
          <a:bodyPr>
            <a:noAutofit/>
          </a:bodyPr>
          <a:lstStyle/>
          <a:p>
            <a:r>
              <a:rPr lang="fr-FR" sz="2000" b="1" dirty="0" smtClean="0"/>
              <a:t>Adresse </a:t>
            </a:r>
            <a:r>
              <a:rPr lang="fr-FR" sz="2000" b="1" dirty="0"/>
              <a:t>réseau :</a:t>
            </a:r>
          </a:p>
          <a:p>
            <a:pPr lvl="1"/>
            <a:r>
              <a:rPr lang="fr-FR" sz="1800" dirty="0" smtClean="0"/>
              <a:t>Host-Id </a:t>
            </a:r>
            <a:r>
              <a:rPr lang="fr-FR" sz="1800" dirty="0"/>
              <a:t>= 00000…000</a:t>
            </a:r>
          </a:p>
          <a:p>
            <a:r>
              <a:rPr lang="fr-FR" sz="2000" b="1" dirty="0" smtClean="0"/>
              <a:t>Adresse </a:t>
            </a:r>
            <a:r>
              <a:rPr lang="fr-FR" sz="2000" b="1" dirty="0"/>
              <a:t>de diffusion (broadcast) :</a:t>
            </a:r>
          </a:p>
          <a:p>
            <a:pPr lvl="1"/>
            <a:r>
              <a:rPr lang="fr-FR" sz="1800" dirty="0" smtClean="0"/>
              <a:t>Host-Id </a:t>
            </a:r>
            <a:r>
              <a:rPr lang="fr-FR" sz="1800" dirty="0"/>
              <a:t>= 11111…111</a:t>
            </a:r>
          </a:p>
          <a:p>
            <a:r>
              <a:rPr lang="fr-FR" sz="2000" b="1" dirty="0" smtClean="0"/>
              <a:t>127.x.y.z </a:t>
            </a:r>
            <a:r>
              <a:rPr lang="fr-FR" sz="2000" b="1" dirty="0"/>
              <a:t>:</a:t>
            </a:r>
          </a:p>
          <a:p>
            <a:pPr lvl="1"/>
            <a:r>
              <a:rPr lang="fr-FR" sz="1800" dirty="0" smtClean="0"/>
              <a:t>C'est </a:t>
            </a:r>
            <a:r>
              <a:rPr lang="fr-FR" sz="1800" dirty="0"/>
              <a:t>une adresse de </a:t>
            </a:r>
            <a:r>
              <a:rPr lang="fr-FR" sz="1800" dirty="0" err="1"/>
              <a:t>rebouclage</a:t>
            </a:r>
            <a:r>
              <a:rPr lang="fr-FR" sz="1800" dirty="0"/>
              <a:t> (</a:t>
            </a:r>
            <a:r>
              <a:rPr lang="fr-FR" sz="1800" dirty="0" err="1"/>
              <a:t>loopback</a:t>
            </a:r>
            <a:r>
              <a:rPr lang="fr-FR" sz="1800" dirty="0"/>
              <a:t> ou encore </a:t>
            </a:r>
            <a:r>
              <a:rPr lang="fr-FR" sz="1800" dirty="0" err="1"/>
              <a:t>localhost</a:t>
            </a:r>
            <a:r>
              <a:rPr lang="fr-FR" sz="1800" dirty="0"/>
              <a:t>).</a:t>
            </a:r>
          </a:p>
          <a:p>
            <a:pPr lvl="1"/>
            <a:r>
              <a:rPr lang="fr-FR" sz="1800" dirty="0" smtClean="0"/>
              <a:t>Le </a:t>
            </a:r>
            <a:r>
              <a:rPr lang="fr-FR" sz="1800" dirty="0"/>
              <a:t>message envoyé à cette adresse ne sera pas envoyé au réseau, il sera retourné à l'application par le logiciel de pilote de la carte.</a:t>
            </a:r>
          </a:p>
          <a:p>
            <a:r>
              <a:rPr lang="fr-FR" sz="2000" b="1" dirty="0" smtClean="0"/>
              <a:t>Les </a:t>
            </a:r>
            <a:r>
              <a:rPr lang="fr-FR" sz="2000" b="1" dirty="0"/>
              <a:t>adresses des réseaux privés :</a:t>
            </a:r>
          </a:p>
          <a:p>
            <a:pPr lvl="1"/>
            <a:r>
              <a:rPr lang="fr-FR" sz="1800" dirty="0" smtClean="0"/>
              <a:t>La </a:t>
            </a:r>
            <a:r>
              <a:rPr lang="fr-FR" sz="1800" dirty="0"/>
              <a:t>classe A : De 10.0.0.0 à 10.255.255.255</a:t>
            </a:r>
          </a:p>
          <a:p>
            <a:pPr lvl="1"/>
            <a:r>
              <a:rPr lang="fr-FR" sz="1800" dirty="0" smtClean="0"/>
              <a:t>La </a:t>
            </a:r>
            <a:r>
              <a:rPr lang="fr-FR" sz="1800" dirty="0"/>
              <a:t>classe B : De 172.16.0.0 à 172.31.255.255</a:t>
            </a:r>
          </a:p>
          <a:p>
            <a:pPr lvl="1"/>
            <a:r>
              <a:rPr lang="fr-FR" sz="1800" dirty="0" smtClean="0"/>
              <a:t>La </a:t>
            </a:r>
            <a:r>
              <a:rPr lang="fr-FR" sz="1800" dirty="0"/>
              <a:t>classe C : De 192.168.0.0 à 192.168.255.255</a:t>
            </a:r>
          </a:p>
          <a:p>
            <a:r>
              <a:rPr lang="fr-FR" sz="2000" b="1" dirty="0" smtClean="0"/>
              <a:t>Les </a:t>
            </a:r>
            <a:r>
              <a:rPr lang="fr-FR" sz="2000" b="1" dirty="0"/>
              <a:t>adresses publiques :</a:t>
            </a:r>
          </a:p>
          <a:p>
            <a:pPr lvl="1"/>
            <a:r>
              <a:rPr lang="fr-FR" sz="1800" dirty="0" smtClean="0"/>
              <a:t>Le </a:t>
            </a:r>
            <a:r>
              <a:rPr lang="fr-FR" sz="1800" dirty="0"/>
              <a:t>reste des classes A, B et C.</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48</a:t>
            </a:fld>
            <a:endParaRPr lang="fr-FR"/>
          </a:p>
        </p:txBody>
      </p:sp>
    </p:spTree>
    <p:extLst>
      <p:ext uri="{BB962C8B-B14F-4D97-AF65-F5344CB8AC3E}">
        <p14:creationId xmlns:p14="http://schemas.microsoft.com/office/powerpoint/2010/main" val="336309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153" y="858929"/>
            <a:ext cx="10515600" cy="440152"/>
          </a:xfrm>
        </p:spPr>
        <p:txBody>
          <a:bodyPr>
            <a:normAutofit fontScale="90000"/>
          </a:bodyPr>
          <a:lstStyle/>
          <a:p>
            <a:r>
              <a:rPr lang="fr-FR" dirty="0" smtClean="0"/>
              <a:t>Comment calculer d’adresse réseau? </a:t>
            </a:r>
            <a:endParaRPr lang="fr-FR" dirty="0"/>
          </a:p>
        </p:txBody>
      </p:sp>
      <p:sp>
        <p:nvSpPr>
          <p:cNvPr id="3" name="Espace réservé du contenu 2"/>
          <p:cNvSpPr>
            <a:spLocks noGrp="1"/>
          </p:cNvSpPr>
          <p:nvPr>
            <p:ph idx="1"/>
          </p:nvPr>
        </p:nvSpPr>
        <p:spPr>
          <a:xfrm>
            <a:off x="780359" y="1973941"/>
            <a:ext cx="10609545" cy="4850969"/>
          </a:xfrm>
        </p:spPr>
        <p:txBody>
          <a:bodyPr>
            <a:normAutofit/>
          </a:bodyPr>
          <a:lstStyle/>
          <a:p>
            <a:r>
              <a:rPr lang="fr-FR" sz="2000" dirty="0" smtClean="0"/>
              <a:t>L’adresse </a:t>
            </a:r>
            <a:r>
              <a:rPr lang="fr-FR" sz="2000" dirty="0"/>
              <a:t>IP d’une machine est : 192.168.25.132</a:t>
            </a:r>
          </a:p>
          <a:p>
            <a:r>
              <a:rPr lang="fr-FR" sz="2000" dirty="0" smtClean="0"/>
              <a:t>Le </a:t>
            </a:r>
            <a:r>
              <a:rPr lang="fr-FR" sz="2000" dirty="0"/>
              <a:t>masque de mon réseau: 255.255.255.128</a:t>
            </a:r>
          </a:p>
          <a:p>
            <a:r>
              <a:rPr lang="fr-FR" sz="2000" dirty="0" smtClean="0"/>
              <a:t>Traduit </a:t>
            </a:r>
            <a:r>
              <a:rPr lang="fr-FR" sz="2000" dirty="0"/>
              <a:t>en binaire :</a:t>
            </a:r>
          </a:p>
          <a:p>
            <a:pPr marL="457200" lvl="1" indent="0">
              <a:buNone/>
            </a:pPr>
            <a:r>
              <a:rPr lang="fr-FR" sz="1600" dirty="0"/>
              <a:t>11000000.10101000.00011001.10000100</a:t>
            </a:r>
          </a:p>
          <a:p>
            <a:pPr marL="457200" lvl="1" indent="0">
              <a:buNone/>
            </a:pPr>
            <a:r>
              <a:rPr lang="fr-FR" sz="1600" dirty="0" smtClean="0"/>
              <a:t>11111111.11111111.11111111.10000000</a:t>
            </a:r>
            <a:endParaRPr lang="fr-FR" sz="1600" dirty="0"/>
          </a:p>
          <a:p>
            <a:pPr marL="0" indent="0">
              <a:buNone/>
            </a:pPr>
            <a:r>
              <a:rPr lang="fr-FR" sz="2000" dirty="0" smtClean="0"/>
              <a:t>@ </a:t>
            </a:r>
            <a:r>
              <a:rPr lang="fr-FR" sz="2000" dirty="0"/>
              <a:t>réseau (ET Logique)</a:t>
            </a:r>
          </a:p>
          <a:p>
            <a:pPr marL="0" indent="0">
              <a:buNone/>
            </a:pPr>
            <a:r>
              <a:rPr lang="fr-FR" sz="2000" dirty="0" smtClean="0"/>
              <a:t>	11000000.10101000.00011001.10000000</a:t>
            </a:r>
            <a:endParaRPr lang="fr-FR" sz="2000" dirty="0"/>
          </a:p>
          <a:p>
            <a:r>
              <a:rPr lang="fr-FR" sz="2000" dirty="0" smtClean="0"/>
              <a:t>Soit </a:t>
            </a:r>
            <a:r>
              <a:rPr lang="fr-FR" sz="2000" dirty="0"/>
              <a:t>: 192.168.25.128</a:t>
            </a:r>
          </a:p>
          <a:p>
            <a:r>
              <a:rPr lang="fr-FR" sz="2000" dirty="0" smtClean="0"/>
              <a:t>Conclusion </a:t>
            </a:r>
            <a:r>
              <a:rPr lang="fr-FR" sz="2000" dirty="0"/>
              <a:t>: on peut supposer que les machines de mon réseau local ont pour adresse : 129 à 254</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49</a:t>
            </a:fld>
            <a:endParaRPr lang="fr-FR"/>
          </a:p>
        </p:txBody>
      </p:sp>
    </p:spTree>
    <p:extLst>
      <p:ext uri="{BB962C8B-B14F-4D97-AF65-F5344CB8AC3E}">
        <p14:creationId xmlns:p14="http://schemas.microsoft.com/office/powerpoint/2010/main" val="370616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1393" y="466963"/>
            <a:ext cx="11218958" cy="1100550"/>
          </a:xfrm>
        </p:spPr>
        <p:txBody>
          <a:bodyPr>
            <a:noAutofit/>
          </a:bodyPr>
          <a:lstStyle/>
          <a:p>
            <a:r>
              <a:rPr lang="fr-FR" sz="4000" dirty="0" smtClean="0"/>
              <a:t>Le modèle OSI </a:t>
            </a:r>
            <a:r>
              <a:rPr lang="fr-FR" sz="4000" b="1" dirty="0"/>
              <a:t>Le modèle OSI de l'Organisation de Standardisation Internationale (ISO 7498 – 1983</a:t>
            </a:r>
            <a:r>
              <a:rPr lang="fr-FR" sz="4000" b="1" dirty="0" smtClean="0"/>
              <a:t>)</a:t>
            </a:r>
            <a:endParaRPr lang="fr-FR" sz="40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5</a:t>
            </a:fld>
            <a:endParaRPr lang="fr-FR"/>
          </a:p>
        </p:txBody>
      </p:sp>
      <p:grpSp>
        <p:nvGrpSpPr>
          <p:cNvPr id="5" name="Groupe 4"/>
          <p:cNvGrpSpPr/>
          <p:nvPr/>
        </p:nvGrpSpPr>
        <p:grpSpPr>
          <a:xfrm>
            <a:off x="3546150" y="1825471"/>
            <a:ext cx="8204201" cy="4094162"/>
            <a:chOff x="2019300" y="2036764"/>
            <a:chExt cx="8204201" cy="4094162"/>
          </a:xfrm>
        </p:grpSpPr>
        <p:sp>
          <p:nvSpPr>
            <p:cNvPr id="6" name="Rectangle 3"/>
            <p:cNvSpPr>
              <a:spLocks noChangeArrowheads="1"/>
            </p:cNvSpPr>
            <p:nvPr/>
          </p:nvSpPr>
          <p:spPr bwMode="auto">
            <a:xfrm>
              <a:off x="2019300" y="5578475"/>
              <a:ext cx="2001838" cy="5524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7" name="Rectangle 4"/>
            <p:cNvSpPr>
              <a:spLocks noChangeArrowheads="1"/>
            </p:cNvSpPr>
            <p:nvPr/>
          </p:nvSpPr>
          <p:spPr bwMode="auto">
            <a:xfrm>
              <a:off x="2019300" y="5084763"/>
              <a:ext cx="2001838" cy="48101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8" name="Rectangle 5"/>
            <p:cNvSpPr>
              <a:spLocks noChangeArrowheads="1"/>
            </p:cNvSpPr>
            <p:nvPr/>
          </p:nvSpPr>
          <p:spPr bwMode="auto">
            <a:xfrm>
              <a:off x="2019300" y="4589463"/>
              <a:ext cx="2001838" cy="4826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9" name="Rectangle 6"/>
            <p:cNvSpPr>
              <a:spLocks noChangeArrowheads="1"/>
            </p:cNvSpPr>
            <p:nvPr/>
          </p:nvSpPr>
          <p:spPr bwMode="auto">
            <a:xfrm>
              <a:off x="2019300" y="4095751"/>
              <a:ext cx="2001838" cy="481013"/>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0" name="Rectangle 7"/>
            <p:cNvSpPr>
              <a:spLocks noChangeArrowheads="1"/>
            </p:cNvSpPr>
            <p:nvPr/>
          </p:nvSpPr>
          <p:spPr bwMode="auto">
            <a:xfrm>
              <a:off x="2019300" y="3600450"/>
              <a:ext cx="2001838" cy="4826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1" name="Rectangle 8"/>
            <p:cNvSpPr>
              <a:spLocks noChangeArrowheads="1"/>
            </p:cNvSpPr>
            <p:nvPr/>
          </p:nvSpPr>
          <p:spPr bwMode="auto">
            <a:xfrm>
              <a:off x="2019300" y="3106738"/>
              <a:ext cx="2001838" cy="48101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2" name="Rectangle 9"/>
            <p:cNvSpPr>
              <a:spLocks noChangeArrowheads="1"/>
            </p:cNvSpPr>
            <p:nvPr/>
          </p:nvSpPr>
          <p:spPr bwMode="auto">
            <a:xfrm>
              <a:off x="2019300" y="2400300"/>
              <a:ext cx="2001838" cy="69373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13" name="Rectangle 10"/>
            <p:cNvSpPr>
              <a:spLocks noChangeArrowheads="1"/>
            </p:cNvSpPr>
            <p:nvPr/>
          </p:nvSpPr>
          <p:spPr bwMode="auto">
            <a:xfrm>
              <a:off x="2532064" y="5788026"/>
              <a:ext cx="989053"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a:ln>
                    <a:noFill/>
                  </a:ln>
                  <a:solidFill>
                    <a:srgbClr val="000000"/>
                  </a:solidFill>
                  <a:effectLst/>
                  <a:uLnTx/>
                  <a:uFillTx/>
                  <a:latin typeface="Helv" charset="0"/>
                  <a:ea typeface="ＭＳ Ｐゴシック" charset="0"/>
                  <a:cs typeface="+mn-cs"/>
                </a:rPr>
                <a:t>Physique</a:t>
              </a:r>
            </a:p>
          </p:txBody>
        </p:sp>
        <p:sp>
          <p:nvSpPr>
            <p:cNvPr id="14" name="Rectangle 11"/>
            <p:cNvSpPr>
              <a:spLocks noChangeArrowheads="1"/>
            </p:cNvSpPr>
            <p:nvPr/>
          </p:nvSpPr>
          <p:spPr bwMode="auto">
            <a:xfrm>
              <a:off x="2633664" y="5291139"/>
              <a:ext cx="782265"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a:ln>
                    <a:noFill/>
                  </a:ln>
                  <a:solidFill>
                    <a:srgbClr val="000000"/>
                  </a:solidFill>
                  <a:effectLst/>
                  <a:uLnTx/>
                  <a:uFillTx/>
                  <a:latin typeface="Helv" charset="0"/>
                  <a:ea typeface="ＭＳ Ｐゴシック" charset="0"/>
                  <a:cs typeface="+mn-cs"/>
                </a:rPr>
                <a:t>Liaison</a:t>
              </a:r>
            </a:p>
          </p:txBody>
        </p:sp>
        <p:sp>
          <p:nvSpPr>
            <p:cNvPr id="15" name="Rectangle 12"/>
            <p:cNvSpPr>
              <a:spLocks noChangeArrowheads="1"/>
            </p:cNvSpPr>
            <p:nvPr/>
          </p:nvSpPr>
          <p:spPr bwMode="auto">
            <a:xfrm>
              <a:off x="2603500" y="4797426"/>
              <a:ext cx="843180"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Réseau</a:t>
              </a:r>
            </a:p>
          </p:txBody>
        </p:sp>
        <p:sp>
          <p:nvSpPr>
            <p:cNvPr id="16" name="Rectangle 13"/>
            <p:cNvSpPr>
              <a:spLocks noChangeArrowheads="1"/>
            </p:cNvSpPr>
            <p:nvPr/>
          </p:nvSpPr>
          <p:spPr bwMode="auto">
            <a:xfrm>
              <a:off x="2513013" y="4302126"/>
              <a:ext cx="1016240"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a:ln>
                    <a:noFill/>
                  </a:ln>
                  <a:solidFill>
                    <a:srgbClr val="000000"/>
                  </a:solidFill>
                  <a:effectLst/>
                  <a:uLnTx/>
                  <a:uFillTx/>
                  <a:latin typeface="Helv" charset="0"/>
                  <a:ea typeface="ＭＳ Ｐゴシック" charset="0"/>
                  <a:cs typeface="+mn-cs"/>
                </a:rPr>
                <a:t>Transport</a:t>
              </a:r>
            </a:p>
          </p:txBody>
        </p:sp>
        <p:sp>
          <p:nvSpPr>
            <p:cNvPr id="17" name="Rectangle 14"/>
            <p:cNvSpPr>
              <a:spLocks noChangeArrowheads="1"/>
            </p:cNvSpPr>
            <p:nvPr/>
          </p:nvSpPr>
          <p:spPr bwMode="auto">
            <a:xfrm>
              <a:off x="2590801" y="3808414"/>
              <a:ext cx="867225"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a:ln>
                    <a:noFill/>
                  </a:ln>
                  <a:solidFill>
                    <a:srgbClr val="000000"/>
                  </a:solidFill>
                  <a:effectLst/>
                  <a:uLnTx/>
                  <a:uFillTx/>
                  <a:latin typeface="Helv" charset="0"/>
                  <a:ea typeface="ＭＳ Ｐゴシック" charset="0"/>
                  <a:cs typeface="+mn-cs"/>
                </a:rPr>
                <a:t>Session</a:t>
              </a:r>
            </a:p>
          </p:txBody>
        </p:sp>
        <p:sp>
          <p:nvSpPr>
            <p:cNvPr id="18" name="Rectangle 15"/>
            <p:cNvSpPr>
              <a:spLocks noChangeArrowheads="1"/>
            </p:cNvSpPr>
            <p:nvPr/>
          </p:nvSpPr>
          <p:spPr bwMode="auto">
            <a:xfrm>
              <a:off x="2368550" y="3313114"/>
              <a:ext cx="1317668"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Présentation</a:t>
              </a:r>
            </a:p>
          </p:txBody>
        </p:sp>
        <p:sp>
          <p:nvSpPr>
            <p:cNvPr id="19" name="Rectangle 16"/>
            <p:cNvSpPr>
              <a:spLocks noChangeArrowheads="1"/>
            </p:cNvSpPr>
            <p:nvPr/>
          </p:nvSpPr>
          <p:spPr bwMode="auto">
            <a:xfrm>
              <a:off x="2447925" y="2606676"/>
              <a:ext cx="1158972"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dirty="0">
                  <a:ln>
                    <a:noFill/>
                  </a:ln>
                  <a:solidFill>
                    <a:srgbClr val="000000"/>
                  </a:solidFill>
                  <a:effectLst/>
                  <a:uLnTx/>
                  <a:uFillTx/>
                  <a:latin typeface="Helv" charset="0"/>
                  <a:ea typeface="ＭＳ Ｐゴシック" charset="0"/>
                  <a:cs typeface="+mn-cs"/>
                </a:rPr>
                <a:t>Application</a:t>
              </a:r>
            </a:p>
          </p:txBody>
        </p:sp>
        <p:sp>
          <p:nvSpPr>
            <p:cNvPr id="20" name="Rectangle 17"/>
            <p:cNvSpPr>
              <a:spLocks noChangeArrowheads="1"/>
            </p:cNvSpPr>
            <p:nvPr/>
          </p:nvSpPr>
          <p:spPr bwMode="auto">
            <a:xfrm>
              <a:off x="4395788" y="2400301"/>
              <a:ext cx="5821362" cy="373062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1" name="Line 18"/>
            <p:cNvSpPr>
              <a:spLocks noChangeShapeType="1"/>
            </p:cNvSpPr>
            <p:nvPr/>
          </p:nvSpPr>
          <p:spPr bwMode="auto">
            <a:xfrm>
              <a:off x="4391026" y="5572125"/>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2" name="Line 19"/>
            <p:cNvSpPr>
              <a:spLocks noChangeShapeType="1"/>
            </p:cNvSpPr>
            <p:nvPr/>
          </p:nvSpPr>
          <p:spPr bwMode="auto">
            <a:xfrm>
              <a:off x="4391026" y="5078413"/>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3" name="Line 20"/>
            <p:cNvSpPr>
              <a:spLocks noChangeShapeType="1"/>
            </p:cNvSpPr>
            <p:nvPr/>
          </p:nvSpPr>
          <p:spPr bwMode="auto">
            <a:xfrm>
              <a:off x="4391026" y="4583113"/>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4" name="Line 21"/>
            <p:cNvSpPr>
              <a:spLocks noChangeShapeType="1"/>
            </p:cNvSpPr>
            <p:nvPr/>
          </p:nvSpPr>
          <p:spPr bwMode="auto">
            <a:xfrm>
              <a:off x="4391026" y="4089400"/>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5" name="Line 22"/>
            <p:cNvSpPr>
              <a:spLocks noChangeShapeType="1"/>
            </p:cNvSpPr>
            <p:nvPr/>
          </p:nvSpPr>
          <p:spPr bwMode="auto">
            <a:xfrm>
              <a:off x="4391026" y="3594100"/>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6" name="Line 23"/>
            <p:cNvSpPr>
              <a:spLocks noChangeShapeType="1"/>
            </p:cNvSpPr>
            <p:nvPr/>
          </p:nvSpPr>
          <p:spPr bwMode="auto">
            <a:xfrm>
              <a:off x="4391026" y="3100388"/>
              <a:ext cx="583247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Comic Sans MS" charset="0"/>
                <a:ea typeface="ＭＳ Ｐゴシック" charset="0"/>
                <a:cs typeface="+mn-cs"/>
              </a:endParaRPr>
            </a:p>
          </p:txBody>
        </p:sp>
        <p:sp>
          <p:nvSpPr>
            <p:cNvPr id="27" name="Rectangle 24"/>
            <p:cNvSpPr>
              <a:spLocks noChangeArrowheads="1"/>
            </p:cNvSpPr>
            <p:nvPr/>
          </p:nvSpPr>
          <p:spPr bwMode="auto">
            <a:xfrm>
              <a:off x="5564189" y="5715001"/>
              <a:ext cx="3518527"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Transmission des données binaires</a:t>
              </a:r>
            </a:p>
          </p:txBody>
        </p:sp>
        <p:sp>
          <p:nvSpPr>
            <p:cNvPr id="28" name="Rectangle 25"/>
            <p:cNvSpPr>
              <a:spLocks noChangeArrowheads="1"/>
            </p:cNvSpPr>
            <p:nvPr/>
          </p:nvSpPr>
          <p:spPr bwMode="auto">
            <a:xfrm>
              <a:off x="4675188" y="5221289"/>
              <a:ext cx="5437322"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Transfert des unités d</a:t>
              </a:r>
              <a:r>
                <a:rPr kumimoji="0" lang="fr-FR" altLang="en-US"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a:t>
              </a: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informations et contrôle d</a:t>
              </a:r>
              <a:r>
                <a:rPr kumimoji="0" lang="fr-FR" altLang="en-US"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a:t>
              </a: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erreurs</a:t>
              </a:r>
            </a:p>
          </p:txBody>
        </p:sp>
        <p:sp>
          <p:nvSpPr>
            <p:cNvPr id="29" name="Rectangle 26"/>
            <p:cNvSpPr>
              <a:spLocks noChangeArrowheads="1"/>
            </p:cNvSpPr>
            <p:nvPr/>
          </p:nvSpPr>
          <p:spPr bwMode="auto">
            <a:xfrm>
              <a:off x="5202238" y="4725989"/>
              <a:ext cx="4142160"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a:ln>
                    <a:noFill/>
                  </a:ln>
                  <a:solidFill>
                    <a:srgbClr val="000000"/>
                  </a:solidFill>
                  <a:effectLst/>
                  <a:uLnTx/>
                  <a:uFillTx/>
                  <a:latin typeface="Helv" charset="0"/>
                  <a:ea typeface="MS PGothic" panose="020B0600070205080204" pitchFamily="34" charset="-128"/>
                  <a:cs typeface="+mn-cs"/>
                </a:rPr>
                <a:t>Envoi et routage des paquets de données</a:t>
              </a:r>
            </a:p>
          </p:txBody>
        </p:sp>
        <p:sp>
          <p:nvSpPr>
            <p:cNvPr id="30" name="Rectangle 27"/>
            <p:cNvSpPr>
              <a:spLocks noChangeArrowheads="1"/>
            </p:cNvSpPr>
            <p:nvPr/>
          </p:nvSpPr>
          <p:spPr bwMode="auto">
            <a:xfrm>
              <a:off x="5081589" y="4232276"/>
              <a:ext cx="4497963"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a:ln>
                    <a:noFill/>
                  </a:ln>
                  <a:solidFill>
                    <a:srgbClr val="000000"/>
                  </a:solidFill>
                  <a:effectLst/>
                  <a:uLnTx/>
                  <a:uFillTx/>
                  <a:latin typeface="Helv" charset="0"/>
                  <a:ea typeface="ＭＳ Ｐゴシック" charset="0"/>
                  <a:cs typeface="+mn-cs"/>
                </a:rPr>
                <a:t>Transport de bout en bout, fiable et non fiable</a:t>
              </a:r>
            </a:p>
          </p:txBody>
        </p:sp>
        <p:sp>
          <p:nvSpPr>
            <p:cNvPr id="31" name="Rectangle 28"/>
            <p:cNvSpPr>
              <a:spLocks noChangeArrowheads="1"/>
            </p:cNvSpPr>
            <p:nvPr/>
          </p:nvSpPr>
          <p:spPr bwMode="auto">
            <a:xfrm>
              <a:off x="5341939" y="3736976"/>
              <a:ext cx="3916137"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0" i="0" u="none" strike="noStrike" kern="1200" cap="none" spc="0" normalizeH="0" baseline="0" noProof="0" dirty="0">
                  <a:ln>
                    <a:noFill/>
                  </a:ln>
                  <a:solidFill>
                    <a:srgbClr val="000000"/>
                  </a:solidFill>
                  <a:effectLst/>
                  <a:uLnTx/>
                  <a:uFillTx/>
                  <a:latin typeface="Helv" charset="0"/>
                  <a:ea typeface="ＭＳ Ｐゴシック" charset="0"/>
                  <a:cs typeface="+mn-cs"/>
                </a:rPr>
                <a:t>Etablissement et maintien des sessions</a:t>
              </a:r>
            </a:p>
          </p:txBody>
        </p:sp>
        <p:sp>
          <p:nvSpPr>
            <p:cNvPr id="32" name="Rectangle 29"/>
            <p:cNvSpPr>
              <a:spLocks noChangeArrowheads="1"/>
            </p:cNvSpPr>
            <p:nvPr/>
          </p:nvSpPr>
          <p:spPr bwMode="auto">
            <a:xfrm>
              <a:off x="5526089" y="3243264"/>
              <a:ext cx="3603551"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dirty="0">
                  <a:ln>
                    <a:noFill/>
                  </a:ln>
                  <a:solidFill>
                    <a:srgbClr val="000000"/>
                  </a:solidFill>
                  <a:effectLst/>
                  <a:uLnTx/>
                  <a:uFillTx/>
                  <a:latin typeface="Helv" charset="0"/>
                  <a:ea typeface="MS PGothic" panose="020B0600070205080204" pitchFamily="34" charset="-128"/>
                  <a:cs typeface="+mn-cs"/>
                </a:rPr>
                <a:t>Formatage et cryptage des données</a:t>
              </a:r>
            </a:p>
          </p:txBody>
        </p:sp>
        <p:sp>
          <p:nvSpPr>
            <p:cNvPr id="33" name="Rectangle 30"/>
            <p:cNvSpPr>
              <a:spLocks noChangeArrowheads="1"/>
            </p:cNvSpPr>
            <p:nvPr/>
          </p:nvSpPr>
          <p:spPr bwMode="auto">
            <a:xfrm>
              <a:off x="5208879" y="2536826"/>
              <a:ext cx="4370673"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44450" tIns="17462" rIns="44450" bIns="17462">
              <a:spAutoFit/>
            </a:bodyPr>
            <a:lstStyle>
              <a:lvl1pPr defTabSz="815975">
                <a:defRPr sz="2400">
                  <a:solidFill>
                    <a:schemeClr val="tx1"/>
                  </a:solidFill>
                  <a:latin typeface="Comic Sans MS" panose="030F0702030302020204" pitchFamily="66" charset="0"/>
                  <a:ea typeface="MS PGothic" panose="020B0600070205080204" pitchFamily="34" charset="-128"/>
                </a:defRPr>
              </a:lvl1pPr>
              <a:lvl2pPr marL="742950" indent="-285750" defTabSz="815975">
                <a:defRPr sz="2400">
                  <a:solidFill>
                    <a:schemeClr val="tx1"/>
                  </a:solidFill>
                  <a:latin typeface="Comic Sans MS" panose="030F0702030302020204" pitchFamily="66" charset="0"/>
                  <a:ea typeface="MS PGothic" panose="020B0600070205080204" pitchFamily="34" charset="-128"/>
                </a:defRPr>
              </a:lvl2pPr>
              <a:lvl3pPr marL="1143000" indent="-228600" defTabSz="815975">
                <a:defRPr sz="2400">
                  <a:solidFill>
                    <a:schemeClr val="tx1"/>
                  </a:solidFill>
                  <a:latin typeface="Comic Sans MS" panose="030F0702030302020204" pitchFamily="66" charset="0"/>
                  <a:ea typeface="MS PGothic" panose="020B0600070205080204" pitchFamily="34" charset="-128"/>
                </a:defRPr>
              </a:lvl3pPr>
              <a:lvl4pPr marL="1600200" indent="-228600" defTabSz="815975">
                <a:defRPr sz="2400">
                  <a:solidFill>
                    <a:schemeClr val="tx1"/>
                  </a:solidFill>
                  <a:latin typeface="Comic Sans MS" panose="030F0702030302020204" pitchFamily="66" charset="0"/>
                  <a:ea typeface="MS PGothic" panose="020B0600070205080204" pitchFamily="34" charset="-128"/>
                </a:defRPr>
              </a:lvl4pPr>
              <a:lvl5pPr marL="2057400" indent="-228600" defTabSz="815975">
                <a:defRPr sz="2400">
                  <a:solidFill>
                    <a:schemeClr val="tx1"/>
                  </a:solidFill>
                  <a:latin typeface="Comic Sans MS" panose="030F0702030302020204" pitchFamily="66" charset="0"/>
                  <a:ea typeface="MS PGothic" panose="020B0600070205080204" pitchFamily="34" charset="-128"/>
                </a:defRPr>
              </a:lvl5pPr>
              <a:lvl6pPr marL="25146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6pPr>
              <a:lvl7pPr marL="29718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7pPr>
              <a:lvl8pPr marL="34290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8pPr>
              <a:lvl9pPr marL="3886200" indent="-228600" defTabSz="815975" eaLnBrk="0" fontAlgn="base" hangingPunct="0">
                <a:spcBef>
                  <a:spcPct val="0"/>
                </a:spcBef>
                <a:spcAft>
                  <a:spcPct val="0"/>
                </a:spcAft>
                <a:defRPr sz="2400">
                  <a:solidFill>
                    <a:schemeClr val="tx1"/>
                  </a:solidFill>
                  <a:latin typeface="Comic Sans MS" panose="030F0702030302020204" pitchFamily="66" charset="0"/>
                  <a:ea typeface="MS PGothic" panose="020B0600070205080204" pitchFamily="34" charset="-128"/>
                </a:defRPr>
              </a:lvl9pPr>
            </a:lstStyle>
            <a:p>
              <a:pPr marL="0" marR="0" lvl="0" indent="0" algn="ctr" defTabSz="815975" rtl="0" eaLnBrk="0" fontAlgn="base" latinLnBrk="0" hangingPunct="0">
                <a:lnSpc>
                  <a:spcPct val="100000"/>
                </a:lnSpc>
                <a:spcBef>
                  <a:spcPct val="0"/>
                </a:spcBef>
                <a:spcAft>
                  <a:spcPct val="0"/>
                </a:spcAft>
                <a:buClrTx/>
                <a:buSzTx/>
                <a:buFontTx/>
                <a:buNone/>
                <a:tabLst/>
                <a:defRPr/>
              </a:pPr>
              <a:r>
                <a:rPr kumimoji="0" lang="fr-FR" altLang="fr-FR" sz="1700" b="0" i="0" u="none" strike="noStrike" kern="1200" cap="none" spc="0" normalizeH="0" baseline="0" noProof="0" dirty="0">
                  <a:ln>
                    <a:noFill/>
                  </a:ln>
                  <a:solidFill>
                    <a:srgbClr val="000000"/>
                  </a:solidFill>
                  <a:effectLst/>
                  <a:uLnTx/>
                  <a:uFillTx/>
                  <a:latin typeface="Helv" charset="0"/>
                  <a:ea typeface="MS PGothic" panose="020B0600070205080204" pitchFamily="34" charset="-128"/>
                  <a:cs typeface="+mn-cs"/>
                </a:rPr>
                <a:t>Applications réseaux : transfert de fichiers.</a:t>
              </a:r>
            </a:p>
          </p:txBody>
        </p:sp>
        <p:sp>
          <p:nvSpPr>
            <p:cNvPr id="34" name="Rectangle 31"/>
            <p:cNvSpPr>
              <a:spLocks noChangeArrowheads="1"/>
            </p:cNvSpPr>
            <p:nvPr/>
          </p:nvSpPr>
          <p:spPr bwMode="auto">
            <a:xfrm>
              <a:off x="2201864" y="2036764"/>
              <a:ext cx="1510029"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1" i="0" u="none" strike="noStrike" kern="1200" cap="none" spc="0" normalizeH="0" baseline="0" noProof="0">
                  <a:ln>
                    <a:noFill/>
                  </a:ln>
                  <a:solidFill>
                    <a:srgbClr val="000000"/>
                  </a:solidFill>
                  <a:effectLst/>
                  <a:uLnTx/>
                  <a:uFillTx/>
                  <a:latin typeface="Helv" charset="0"/>
                  <a:ea typeface="ＭＳ Ｐゴシック" charset="0"/>
                  <a:cs typeface="+mn-cs"/>
                </a:rPr>
                <a:t>Couches OSI </a:t>
              </a:r>
            </a:p>
          </p:txBody>
        </p:sp>
        <p:sp>
          <p:nvSpPr>
            <p:cNvPr id="35" name="Rectangle 32"/>
            <p:cNvSpPr>
              <a:spLocks noChangeArrowheads="1"/>
            </p:cNvSpPr>
            <p:nvPr/>
          </p:nvSpPr>
          <p:spPr bwMode="auto">
            <a:xfrm>
              <a:off x="6548438" y="2036764"/>
              <a:ext cx="1131720" cy="2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44450" tIns="17462" rIns="44450" bIns="17462">
              <a:spAutoFit/>
            </a:bodyPr>
            <a:lstStyle/>
            <a:p>
              <a:pPr marL="0" marR="0" lvl="0" indent="0" algn="l" defTabSz="815975" rtl="0" eaLnBrk="0" fontAlgn="base" latinLnBrk="0" hangingPunct="0">
                <a:lnSpc>
                  <a:spcPct val="100000"/>
                </a:lnSpc>
                <a:spcBef>
                  <a:spcPct val="0"/>
                </a:spcBef>
                <a:spcAft>
                  <a:spcPct val="0"/>
                </a:spcAft>
                <a:buClrTx/>
                <a:buSzTx/>
                <a:buFontTx/>
                <a:buNone/>
                <a:tabLst/>
                <a:defRPr/>
              </a:pPr>
              <a:r>
                <a:rPr kumimoji="0" lang="fr-FR" sz="1700" b="1" i="0" u="none" strike="noStrike" kern="1200" cap="none" spc="0" normalizeH="0" baseline="0" noProof="0">
                  <a:ln>
                    <a:noFill/>
                  </a:ln>
                  <a:solidFill>
                    <a:srgbClr val="000000"/>
                  </a:solidFill>
                  <a:effectLst/>
                  <a:uLnTx/>
                  <a:uFillTx/>
                  <a:latin typeface="Helv" charset="0"/>
                  <a:ea typeface="ＭＳ Ｐゴシック" charset="0"/>
                  <a:cs typeface="+mn-cs"/>
                </a:rPr>
                <a:t>Fonctions</a:t>
              </a:r>
            </a:p>
          </p:txBody>
        </p:sp>
      </p:grpSp>
      <p:sp>
        <p:nvSpPr>
          <p:cNvPr id="36" name="Rectangle 9"/>
          <p:cNvSpPr>
            <a:spLocks noChangeArrowheads="1"/>
          </p:cNvSpPr>
          <p:nvPr/>
        </p:nvSpPr>
        <p:spPr bwMode="auto">
          <a:xfrm>
            <a:off x="879451" y="2181307"/>
            <a:ext cx="2620770" cy="69373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1200" cap="none" spc="0" normalizeH="0" baseline="0" noProof="0" dirty="0" smtClean="0">
                <a:ln>
                  <a:noFill/>
                </a:ln>
                <a:solidFill>
                  <a:srgbClr val="000000"/>
                </a:solidFill>
                <a:effectLst/>
                <a:uLnTx/>
                <a:uFillTx/>
                <a:latin typeface="Comic Sans MS" charset="0"/>
                <a:ea typeface="ＭＳ Ｐゴシック" charset="0"/>
                <a:cs typeface="+mn-cs"/>
              </a:rPr>
              <a:t>HTTP(S), FTP, </a:t>
            </a:r>
            <a:r>
              <a:rPr kumimoji="0" lang="fr-FR" sz="1800" b="0" i="0" u="none" strike="noStrike" kern="1200" cap="none" spc="0" normalizeH="0" baseline="0" noProof="0" dirty="0" err="1" smtClean="0">
                <a:ln>
                  <a:noFill/>
                </a:ln>
                <a:solidFill>
                  <a:srgbClr val="000000"/>
                </a:solidFill>
                <a:effectLst/>
                <a:uLnTx/>
                <a:uFillTx/>
                <a:latin typeface="Comic Sans MS" charset="0"/>
                <a:ea typeface="ＭＳ Ｐゴシック" charset="0"/>
                <a:cs typeface="+mn-cs"/>
              </a:rPr>
              <a:t>VoIP</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7" name="Rectangle 9"/>
          <p:cNvSpPr>
            <a:spLocks noChangeArrowheads="1"/>
          </p:cNvSpPr>
          <p:nvPr/>
        </p:nvSpPr>
        <p:spPr bwMode="auto">
          <a:xfrm>
            <a:off x="879451" y="2865034"/>
            <a:ext cx="2620770" cy="4619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1200" cap="none" spc="0" normalizeH="0" baseline="0" noProof="0" dirty="0" smtClean="0">
                <a:ln>
                  <a:noFill/>
                </a:ln>
                <a:solidFill>
                  <a:srgbClr val="000000"/>
                </a:solidFill>
                <a:effectLst/>
                <a:uLnTx/>
                <a:uFillTx/>
                <a:latin typeface="Comic Sans MS" charset="0"/>
                <a:ea typeface="ＭＳ Ｐゴシック" charset="0"/>
                <a:cs typeface="+mn-cs"/>
              </a:rPr>
              <a:t>ASCII</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8" name="Rectangle 9"/>
          <p:cNvSpPr>
            <a:spLocks noChangeArrowheads="1"/>
          </p:cNvSpPr>
          <p:nvPr/>
        </p:nvSpPr>
        <p:spPr bwMode="auto">
          <a:xfrm>
            <a:off x="872893" y="3386502"/>
            <a:ext cx="2620770" cy="4619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1200" cap="none" spc="0" normalizeH="0" baseline="0" noProof="0" dirty="0" smtClean="0">
                <a:ln>
                  <a:noFill/>
                </a:ln>
                <a:solidFill>
                  <a:srgbClr val="000000"/>
                </a:solidFill>
                <a:effectLst/>
                <a:uLnTx/>
                <a:uFillTx/>
                <a:latin typeface="Comic Sans MS" charset="0"/>
                <a:ea typeface="ＭＳ Ｐゴシック" charset="0"/>
                <a:cs typeface="+mn-cs"/>
              </a:rPr>
              <a:t>NetBIOS, ISO 8327</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39" name="Rectangle 9"/>
          <p:cNvSpPr>
            <a:spLocks noChangeArrowheads="1"/>
          </p:cNvSpPr>
          <p:nvPr/>
        </p:nvSpPr>
        <p:spPr bwMode="auto">
          <a:xfrm>
            <a:off x="858518" y="3913975"/>
            <a:ext cx="2620770" cy="4619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1200" cap="none" spc="0" normalizeH="0" baseline="0" noProof="0" dirty="0" smtClean="0">
                <a:ln>
                  <a:noFill/>
                </a:ln>
                <a:solidFill>
                  <a:srgbClr val="000000"/>
                </a:solidFill>
                <a:effectLst/>
                <a:uLnTx/>
                <a:uFillTx/>
                <a:latin typeface="Comic Sans MS" charset="0"/>
                <a:ea typeface="ＭＳ Ｐゴシック" charset="0"/>
                <a:cs typeface="+mn-cs"/>
              </a:rPr>
              <a:t>TCP, UDP</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40" name="Rectangle 9"/>
          <p:cNvSpPr>
            <a:spLocks noChangeArrowheads="1"/>
          </p:cNvSpPr>
          <p:nvPr/>
        </p:nvSpPr>
        <p:spPr bwMode="auto">
          <a:xfrm>
            <a:off x="874209" y="4395189"/>
            <a:ext cx="2620770" cy="4619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800" b="0" i="0" u="none" strike="noStrike" kern="1200" cap="none" spc="0" normalizeH="0" baseline="0" noProof="0" dirty="0" smtClean="0">
                <a:ln>
                  <a:noFill/>
                </a:ln>
                <a:solidFill>
                  <a:srgbClr val="000000"/>
                </a:solidFill>
                <a:effectLst/>
                <a:uLnTx/>
                <a:uFillTx/>
                <a:latin typeface="Comic Sans MS" charset="0"/>
                <a:ea typeface="ＭＳ Ｐゴシック" charset="0"/>
                <a:cs typeface="+mn-cs"/>
              </a:rPr>
              <a:t>IP, ARP, TCMP</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41" name="Rectangle 9"/>
          <p:cNvSpPr>
            <a:spLocks noChangeArrowheads="1"/>
          </p:cNvSpPr>
          <p:nvPr/>
        </p:nvSpPr>
        <p:spPr bwMode="auto">
          <a:xfrm>
            <a:off x="859714" y="4892938"/>
            <a:ext cx="2620770" cy="46197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fr-FR" dirty="0" smtClean="0">
                <a:solidFill>
                  <a:srgbClr val="000000"/>
                </a:solidFill>
                <a:latin typeface="Comic Sans MS" charset="0"/>
                <a:ea typeface="ＭＳ Ｐゴシック" charset="0"/>
              </a:rPr>
              <a:t>Ethernet, </a:t>
            </a:r>
            <a:r>
              <a:rPr lang="fr-FR" dirty="0" err="1" smtClean="0">
                <a:solidFill>
                  <a:srgbClr val="000000"/>
                </a:solidFill>
                <a:latin typeface="Comic Sans MS" charset="0"/>
                <a:ea typeface="ＭＳ Ｐゴシック" charset="0"/>
              </a:rPr>
              <a:t>Wi-FI</a:t>
            </a:r>
            <a:r>
              <a:rPr lang="fr-FR" dirty="0" smtClean="0">
                <a:solidFill>
                  <a:srgbClr val="000000"/>
                </a:solidFill>
                <a:latin typeface="Comic Sans MS" charset="0"/>
                <a:ea typeface="ＭＳ Ｐゴシック" charset="0"/>
              </a:rPr>
              <a:t>, </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
        <p:nvSpPr>
          <p:cNvPr id="42" name="Rectangle 9"/>
          <p:cNvSpPr>
            <a:spLocks noChangeArrowheads="1"/>
          </p:cNvSpPr>
          <p:nvPr/>
        </p:nvSpPr>
        <p:spPr bwMode="auto">
          <a:xfrm>
            <a:off x="844081" y="5396927"/>
            <a:ext cx="2620770" cy="546537"/>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fr-FR" dirty="0" smtClean="0">
                <a:solidFill>
                  <a:srgbClr val="000000"/>
                </a:solidFill>
                <a:latin typeface="Comic Sans MS" charset="0"/>
                <a:ea typeface="ＭＳ Ｐゴシック" charset="0"/>
              </a:rPr>
              <a:t>Techniques de codage</a:t>
            </a:r>
          </a:p>
          <a:p>
            <a:pPr marL="0" marR="0" lvl="0" indent="0" algn="l" defTabSz="914400" rtl="0" eaLnBrk="0" fontAlgn="base" latinLnBrk="0" hangingPunct="0">
              <a:lnSpc>
                <a:spcPct val="100000"/>
              </a:lnSpc>
              <a:spcBef>
                <a:spcPct val="0"/>
              </a:spcBef>
              <a:spcAft>
                <a:spcPct val="0"/>
              </a:spcAft>
              <a:buClrTx/>
              <a:buSzTx/>
              <a:buFontTx/>
              <a:buNone/>
              <a:tabLst/>
              <a:defRPr/>
            </a:pPr>
            <a:r>
              <a:rPr lang="fr-FR" dirty="0" smtClean="0">
                <a:solidFill>
                  <a:srgbClr val="000000"/>
                </a:solidFill>
                <a:latin typeface="Comic Sans MS" charset="0"/>
                <a:ea typeface="ＭＳ Ｐゴシック" charset="0"/>
              </a:rPr>
              <a:t> du signale</a:t>
            </a:r>
            <a:endParaRPr kumimoji="0" lang="fr-FR" sz="1800" b="0" i="0" u="none" strike="noStrike" kern="1200" cap="none" spc="0" normalizeH="0" baseline="0" noProof="0" dirty="0">
              <a:ln>
                <a:noFill/>
              </a:ln>
              <a:solidFill>
                <a:srgbClr val="000000"/>
              </a:solidFill>
              <a:effectLst/>
              <a:uLnTx/>
              <a:uFillTx/>
              <a:latin typeface="Comic Sans MS" charset="0"/>
              <a:ea typeface="ＭＳ Ｐゴシック" charset="0"/>
              <a:cs typeface="+mn-cs"/>
            </a:endParaRPr>
          </a:p>
        </p:txBody>
      </p:sp>
    </p:spTree>
    <p:extLst>
      <p:ext uri="{BB962C8B-B14F-4D97-AF65-F5344CB8AC3E}">
        <p14:creationId xmlns:p14="http://schemas.microsoft.com/office/powerpoint/2010/main" val="23181231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040" y="566775"/>
            <a:ext cx="10515600" cy="502145"/>
          </a:xfrm>
        </p:spPr>
        <p:txBody>
          <a:bodyPr>
            <a:normAutofit fontScale="90000"/>
          </a:bodyPr>
          <a:lstStyle/>
          <a:p>
            <a:r>
              <a:rPr lang="fr-FR" dirty="0" smtClean="0"/>
              <a:t>Exercice </a:t>
            </a:r>
            <a:endParaRPr lang="fr-FR" dirty="0"/>
          </a:p>
        </p:txBody>
      </p:sp>
      <p:sp>
        <p:nvSpPr>
          <p:cNvPr id="3" name="Espace réservé du contenu 2"/>
          <p:cNvSpPr>
            <a:spLocks noGrp="1"/>
          </p:cNvSpPr>
          <p:nvPr>
            <p:ph idx="1"/>
          </p:nvPr>
        </p:nvSpPr>
        <p:spPr>
          <a:xfrm>
            <a:off x="1195036" y="2242397"/>
            <a:ext cx="6420416" cy="2971048"/>
          </a:xfrm>
        </p:spPr>
        <p:txBody>
          <a:bodyPr>
            <a:noAutofit/>
          </a:bodyPr>
          <a:lstStyle/>
          <a:p>
            <a:pPr marL="0" indent="0">
              <a:buNone/>
            </a:pPr>
            <a:r>
              <a:rPr lang="fr-FR" sz="2000" dirty="0" smtClean="0"/>
              <a:t>Pour les adresses suivantes donner :</a:t>
            </a:r>
          </a:p>
          <a:p>
            <a:pPr marL="743458" lvl="1" indent="-450850">
              <a:buFont typeface="Arial" panose="020B0604020202020204" pitchFamily="34" charset="0"/>
              <a:buChar char="•"/>
            </a:pPr>
            <a:r>
              <a:rPr lang="fr-FR" sz="2000" dirty="0" smtClean="0"/>
              <a:t>leurs classes</a:t>
            </a:r>
          </a:p>
          <a:p>
            <a:pPr marL="743458" lvl="1" indent="-450850">
              <a:buFont typeface="Arial" panose="020B0604020202020204" pitchFamily="34" charset="0"/>
              <a:buChar char="•"/>
            </a:pPr>
            <a:r>
              <a:rPr lang="fr-FR" sz="2000" dirty="0" smtClean="0"/>
              <a:t>l'ID réseau et l'ID d'hôte</a:t>
            </a:r>
          </a:p>
          <a:p>
            <a:pPr marL="743458" lvl="1" indent="-450850">
              <a:buFont typeface="Arial" panose="020B0604020202020204" pitchFamily="34" charset="0"/>
              <a:buChar char="•"/>
            </a:pPr>
            <a:r>
              <a:rPr lang="fr-FR" sz="2000" dirty="0" smtClean="0"/>
              <a:t>si ce sont des adresses privées ou publiques</a:t>
            </a:r>
          </a:p>
          <a:p>
            <a:pPr marL="743458" lvl="1" indent="-450850">
              <a:buFont typeface="Arial" panose="020B0604020202020204" pitchFamily="34" charset="0"/>
              <a:buChar char="•"/>
            </a:pPr>
            <a:r>
              <a:rPr lang="fr-FR" sz="2000" dirty="0" smtClean="0"/>
              <a:t>leurs traductions en binaire</a:t>
            </a:r>
          </a:p>
          <a:p>
            <a:pPr marL="743458" lvl="1" indent="-450850">
              <a:buFont typeface="Arial" panose="020B0604020202020204" pitchFamily="34" charset="0"/>
              <a:buChar char="•"/>
            </a:pPr>
            <a:r>
              <a:rPr lang="fr-FR" sz="2000" dirty="0" smtClean="0"/>
              <a:t>l’adresse réseau</a:t>
            </a:r>
          </a:p>
          <a:p>
            <a:pPr marL="743458" lvl="1" indent="-450850">
              <a:buFont typeface="Arial" panose="020B0604020202020204" pitchFamily="34" charset="0"/>
              <a:buChar char="•"/>
            </a:pPr>
            <a:r>
              <a:rPr lang="fr-FR" sz="2000" dirty="0" smtClean="0"/>
              <a:t>et l’adresse machine.</a:t>
            </a: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50</a:t>
            </a:fld>
            <a:endParaRPr lang="fr-FR"/>
          </a:p>
        </p:txBody>
      </p:sp>
      <p:sp>
        <p:nvSpPr>
          <p:cNvPr id="4" name="Rectangle 3"/>
          <p:cNvSpPr/>
          <p:nvPr/>
        </p:nvSpPr>
        <p:spPr>
          <a:xfrm>
            <a:off x="7347045" y="2365227"/>
            <a:ext cx="3284561" cy="2113399"/>
          </a:xfrm>
          <a:prstGeom prst="rect">
            <a:avLst/>
          </a:prstGeom>
        </p:spPr>
        <p:txBody>
          <a:bodyPr wrap="square">
            <a:spAutoFit/>
          </a:bodyPr>
          <a:lstStyle/>
          <a:p>
            <a:pPr marL="91440" lvl="0" indent="-91440">
              <a:lnSpc>
                <a:spcPct val="90000"/>
              </a:lnSpc>
              <a:spcBef>
                <a:spcPts val="1200"/>
              </a:spcBef>
              <a:spcAft>
                <a:spcPts val="200"/>
              </a:spcAft>
              <a:buClr>
                <a:srgbClr val="E48312"/>
              </a:buClr>
              <a:buSzPct val="100000"/>
              <a:buFont typeface="Calibri" panose="020F0502020204030204" pitchFamily="34" charset="0"/>
              <a:buChar char=" "/>
            </a:pPr>
            <a:endParaRPr lang="fr-FR" sz="2000" dirty="0">
              <a:solidFill>
                <a:srgbClr val="000000">
                  <a:lumMod val="75000"/>
                  <a:lumOff val="25000"/>
                </a:srgbClr>
              </a:solidFill>
            </a:endParaRPr>
          </a:p>
          <a:p>
            <a:pPr marL="384048" lvl="1" indent="-182880">
              <a:lnSpc>
                <a:spcPct val="90000"/>
              </a:lnSpc>
              <a:spcBef>
                <a:spcPts val="200"/>
              </a:spcBef>
              <a:spcAft>
                <a:spcPts val="400"/>
              </a:spcAft>
              <a:buClr>
                <a:srgbClr val="E48312"/>
              </a:buClr>
              <a:buFont typeface="Calibri" pitchFamily="34" charset="0"/>
              <a:buChar char="◦"/>
            </a:pPr>
            <a:r>
              <a:rPr lang="fr-FR" sz="2000" dirty="0">
                <a:solidFill>
                  <a:srgbClr val="000000">
                    <a:lumMod val="75000"/>
                    <a:lumOff val="25000"/>
                  </a:srgbClr>
                </a:solidFill>
              </a:rPr>
              <a:t>10.21.125.32</a:t>
            </a:r>
          </a:p>
          <a:p>
            <a:pPr marL="384048" lvl="1" indent="-182880">
              <a:lnSpc>
                <a:spcPct val="90000"/>
              </a:lnSpc>
              <a:spcBef>
                <a:spcPts val="200"/>
              </a:spcBef>
              <a:spcAft>
                <a:spcPts val="400"/>
              </a:spcAft>
              <a:buClr>
                <a:srgbClr val="E48312"/>
              </a:buClr>
              <a:buFont typeface="Calibri" pitchFamily="34" charset="0"/>
              <a:buChar char="◦"/>
            </a:pPr>
            <a:r>
              <a:rPr lang="fr-FR" sz="2000" dirty="0">
                <a:solidFill>
                  <a:srgbClr val="000000">
                    <a:lumMod val="75000"/>
                    <a:lumOff val="25000"/>
                  </a:srgbClr>
                </a:solidFill>
              </a:rPr>
              <a:t>155.0.0.78</a:t>
            </a:r>
          </a:p>
          <a:p>
            <a:pPr marL="384048" lvl="1" indent="-182880">
              <a:lnSpc>
                <a:spcPct val="90000"/>
              </a:lnSpc>
              <a:spcBef>
                <a:spcPts val="200"/>
              </a:spcBef>
              <a:spcAft>
                <a:spcPts val="400"/>
              </a:spcAft>
              <a:buClr>
                <a:srgbClr val="E48312"/>
              </a:buClr>
              <a:buFont typeface="Calibri" pitchFamily="34" charset="0"/>
              <a:buChar char="◦"/>
            </a:pPr>
            <a:r>
              <a:rPr lang="fr-FR" sz="2000" dirty="0">
                <a:solidFill>
                  <a:srgbClr val="000000">
                    <a:lumMod val="75000"/>
                    <a:lumOff val="25000"/>
                  </a:srgbClr>
                </a:solidFill>
              </a:rPr>
              <a:t>192.168.25.69</a:t>
            </a:r>
          </a:p>
          <a:p>
            <a:pPr marL="384048" lvl="1" indent="-182880">
              <a:lnSpc>
                <a:spcPct val="90000"/>
              </a:lnSpc>
              <a:spcBef>
                <a:spcPts val="200"/>
              </a:spcBef>
              <a:spcAft>
                <a:spcPts val="400"/>
              </a:spcAft>
              <a:buClr>
                <a:srgbClr val="E48312"/>
              </a:buClr>
              <a:buFont typeface="Calibri" pitchFamily="34" charset="0"/>
              <a:buChar char="◦"/>
            </a:pPr>
            <a:r>
              <a:rPr lang="fr-FR" sz="2000" dirty="0">
                <a:solidFill>
                  <a:srgbClr val="000000">
                    <a:lumMod val="75000"/>
                    <a:lumOff val="25000"/>
                  </a:srgbClr>
                </a:solidFill>
              </a:rPr>
              <a:t>172.16.25.68</a:t>
            </a:r>
          </a:p>
          <a:p>
            <a:pPr marL="384048" lvl="1" indent="-182880">
              <a:lnSpc>
                <a:spcPct val="90000"/>
              </a:lnSpc>
              <a:spcBef>
                <a:spcPts val="200"/>
              </a:spcBef>
              <a:spcAft>
                <a:spcPts val="400"/>
              </a:spcAft>
              <a:buClr>
                <a:srgbClr val="E48312"/>
              </a:buClr>
              <a:buFont typeface="Calibri" pitchFamily="34" charset="0"/>
              <a:buChar char="◦"/>
            </a:pPr>
            <a:r>
              <a:rPr lang="fr-FR" sz="2000" dirty="0">
                <a:solidFill>
                  <a:srgbClr val="000000">
                    <a:lumMod val="75000"/>
                    <a:lumOff val="25000"/>
                  </a:srgbClr>
                </a:solidFill>
              </a:rPr>
              <a:t>1.1.1.1</a:t>
            </a:r>
          </a:p>
        </p:txBody>
      </p:sp>
    </p:spTree>
    <p:extLst>
      <p:ext uri="{BB962C8B-B14F-4D97-AF65-F5344CB8AC3E}">
        <p14:creationId xmlns:p14="http://schemas.microsoft.com/office/powerpoint/2010/main" val="4277751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333683" y="303767"/>
            <a:ext cx="10515600" cy="424654"/>
          </a:xfrm>
        </p:spPr>
        <p:txBody>
          <a:bodyPr>
            <a:normAutofit fontScale="90000"/>
          </a:bodyPr>
          <a:lstStyle/>
          <a:p>
            <a:r>
              <a:rPr lang="fr-FR" dirty="0" smtClean="0"/>
              <a:t>Correction</a:t>
            </a:r>
            <a:endParaRPr lang="fr-FR" dirty="0"/>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51</a:t>
            </a:fld>
            <a:endParaRPr lang="fr-FR"/>
          </a:p>
        </p:txBody>
      </p:sp>
      <p:pic>
        <p:nvPicPr>
          <p:cNvPr id="5" name="Image 4"/>
          <p:cNvPicPr>
            <a:picLocks noChangeAspect="1"/>
          </p:cNvPicPr>
          <p:nvPr/>
        </p:nvPicPr>
        <p:blipFill>
          <a:blip r:embed="rId2"/>
          <a:stretch>
            <a:fillRect/>
          </a:stretch>
        </p:blipFill>
        <p:spPr>
          <a:xfrm>
            <a:off x="1149664" y="516094"/>
            <a:ext cx="10228637" cy="6129579"/>
          </a:xfrm>
          <a:prstGeom prst="rect">
            <a:avLst/>
          </a:prstGeom>
        </p:spPr>
      </p:pic>
    </p:spTree>
    <p:extLst>
      <p:ext uri="{BB962C8B-B14F-4D97-AF65-F5344CB8AC3E}">
        <p14:creationId xmlns:p14="http://schemas.microsoft.com/office/powerpoint/2010/main" val="2895831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0693" y="446490"/>
            <a:ext cx="10515600" cy="486647"/>
          </a:xfrm>
        </p:spPr>
        <p:txBody>
          <a:bodyPr>
            <a:normAutofit fontScale="90000"/>
          </a:bodyPr>
          <a:lstStyle/>
          <a:p>
            <a:r>
              <a:rPr lang="fr-FR" dirty="0" smtClean="0"/>
              <a:t>Sous Réseaux (</a:t>
            </a:r>
            <a:r>
              <a:rPr lang="fr-FR" dirty="0" err="1" smtClean="0"/>
              <a:t>Subnetting</a:t>
            </a:r>
            <a:r>
              <a:rPr lang="fr-FR" dirty="0" smtClean="0"/>
              <a:t>)</a:t>
            </a:r>
            <a:endParaRPr lang="fr-FR" dirty="0"/>
          </a:p>
        </p:txBody>
      </p:sp>
      <p:sp>
        <p:nvSpPr>
          <p:cNvPr id="3" name="Espace réservé du contenu 2"/>
          <p:cNvSpPr>
            <a:spLocks noGrp="1"/>
          </p:cNvSpPr>
          <p:nvPr>
            <p:ph idx="1"/>
          </p:nvPr>
        </p:nvSpPr>
        <p:spPr>
          <a:xfrm>
            <a:off x="313845" y="1185722"/>
            <a:ext cx="11318961" cy="5362414"/>
          </a:xfrm>
        </p:spPr>
        <p:txBody>
          <a:bodyPr>
            <a:normAutofit lnSpcReduction="10000"/>
          </a:bodyPr>
          <a:lstStyle/>
          <a:p>
            <a:pPr marL="0" indent="0">
              <a:lnSpc>
                <a:spcPct val="150000"/>
              </a:lnSpc>
              <a:buNone/>
            </a:pPr>
            <a:r>
              <a:rPr lang="fr-FR" sz="2000" b="1" dirty="0" smtClean="0"/>
              <a:t>Pourquoi </a:t>
            </a:r>
            <a:r>
              <a:rPr lang="fr-FR" sz="2000" b="1" dirty="0"/>
              <a:t>créer des sous réseaux ? </a:t>
            </a:r>
            <a:endParaRPr lang="fr-FR" sz="2000" dirty="0"/>
          </a:p>
          <a:p>
            <a:pPr marL="627063" indent="-354013" algn="just">
              <a:buFont typeface="Arial" panose="020B0604020202020204" pitchFamily="34" charset="0"/>
              <a:buChar char="•"/>
            </a:pPr>
            <a:r>
              <a:rPr lang="fr-FR" sz="2000" dirty="0" smtClean="0"/>
              <a:t>Optimisation </a:t>
            </a:r>
            <a:r>
              <a:rPr lang="fr-FR" sz="2000" dirty="0"/>
              <a:t>des tables de routage </a:t>
            </a:r>
          </a:p>
          <a:p>
            <a:pPr marL="627063" indent="-354013" algn="just">
              <a:buFont typeface="Arial" panose="020B0604020202020204" pitchFamily="34" charset="0"/>
              <a:buChar char="•"/>
            </a:pPr>
            <a:r>
              <a:rPr lang="fr-FR" sz="2000" dirty="0" smtClean="0"/>
              <a:t>La </a:t>
            </a:r>
            <a:r>
              <a:rPr lang="fr-FR" sz="2000" dirty="0"/>
              <a:t>connexion de tous les </a:t>
            </a:r>
            <a:r>
              <a:rPr lang="fr-FR" sz="2000" dirty="0" err="1"/>
              <a:t>noeuds</a:t>
            </a:r>
            <a:r>
              <a:rPr lang="fr-FR" sz="2000" dirty="0"/>
              <a:t> à un seul support de réseau peut s’avérer impossible, difficile ou coûteuse lorsque les </a:t>
            </a:r>
            <a:r>
              <a:rPr lang="fr-FR" sz="2000" dirty="0" err="1"/>
              <a:t>noeuds</a:t>
            </a:r>
            <a:r>
              <a:rPr lang="fr-FR" sz="2000" dirty="0"/>
              <a:t> sont trop éloignés les uns des autres. </a:t>
            </a:r>
          </a:p>
          <a:p>
            <a:pPr marL="627063" indent="-354013" algn="just">
              <a:buFont typeface="Arial" panose="020B0604020202020204" pitchFamily="34" charset="0"/>
              <a:buChar char="•"/>
            </a:pPr>
            <a:r>
              <a:rPr lang="fr-FR" sz="2000" dirty="0" smtClean="0"/>
              <a:t>Economise </a:t>
            </a:r>
            <a:r>
              <a:rPr lang="fr-FR" sz="2000" dirty="0"/>
              <a:t>les temps de calcul </a:t>
            </a:r>
          </a:p>
          <a:p>
            <a:pPr marL="627063" indent="-354013" algn="just">
              <a:buFont typeface="Arial" panose="020B0604020202020204" pitchFamily="34" charset="0"/>
              <a:buChar char="•"/>
            </a:pPr>
            <a:r>
              <a:rPr lang="fr-FR" sz="2000" dirty="0" smtClean="0"/>
              <a:t>Isolation </a:t>
            </a:r>
            <a:r>
              <a:rPr lang="fr-FR" sz="2000" dirty="0"/>
              <a:t>d’un réseau : La division d’un grand réseau en plusieurs réseaux de taille inférieure permet de limiter l’impact d’éventuelles défaillances sur le réseau concerné. </a:t>
            </a:r>
          </a:p>
          <a:p>
            <a:pPr marL="627063" indent="-354013" algn="just">
              <a:buFont typeface="Arial" panose="020B0604020202020204" pitchFamily="34" charset="0"/>
              <a:buChar char="•"/>
            </a:pPr>
            <a:r>
              <a:rPr lang="fr-FR" sz="2000" dirty="0" smtClean="0"/>
              <a:t>Séparer </a:t>
            </a:r>
            <a:r>
              <a:rPr lang="fr-FR" sz="2000" dirty="0"/>
              <a:t>les machines sensibles </a:t>
            </a:r>
          </a:p>
          <a:p>
            <a:pPr marL="627063" indent="-354013" algn="just">
              <a:buFont typeface="Arial" panose="020B0604020202020204" pitchFamily="34" charset="0"/>
              <a:buChar char="•"/>
            </a:pPr>
            <a:r>
              <a:rPr lang="fr-FR" sz="2000" dirty="0" smtClean="0"/>
              <a:t>Renforcement </a:t>
            </a:r>
            <a:r>
              <a:rPr lang="fr-FR" sz="2000" dirty="0"/>
              <a:t>de la sécurité : Sur un support de diffusion du réseau comme Ethernet, tous les </a:t>
            </a:r>
            <a:r>
              <a:rPr lang="fr-FR" sz="2000" dirty="0" err="1"/>
              <a:t>noeuds</a:t>
            </a:r>
            <a:r>
              <a:rPr lang="fr-FR" sz="2000" dirty="0"/>
              <a:t> ont accès aux paquets envoyés sur ce réseau. Si le trafic sensible n’est autorisé que sur un réseau, les autres hôtes du réseau n’y ont pas accès. </a:t>
            </a:r>
          </a:p>
          <a:p>
            <a:pPr marL="627063" indent="-354013" algn="just">
              <a:buFont typeface="Arial" panose="020B0604020202020204" pitchFamily="34" charset="0"/>
              <a:buChar char="•"/>
            </a:pPr>
            <a:r>
              <a:rPr lang="fr-FR" sz="2000" dirty="0" smtClean="0"/>
              <a:t>Optimisation </a:t>
            </a:r>
            <a:r>
              <a:rPr lang="fr-FR" sz="2000" dirty="0"/>
              <a:t>de l’espace réservé à une adresse IP : éviter l’utilisation de numéros de réseau IP supplémentaires pour chaque réseau physique. </a:t>
            </a:r>
          </a:p>
          <a:p>
            <a:pPr marL="627063" indent="-354013" algn="just">
              <a:buFont typeface="Arial" panose="020B0604020202020204" pitchFamily="34" charset="0"/>
              <a:buChar char="•"/>
            </a:pPr>
            <a:r>
              <a:rPr lang="fr-FR" sz="2000" dirty="0" smtClean="0"/>
              <a:t>Limiter </a:t>
            </a:r>
            <a:r>
              <a:rPr lang="fr-FR" sz="2000" dirty="0"/>
              <a:t>les congestions. </a:t>
            </a:r>
          </a:p>
          <a:p>
            <a:pPr algn="just"/>
            <a:endParaRPr lang="fr-FR" sz="16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52</a:t>
            </a:fld>
            <a:endParaRPr lang="fr-FR"/>
          </a:p>
        </p:txBody>
      </p:sp>
    </p:spTree>
    <p:extLst>
      <p:ext uri="{BB962C8B-B14F-4D97-AF65-F5344CB8AC3E}">
        <p14:creationId xmlns:p14="http://schemas.microsoft.com/office/powerpoint/2010/main" val="197431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3554" y="914214"/>
            <a:ext cx="10515600" cy="564138"/>
          </a:xfrm>
        </p:spPr>
        <p:txBody>
          <a:bodyPr>
            <a:normAutofit fontScale="90000"/>
          </a:bodyPr>
          <a:lstStyle/>
          <a:p>
            <a:r>
              <a:rPr lang="fr-FR" dirty="0" smtClean="0"/>
              <a:t>Comment créer des sous réseaux?</a:t>
            </a:r>
            <a:endParaRPr lang="fr-FR" dirty="0"/>
          </a:p>
        </p:txBody>
      </p:sp>
      <p:sp>
        <p:nvSpPr>
          <p:cNvPr id="3" name="Espace réservé du contenu 2"/>
          <p:cNvSpPr>
            <a:spLocks noGrp="1"/>
          </p:cNvSpPr>
          <p:nvPr>
            <p:ph idx="1"/>
          </p:nvPr>
        </p:nvSpPr>
        <p:spPr>
          <a:xfrm>
            <a:off x="574057" y="2039401"/>
            <a:ext cx="10638426" cy="4013928"/>
          </a:xfrm>
        </p:spPr>
        <p:txBody>
          <a:bodyPr>
            <a:normAutofit/>
          </a:bodyPr>
          <a:lstStyle/>
          <a:p>
            <a:pPr marL="355600" indent="-355600" algn="just">
              <a:lnSpc>
                <a:spcPct val="150000"/>
              </a:lnSpc>
              <a:buFont typeface="Arial" panose="020B0604020202020204" pitchFamily="34" charset="0"/>
              <a:buChar char="•"/>
            </a:pPr>
            <a:r>
              <a:rPr lang="fr-FR" sz="2000" dirty="0" smtClean="0"/>
              <a:t>Les </a:t>
            </a:r>
            <a:r>
              <a:rPr lang="fr-FR" sz="2000" dirty="0"/>
              <a:t>masques de sous-réseaux (</a:t>
            </a:r>
            <a:r>
              <a:rPr lang="fr-FR" sz="2000" i="1" dirty="0" err="1"/>
              <a:t>subnet</a:t>
            </a:r>
            <a:r>
              <a:rPr lang="fr-FR" sz="2000" i="1" dirty="0"/>
              <a:t> </a:t>
            </a:r>
            <a:r>
              <a:rPr lang="fr-FR" sz="2000" i="1" dirty="0" err="1"/>
              <a:t>mask</a:t>
            </a:r>
            <a:r>
              <a:rPr lang="fr-FR" sz="2000" i="1" dirty="0"/>
              <a:t>) </a:t>
            </a:r>
            <a:r>
              <a:rPr lang="fr-FR" sz="2000" dirty="0"/>
              <a:t>permettent de segmenter un réseau en plusieurs </a:t>
            </a:r>
            <a:r>
              <a:rPr lang="fr-FR" sz="2000" dirty="0" smtClean="0"/>
              <a:t>sous-réseaux</a:t>
            </a:r>
          </a:p>
          <a:p>
            <a:pPr marL="648208" lvl="1" indent="-355600" algn="just">
              <a:lnSpc>
                <a:spcPct val="150000"/>
              </a:lnSpc>
              <a:buFont typeface="Arial" panose="020B0604020202020204" pitchFamily="34" charset="0"/>
              <a:buChar char="•"/>
            </a:pPr>
            <a:r>
              <a:rPr lang="fr-FR" dirty="0" smtClean="0">
                <a:sym typeface="Wingdings" panose="05000000000000000000" pitchFamily="2" charset="2"/>
              </a:rPr>
              <a:t> </a:t>
            </a:r>
            <a:r>
              <a:rPr lang="fr-FR" dirty="0" smtClean="0"/>
              <a:t>On </a:t>
            </a:r>
            <a:r>
              <a:rPr lang="fr-FR" dirty="0"/>
              <a:t>utilise alors une partie des bits de l’adresse d’hôte pour identifier des sous-réseaux. </a:t>
            </a:r>
          </a:p>
          <a:p>
            <a:pPr marL="355600" indent="-355600" algn="just">
              <a:buFont typeface="Arial" panose="020B0604020202020204" pitchFamily="34" charset="0"/>
              <a:buChar char="•"/>
            </a:pPr>
            <a:r>
              <a:rPr lang="fr-FR" sz="2000" dirty="0" smtClean="0"/>
              <a:t>Toutes </a:t>
            </a:r>
            <a:r>
              <a:rPr lang="fr-FR" sz="2000" dirty="0"/>
              <a:t>les machines appartenant à un sous-réseau possèdent le même numéro de réseau. </a:t>
            </a:r>
          </a:p>
          <a:p>
            <a:pPr marL="355600" indent="-355600" algn="just">
              <a:buFont typeface="Arial" panose="020B0604020202020204" pitchFamily="34" charset="0"/>
              <a:buChar char="•"/>
            </a:pPr>
            <a:r>
              <a:rPr lang="fr-FR" sz="2000" dirty="0" smtClean="0"/>
              <a:t>On </a:t>
            </a:r>
            <a:r>
              <a:rPr lang="fr-FR" sz="2000" dirty="0"/>
              <a:t>utilise le même principe que pour le masque par défaut sur l’octet de la partie hôte auquel on va prendre des bits. </a:t>
            </a:r>
            <a:endParaRPr lang="fr-FR" sz="2000" dirty="0" smtClean="0"/>
          </a:p>
          <a:p>
            <a:pPr marL="355600" indent="-355600" algn="just">
              <a:buFont typeface="Arial" panose="020B0604020202020204" pitchFamily="34" charset="0"/>
              <a:buChar char="•"/>
            </a:pPr>
            <a:r>
              <a:rPr lang="fr-FR" sz="2000" dirty="0" smtClean="0"/>
              <a:t>Pour </a:t>
            </a:r>
            <a:r>
              <a:rPr lang="fr-FR" sz="2000" dirty="0"/>
              <a:t>connaître l’adresse du sous-réseau auquel une machine appartient, on effectue en réalité un </a:t>
            </a:r>
            <a:r>
              <a:rPr lang="fr-FR" sz="2000" b="1" dirty="0"/>
              <a:t>ET logique entre l’adresse de la machine et le masque. </a:t>
            </a:r>
            <a:endParaRPr lang="fr-FR" sz="2000" dirty="0"/>
          </a:p>
          <a:p>
            <a:pPr algn="just">
              <a:buFont typeface="Arial" panose="020B0604020202020204" pitchFamily="34" charset="0"/>
              <a:buChar char="•"/>
            </a:pPr>
            <a:endParaRPr lang="fr-FR" sz="20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53</a:t>
            </a:fld>
            <a:endParaRPr lang="fr-FR"/>
          </a:p>
        </p:txBody>
      </p:sp>
    </p:spTree>
    <p:extLst>
      <p:ext uri="{BB962C8B-B14F-4D97-AF65-F5344CB8AC3E}">
        <p14:creationId xmlns:p14="http://schemas.microsoft.com/office/powerpoint/2010/main" val="6723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814" y="645421"/>
            <a:ext cx="10515600" cy="393657"/>
          </a:xfrm>
        </p:spPr>
        <p:txBody>
          <a:bodyPr>
            <a:normAutofit fontScale="90000"/>
          </a:bodyPr>
          <a:lstStyle/>
          <a:p>
            <a:r>
              <a:rPr lang="fr-FR" dirty="0" smtClean="0"/>
              <a:t>Comment créer des sous-réseaux?</a:t>
            </a:r>
            <a:endParaRPr lang="fr-FR" dirty="0"/>
          </a:p>
        </p:txBody>
      </p:sp>
      <p:sp>
        <p:nvSpPr>
          <p:cNvPr id="3" name="Espace réservé du contenu 2"/>
          <p:cNvSpPr>
            <a:spLocks noGrp="1"/>
          </p:cNvSpPr>
          <p:nvPr>
            <p:ph idx="1"/>
          </p:nvPr>
        </p:nvSpPr>
        <p:spPr>
          <a:xfrm>
            <a:off x="380178" y="1356397"/>
            <a:ext cx="11646507" cy="898902"/>
          </a:xfrm>
        </p:spPr>
        <p:txBody>
          <a:bodyPr>
            <a:normAutofit/>
          </a:bodyPr>
          <a:lstStyle/>
          <a:p>
            <a:pPr marL="0" indent="0">
              <a:buNone/>
            </a:pPr>
            <a:r>
              <a:rPr lang="fr-FR" sz="2000" b="1" dirty="0" smtClean="0"/>
              <a:t>Principe </a:t>
            </a:r>
            <a:r>
              <a:rPr lang="fr-FR" sz="2000" b="1" dirty="0"/>
              <a:t>: </a:t>
            </a:r>
            <a:endParaRPr lang="fr-FR" sz="2000" dirty="0"/>
          </a:p>
          <a:p>
            <a:pPr marL="0" indent="0">
              <a:buNone/>
            </a:pPr>
            <a:r>
              <a:rPr lang="fr-FR" sz="2000" dirty="0" smtClean="0"/>
              <a:t>C’est </a:t>
            </a:r>
            <a:r>
              <a:rPr lang="fr-FR" sz="2000" dirty="0"/>
              <a:t>un séparateur entre la partie sous-réseau et la partie machine d’une @ IP. </a:t>
            </a:r>
          </a:p>
          <a:p>
            <a:endParaRPr lang="fr-FR" sz="2000" dirty="0"/>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54</a:t>
            </a:fld>
            <a:endParaRPr lang="fr-FR"/>
          </a:p>
        </p:txBody>
      </p:sp>
      <p:pic>
        <p:nvPicPr>
          <p:cNvPr id="5" name="Image 4"/>
          <p:cNvPicPr>
            <a:picLocks noChangeAspect="1"/>
          </p:cNvPicPr>
          <p:nvPr/>
        </p:nvPicPr>
        <p:blipFill>
          <a:blip r:embed="rId2"/>
          <a:stretch>
            <a:fillRect/>
          </a:stretch>
        </p:blipFill>
        <p:spPr>
          <a:xfrm>
            <a:off x="161814" y="2409517"/>
            <a:ext cx="5774962" cy="2418032"/>
          </a:xfrm>
          <a:prstGeom prst="rect">
            <a:avLst/>
          </a:prstGeom>
        </p:spPr>
      </p:pic>
      <p:pic>
        <p:nvPicPr>
          <p:cNvPr id="4" name="Image 3"/>
          <p:cNvPicPr>
            <a:picLocks noChangeAspect="1"/>
          </p:cNvPicPr>
          <p:nvPr/>
        </p:nvPicPr>
        <p:blipFill>
          <a:blip r:embed="rId3"/>
          <a:stretch>
            <a:fillRect/>
          </a:stretch>
        </p:blipFill>
        <p:spPr>
          <a:xfrm>
            <a:off x="6203431" y="3604836"/>
            <a:ext cx="5629985" cy="2445426"/>
          </a:xfrm>
          <a:prstGeom prst="rect">
            <a:avLst/>
          </a:prstGeom>
        </p:spPr>
      </p:pic>
    </p:spTree>
    <p:extLst>
      <p:ext uri="{BB962C8B-B14F-4D97-AF65-F5344CB8AC3E}">
        <p14:creationId xmlns:p14="http://schemas.microsoft.com/office/powerpoint/2010/main" val="2522825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5380" y="1008361"/>
            <a:ext cx="10515600" cy="455650"/>
          </a:xfrm>
        </p:spPr>
        <p:txBody>
          <a:bodyPr>
            <a:normAutofit fontScale="90000"/>
          </a:bodyPr>
          <a:lstStyle/>
          <a:p>
            <a:r>
              <a:rPr lang="fr-FR" dirty="0" smtClean="0">
                <a:solidFill>
                  <a:schemeClr val="tx1"/>
                </a:solidFill>
              </a:rPr>
              <a:t>Nombre de sous-réseau</a:t>
            </a:r>
            <a:endParaRPr lang="fr-FR" dirty="0">
              <a:solidFill>
                <a:schemeClr val="tx1"/>
              </a:solidFill>
            </a:endParaRPr>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55</a:t>
            </a:fld>
            <a:endParaRPr lang="fr-FR"/>
          </a:p>
        </p:txBody>
      </p:sp>
      <p:sp>
        <p:nvSpPr>
          <p:cNvPr id="3" name="Rectangle 2"/>
          <p:cNvSpPr/>
          <p:nvPr/>
        </p:nvSpPr>
        <p:spPr>
          <a:xfrm>
            <a:off x="472362" y="2046834"/>
            <a:ext cx="11551316" cy="3893374"/>
          </a:xfrm>
          <a:prstGeom prst="rect">
            <a:avLst/>
          </a:prstGeom>
        </p:spPr>
        <p:txBody>
          <a:bodyPr wrap="square">
            <a:spAutoFit/>
          </a:bodyPr>
          <a:lstStyle/>
          <a:p>
            <a:endParaRPr lang="fr-FR" sz="1100" dirty="0">
              <a:solidFill>
                <a:srgbClr val="000000"/>
              </a:solidFill>
              <a:latin typeface="Garamond" panose="02020404030301010803" pitchFamily="18" charset="0"/>
            </a:endParaRPr>
          </a:p>
          <a:p>
            <a:pPr marL="457200" indent="-457200">
              <a:buFont typeface="Arial" panose="020B0604020202020204" pitchFamily="34" charset="0"/>
              <a:buChar char="•"/>
            </a:pPr>
            <a:r>
              <a:rPr lang="fr-FR" sz="2800" dirty="0" smtClean="0">
                <a:latin typeface="Garamond" panose="02020404030301010803" pitchFamily="18" charset="0"/>
              </a:rPr>
              <a:t>Le </a:t>
            </a:r>
            <a:r>
              <a:rPr lang="fr-FR" sz="2800" dirty="0">
                <a:latin typeface="Garamond" panose="02020404030301010803" pitchFamily="18" charset="0"/>
              </a:rPr>
              <a:t>nombre théorique de sous-réseaux est égal à </a:t>
            </a:r>
            <a:r>
              <a:rPr lang="fr-FR" sz="2800" b="1" dirty="0">
                <a:latin typeface="Garamond" panose="02020404030301010803" pitchFamily="18" charset="0"/>
              </a:rPr>
              <a:t>2</a:t>
            </a:r>
            <a:r>
              <a:rPr lang="fr-FR" sz="2000" b="1" dirty="0">
                <a:latin typeface="Garamond" panose="02020404030301010803" pitchFamily="18" charset="0"/>
              </a:rPr>
              <a:t>n </a:t>
            </a:r>
            <a:endParaRPr lang="fr-FR" sz="2000" dirty="0">
              <a:latin typeface="Garamond" panose="02020404030301010803" pitchFamily="18" charset="0"/>
            </a:endParaRPr>
          </a:p>
          <a:p>
            <a:pPr marL="342900" indent="-342900">
              <a:buFont typeface="Arial" panose="020B0604020202020204" pitchFamily="34" charset="0"/>
              <a:buChar char="•"/>
            </a:pPr>
            <a:r>
              <a:rPr lang="fr-FR" sz="2400" dirty="0" smtClean="0">
                <a:latin typeface="Garamond" panose="02020404030301010803" pitchFamily="18" charset="0"/>
              </a:rPr>
              <a:t>n </a:t>
            </a:r>
            <a:r>
              <a:rPr lang="fr-FR" sz="2400" dirty="0">
                <a:latin typeface="Garamond" panose="02020404030301010803" pitchFamily="18" charset="0"/>
              </a:rPr>
              <a:t>étant le nombre de bits à 1 du masque, utilisés pour coder les sous-réseaux. </a:t>
            </a:r>
          </a:p>
          <a:p>
            <a:r>
              <a:rPr lang="fr-FR" sz="2800" dirty="0" smtClean="0">
                <a:latin typeface="Garamond" panose="02020404030301010803" pitchFamily="18" charset="0"/>
              </a:rPr>
              <a:t>Exemple </a:t>
            </a:r>
            <a:r>
              <a:rPr lang="fr-FR" sz="2800" dirty="0">
                <a:latin typeface="Garamond" panose="02020404030301010803" pitchFamily="18" charset="0"/>
              </a:rPr>
              <a:t>: </a:t>
            </a:r>
          </a:p>
          <a:p>
            <a:pPr lvl="2"/>
            <a:r>
              <a:rPr lang="fr-FR" sz="2400" dirty="0">
                <a:latin typeface="Arial" panose="020B0604020202020204" pitchFamily="34" charset="0"/>
              </a:rPr>
              <a:t>–</a:t>
            </a:r>
            <a:r>
              <a:rPr lang="fr-FR" sz="2400" dirty="0">
                <a:latin typeface="Garamond" panose="02020404030301010803" pitchFamily="18" charset="0"/>
              </a:rPr>
              <a:t>Adresse de réseau : 200.100.40.0 </a:t>
            </a:r>
          </a:p>
          <a:p>
            <a:pPr lvl="2"/>
            <a:r>
              <a:rPr lang="fr-FR" sz="2400" dirty="0">
                <a:latin typeface="Arial" panose="020B0604020202020204" pitchFamily="34" charset="0"/>
              </a:rPr>
              <a:t>–</a:t>
            </a:r>
            <a:r>
              <a:rPr lang="fr-FR" sz="2400" dirty="0">
                <a:latin typeface="Garamond" panose="02020404030301010803" pitchFamily="18" charset="0"/>
              </a:rPr>
              <a:t>Masque : </a:t>
            </a:r>
            <a:r>
              <a:rPr lang="fr-FR" sz="2400" dirty="0" smtClean="0">
                <a:latin typeface="Garamond" panose="02020404030301010803" pitchFamily="18" charset="0"/>
              </a:rPr>
              <a:t>255.255.255.224</a:t>
            </a:r>
          </a:p>
          <a:p>
            <a:pPr lvl="2"/>
            <a:r>
              <a:rPr lang="fr-FR" sz="2400" dirty="0" smtClean="0">
                <a:latin typeface="Garamond" panose="02020404030301010803" pitchFamily="18" charset="0"/>
              </a:rPr>
              <a:t> </a:t>
            </a:r>
            <a:endParaRPr lang="fr-FR" sz="2400" dirty="0">
              <a:latin typeface="Garamond" panose="02020404030301010803" pitchFamily="18" charset="0"/>
            </a:endParaRPr>
          </a:p>
          <a:p>
            <a:pPr marL="457200" indent="-457200">
              <a:buFont typeface="Arial" panose="020B0604020202020204" pitchFamily="34" charset="0"/>
              <a:buChar char="•"/>
            </a:pPr>
            <a:r>
              <a:rPr lang="fr-FR" sz="2800" dirty="0" smtClean="0">
                <a:latin typeface="Garamond" panose="02020404030301010803" pitchFamily="18" charset="0"/>
              </a:rPr>
              <a:t>224 </a:t>
            </a:r>
            <a:r>
              <a:rPr lang="fr-FR" sz="2800" dirty="0">
                <a:latin typeface="Garamond" panose="02020404030301010803" pitchFamily="18" charset="0"/>
              </a:rPr>
              <a:t>= 11100000 donc </a:t>
            </a:r>
            <a:r>
              <a:rPr lang="fr-FR" sz="2800" b="1" dirty="0">
                <a:latin typeface="Garamond" panose="02020404030301010803" pitchFamily="18" charset="0"/>
              </a:rPr>
              <a:t>3 bits pour le n de sous-réseau et 5 bits pour l’hôte</a:t>
            </a:r>
            <a:r>
              <a:rPr lang="fr-FR" sz="2800" b="1" dirty="0" smtClean="0">
                <a:latin typeface="Garamond" panose="02020404030301010803" pitchFamily="18" charset="0"/>
              </a:rPr>
              <a:t>.</a:t>
            </a:r>
          </a:p>
          <a:p>
            <a:r>
              <a:rPr lang="fr-FR" sz="2800" b="1" dirty="0" smtClean="0">
                <a:latin typeface="Garamond" panose="02020404030301010803" pitchFamily="18" charset="0"/>
              </a:rPr>
              <a:t> </a:t>
            </a:r>
            <a:endParaRPr lang="fr-FR" sz="2800" dirty="0">
              <a:latin typeface="Garamond" panose="02020404030301010803" pitchFamily="18" charset="0"/>
            </a:endParaRPr>
          </a:p>
          <a:p>
            <a:r>
              <a:rPr lang="fr-FR" sz="2800" dirty="0">
                <a:latin typeface="Wingdings" panose="05000000000000000000" pitchFamily="2" charset="2"/>
              </a:rPr>
              <a:t></a:t>
            </a:r>
            <a:r>
              <a:rPr lang="fr-FR" sz="2800" dirty="0">
                <a:latin typeface="Garamond" panose="02020404030301010803" pitchFamily="18" charset="0"/>
              </a:rPr>
              <a:t>Le nombre de sous-réseau est donc de </a:t>
            </a:r>
            <a:r>
              <a:rPr lang="fr-FR" sz="2800" i="1" dirty="0">
                <a:latin typeface="Garamond" panose="02020404030301010803" pitchFamily="18" charset="0"/>
              </a:rPr>
              <a:t>: </a:t>
            </a:r>
            <a:r>
              <a:rPr lang="fr-FR" sz="2800" b="1" dirty="0">
                <a:latin typeface="Garamond" panose="02020404030301010803" pitchFamily="18" charset="0"/>
              </a:rPr>
              <a:t>2</a:t>
            </a:r>
            <a:r>
              <a:rPr lang="fr-FR" sz="2000" b="1" dirty="0">
                <a:latin typeface="Garamond" panose="02020404030301010803" pitchFamily="18" charset="0"/>
              </a:rPr>
              <a:t>3 </a:t>
            </a:r>
            <a:r>
              <a:rPr lang="fr-FR" sz="2800" b="1" dirty="0">
                <a:latin typeface="Garamond" panose="02020404030301010803" pitchFamily="18" charset="0"/>
              </a:rPr>
              <a:t>=8</a:t>
            </a:r>
            <a:r>
              <a:rPr lang="fr-FR" sz="2800" i="1" dirty="0">
                <a:latin typeface="Garamond" panose="02020404030301010803" pitchFamily="18" charset="0"/>
              </a:rPr>
              <a:t>. </a:t>
            </a:r>
            <a:endParaRPr lang="fr-FR" sz="1600" dirty="0"/>
          </a:p>
        </p:txBody>
      </p:sp>
    </p:spTree>
    <p:extLst>
      <p:ext uri="{BB962C8B-B14F-4D97-AF65-F5344CB8AC3E}">
        <p14:creationId xmlns:p14="http://schemas.microsoft.com/office/powerpoint/2010/main" val="69290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882" y="752293"/>
            <a:ext cx="10515600" cy="657128"/>
          </a:xfrm>
        </p:spPr>
        <p:txBody>
          <a:bodyPr>
            <a:normAutofit fontScale="90000"/>
          </a:bodyPr>
          <a:lstStyle/>
          <a:p>
            <a:r>
              <a:rPr lang="fr-FR" dirty="0" smtClean="0">
                <a:solidFill>
                  <a:schemeClr val="tx1"/>
                </a:solidFill>
              </a:rPr>
              <a:t>Nombre de machines dans un sous-réseau</a:t>
            </a:r>
            <a:endParaRPr lang="fr-FR" dirty="0">
              <a:solidFill>
                <a:schemeClr val="tx1"/>
              </a:solidFill>
            </a:endParaRP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56</a:t>
            </a:fld>
            <a:endParaRPr lang="fr-FR"/>
          </a:p>
        </p:txBody>
      </p:sp>
      <p:sp>
        <p:nvSpPr>
          <p:cNvPr id="7" name="Rectangle 6"/>
          <p:cNvSpPr/>
          <p:nvPr/>
        </p:nvSpPr>
        <p:spPr>
          <a:xfrm>
            <a:off x="352882" y="1734000"/>
            <a:ext cx="11466079" cy="4401205"/>
          </a:xfrm>
          <a:prstGeom prst="rect">
            <a:avLst/>
          </a:prstGeom>
        </p:spPr>
        <p:txBody>
          <a:bodyPr wrap="square">
            <a:spAutoFit/>
          </a:bodyPr>
          <a:lstStyle/>
          <a:p>
            <a:pPr marL="342900" indent="-342900">
              <a:buFont typeface="Arial" panose="020B0604020202020204" pitchFamily="34" charset="0"/>
              <a:buChar char="•"/>
            </a:pPr>
            <a:r>
              <a:rPr lang="fr-FR" sz="2400" dirty="0" smtClean="0">
                <a:latin typeface="Garamond" panose="02020404030301010803" pitchFamily="18" charset="0"/>
              </a:rPr>
              <a:t>Le </a:t>
            </a:r>
            <a:r>
              <a:rPr lang="fr-FR" sz="2400" dirty="0">
                <a:latin typeface="Garamond" panose="02020404030301010803" pitchFamily="18" charset="0"/>
              </a:rPr>
              <a:t>nombre d’hôtes est égal à </a:t>
            </a:r>
            <a:r>
              <a:rPr lang="fr-FR" sz="2400" dirty="0" smtClean="0">
                <a:latin typeface="Garamond" panose="02020404030301010803" pitchFamily="18" charset="0"/>
              </a:rPr>
              <a:t>2m-2</a:t>
            </a:r>
            <a:r>
              <a:rPr lang="fr-FR" sz="2400" dirty="0">
                <a:latin typeface="Garamond" panose="02020404030301010803" pitchFamily="18" charset="0"/>
              </a:rPr>
              <a:t>, </a:t>
            </a:r>
          </a:p>
          <a:p>
            <a:pPr marL="342900" indent="-342900">
              <a:buFont typeface="Arial" panose="020B0604020202020204" pitchFamily="34" charset="0"/>
              <a:buChar char="•"/>
            </a:pPr>
            <a:r>
              <a:rPr lang="fr-FR" sz="2000" dirty="0">
                <a:latin typeface="Garamond" panose="02020404030301010803" pitchFamily="18" charset="0"/>
              </a:rPr>
              <a:t>m</a:t>
            </a:r>
            <a:r>
              <a:rPr lang="fr-FR" sz="2000" dirty="0" smtClean="0">
                <a:latin typeface="Garamond" panose="02020404030301010803" pitchFamily="18" charset="0"/>
              </a:rPr>
              <a:t> </a:t>
            </a:r>
            <a:r>
              <a:rPr lang="fr-FR" sz="2000" dirty="0">
                <a:latin typeface="Garamond" panose="02020404030301010803" pitchFamily="18" charset="0"/>
              </a:rPr>
              <a:t>étant le nombre de bits à 0 du masque permettant de coder l’hôte. </a:t>
            </a:r>
          </a:p>
          <a:p>
            <a:r>
              <a:rPr lang="fr-FR" sz="2000" dirty="0" smtClean="0">
                <a:latin typeface="Garamond" panose="02020404030301010803" pitchFamily="18" charset="0"/>
              </a:rPr>
              <a:t>À </a:t>
            </a:r>
            <a:r>
              <a:rPr lang="fr-FR" sz="2000" dirty="0">
                <a:latin typeface="Garamond" panose="02020404030301010803" pitchFamily="18" charset="0"/>
              </a:rPr>
              <a:t>ce chiffre il faut enlever 2 numéros réservés : </a:t>
            </a:r>
          </a:p>
          <a:p>
            <a:pPr marL="342900" indent="-342900">
              <a:buFont typeface="Arial" panose="020B0604020202020204" pitchFamily="34" charset="0"/>
              <a:buChar char="•"/>
            </a:pPr>
            <a:r>
              <a:rPr lang="fr-FR" sz="2400" dirty="0" smtClean="0">
                <a:latin typeface="Garamond" panose="02020404030301010803" pitchFamily="18" charset="0"/>
              </a:rPr>
              <a:t>tous </a:t>
            </a:r>
            <a:r>
              <a:rPr lang="fr-FR" sz="2400" dirty="0">
                <a:latin typeface="Garamond" panose="02020404030301010803" pitchFamily="18" charset="0"/>
              </a:rPr>
              <a:t>les bits à zéro qui identifie le sous-réseau lui-même. </a:t>
            </a:r>
          </a:p>
          <a:p>
            <a:pPr marL="342900" indent="-342900">
              <a:buFont typeface="Arial" panose="020B0604020202020204" pitchFamily="34" charset="0"/>
              <a:buChar char="•"/>
            </a:pPr>
            <a:r>
              <a:rPr lang="fr-FR" sz="2400" dirty="0" smtClean="0">
                <a:latin typeface="Garamond" panose="02020404030301010803" pitchFamily="18" charset="0"/>
              </a:rPr>
              <a:t>tous </a:t>
            </a:r>
            <a:r>
              <a:rPr lang="fr-FR" sz="2400" dirty="0">
                <a:latin typeface="Garamond" panose="02020404030301010803" pitchFamily="18" charset="0"/>
              </a:rPr>
              <a:t>les bits à 1 qui est l’adresse de diffusion pour le sous-réseau. </a:t>
            </a:r>
            <a:endParaRPr lang="fr-FR" sz="2400" dirty="0" smtClean="0">
              <a:latin typeface="Garamond" panose="02020404030301010803" pitchFamily="18" charset="0"/>
            </a:endParaRPr>
          </a:p>
          <a:p>
            <a:pPr marL="342900" indent="-342900">
              <a:buFont typeface="Arial" panose="020B0604020202020204" pitchFamily="34" charset="0"/>
              <a:buChar char="•"/>
            </a:pPr>
            <a:endParaRPr lang="fr-FR" sz="2400" dirty="0">
              <a:latin typeface="Garamond" panose="02020404030301010803" pitchFamily="18" charset="0"/>
            </a:endParaRPr>
          </a:p>
          <a:p>
            <a:r>
              <a:rPr lang="fr-FR" sz="2400" dirty="0" smtClean="0">
                <a:latin typeface="Garamond" panose="02020404030301010803" pitchFamily="18" charset="0"/>
              </a:rPr>
              <a:t>Exemples </a:t>
            </a:r>
            <a:r>
              <a:rPr lang="fr-FR" sz="2400" dirty="0">
                <a:latin typeface="Garamond" panose="02020404030301010803" pitchFamily="18" charset="0"/>
              </a:rPr>
              <a:t>: </a:t>
            </a:r>
          </a:p>
          <a:p>
            <a:pPr lvl="3"/>
            <a:r>
              <a:rPr lang="fr-FR" sz="2400" dirty="0" smtClean="0">
                <a:latin typeface="Garamond" panose="02020404030301010803" pitchFamily="18" charset="0"/>
              </a:rPr>
              <a:t>Soit </a:t>
            </a:r>
            <a:r>
              <a:rPr lang="fr-FR" sz="2400" dirty="0">
                <a:latin typeface="Garamond" panose="02020404030301010803" pitchFamily="18" charset="0"/>
              </a:rPr>
              <a:t>le masque 255.255.255.224 </a:t>
            </a:r>
          </a:p>
          <a:p>
            <a:pPr lvl="3"/>
            <a:r>
              <a:rPr lang="fr-FR" sz="2400" dirty="0" smtClean="0">
                <a:latin typeface="Garamond" panose="02020404030301010803" pitchFamily="18" charset="0"/>
              </a:rPr>
              <a:t>224 </a:t>
            </a:r>
            <a:r>
              <a:rPr lang="fr-FR" sz="2400" dirty="0">
                <a:latin typeface="Garamond" panose="02020404030301010803" pitchFamily="18" charset="0"/>
              </a:rPr>
              <a:t>= 11100000 donc 3 bits pour le n de sous-réseau et 5 bits pour </a:t>
            </a:r>
            <a:r>
              <a:rPr lang="fr-FR" sz="2400" dirty="0" smtClean="0">
                <a:latin typeface="Garamond" panose="02020404030301010803" pitchFamily="18" charset="0"/>
              </a:rPr>
              <a:t>l’hôte </a:t>
            </a:r>
            <a:endParaRPr lang="fr-FR" sz="2400" dirty="0">
              <a:latin typeface="Garamond" panose="02020404030301010803" pitchFamily="18" charset="0"/>
            </a:endParaRPr>
          </a:p>
          <a:p>
            <a:pPr lvl="3"/>
            <a:r>
              <a:rPr lang="fr-FR" sz="2400" dirty="0">
                <a:latin typeface="Wingdings" panose="05000000000000000000" pitchFamily="2" charset="2"/>
              </a:rPr>
              <a:t> </a:t>
            </a:r>
            <a:r>
              <a:rPr lang="fr-FR" sz="2400" dirty="0">
                <a:latin typeface="Garamond" panose="02020404030301010803" pitchFamily="18" charset="0"/>
              </a:rPr>
              <a:t>Le nombre de poste est donc de : 2</a:t>
            </a:r>
            <a:r>
              <a:rPr lang="fr-FR" sz="1600" dirty="0">
                <a:latin typeface="Garamond" panose="02020404030301010803" pitchFamily="18" charset="0"/>
              </a:rPr>
              <a:t>5 </a:t>
            </a:r>
            <a:r>
              <a:rPr lang="fr-FR" sz="2400" dirty="0">
                <a:latin typeface="Garamond" panose="02020404030301010803" pitchFamily="18" charset="0"/>
              </a:rPr>
              <a:t>-2 =30 postes. </a:t>
            </a:r>
          </a:p>
          <a:p>
            <a:pPr lvl="3"/>
            <a:r>
              <a:rPr lang="fr-FR" sz="2400" dirty="0" smtClean="0">
                <a:latin typeface="Garamond" panose="02020404030301010803" pitchFamily="18" charset="0"/>
              </a:rPr>
              <a:t>De </a:t>
            </a:r>
            <a:r>
              <a:rPr lang="fr-FR" sz="2400" dirty="0">
                <a:latin typeface="Garamond" panose="02020404030301010803" pitchFamily="18" charset="0"/>
              </a:rPr>
              <a:t>même, avec le masque 255.255.255.129 </a:t>
            </a:r>
          </a:p>
          <a:p>
            <a:pPr lvl="3"/>
            <a:r>
              <a:rPr lang="fr-FR" sz="2400" dirty="0">
                <a:latin typeface="Wingdings" panose="05000000000000000000" pitchFamily="2" charset="2"/>
              </a:rPr>
              <a:t> </a:t>
            </a:r>
            <a:r>
              <a:rPr lang="fr-FR" sz="2400" dirty="0">
                <a:latin typeface="Garamond" panose="02020404030301010803" pitchFamily="18" charset="0"/>
              </a:rPr>
              <a:t>Le nombre de </a:t>
            </a:r>
            <a:r>
              <a:rPr lang="fr-FR" sz="2400" dirty="0" smtClean="0">
                <a:latin typeface="Garamond" panose="02020404030301010803" pitchFamily="18" charset="0"/>
              </a:rPr>
              <a:t>machines </a:t>
            </a:r>
            <a:r>
              <a:rPr lang="fr-FR" sz="2400" dirty="0">
                <a:latin typeface="Garamond" panose="02020404030301010803" pitchFamily="18" charset="0"/>
              </a:rPr>
              <a:t>sera de 2</a:t>
            </a:r>
            <a:r>
              <a:rPr lang="fr-FR" sz="1600" dirty="0">
                <a:latin typeface="Garamond" panose="02020404030301010803" pitchFamily="18" charset="0"/>
              </a:rPr>
              <a:t>6</a:t>
            </a:r>
            <a:r>
              <a:rPr lang="fr-FR" sz="2400" dirty="0">
                <a:latin typeface="Garamond" panose="02020404030301010803" pitchFamily="18" charset="0"/>
              </a:rPr>
              <a:t>-2 = 62 </a:t>
            </a:r>
            <a:r>
              <a:rPr lang="fr-FR" sz="2400" dirty="0" smtClean="0">
                <a:latin typeface="Garamond" panose="02020404030301010803" pitchFamily="18" charset="0"/>
              </a:rPr>
              <a:t>machines</a:t>
            </a:r>
            <a:endParaRPr lang="fr-FR" sz="2400" dirty="0"/>
          </a:p>
        </p:txBody>
      </p:sp>
    </p:spTree>
    <p:extLst>
      <p:ext uri="{BB962C8B-B14F-4D97-AF65-F5344CB8AC3E}">
        <p14:creationId xmlns:p14="http://schemas.microsoft.com/office/powerpoint/2010/main" val="103004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8077" y="807027"/>
            <a:ext cx="10515600" cy="595135"/>
          </a:xfrm>
        </p:spPr>
        <p:txBody>
          <a:bodyPr>
            <a:noAutofit/>
          </a:bodyPr>
          <a:lstStyle/>
          <a:p>
            <a:r>
              <a:rPr lang="fr-FR" sz="3600" dirty="0" smtClean="0">
                <a:solidFill>
                  <a:schemeClr val="tx1"/>
                </a:solidFill>
              </a:rPr>
              <a:t>Comment créer des sous-réseaux?</a:t>
            </a:r>
            <a:endParaRPr lang="fr-FR" sz="3600" dirty="0">
              <a:solidFill>
                <a:schemeClr val="tx1"/>
              </a:solidFill>
            </a:endParaRPr>
          </a:p>
        </p:txBody>
      </p:sp>
      <p:sp>
        <p:nvSpPr>
          <p:cNvPr id="8" name="Espace réservé du numéro de diapositive 7"/>
          <p:cNvSpPr>
            <a:spLocks noGrp="1"/>
          </p:cNvSpPr>
          <p:nvPr>
            <p:ph type="sldNum" sz="quarter" idx="12"/>
          </p:nvPr>
        </p:nvSpPr>
        <p:spPr/>
        <p:txBody>
          <a:bodyPr/>
          <a:lstStyle/>
          <a:p>
            <a:fld id="{F1637231-9BB7-47BD-B08A-29A6B3258959}" type="slidenum">
              <a:rPr lang="fr-FR" smtClean="0"/>
              <a:t>57</a:t>
            </a:fld>
            <a:endParaRPr lang="fr-FR"/>
          </a:p>
        </p:txBody>
      </p:sp>
      <p:pic>
        <p:nvPicPr>
          <p:cNvPr id="4" name="Image 3"/>
          <p:cNvPicPr>
            <a:picLocks noChangeAspect="1"/>
          </p:cNvPicPr>
          <p:nvPr/>
        </p:nvPicPr>
        <p:blipFill>
          <a:blip r:embed="rId2"/>
          <a:stretch>
            <a:fillRect/>
          </a:stretch>
        </p:blipFill>
        <p:spPr>
          <a:xfrm>
            <a:off x="6084412" y="3426100"/>
            <a:ext cx="23175" cy="5800"/>
          </a:xfrm>
          <a:prstGeom prst="rect">
            <a:avLst/>
          </a:prstGeom>
        </p:spPr>
      </p:pic>
      <p:pic>
        <p:nvPicPr>
          <p:cNvPr id="3" name="Image 2"/>
          <p:cNvPicPr>
            <a:picLocks noChangeAspect="1"/>
          </p:cNvPicPr>
          <p:nvPr/>
        </p:nvPicPr>
        <p:blipFill>
          <a:blip r:embed="rId3"/>
          <a:stretch>
            <a:fillRect/>
          </a:stretch>
        </p:blipFill>
        <p:spPr>
          <a:xfrm>
            <a:off x="4086511" y="1973866"/>
            <a:ext cx="7574508" cy="3813773"/>
          </a:xfrm>
          <a:prstGeom prst="rect">
            <a:avLst/>
          </a:prstGeom>
        </p:spPr>
      </p:pic>
      <p:sp>
        <p:nvSpPr>
          <p:cNvPr id="6" name="Rectangle 5"/>
          <p:cNvSpPr/>
          <p:nvPr/>
        </p:nvSpPr>
        <p:spPr>
          <a:xfrm>
            <a:off x="706566" y="3172866"/>
            <a:ext cx="2611421" cy="707886"/>
          </a:xfrm>
          <a:prstGeom prst="rect">
            <a:avLst/>
          </a:prstGeom>
        </p:spPr>
        <p:txBody>
          <a:bodyPr wrap="none">
            <a:spAutoFit/>
          </a:bodyPr>
          <a:lstStyle/>
          <a:p>
            <a:r>
              <a:rPr lang="fr-FR" sz="2000" dirty="0"/>
              <a:t>n </a:t>
            </a:r>
            <a:r>
              <a:rPr lang="fr-FR" sz="2000" dirty="0" smtClean="0"/>
              <a:t>bits de sous-réseau</a:t>
            </a:r>
          </a:p>
          <a:p>
            <a:r>
              <a:rPr lang="fr-FR" sz="2000" dirty="0" smtClean="0"/>
              <a:t> n=1 </a:t>
            </a:r>
            <a:r>
              <a:rPr lang="fr-FR" sz="2000" dirty="0" smtClean="0">
                <a:sym typeface="Wingdings" panose="05000000000000000000" pitchFamily="2" charset="2"/>
              </a:rPr>
              <a:t> 2 sous réseaux</a:t>
            </a:r>
            <a:r>
              <a:rPr lang="fr-FR" sz="2000" dirty="0" smtClean="0"/>
              <a:t> </a:t>
            </a:r>
            <a:endParaRPr lang="fr-FR" sz="2000" dirty="0"/>
          </a:p>
        </p:txBody>
      </p:sp>
    </p:spTree>
    <p:extLst>
      <p:ext uri="{BB962C8B-B14F-4D97-AF65-F5344CB8AC3E}">
        <p14:creationId xmlns:p14="http://schemas.microsoft.com/office/powerpoint/2010/main" val="125746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a:xfrm>
            <a:off x="338077" y="807027"/>
            <a:ext cx="10515600" cy="595135"/>
          </a:xfrm>
        </p:spPr>
        <p:txBody>
          <a:bodyPr>
            <a:noAutofit/>
          </a:bodyPr>
          <a:lstStyle/>
          <a:p>
            <a:r>
              <a:rPr lang="fr-FR" sz="3600" dirty="0" smtClean="0">
                <a:solidFill>
                  <a:schemeClr val="tx1"/>
                </a:solidFill>
              </a:rPr>
              <a:t>Comment créer des sous-réseaux?</a:t>
            </a:r>
            <a:endParaRPr lang="fr-FR" sz="3600" dirty="0">
              <a:solidFill>
                <a:schemeClr val="tx1"/>
              </a:solidFill>
            </a:endParaRP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58</a:t>
            </a:fld>
            <a:endParaRPr lang="fr-FR"/>
          </a:p>
        </p:txBody>
      </p:sp>
      <p:pic>
        <p:nvPicPr>
          <p:cNvPr id="5" name="Image 4"/>
          <p:cNvPicPr>
            <a:picLocks noChangeAspect="1"/>
          </p:cNvPicPr>
          <p:nvPr/>
        </p:nvPicPr>
        <p:blipFill>
          <a:blip r:embed="rId2"/>
          <a:stretch>
            <a:fillRect/>
          </a:stretch>
        </p:blipFill>
        <p:spPr>
          <a:xfrm>
            <a:off x="3301078" y="1977098"/>
            <a:ext cx="8258576" cy="4208001"/>
          </a:xfrm>
          <a:prstGeom prst="rect">
            <a:avLst/>
          </a:prstGeom>
        </p:spPr>
      </p:pic>
      <p:sp>
        <p:nvSpPr>
          <p:cNvPr id="7" name="Rectangle 6"/>
          <p:cNvSpPr/>
          <p:nvPr/>
        </p:nvSpPr>
        <p:spPr>
          <a:xfrm>
            <a:off x="338077" y="3172867"/>
            <a:ext cx="2611421" cy="707886"/>
          </a:xfrm>
          <a:prstGeom prst="rect">
            <a:avLst/>
          </a:prstGeom>
        </p:spPr>
        <p:txBody>
          <a:bodyPr wrap="none">
            <a:spAutoFit/>
          </a:bodyPr>
          <a:lstStyle/>
          <a:p>
            <a:r>
              <a:rPr lang="fr-FR" sz="2000" dirty="0"/>
              <a:t>n </a:t>
            </a:r>
            <a:r>
              <a:rPr lang="fr-FR" sz="2000" dirty="0" smtClean="0"/>
              <a:t>bits de sous-réseau</a:t>
            </a:r>
          </a:p>
          <a:p>
            <a:r>
              <a:rPr lang="fr-FR" sz="2000" dirty="0" smtClean="0"/>
              <a:t> n=2 </a:t>
            </a:r>
            <a:r>
              <a:rPr lang="fr-FR" sz="2000" dirty="0" smtClean="0">
                <a:sym typeface="Wingdings" panose="05000000000000000000" pitchFamily="2" charset="2"/>
              </a:rPr>
              <a:t> 4 sous réseaux</a:t>
            </a:r>
            <a:r>
              <a:rPr lang="fr-FR" sz="2000" dirty="0" smtClean="0"/>
              <a:t> </a:t>
            </a:r>
            <a:endParaRPr lang="fr-FR" sz="2000" dirty="0"/>
          </a:p>
        </p:txBody>
      </p:sp>
    </p:spTree>
    <p:extLst>
      <p:ext uri="{BB962C8B-B14F-4D97-AF65-F5344CB8AC3E}">
        <p14:creationId xmlns:p14="http://schemas.microsoft.com/office/powerpoint/2010/main" val="18019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108053" y="1965278"/>
            <a:ext cx="8525114" cy="4034348"/>
          </a:xfrm>
          <a:prstGeom prst="rect">
            <a:avLst/>
          </a:prstGeom>
        </p:spPr>
      </p:pic>
      <p:sp>
        <p:nvSpPr>
          <p:cNvPr id="5" name="Titre 1"/>
          <p:cNvSpPr>
            <a:spLocks noGrp="1"/>
          </p:cNvSpPr>
          <p:nvPr>
            <p:ph type="title"/>
          </p:nvPr>
        </p:nvSpPr>
        <p:spPr>
          <a:xfrm>
            <a:off x="460907" y="1022495"/>
            <a:ext cx="10515600" cy="595135"/>
          </a:xfrm>
        </p:spPr>
        <p:txBody>
          <a:bodyPr>
            <a:noAutofit/>
          </a:bodyPr>
          <a:lstStyle/>
          <a:p>
            <a:r>
              <a:rPr lang="fr-FR" sz="3600" dirty="0" smtClean="0">
                <a:solidFill>
                  <a:schemeClr val="tx1"/>
                </a:solidFill>
              </a:rPr>
              <a:t>Comment créer des sous-réseaux?</a:t>
            </a:r>
            <a:endParaRPr lang="fr-FR" sz="3600" dirty="0">
              <a:solidFill>
                <a:schemeClr val="tx1"/>
              </a:solidFill>
            </a:endParaRPr>
          </a:p>
        </p:txBody>
      </p:sp>
      <p:sp>
        <p:nvSpPr>
          <p:cNvPr id="6" name="Espace réservé du numéro de diapositive 5"/>
          <p:cNvSpPr>
            <a:spLocks noGrp="1"/>
          </p:cNvSpPr>
          <p:nvPr>
            <p:ph type="sldNum" sz="quarter" idx="12"/>
          </p:nvPr>
        </p:nvSpPr>
        <p:spPr/>
        <p:txBody>
          <a:bodyPr/>
          <a:lstStyle/>
          <a:p>
            <a:fld id="{F1637231-9BB7-47BD-B08A-29A6B3258959}" type="slidenum">
              <a:rPr lang="fr-FR" smtClean="0"/>
              <a:t>59</a:t>
            </a:fld>
            <a:endParaRPr lang="fr-FR"/>
          </a:p>
        </p:txBody>
      </p:sp>
      <p:sp>
        <p:nvSpPr>
          <p:cNvPr id="7" name="Rectangle 6"/>
          <p:cNvSpPr/>
          <p:nvPr/>
        </p:nvSpPr>
        <p:spPr>
          <a:xfrm>
            <a:off x="338077" y="3172867"/>
            <a:ext cx="2611421" cy="707886"/>
          </a:xfrm>
          <a:prstGeom prst="rect">
            <a:avLst/>
          </a:prstGeom>
        </p:spPr>
        <p:txBody>
          <a:bodyPr wrap="none">
            <a:spAutoFit/>
          </a:bodyPr>
          <a:lstStyle/>
          <a:p>
            <a:r>
              <a:rPr lang="fr-FR" sz="2000" dirty="0"/>
              <a:t>n </a:t>
            </a:r>
            <a:r>
              <a:rPr lang="fr-FR" sz="2000" dirty="0" smtClean="0"/>
              <a:t>bits de sous-réseau</a:t>
            </a:r>
          </a:p>
          <a:p>
            <a:r>
              <a:rPr lang="fr-FR" sz="2000" dirty="0" smtClean="0"/>
              <a:t> n=3 </a:t>
            </a:r>
            <a:r>
              <a:rPr lang="fr-FR" sz="2000" dirty="0" smtClean="0">
                <a:sym typeface="Wingdings" panose="05000000000000000000" pitchFamily="2" charset="2"/>
              </a:rPr>
              <a:t> 8 sous réseaux</a:t>
            </a:r>
            <a:r>
              <a:rPr lang="fr-FR" sz="2000" dirty="0" smtClean="0"/>
              <a:t> </a:t>
            </a:r>
            <a:endParaRPr lang="fr-FR" sz="2000" dirty="0"/>
          </a:p>
        </p:txBody>
      </p:sp>
    </p:spTree>
    <p:extLst>
      <p:ext uri="{BB962C8B-B14F-4D97-AF65-F5344CB8AC3E}">
        <p14:creationId xmlns:p14="http://schemas.microsoft.com/office/powerpoint/2010/main" val="362820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9905" y="722633"/>
            <a:ext cx="10058400" cy="766945"/>
          </a:xfrm>
        </p:spPr>
        <p:txBody>
          <a:bodyPr/>
          <a:lstStyle/>
          <a:p>
            <a:r>
              <a:rPr lang="fr-FR" dirty="0" smtClean="0"/>
              <a:t>Le modèle TCP/IP historique</a:t>
            </a:r>
            <a:endParaRPr lang="fr-FR" dirty="0"/>
          </a:p>
        </p:txBody>
      </p:sp>
      <p:sp>
        <p:nvSpPr>
          <p:cNvPr id="3" name="Espace réservé du contenu 2"/>
          <p:cNvSpPr>
            <a:spLocks noGrp="1"/>
          </p:cNvSpPr>
          <p:nvPr>
            <p:ph idx="1"/>
          </p:nvPr>
        </p:nvSpPr>
        <p:spPr>
          <a:xfrm>
            <a:off x="387894" y="1923020"/>
            <a:ext cx="11431068" cy="4341302"/>
          </a:xfrm>
        </p:spPr>
        <p:txBody>
          <a:bodyPr>
            <a:normAutofit/>
          </a:bodyPr>
          <a:lstStyle/>
          <a:p>
            <a:pPr marL="355600" indent="-260350" algn="just">
              <a:buFont typeface="Arial" panose="020B0604020202020204" pitchFamily="34" charset="0"/>
              <a:buChar char="•"/>
            </a:pPr>
            <a:r>
              <a:rPr lang="fr-FR" dirty="0" smtClean="0"/>
              <a:t>Le </a:t>
            </a:r>
            <a:r>
              <a:rPr lang="fr-FR" b="1" dirty="0" smtClean="0"/>
              <a:t>modèle OSI est un modèle complexe et difficile à implémenter</a:t>
            </a:r>
            <a:r>
              <a:rPr lang="fr-FR" dirty="0" smtClean="0"/>
              <a:t>. De plus le modèle OSI dispose de certaines fonctions comme l'adressage, le contrôle de flot et le contrôle d'erreurs qui apparaissent dans plusieurs couches.</a:t>
            </a:r>
          </a:p>
          <a:p>
            <a:pPr marL="355600" indent="-260350" algn="just">
              <a:buFont typeface="Arial" panose="020B0604020202020204" pitchFamily="34" charset="0"/>
              <a:buChar char="•"/>
            </a:pPr>
            <a:r>
              <a:rPr lang="fr-FR" b="1" dirty="0" smtClean="0"/>
              <a:t>Le </a:t>
            </a:r>
            <a:r>
              <a:rPr lang="fr-FR" b="1" dirty="0"/>
              <a:t>modèle TCP/IP est dérivé de l'ARPANET</a:t>
            </a:r>
            <a:r>
              <a:rPr lang="fr-FR" dirty="0"/>
              <a:t> et deviendra plus tard connus sous le nom de </a:t>
            </a:r>
            <a:r>
              <a:rPr lang="fr-FR" dirty="0" err="1"/>
              <a:t>worldwide</a:t>
            </a:r>
            <a:r>
              <a:rPr lang="fr-FR" dirty="0"/>
              <a:t> </a:t>
            </a:r>
            <a:r>
              <a:rPr lang="fr-FR" dirty="0" smtClean="0"/>
              <a:t>internet </a:t>
            </a:r>
            <a:r>
              <a:rPr lang="fr-FR" dirty="0" smtClean="0">
                <a:sym typeface="Wingdings" panose="05000000000000000000" pitchFamily="2" charset="2"/>
              </a:rPr>
              <a:t> </a:t>
            </a:r>
            <a:r>
              <a:rPr lang="fr-FR" dirty="0"/>
              <a:t>Le modèle TCP/IP est donc le modèle utilisé pour Internet. </a:t>
            </a:r>
            <a:endParaRPr lang="fr-FR" dirty="0" smtClean="0"/>
          </a:p>
          <a:p>
            <a:pPr marL="355600" indent="-260350" algn="just">
              <a:buFont typeface="Arial" panose="020B0604020202020204" pitchFamily="34" charset="0"/>
              <a:buChar char="•"/>
            </a:pPr>
            <a:r>
              <a:rPr lang="fr-FR" b="1" dirty="0" smtClean="0"/>
              <a:t>L'ARPANET</a:t>
            </a:r>
            <a:r>
              <a:rPr lang="fr-FR" dirty="0"/>
              <a:t> était à la base un projet militaire de l'armée américaine dont le but était de connecter, via les lignes téléphoniques, une centaines d'universités et d'installations gouvernementales entre elles. L'objectif était de maintenir les communications coûte que coûte après une attaque </a:t>
            </a:r>
            <a:r>
              <a:rPr lang="fr-FR" dirty="0" smtClean="0"/>
              <a:t>nucléaire.</a:t>
            </a:r>
          </a:p>
          <a:p>
            <a:pPr marL="355600" indent="-260350" algn="just">
              <a:buFont typeface="Arial" panose="020B0604020202020204" pitchFamily="34" charset="0"/>
              <a:buChar char="•"/>
            </a:pPr>
            <a:r>
              <a:rPr lang="fr-FR" dirty="0" smtClean="0"/>
              <a:t>Le</a:t>
            </a:r>
            <a:r>
              <a:rPr lang="fr-FR" dirty="0"/>
              <a:t> </a:t>
            </a:r>
            <a:r>
              <a:rPr lang="fr-FR" b="1" dirty="0"/>
              <a:t>nom de modèle TCP/IP est étroitement lié à deux protocoles</a:t>
            </a:r>
            <a:r>
              <a:rPr lang="fr-FR" dirty="0"/>
              <a:t> : le protocole </a:t>
            </a:r>
            <a:r>
              <a:rPr lang="fr-FR" b="1" dirty="0"/>
              <a:t>TCP</a:t>
            </a:r>
            <a:r>
              <a:rPr lang="fr-FR" dirty="0"/>
              <a:t> (Transmission Control Protocol) et le protocole </a:t>
            </a:r>
            <a:r>
              <a:rPr lang="fr-FR" b="1" dirty="0"/>
              <a:t>IP</a:t>
            </a:r>
            <a:r>
              <a:rPr lang="fr-FR" dirty="0"/>
              <a:t>(Internet Protocol). Ceci est en partie dû au fait que sont les deux protocoles les plus utilisés pour Internet.</a:t>
            </a:r>
          </a:p>
          <a:p>
            <a:pPr marL="355600" indent="-260350" algn="just">
              <a:buFont typeface="Arial" panose="020B0604020202020204" pitchFamily="34" charset="0"/>
              <a:buChar char="•"/>
            </a:pP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a:t>
            </a:fld>
            <a:endParaRPr lang="fr-FR"/>
          </a:p>
        </p:txBody>
      </p:sp>
    </p:spTree>
    <p:extLst>
      <p:ext uri="{BB962C8B-B14F-4D97-AF65-F5344CB8AC3E}">
        <p14:creationId xmlns:p14="http://schemas.microsoft.com/office/powerpoint/2010/main" val="143858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u contenu 2"/>
          <p:cNvSpPr>
            <a:spLocks noGrp="1"/>
          </p:cNvSpPr>
          <p:nvPr>
            <p:ph idx="1"/>
          </p:nvPr>
        </p:nvSpPr>
        <p:spPr>
          <a:xfrm>
            <a:off x="994410" y="1960034"/>
            <a:ext cx="10264140" cy="4023360"/>
          </a:xfrm>
        </p:spPr>
        <p:txBody>
          <a:bodyPr>
            <a:normAutofit/>
          </a:bodyPr>
          <a:lstStyle/>
          <a:p>
            <a:pPr algn="just"/>
            <a:r>
              <a:rPr lang="fr-FR" sz="1800" dirty="0" smtClean="0"/>
              <a:t>Une </a:t>
            </a:r>
            <a:r>
              <a:rPr lang="fr-FR" sz="1800" dirty="0"/>
              <a:t>entreprise dont l’informatique était basée sur de petites architectures réseaux hétérogènes décide de passer à Internet. Après en avoir fait la demande l’entreprise a obtenu l'adresse 193.1.1.0. </a:t>
            </a:r>
          </a:p>
          <a:p>
            <a:pPr algn="just"/>
            <a:r>
              <a:rPr lang="fr-FR" sz="1800" dirty="0"/>
              <a:t>Compte tenu de l’organisation actuelle de l’entreprise l’ingénieur système doit définir au moins 6 sous-réseaux. </a:t>
            </a:r>
          </a:p>
          <a:p>
            <a:pPr algn="just"/>
            <a:r>
              <a:rPr lang="fr-FR" sz="1800" dirty="0"/>
              <a:t>Compte tenu de l’évolution prévisible de l’entreprise, l’ingénieur système pense que le sous-réseau le plus important peut comporter à moyen terme 25 hôtes. </a:t>
            </a:r>
          </a:p>
          <a:p>
            <a:pPr algn="just"/>
            <a:r>
              <a:rPr lang="fr-FR" sz="1800" b="1" dirty="0"/>
              <a:t>Questions : </a:t>
            </a:r>
            <a:endParaRPr lang="fr-FR" sz="1800" dirty="0"/>
          </a:p>
          <a:p>
            <a:pPr algn="just"/>
            <a:r>
              <a:rPr lang="fr-FR" sz="1800" i="1" dirty="0"/>
              <a:t>- Quel est le découpage que doit effectuer l’ingénieur système ? En déduire la valeur du masque de sous réseau. </a:t>
            </a:r>
            <a:endParaRPr lang="fr-FR" sz="1800" dirty="0"/>
          </a:p>
          <a:p>
            <a:pPr algn="just"/>
            <a:r>
              <a:rPr lang="fr-FR" sz="1800" i="1" dirty="0"/>
              <a:t>- Quelle est l’adresse réseau et de diffusion à tous les hôtes de chaque sous réseau ? </a:t>
            </a:r>
            <a:endParaRPr lang="fr-FR" sz="18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60</a:t>
            </a:fld>
            <a:endParaRPr lang="fr-FR"/>
          </a:p>
        </p:txBody>
      </p:sp>
    </p:spTree>
    <p:extLst>
      <p:ext uri="{BB962C8B-B14F-4D97-AF65-F5344CB8AC3E}">
        <p14:creationId xmlns:p14="http://schemas.microsoft.com/office/powerpoint/2010/main" val="414572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41697" y="777922"/>
            <a:ext cx="10213984" cy="3547190"/>
          </a:xfrm>
        </p:spPr>
        <p:txBody>
          <a:bodyPr/>
          <a:lstStyle/>
          <a:p>
            <a:r>
              <a:rPr lang="fr-FR" dirty="0">
                <a:solidFill>
                  <a:srgbClr val="FF0000"/>
                </a:solidFill>
              </a:rPr>
              <a:t>TD1: Questions/ </a:t>
            </a:r>
            <a:r>
              <a:rPr lang="fr-FR" dirty="0" smtClean="0">
                <a:solidFill>
                  <a:srgbClr val="FF0000"/>
                </a:solidFill>
              </a:rPr>
              <a:t>Réponses</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61</a:t>
            </a:fld>
            <a:endParaRPr lang="fr-FR"/>
          </a:p>
        </p:txBody>
      </p:sp>
      <p:sp>
        <p:nvSpPr>
          <p:cNvPr id="4" name="Titre 1"/>
          <p:cNvSpPr txBox="1">
            <a:spLocks/>
          </p:cNvSpPr>
          <p:nvPr/>
        </p:nvSpPr>
        <p:spPr>
          <a:xfrm>
            <a:off x="633256" y="559558"/>
            <a:ext cx="10058400" cy="659187"/>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fr-FR" dirty="0">
              <a:solidFill>
                <a:srgbClr val="FF0000"/>
              </a:solidFill>
            </a:endParaRPr>
          </a:p>
        </p:txBody>
      </p:sp>
    </p:spTree>
    <p:extLst>
      <p:ext uri="{BB962C8B-B14F-4D97-AF65-F5344CB8AC3E}">
        <p14:creationId xmlns:p14="http://schemas.microsoft.com/office/powerpoint/2010/main" val="13267194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685800"/>
            <a:ext cx="10058400" cy="1051560"/>
          </a:xfrm>
        </p:spPr>
        <p:txBody>
          <a:bodyPr/>
          <a:lstStyle/>
          <a:p>
            <a:r>
              <a:rPr lang="fr-FR" dirty="0" smtClean="0">
                <a:solidFill>
                  <a:srgbClr val="FF0000"/>
                </a:solidFill>
              </a:rPr>
              <a:t>IMPORTANT</a:t>
            </a:r>
            <a:endParaRPr lang="fr-FR" dirty="0">
              <a:solidFill>
                <a:srgbClr val="FF0000"/>
              </a:solidFill>
            </a:endParaRPr>
          </a:p>
        </p:txBody>
      </p:sp>
      <p:sp>
        <p:nvSpPr>
          <p:cNvPr id="3" name="Espace réservé du contenu 2"/>
          <p:cNvSpPr>
            <a:spLocks noGrp="1"/>
          </p:cNvSpPr>
          <p:nvPr>
            <p:ph idx="1"/>
          </p:nvPr>
        </p:nvSpPr>
        <p:spPr/>
        <p:txBody>
          <a:bodyPr/>
          <a:lstStyle/>
          <a:p>
            <a:r>
              <a:rPr lang="fr-FR" dirty="0" smtClean="0"/>
              <a:t>Pour le rappel voir support 2 explication CIDR et  VLSM</a:t>
            </a:r>
          </a:p>
          <a:p>
            <a:r>
              <a:rPr lang="fr-FR" dirty="0" smtClean="0"/>
              <a:t>CIDR permet de réduire le nombre de sous réseaux et regrouper plusieurs machines sous le même réseau afin de réduire la taille de </a:t>
            </a:r>
            <a:r>
              <a:rPr lang="fr-FR" dirty="0" err="1" smtClean="0"/>
              <a:t>lable</a:t>
            </a:r>
            <a:r>
              <a:rPr lang="fr-FR" dirty="0" smtClean="0"/>
              <a:t> de routage</a:t>
            </a:r>
          </a:p>
          <a:p>
            <a:r>
              <a:rPr lang="fr-FR" dirty="0" smtClean="0"/>
              <a:t>VLSM: permets de découper en plusieurs sous réseaux le même réseau</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62</a:t>
            </a:fld>
            <a:endParaRPr lang="fr-FR"/>
          </a:p>
        </p:txBody>
      </p:sp>
    </p:spTree>
    <p:extLst>
      <p:ext uri="{BB962C8B-B14F-4D97-AF65-F5344CB8AC3E}">
        <p14:creationId xmlns:p14="http://schemas.microsoft.com/office/powerpoint/2010/main" val="2677851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5230" y="948913"/>
            <a:ext cx="10515600" cy="502145"/>
          </a:xfrm>
        </p:spPr>
        <p:txBody>
          <a:bodyPr>
            <a:normAutofit fontScale="90000"/>
          </a:bodyPr>
          <a:lstStyle/>
          <a:p>
            <a:r>
              <a:rPr lang="fr-FR" dirty="0" smtClean="0"/>
              <a:t>Inconvénients de l’adressage par classe</a:t>
            </a:r>
            <a:endParaRPr lang="fr-FR" dirty="0"/>
          </a:p>
        </p:txBody>
      </p:sp>
      <p:sp>
        <p:nvSpPr>
          <p:cNvPr id="3" name="Espace réservé du contenu 2"/>
          <p:cNvSpPr>
            <a:spLocks noGrp="1"/>
          </p:cNvSpPr>
          <p:nvPr>
            <p:ph idx="1"/>
          </p:nvPr>
        </p:nvSpPr>
        <p:spPr>
          <a:xfrm>
            <a:off x="550891" y="1728061"/>
            <a:ext cx="11383036" cy="5129939"/>
          </a:xfrm>
        </p:spPr>
        <p:txBody>
          <a:bodyPr>
            <a:noAutofit/>
          </a:bodyPr>
          <a:lstStyle/>
          <a:p>
            <a:pPr marL="355600" indent="-355600" algn="just">
              <a:lnSpc>
                <a:spcPct val="100000"/>
              </a:lnSpc>
              <a:buFont typeface="Arial" panose="020B0604020202020204" pitchFamily="34" charset="0"/>
              <a:buChar char="•"/>
              <a:tabLst>
                <a:tab pos="531813" algn="l"/>
              </a:tabLst>
            </a:pPr>
            <a:r>
              <a:rPr lang="fr-FR" sz="2000" dirty="0" smtClean="0"/>
              <a:t>Les </a:t>
            </a:r>
            <a:r>
              <a:rPr lang="fr-FR" sz="2000" dirty="0"/>
              <a:t>entreprises disposaient de l’intégralité d’une adresse réseau par classe. </a:t>
            </a:r>
          </a:p>
          <a:p>
            <a:pPr marL="355600" indent="-355600" algn="just">
              <a:lnSpc>
                <a:spcPct val="100000"/>
              </a:lnSpc>
              <a:buFont typeface="Arial" panose="020B0604020202020204" pitchFamily="34" charset="0"/>
              <a:buChar char="•"/>
              <a:tabLst>
                <a:tab pos="531813" algn="l"/>
              </a:tabLst>
            </a:pPr>
            <a:r>
              <a:rPr lang="fr-FR" sz="2000" dirty="0" smtClean="0"/>
              <a:t>Que </a:t>
            </a:r>
            <a:r>
              <a:rPr lang="fr-FR" sz="2000" dirty="0"/>
              <a:t>peut faire une entreprise de 16 millions d’adresses (Classe A) ? </a:t>
            </a:r>
          </a:p>
          <a:p>
            <a:pPr marL="355600" indent="-355600" algn="just">
              <a:lnSpc>
                <a:spcPct val="100000"/>
              </a:lnSpc>
              <a:buFont typeface="Arial" panose="020B0604020202020204" pitchFamily="34" charset="0"/>
              <a:buChar char="•"/>
              <a:tabLst>
                <a:tab pos="531813" algn="l"/>
              </a:tabLst>
            </a:pPr>
            <a:r>
              <a:rPr lang="fr-FR" sz="2000" dirty="0" smtClean="0"/>
              <a:t>Un </a:t>
            </a:r>
            <a:r>
              <a:rPr lang="fr-FR" sz="2000" dirty="0"/>
              <a:t>énorme gâchis en matière d’espace d’adressage au début d’Internet lors de l’attribution d’adresses par classe aux entreprises. </a:t>
            </a:r>
          </a:p>
          <a:p>
            <a:pPr marL="355600" indent="-355600" algn="just">
              <a:lnSpc>
                <a:spcPct val="100000"/>
              </a:lnSpc>
              <a:buFont typeface="Arial" panose="020B0604020202020204" pitchFamily="34" charset="0"/>
              <a:buChar char="•"/>
              <a:tabLst>
                <a:tab pos="531813" algn="l"/>
              </a:tabLst>
            </a:pPr>
            <a:r>
              <a:rPr lang="fr-FR" sz="2000" dirty="0" smtClean="0"/>
              <a:t>La </a:t>
            </a:r>
            <a:r>
              <a:rPr lang="fr-FR" sz="2000" dirty="0"/>
              <a:t>pénurie éventuelle en matière d’espace d’adressage IPv4. </a:t>
            </a:r>
          </a:p>
          <a:p>
            <a:pPr marL="355600" indent="-355600" algn="just">
              <a:lnSpc>
                <a:spcPct val="100000"/>
              </a:lnSpc>
              <a:buFont typeface="Arial" panose="020B0604020202020204" pitchFamily="34" charset="0"/>
              <a:buChar char="•"/>
              <a:tabLst>
                <a:tab pos="531813" algn="l"/>
              </a:tabLst>
            </a:pPr>
            <a:r>
              <a:rPr lang="fr-FR" sz="2000" dirty="0" smtClean="0"/>
              <a:t>Le </a:t>
            </a:r>
            <a:r>
              <a:rPr lang="fr-FR" sz="2000" dirty="0"/>
              <a:t>manque de flexibilité. </a:t>
            </a:r>
          </a:p>
          <a:p>
            <a:pPr marL="355600" indent="-355600" algn="just">
              <a:lnSpc>
                <a:spcPct val="100000"/>
              </a:lnSpc>
              <a:buFont typeface="Arial" panose="020B0604020202020204" pitchFamily="34" charset="0"/>
              <a:buChar char="•"/>
              <a:tabLst>
                <a:tab pos="531813" algn="l"/>
              </a:tabLst>
            </a:pPr>
            <a:r>
              <a:rPr lang="fr-FR" sz="2000" dirty="0" smtClean="0"/>
              <a:t>Certaines </a:t>
            </a:r>
            <a:r>
              <a:rPr lang="fr-FR" sz="2000" dirty="0"/>
              <a:t>entreprises et organisations gouvernementales possèdent toujours des adresses de classe A. </a:t>
            </a:r>
          </a:p>
          <a:p>
            <a:pPr marL="355600" indent="-355600" algn="just">
              <a:lnSpc>
                <a:spcPct val="100000"/>
              </a:lnSpc>
              <a:buFont typeface="Arial" panose="020B0604020202020204" pitchFamily="34" charset="0"/>
              <a:buChar char="•"/>
              <a:tabLst>
                <a:tab pos="531813" algn="l"/>
              </a:tabLst>
            </a:pPr>
            <a:r>
              <a:rPr lang="fr-FR" sz="2000" dirty="0" smtClean="0"/>
              <a:t>Exemples </a:t>
            </a:r>
            <a:r>
              <a:rPr lang="fr-FR" sz="2000" dirty="0"/>
              <a:t>: </a:t>
            </a:r>
          </a:p>
          <a:p>
            <a:pPr marL="900113" lvl="1" indent="-176213" algn="just">
              <a:lnSpc>
                <a:spcPct val="100000"/>
              </a:lnSpc>
              <a:buFont typeface="Arial" panose="020B0604020202020204" pitchFamily="34" charset="0"/>
              <a:buChar char="•"/>
              <a:tabLst>
                <a:tab pos="450850" algn="l"/>
              </a:tabLst>
            </a:pPr>
            <a:r>
              <a:rPr lang="fr-FR" sz="1600" dirty="0" smtClean="0"/>
              <a:t>Apple </a:t>
            </a:r>
            <a:r>
              <a:rPr lang="fr-FR" sz="1600" dirty="0"/>
              <a:t>Computer 17.0.0.0/8 </a:t>
            </a:r>
          </a:p>
          <a:p>
            <a:pPr marL="900113" lvl="1" indent="-176213" algn="just">
              <a:lnSpc>
                <a:spcPct val="100000"/>
              </a:lnSpc>
              <a:buFont typeface="Arial" panose="020B0604020202020204" pitchFamily="34" charset="0"/>
              <a:buChar char="•"/>
              <a:tabLst>
                <a:tab pos="450850" algn="l"/>
              </a:tabLst>
            </a:pPr>
            <a:r>
              <a:rPr lang="fr-FR" sz="1600" dirty="0" smtClean="0"/>
              <a:t>General </a:t>
            </a:r>
            <a:r>
              <a:rPr lang="fr-FR" sz="1600" dirty="0"/>
              <a:t>Electric possède 3.0.0.0/8 </a:t>
            </a:r>
          </a:p>
          <a:p>
            <a:pPr marL="900113" lvl="1" indent="-176213" algn="just">
              <a:lnSpc>
                <a:spcPct val="100000"/>
              </a:lnSpc>
              <a:buFont typeface="Arial" panose="020B0604020202020204" pitchFamily="34" charset="0"/>
              <a:buChar char="•"/>
              <a:tabLst>
                <a:tab pos="450850" algn="l"/>
              </a:tabLst>
            </a:pPr>
            <a:r>
              <a:rPr lang="fr-FR" sz="1600" dirty="0" smtClean="0"/>
              <a:t>U.S </a:t>
            </a:r>
            <a:r>
              <a:rPr lang="fr-FR" sz="1600" dirty="0"/>
              <a:t>Postal Service 56.0.0.0/8 </a:t>
            </a:r>
          </a:p>
          <a:p>
            <a:pPr algn="just">
              <a:lnSpc>
                <a:spcPct val="100000"/>
              </a:lnSpc>
              <a:buFont typeface="Arial" panose="020B0604020202020204" pitchFamily="34" charset="0"/>
              <a:buChar char="•"/>
            </a:pPr>
            <a:endParaRPr lang="fr-FR" sz="20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63</a:t>
            </a:fld>
            <a:endParaRPr lang="fr-FR"/>
          </a:p>
        </p:txBody>
      </p:sp>
    </p:spTree>
    <p:extLst>
      <p:ext uri="{BB962C8B-B14F-4D97-AF65-F5344CB8AC3E}">
        <p14:creationId xmlns:p14="http://schemas.microsoft.com/office/powerpoint/2010/main" val="406579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3131" y="736979"/>
            <a:ext cx="10058400" cy="536357"/>
          </a:xfrm>
        </p:spPr>
        <p:txBody>
          <a:bodyPr>
            <a:normAutofit fontScale="90000"/>
          </a:bodyPr>
          <a:lstStyle/>
          <a:p>
            <a:r>
              <a:rPr lang="fr-FR" dirty="0" smtClean="0">
                <a:solidFill>
                  <a:srgbClr val="FF0000"/>
                </a:solidFill>
              </a:rPr>
              <a:t>Exercices TD2 (TBD)</a:t>
            </a:r>
            <a:endParaRPr lang="fr-FR" dirty="0">
              <a:solidFill>
                <a:srgbClr val="FF0000"/>
              </a:solidFill>
            </a:endParaRPr>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64</a:t>
            </a:fld>
            <a:endParaRPr lang="fr-FR"/>
          </a:p>
        </p:txBody>
      </p:sp>
    </p:spTree>
    <p:extLst>
      <p:ext uri="{BB962C8B-B14F-4D97-AF65-F5344CB8AC3E}">
        <p14:creationId xmlns:p14="http://schemas.microsoft.com/office/powerpoint/2010/main" val="39822442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41697" y="777922"/>
            <a:ext cx="10213984" cy="3547190"/>
          </a:xfrm>
        </p:spPr>
        <p:txBody>
          <a:bodyPr>
            <a:normAutofit fontScale="90000"/>
          </a:bodyPr>
          <a:lstStyle/>
          <a:p>
            <a:r>
              <a:rPr lang="fr-FR" dirty="0" smtClean="0">
                <a:solidFill>
                  <a:srgbClr val="FF0000"/>
                </a:solidFill>
              </a:rPr>
              <a:t>TD2:</a:t>
            </a:r>
            <a:br>
              <a:rPr lang="fr-FR" dirty="0" smtClean="0">
                <a:solidFill>
                  <a:srgbClr val="FF0000"/>
                </a:solidFill>
              </a:rPr>
            </a:br>
            <a:r>
              <a:rPr lang="fr-FR" dirty="0" smtClean="0">
                <a:solidFill>
                  <a:srgbClr val="FF0000"/>
                </a:solidFill>
              </a:rPr>
              <a:t>adressage IPV4</a:t>
            </a:r>
            <a:br>
              <a:rPr lang="fr-FR" dirty="0" smtClean="0">
                <a:solidFill>
                  <a:srgbClr val="FF0000"/>
                </a:solidFill>
              </a:rPr>
            </a:br>
            <a:r>
              <a:rPr lang="fr-FR" dirty="0" smtClean="0">
                <a:solidFill>
                  <a:srgbClr val="FF0000"/>
                </a:solidFill>
              </a:rPr>
              <a:t>VLSM</a:t>
            </a:r>
            <a:br>
              <a:rPr lang="fr-FR" dirty="0" smtClean="0">
                <a:solidFill>
                  <a:srgbClr val="FF0000"/>
                </a:solidFill>
              </a:rPr>
            </a:br>
            <a:r>
              <a:rPr lang="fr-FR" dirty="0" smtClean="0">
                <a:solidFill>
                  <a:srgbClr val="FF0000"/>
                </a:solidFill>
              </a:rPr>
              <a:t>CIDR</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65</a:t>
            </a:fld>
            <a:endParaRPr lang="fr-FR"/>
          </a:p>
        </p:txBody>
      </p:sp>
      <p:sp>
        <p:nvSpPr>
          <p:cNvPr id="4" name="Titre 1"/>
          <p:cNvSpPr txBox="1">
            <a:spLocks/>
          </p:cNvSpPr>
          <p:nvPr/>
        </p:nvSpPr>
        <p:spPr>
          <a:xfrm>
            <a:off x="633256" y="559558"/>
            <a:ext cx="10058400" cy="659187"/>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fr-FR" dirty="0">
              <a:solidFill>
                <a:srgbClr val="FF0000"/>
              </a:solidFill>
            </a:endParaRPr>
          </a:p>
        </p:txBody>
      </p:sp>
    </p:spTree>
    <p:extLst>
      <p:ext uri="{BB962C8B-B14F-4D97-AF65-F5344CB8AC3E}">
        <p14:creationId xmlns:p14="http://schemas.microsoft.com/office/powerpoint/2010/main" val="23008062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66</a:t>
            </a:fld>
            <a:endParaRPr lang="fr-FR"/>
          </a:p>
        </p:txBody>
      </p:sp>
    </p:spTree>
    <p:extLst>
      <p:ext uri="{BB962C8B-B14F-4D97-AF65-F5344CB8AC3E}">
        <p14:creationId xmlns:p14="http://schemas.microsoft.com/office/powerpoint/2010/main" val="3200642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41697" y="777922"/>
            <a:ext cx="10213984" cy="3547190"/>
          </a:xfrm>
        </p:spPr>
        <p:txBody>
          <a:bodyPr>
            <a:normAutofit/>
          </a:bodyPr>
          <a:lstStyle/>
          <a:p>
            <a:r>
              <a:rPr lang="fr-FR" dirty="0" smtClean="0">
                <a:solidFill>
                  <a:srgbClr val="FF0000"/>
                </a:solidFill>
              </a:rPr>
              <a:t>IPv6</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67</a:t>
            </a:fld>
            <a:endParaRPr lang="fr-FR"/>
          </a:p>
        </p:txBody>
      </p:sp>
      <p:sp>
        <p:nvSpPr>
          <p:cNvPr id="4" name="Titre 1"/>
          <p:cNvSpPr txBox="1">
            <a:spLocks/>
          </p:cNvSpPr>
          <p:nvPr/>
        </p:nvSpPr>
        <p:spPr>
          <a:xfrm>
            <a:off x="633256" y="559558"/>
            <a:ext cx="10058400" cy="659187"/>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endParaRPr kumimoji="0" lang="fr-FR" sz="8000" b="0" i="0" u="none" strike="noStrike" kern="1200" cap="none" spc="-50" normalizeH="0" baseline="0" noProof="0" dirty="0">
              <a:ln>
                <a:noFill/>
              </a:ln>
              <a:solidFill>
                <a:srgbClr val="FF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3623581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07015" y="921957"/>
            <a:ext cx="10515600" cy="549275"/>
          </a:xfrm>
        </p:spPr>
        <p:txBody>
          <a:bodyPr>
            <a:normAutofit fontScale="90000"/>
          </a:bodyPr>
          <a:lstStyle/>
          <a:p>
            <a:r>
              <a:rPr lang="fr-FR" dirty="0" smtClean="0"/>
              <a:t>Format des adresses IPv6</a:t>
            </a:r>
            <a:endParaRPr lang="fr-FR" dirty="0"/>
          </a:p>
        </p:txBody>
      </p:sp>
      <p:sp>
        <p:nvSpPr>
          <p:cNvPr id="3" name="Espace réservé du contenu 2"/>
          <p:cNvSpPr>
            <a:spLocks noGrp="1"/>
          </p:cNvSpPr>
          <p:nvPr>
            <p:ph idx="1"/>
          </p:nvPr>
        </p:nvSpPr>
        <p:spPr>
          <a:xfrm>
            <a:off x="385728" y="1912770"/>
            <a:ext cx="11522521" cy="3363132"/>
          </a:xfrm>
        </p:spPr>
        <p:txBody>
          <a:bodyPr>
            <a:normAutofit fontScale="92500" lnSpcReduction="20000"/>
          </a:bodyPr>
          <a:lstStyle/>
          <a:p>
            <a:pPr marL="0" indent="0" algn="just">
              <a:lnSpc>
                <a:spcPct val="150000"/>
              </a:lnSpc>
              <a:buNone/>
            </a:pPr>
            <a:r>
              <a:rPr lang="fr-FR" sz="2000" b="1" dirty="0" smtClean="0"/>
              <a:t>Fonctionnalités </a:t>
            </a:r>
            <a:r>
              <a:rPr lang="fr-FR" sz="2000" b="1" dirty="0"/>
              <a:t>et caractéristiques : </a:t>
            </a:r>
            <a:endParaRPr lang="fr-FR" sz="2000" dirty="0"/>
          </a:p>
          <a:p>
            <a:pPr marL="450850" indent="-355600" algn="just">
              <a:lnSpc>
                <a:spcPct val="150000"/>
              </a:lnSpc>
              <a:buFont typeface="Arial" panose="020B0604020202020204" pitchFamily="34" charset="0"/>
              <a:buChar char="•"/>
            </a:pPr>
            <a:r>
              <a:rPr lang="fr-FR" sz="2000" dirty="0" smtClean="0"/>
              <a:t>Un </a:t>
            </a:r>
            <a:r>
              <a:rPr lang="fr-FR" sz="2000" dirty="0"/>
              <a:t>adressage hiérarchique sur 128 bits pour étendre les fonctionnalités d’adressage. </a:t>
            </a:r>
          </a:p>
          <a:p>
            <a:pPr marL="450850" indent="-355600" algn="just">
              <a:lnSpc>
                <a:spcPct val="150000"/>
              </a:lnSpc>
              <a:buFont typeface="Arial" panose="020B0604020202020204" pitchFamily="34" charset="0"/>
              <a:buChar char="•"/>
            </a:pPr>
            <a:r>
              <a:rPr lang="fr-FR" sz="2000" dirty="0" smtClean="0"/>
              <a:t>Un </a:t>
            </a:r>
            <a:r>
              <a:rPr lang="fr-FR" sz="2000" dirty="0"/>
              <a:t>format d’en-tête simplifié pour améliorer le traitement des paquets. </a:t>
            </a:r>
          </a:p>
          <a:p>
            <a:pPr marL="450850" indent="-355600" algn="just">
              <a:lnSpc>
                <a:spcPct val="150000"/>
              </a:lnSpc>
              <a:buFont typeface="Arial" panose="020B0604020202020204" pitchFamily="34" charset="0"/>
              <a:buChar char="•"/>
            </a:pPr>
            <a:r>
              <a:rPr lang="fr-FR" sz="2000" dirty="0" smtClean="0"/>
              <a:t>Une </a:t>
            </a:r>
            <a:r>
              <a:rPr lang="fr-FR" sz="2000" dirty="0"/>
              <a:t>prise en charge améliorée des extensions et des options pour optimiser l’évolutivité et la durée de vie. </a:t>
            </a:r>
          </a:p>
          <a:p>
            <a:pPr marL="450850" indent="-355600" algn="just">
              <a:lnSpc>
                <a:spcPct val="150000"/>
              </a:lnSpc>
              <a:buFont typeface="Arial" panose="020B0604020202020204" pitchFamily="34" charset="0"/>
              <a:buChar char="•"/>
            </a:pPr>
            <a:r>
              <a:rPr lang="fr-FR" sz="2000" dirty="0" smtClean="0"/>
              <a:t>Une </a:t>
            </a:r>
            <a:r>
              <a:rPr lang="fr-FR" sz="2000" dirty="0"/>
              <a:t>capacité d’étiquetage de flux comme mécanisme </a:t>
            </a:r>
            <a:r>
              <a:rPr lang="fr-FR" sz="2000" dirty="0" err="1"/>
              <a:t>QoS</a:t>
            </a:r>
            <a:r>
              <a:rPr lang="fr-FR" sz="2000" dirty="0"/>
              <a:t>. </a:t>
            </a:r>
          </a:p>
          <a:p>
            <a:pPr marL="450850" indent="-355600" algn="just">
              <a:lnSpc>
                <a:spcPct val="150000"/>
              </a:lnSpc>
              <a:buFont typeface="Arial" panose="020B0604020202020204" pitchFamily="34" charset="0"/>
              <a:buChar char="•"/>
            </a:pPr>
            <a:r>
              <a:rPr lang="fr-FR" sz="2000" dirty="0" smtClean="0"/>
              <a:t>Des </a:t>
            </a:r>
            <a:r>
              <a:rPr lang="fr-FR" sz="2000" dirty="0"/>
              <a:t>fonctionnalités d’authentification et de confidentialité pour intégrer la sécurité. </a:t>
            </a: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68</a:t>
            </a:fld>
            <a:endParaRPr lang="fr-FR"/>
          </a:p>
        </p:txBody>
      </p:sp>
    </p:spTree>
    <p:extLst>
      <p:ext uri="{BB962C8B-B14F-4D97-AF65-F5344CB8AC3E}">
        <p14:creationId xmlns:p14="http://schemas.microsoft.com/office/powerpoint/2010/main" val="20408056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a:xfrm>
            <a:off x="363940" y="232012"/>
            <a:ext cx="10058400" cy="1450757"/>
          </a:xfrm>
        </p:spPr>
        <p:txBody>
          <a:bodyPr vert="horz" lIns="92075" tIns="46038" rIns="92075" bIns="46038" rtlCol="0" anchor="b">
            <a:normAutofit/>
          </a:bodyPr>
          <a:lstStyle/>
          <a:p>
            <a:pPr>
              <a:defRPr/>
            </a:pPr>
            <a:r>
              <a:rPr lang="fr-FR">
                <a:ea typeface="+mj-ea"/>
              </a:rPr>
              <a:t>IPV6</a:t>
            </a:r>
          </a:p>
        </p:txBody>
      </p:sp>
      <p:sp>
        <p:nvSpPr>
          <p:cNvPr id="189444" name="Rectangle 3"/>
          <p:cNvSpPr>
            <a:spLocks noGrp="1" noChangeArrowheads="1"/>
          </p:cNvSpPr>
          <p:nvPr>
            <p:ph idx="1"/>
          </p:nvPr>
        </p:nvSpPr>
        <p:spPr>
          <a:xfrm>
            <a:off x="363939" y="2209800"/>
            <a:ext cx="11349089" cy="3396343"/>
          </a:xfrm>
        </p:spPr>
        <p:txBody>
          <a:bodyPr vert="horz" lIns="92075" tIns="46038" rIns="92075" bIns="46038" rtlCol="0">
            <a:normAutofit/>
          </a:bodyPr>
          <a:lstStyle/>
          <a:p>
            <a:pPr>
              <a:lnSpc>
                <a:spcPct val="90000"/>
              </a:lnSpc>
            </a:pPr>
            <a:r>
              <a:rPr lang="fr-FR" altLang="fr-FR" sz="2400" b="1" dirty="0"/>
              <a:t>Pourquoi un nouveau Protocole IP</a:t>
            </a:r>
            <a:r>
              <a:rPr lang="fr-FR" altLang="fr-FR" sz="2400" dirty="0"/>
              <a:t> ?</a:t>
            </a:r>
          </a:p>
          <a:p>
            <a:pPr>
              <a:lnSpc>
                <a:spcPct val="90000"/>
              </a:lnSpc>
              <a:buFont typeface="ZapfDingbats" pitchFamily="82" charset="2"/>
              <a:buNone/>
            </a:pPr>
            <a:r>
              <a:rPr lang="fr-FR" altLang="fr-FR" sz="2400" i="1" dirty="0"/>
              <a:t>  </a:t>
            </a:r>
            <a:r>
              <a:rPr lang="fr-FR" altLang="fr-FR" sz="2400" dirty="0"/>
              <a:t>Actuellement la taille de l</a:t>
            </a:r>
            <a:r>
              <a:rPr lang="fr-FR" altLang="en-US" sz="2400" dirty="0"/>
              <a:t>’</a:t>
            </a:r>
            <a:r>
              <a:rPr lang="fr-FR" altLang="fr-FR" sz="2400" dirty="0"/>
              <a:t>Internet double tous les 12mois</a:t>
            </a:r>
          </a:p>
          <a:p>
            <a:pPr marL="1077913" lvl="1" indent="-182563">
              <a:buFontTx/>
              <a:buChar char="o"/>
            </a:pPr>
            <a:r>
              <a:rPr lang="fr-FR" altLang="fr-FR" dirty="0">
                <a:solidFill>
                  <a:srgbClr val="000020"/>
                </a:solidFill>
              </a:rPr>
              <a:t>problèmes à résoudre l'épuisement des adresses </a:t>
            </a:r>
            <a:r>
              <a:rPr lang="fr-FR" altLang="fr-FR" dirty="0">
                <a:solidFill>
                  <a:srgbClr val="C1C1C1"/>
                </a:solidFill>
              </a:rPr>
              <a:t> </a:t>
            </a:r>
            <a:r>
              <a:rPr lang="fr-FR" altLang="fr-FR" dirty="0">
                <a:solidFill>
                  <a:srgbClr val="000020"/>
                </a:solidFill>
              </a:rPr>
              <a:t>IP </a:t>
            </a:r>
            <a:endParaRPr lang="fr-FR" altLang="fr-FR" dirty="0" smtClean="0">
              <a:solidFill>
                <a:srgbClr val="000020"/>
              </a:solidFill>
            </a:endParaRPr>
          </a:p>
          <a:p>
            <a:pPr marL="1077913" lvl="1" indent="-182563">
              <a:buFontTx/>
              <a:buChar char="o"/>
            </a:pPr>
            <a:r>
              <a:rPr lang="fr-FR" altLang="fr-FR" dirty="0" smtClean="0">
                <a:solidFill>
                  <a:srgbClr val="000020"/>
                </a:solidFill>
              </a:rPr>
              <a:t>Et </a:t>
            </a:r>
            <a:r>
              <a:rPr lang="fr-FR" altLang="fr-FR" dirty="0">
                <a:solidFill>
                  <a:srgbClr val="000020"/>
                </a:solidFill>
              </a:rPr>
              <a:t>l'explosion de la taille des tables de routage</a:t>
            </a:r>
          </a:p>
          <a:p>
            <a:pPr marL="1077913" lvl="1" indent="-182563">
              <a:buFontTx/>
              <a:buChar char="o"/>
            </a:pPr>
            <a:r>
              <a:rPr lang="fr-FR" altLang="fr-FR" dirty="0">
                <a:solidFill>
                  <a:srgbClr val="000020"/>
                </a:solidFill>
              </a:rPr>
              <a:t>le nouveau protocole doit permettre d'adresser un espace</a:t>
            </a:r>
            <a:r>
              <a:rPr lang="fr-FR" altLang="fr-FR" sz="2000" dirty="0">
                <a:solidFill>
                  <a:srgbClr val="000020"/>
                </a:solidFill>
              </a:rPr>
              <a:t> </a:t>
            </a:r>
            <a:r>
              <a:rPr lang="fr-FR" altLang="fr-FR" dirty="0">
                <a:solidFill>
                  <a:srgbClr val="000020"/>
                </a:solidFill>
              </a:rPr>
              <a:t>(beaucoup) plus grand (10 E+9 réseaux au minimum)</a:t>
            </a:r>
          </a:p>
          <a:p>
            <a:pPr marL="1077913" lvl="1" indent="-182563">
              <a:buFontTx/>
              <a:buChar char="o"/>
            </a:pPr>
            <a:r>
              <a:rPr lang="fr-FR" altLang="fr-FR" sz="2000" dirty="0">
                <a:solidFill>
                  <a:srgbClr val="000020"/>
                </a:solidFill>
              </a:rPr>
              <a:t>un routage plus efficace</a:t>
            </a:r>
            <a:endParaRPr lang="fr-FR" altLang="fr-FR" sz="2000" dirty="0">
              <a:solidFill>
                <a:srgbClr val="000000"/>
              </a:solidFill>
            </a:endParaRPr>
          </a:p>
          <a:p>
            <a:pPr>
              <a:lnSpc>
                <a:spcPct val="90000"/>
              </a:lnSpc>
              <a:buFont typeface="ZapfDingbats" pitchFamily="82" charset="2"/>
              <a:buNone/>
            </a:pPr>
            <a:endParaRPr lang="fr-FR" altLang="fr-FR" sz="2400" dirty="0"/>
          </a:p>
        </p:txBody>
      </p:sp>
      <p:sp>
        <p:nvSpPr>
          <p:cNvPr id="189442"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6E88E5C5-951D-4E4A-B6BA-72F7BA59F777}" type="slidenum">
              <a:rPr lang="en-US" altLang="fr-FR" sz="1400"/>
              <a:pPr>
                <a:spcBef>
                  <a:spcPct val="0"/>
                </a:spcBef>
                <a:buClrTx/>
                <a:buSzTx/>
                <a:buFontTx/>
                <a:buNone/>
              </a:pPr>
              <a:t>69</a:t>
            </a:fld>
            <a:endParaRPr lang="en-US" altLang="fr-FR" sz="1400"/>
          </a:p>
        </p:txBody>
      </p:sp>
    </p:spTree>
    <p:extLst>
      <p:ext uri="{BB962C8B-B14F-4D97-AF65-F5344CB8AC3E}">
        <p14:creationId xmlns:p14="http://schemas.microsoft.com/office/powerpoint/2010/main" val="3030557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9905" y="777224"/>
            <a:ext cx="10058400" cy="766945"/>
          </a:xfrm>
        </p:spPr>
        <p:txBody>
          <a:bodyPr/>
          <a:lstStyle/>
          <a:p>
            <a:r>
              <a:rPr lang="fr-FR" dirty="0" smtClean="0"/>
              <a:t>Le modèle TCP/IP</a:t>
            </a:r>
            <a:endParaRPr lang="fr-FR" dirty="0"/>
          </a:p>
        </p:txBody>
      </p:sp>
      <p:sp>
        <p:nvSpPr>
          <p:cNvPr id="3" name="Espace réservé du contenu 2"/>
          <p:cNvSpPr>
            <a:spLocks noGrp="1"/>
          </p:cNvSpPr>
          <p:nvPr>
            <p:ph idx="1"/>
          </p:nvPr>
        </p:nvSpPr>
        <p:spPr>
          <a:xfrm>
            <a:off x="619905" y="2169994"/>
            <a:ext cx="6714877" cy="2078956"/>
          </a:xfrm>
        </p:spPr>
        <p:txBody>
          <a:bodyPr>
            <a:normAutofit lnSpcReduction="10000"/>
          </a:bodyPr>
          <a:lstStyle/>
          <a:p>
            <a:pPr marL="355600" indent="-260350" algn="just">
              <a:buFont typeface="Arial" panose="020B0604020202020204" pitchFamily="34" charset="0"/>
              <a:buChar char="•"/>
            </a:pPr>
            <a:r>
              <a:rPr lang="fr-FR" dirty="0"/>
              <a:t>Le modèle TCP/IP est organisé</a:t>
            </a:r>
          </a:p>
          <a:p>
            <a:pPr marL="355600" indent="-260350" algn="just">
              <a:buFont typeface="Arial" panose="020B0604020202020204" pitchFamily="34" charset="0"/>
              <a:buChar char="•"/>
            </a:pPr>
            <a:r>
              <a:rPr lang="fr-FR" dirty="0"/>
              <a:t>seulement selon 4 couches.</a:t>
            </a:r>
          </a:p>
          <a:p>
            <a:pPr marL="355600" indent="-260350" algn="just">
              <a:buFont typeface="Arial" panose="020B0604020202020204" pitchFamily="34" charset="0"/>
              <a:buChar char="•"/>
            </a:pPr>
            <a:r>
              <a:rPr lang="fr-FR" dirty="0" smtClean="0"/>
              <a:t>Il </a:t>
            </a:r>
            <a:r>
              <a:rPr lang="fr-FR" dirty="0"/>
              <a:t>correspond à une pile de </a:t>
            </a:r>
            <a:r>
              <a:rPr lang="fr-FR" dirty="0" smtClean="0"/>
              <a:t>protocole avec </a:t>
            </a:r>
            <a:r>
              <a:rPr lang="fr-FR" dirty="0"/>
              <a:t>:</a:t>
            </a:r>
          </a:p>
          <a:p>
            <a:pPr marL="355600" indent="-260350" algn="just">
              <a:buFont typeface="Arial" panose="020B0604020202020204" pitchFamily="34" charset="0"/>
              <a:buChar char="•"/>
            </a:pPr>
            <a:r>
              <a:rPr lang="fr-FR" dirty="0" smtClean="0"/>
              <a:t>TCP </a:t>
            </a:r>
            <a:r>
              <a:rPr lang="fr-FR" dirty="0"/>
              <a:t>(Transport Control Protocol) pour </a:t>
            </a:r>
            <a:r>
              <a:rPr lang="fr-FR" dirty="0" smtClean="0"/>
              <a:t>la couche </a:t>
            </a:r>
            <a:r>
              <a:rPr lang="fr-FR" dirty="0"/>
              <a:t>Transport</a:t>
            </a:r>
          </a:p>
          <a:p>
            <a:pPr marL="355600" indent="-260350" algn="just">
              <a:buFont typeface="Arial" panose="020B0604020202020204" pitchFamily="34" charset="0"/>
              <a:buChar char="•"/>
            </a:pPr>
            <a:r>
              <a:rPr lang="fr-FR" dirty="0" smtClean="0"/>
              <a:t>IP </a:t>
            </a:r>
            <a:r>
              <a:rPr lang="fr-FR" dirty="0"/>
              <a:t>(Internet Protocol) pour la </a:t>
            </a:r>
            <a:r>
              <a:rPr lang="fr-FR" dirty="0" smtClean="0"/>
              <a:t>couche Réseau</a:t>
            </a:r>
            <a:r>
              <a:rPr lang="fr-FR" dirty="0"/>
              <a:t>.</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7</a:t>
            </a:fld>
            <a:endParaRPr lang="fr-FR"/>
          </a:p>
        </p:txBody>
      </p:sp>
      <p:pic>
        <p:nvPicPr>
          <p:cNvPr id="5" name="Image 4"/>
          <p:cNvPicPr>
            <a:picLocks noChangeAspect="1"/>
          </p:cNvPicPr>
          <p:nvPr/>
        </p:nvPicPr>
        <p:blipFill>
          <a:blip r:embed="rId2"/>
          <a:stretch>
            <a:fillRect/>
          </a:stretch>
        </p:blipFill>
        <p:spPr>
          <a:xfrm>
            <a:off x="7513983" y="2169994"/>
            <a:ext cx="4174443" cy="3038142"/>
          </a:xfrm>
          <a:prstGeom prst="rect">
            <a:avLst/>
          </a:prstGeom>
        </p:spPr>
      </p:pic>
    </p:spTree>
    <p:extLst>
      <p:ext uri="{BB962C8B-B14F-4D97-AF65-F5344CB8AC3E}">
        <p14:creationId xmlns:p14="http://schemas.microsoft.com/office/powerpoint/2010/main" val="19057659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a:xfrm>
            <a:off x="537948" y="477672"/>
            <a:ext cx="7086600" cy="1266825"/>
          </a:xfrm>
        </p:spPr>
        <p:txBody>
          <a:bodyPr vert="horz" lIns="92075" tIns="46038" rIns="92075" bIns="46038" rtlCol="0" anchor="b">
            <a:normAutofit/>
          </a:bodyPr>
          <a:lstStyle/>
          <a:p>
            <a:r>
              <a:rPr lang="fr-FR" altLang="fr-FR" sz="3600" b="1" dirty="0"/>
              <a:t>de IPv4 à IPv6</a:t>
            </a:r>
            <a:br>
              <a:rPr lang="fr-FR" altLang="fr-FR" sz="3600" b="1" dirty="0"/>
            </a:br>
            <a:endParaRPr lang="fr-FR" altLang="fr-FR" sz="3600" b="1" dirty="0"/>
          </a:p>
        </p:txBody>
      </p:sp>
      <p:sp>
        <p:nvSpPr>
          <p:cNvPr id="191492" name="Rectangle 3"/>
          <p:cNvSpPr>
            <a:spLocks noGrp="1" noChangeArrowheads="1"/>
          </p:cNvSpPr>
          <p:nvPr>
            <p:ph idx="1"/>
          </p:nvPr>
        </p:nvSpPr>
        <p:spPr>
          <a:xfrm>
            <a:off x="537948" y="2031360"/>
            <a:ext cx="11321955" cy="5029200"/>
          </a:xfrm>
        </p:spPr>
        <p:txBody>
          <a:bodyPr vert="horz" lIns="92075" tIns="46038" rIns="92075" bIns="46038" rtlCol="0">
            <a:normAutofit/>
          </a:bodyPr>
          <a:lstStyle/>
          <a:p>
            <a:pPr>
              <a:lnSpc>
                <a:spcPct val="90000"/>
              </a:lnSpc>
              <a:buFont typeface="ZapfDingbats" pitchFamily="82" charset="2"/>
              <a:buNone/>
            </a:pPr>
            <a:r>
              <a:rPr lang="fr-FR" altLang="fr-FR" b="1" dirty="0">
                <a:solidFill>
                  <a:srgbClr val="000020"/>
                </a:solidFill>
              </a:rPr>
              <a:t>Pour résoudre ces problèmes :</a:t>
            </a:r>
          </a:p>
          <a:p>
            <a:pPr>
              <a:lnSpc>
                <a:spcPct val="90000"/>
              </a:lnSpc>
              <a:buFont typeface="ZapfDingbats" pitchFamily="82" charset="2"/>
              <a:buNone/>
            </a:pPr>
            <a:r>
              <a:rPr lang="fr-FR" altLang="fr-FR" sz="2400" dirty="0">
                <a:solidFill>
                  <a:srgbClr val="0000FF"/>
                </a:solidFill>
              </a:rPr>
              <a:t>Nouvelle version </a:t>
            </a:r>
            <a:r>
              <a:rPr lang="fr-FR" altLang="fr-FR" dirty="0">
                <a:solidFill>
                  <a:srgbClr val="000020"/>
                </a:solidFill>
              </a:rPr>
              <a:t>de Internet Protocol : Version 6</a:t>
            </a:r>
          </a:p>
          <a:p>
            <a:pPr>
              <a:lnSpc>
                <a:spcPct val="90000"/>
              </a:lnSpc>
            </a:pPr>
            <a:r>
              <a:rPr lang="fr-FR" altLang="fr-FR" sz="2400" dirty="0">
                <a:solidFill>
                  <a:srgbClr val="000020"/>
                </a:solidFill>
              </a:rPr>
              <a:t>actuellement : IPv4</a:t>
            </a:r>
          </a:p>
          <a:p>
            <a:pPr>
              <a:lnSpc>
                <a:spcPct val="90000"/>
              </a:lnSpc>
            </a:pPr>
            <a:r>
              <a:rPr lang="fr-FR" altLang="fr-FR" sz="2400" dirty="0">
                <a:solidFill>
                  <a:srgbClr val="000020"/>
                </a:solidFill>
              </a:rPr>
              <a:t>IANA: Internet </a:t>
            </a:r>
            <a:r>
              <a:rPr lang="fr-FR" altLang="fr-FR" sz="2400" dirty="0" err="1">
                <a:solidFill>
                  <a:srgbClr val="000020"/>
                </a:solidFill>
              </a:rPr>
              <a:t>Assignment</a:t>
            </a:r>
            <a:r>
              <a:rPr lang="fr-FR" altLang="fr-FR" sz="2400" dirty="0">
                <a:solidFill>
                  <a:srgbClr val="000020"/>
                </a:solidFill>
              </a:rPr>
              <a:t> </a:t>
            </a:r>
            <a:r>
              <a:rPr lang="fr-FR" altLang="fr-FR" sz="2400" dirty="0" err="1">
                <a:solidFill>
                  <a:srgbClr val="000020"/>
                </a:solidFill>
              </a:rPr>
              <a:t>Numbers</a:t>
            </a:r>
            <a:r>
              <a:rPr lang="fr-FR" altLang="fr-FR" sz="2400" dirty="0">
                <a:solidFill>
                  <a:srgbClr val="000020"/>
                </a:solidFill>
              </a:rPr>
              <a:t> </a:t>
            </a:r>
            <a:r>
              <a:rPr lang="fr-FR" altLang="fr-FR" sz="2400" dirty="0" err="1">
                <a:solidFill>
                  <a:srgbClr val="000020"/>
                </a:solidFill>
              </a:rPr>
              <a:t>Authority</a:t>
            </a:r>
            <a:r>
              <a:rPr lang="fr-FR" altLang="fr-FR" sz="2400" dirty="0">
                <a:solidFill>
                  <a:srgbClr val="000020"/>
                </a:solidFill>
              </a:rPr>
              <a:t> (RFC 1700) Ce nouveau protocole (IPv6) :</a:t>
            </a:r>
          </a:p>
          <a:p>
            <a:pPr marL="819150" lvl="1">
              <a:buFontTx/>
              <a:buChar char="o"/>
            </a:pPr>
            <a:r>
              <a:rPr lang="fr-FR" altLang="fr-FR" sz="2000" dirty="0">
                <a:solidFill>
                  <a:srgbClr val="000020"/>
                </a:solidFill>
              </a:rPr>
              <a:t>garde ce qui a fait le succès de l</a:t>
            </a:r>
            <a:r>
              <a:rPr lang="fr-FR" altLang="en-US" sz="2000" dirty="0">
                <a:solidFill>
                  <a:srgbClr val="000020"/>
                </a:solidFill>
              </a:rPr>
              <a:t>’</a:t>
            </a:r>
            <a:r>
              <a:rPr lang="fr-FR" altLang="fr-FR" sz="2000" dirty="0">
                <a:solidFill>
                  <a:srgbClr val="000020"/>
                </a:solidFill>
              </a:rPr>
              <a:t>Internet</a:t>
            </a:r>
          </a:p>
          <a:p>
            <a:pPr marL="819150" lvl="1">
              <a:buFontTx/>
              <a:buChar char="o"/>
            </a:pPr>
            <a:r>
              <a:rPr lang="fr-FR" altLang="fr-FR" sz="2000" dirty="0">
                <a:solidFill>
                  <a:srgbClr val="000020"/>
                </a:solidFill>
              </a:rPr>
              <a:t>étend la fonction d'adressage et de routage</a:t>
            </a:r>
          </a:p>
          <a:p>
            <a:pPr marL="819150" lvl="1">
              <a:buFontTx/>
              <a:buChar char="o"/>
            </a:pPr>
            <a:r>
              <a:rPr lang="fr-FR" altLang="fr-FR" sz="2000" dirty="0">
                <a:solidFill>
                  <a:srgbClr val="000020"/>
                </a:solidFill>
              </a:rPr>
              <a:t>tend à résoudre les problèmes qui vont devenir critiques</a:t>
            </a:r>
          </a:p>
          <a:p>
            <a:pPr>
              <a:lnSpc>
                <a:spcPct val="90000"/>
              </a:lnSpc>
              <a:buFont typeface="ZapfDingbats" pitchFamily="82" charset="2"/>
              <a:buNone/>
            </a:pPr>
            <a:r>
              <a:rPr lang="fr-FR" altLang="fr-FR" sz="2400" dirty="0">
                <a:solidFill>
                  <a:srgbClr val="000020"/>
                </a:solidFill>
              </a:rPr>
              <a:t>       (applications temps réel, multipoint, sécurité...)</a:t>
            </a:r>
          </a:p>
          <a:p>
            <a:pPr>
              <a:lnSpc>
                <a:spcPct val="90000"/>
              </a:lnSpc>
              <a:buFont typeface="ZapfDingbats" pitchFamily="82" charset="2"/>
              <a:buNone/>
            </a:pPr>
            <a:endParaRPr lang="fr-FR" altLang="fr-FR" sz="2400" dirty="0">
              <a:solidFill>
                <a:srgbClr val="000000"/>
              </a:solidFill>
              <a:latin typeface="Wingdings075" charset="0"/>
            </a:endParaRPr>
          </a:p>
          <a:p>
            <a:pPr>
              <a:lnSpc>
                <a:spcPct val="90000"/>
              </a:lnSpc>
              <a:buFont typeface="ZapfDingbats" pitchFamily="82" charset="2"/>
              <a:buNone/>
            </a:pPr>
            <a:endParaRPr lang="fr-FR" altLang="fr-FR" sz="2400" dirty="0"/>
          </a:p>
        </p:txBody>
      </p:sp>
      <p:sp>
        <p:nvSpPr>
          <p:cNvPr id="191490"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0809912-2370-48F6-9489-6939A73223C2}" type="slidenum">
              <a:rPr lang="en-US" altLang="fr-FR" sz="1400"/>
              <a:pPr>
                <a:spcBef>
                  <a:spcPct val="0"/>
                </a:spcBef>
                <a:buClrTx/>
                <a:buSzTx/>
                <a:buFontTx/>
                <a:buNone/>
              </a:pPr>
              <a:t>70</a:t>
            </a:fld>
            <a:endParaRPr lang="en-US" altLang="fr-FR" sz="1400"/>
          </a:p>
        </p:txBody>
      </p:sp>
    </p:spTree>
    <p:extLst>
      <p:ext uri="{BB962C8B-B14F-4D97-AF65-F5344CB8AC3E}">
        <p14:creationId xmlns:p14="http://schemas.microsoft.com/office/powerpoint/2010/main" val="21755390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a:xfrm>
            <a:off x="611875" y="392373"/>
            <a:ext cx="8610600" cy="1143000"/>
          </a:xfrm>
        </p:spPr>
        <p:txBody>
          <a:bodyPr vert="horz" lIns="92075" tIns="46038" rIns="92075" bIns="46038" rtlCol="0" anchor="b">
            <a:normAutofit/>
          </a:bodyPr>
          <a:lstStyle/>
          <a:p>
            <a:r>
              <a:rPr lang="fr-FR" altLang="fr-FR" dirty="0" smtClean="0"/>
              <a:t>IPV6 :</a:t>
            </a:r>
            <a:r>
              <a:rPr lang="fr-FR" altLang="fr-FR" b="1" dirty="0" smtClean="0"/>
              <a:t>Quelques Caractéristiques</a:t>
            </a:r>
            <a:endParaRPr lang="fr-FR" altLang="fr-FR" dirty="0" smtClean="0"/>
          </a:p>
        </p:txBody>
      </p:sp>
      <p:sp>
        <p:nvSpPr>
          <p:cNvPr id="193540" name="Rectangle 3"/>
          <p:cNvSpPr>
            <a:spLocks noGrp="1" noChangeArrowheads="1"/>
          </p:cNvSpPr>
          <p:nvPr>
            <p:ph idx="1"/>
          </p:nvPr>
        </p:nvSpPr>
        <p:spPr>
          <a:xfrm>
            <a:off x="611875" y="2176710"/>
            <a:ext cx="8915400" cy="4648200"/>
          </a:xfrm>
        </p:spPr>
        <p:txBody>
          <a:bodyPr vert="horz" lIns="92075" tIns="46038" rIns="92075" bIns="46038" rtlCol="0">
            <a:normAutofit/>
          </a:bodyPr>
          <a:lstStyle/>
          <a:p>
            <a:pPr marL="819150" lvl="1">
              <a:buFontTx/>
              <a:buChar char="o"/>
            </a:pPr>
            <a:r>
              <a:rPr lang="fr-FR" altLang="fr-FR" sz="2000" dirty="0">
                <a:solidFill>
                  <a:srgbClr val="000020"/>
                </a:solidFill>
              </a:rPr>
              <a:t>Adresse plus longue : 128 bits (16 octets)</a:t>
            </a:r>
          </a:p>
          <a:p>
            <a:pPr marL="819150" lvl="1">
              <a:buFontTx/>
              <a:buChar char="o"/>
            </a:pPr>
            <a:r>
              <a:rPr lang="fr-FR" altLang="fr-FR" sz="2000" dirty="0">
                <a:solidFill>
                  <a:srgbClr val="C100C1"/>
                </a:solidFill>
              </a:rPr>
              <a:t> </a:t>
            </a:r>
            <a:r>
              <a:rPr lang="fr-FR" altLang="fr-FR" sz="2000" dirty="0">
                <a:solidFill>
                  <a:srgbClr val="000020"/>
                </a:solidFill>
              </a:rPr>
              <a:t>Adressage de 340 x 10 e36 équipements</a:t>
            </a:r>
          </a:p>
          <a:p>
            <a:pPr marL="819150" lvl="1">
              <a:buFontTx/>
              <a:buChar char="o"/>
            </a:pPr>
            <a:r>
              <a:rPr lang="fr-FR" altLang="fr-FR" sz="2000" dirty="0">
                <a:solidFill>
                  <a:srgbClr val="000020"/>
                </a:solidFill>
              </a:rPr>
              <a:t>Adressage hiérarchique</a:t>
            </a:r>
          </a:p>
          <a:p>
            <a:pPr>
              <a:lnSpc>
                <a:spcPct val="90000"/>
              </a:lnSpc>
              <a:buFont typeface="ZapfDingbats" pitchFamily="82" charset="2"/>
              <a:buNone/>
            </a:pPr>
            <a:endParaRPr lang="fr-FR" altLang="fr-FR" sz="2400" dirty="0">
              <a:solidFill>
                <a:srgbClr val="000020"/>
              </a:solidFill>
            </a:endParaRPr>
          </a:p>
          <a:p>
            <a:pPr>
              <a:lnSpc>
                <a:spcPct val="90000"/>
              </a:lnSpc>
            </a:pPr>
            <a:r>
              <a:rPr lang="fr-FR" altLang="fr-FR" sz="2400" dirty="0">
                <a:solidFill>
                  <a:srgbClr val="000020"/>
                </a:solidFill>
              </a:rPr>
              <a:t>3 types d</a:t>
            </a:r>
            <a:r>
              <a:rPr lang="fr-FR" altLang="en-US" sz="2400" dirty="0">
                <a:solidFill>
                  <a:srgbClr val="000020"/>
                </a:solidFill>
              </a:rPr>
              <a:t>’</a:t>
            </a:r>
            <a:r>
              <a:rPr lang="fr-FR" altLang="fr-FR" sz="2400" dirty="0">
                <a:solidFill>
                  <a:srgbClr val="000020"/>
                </a:solidFill>
              </a:rPr>
              <a:t>adresses :</a:t>
            </a:r>
          </a:p>
          <a:p>
            <a:pPr marL="819150" lvl="1">
              <a:buFontTx/>
              <a:buChar char="o"/>
            </a:pPr>
            <a:r>
              <a:rPr lang="fr-FR" altLang="fr-FR" sz="2000" dirty="0">
                <a:solidFill>
                  <a:srgbClr val="000020"/>
                </a:solidFill>
              </a:rPr>
              <a:t>Unicast</a:t>
            </a:r>
          </a:p>
          <a:p>
            <a:pPr marL="819150" lvl="1">
              <a:buFontTx/>
              <a:buChar char="o"/>
            </a:pPr>
            <a:r>
              <a:rPr lang="fr-FR" altLang="fr-FR" sz="2000" dirty="0">
                <a:solidFill>
                  <a:srgbClr val="000020"/>
                </a:solidFill>
              </a:rPr>
              <a:t>Multicast</a:t>
            </a:r>
          </a:p>
          <a:p>
            <a:pPr marL="819150" lvl="1">
              <a:buFontTx/>
              <a:buChar char="o"/>
            </a:pPr>
            <a:r>
              <a:rPr lang="fr-FR" altLang="fr-FR" sz="2000" i="1" dirty="0">
                <a:solidFill>
                  <a:srgbClr val="000020"/>
                </a:solidFill>
              </a:rPr>
              <a:t>Broadcast</a:t>
            </a:r>
            <a:endParaRPr lang="fr-FR" altLang="fr-FR" sz="2000" dirty="0">
              <a:solidFill>
                <a:srgbClr val="000000"/>
              </a:solidFill>
            </a:endParaRPr>
          </a:p>
          <a:p>
            <a:pPr>
              <a:lnSpc>
                <a:spcPct val="90000"/>
              </a:lnSpc>
              <a:buFont typeface="ZapfDingbats" pitchFamily="82" charset="2"/>
              <a:buNone/>
            </a:pPr>
            <a:endParaRPr lang="fr-FR" altLang="fr-FR" sz="2400" dirty="0"/>
          </a:p>
        </p:txBody>
      </p:sp>
      <p:sp>
        <p:nvSpPr>
          <p:cNvPr id="193538"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5DE537C-D8DB-4440-88B9-3D5A8BF526A5}" type="slidenum">
              <a:rPr lang="en-US" altLang="fr-FR" sz="1400"/>
              <a:pPr>
                <a:spcBef>
                  <a:spcPct val="0"/>
                </a:spcBef>
                <a:buClrTx/>
                <a:buSzTx/>
                <a:buFontTx/>
                <a:buNone/>
              </a:pPr>
              <a:t>71</a:t>
            </a:fld>
            <a:endParaRPr lang="en-US" altLang="fr-FR" sz="1400"/>
          </a:p>
        </p:txBody>
      </p:sp>
    </p:spTree>
    <p:extLst>
      <p:ext uri="{BB962C8B-B14F-4D97-AF65-F5344CB8AC3E}">
        <p14:creationId xmlns:p14="http://schemas.microsoft.com/office/powerpoint/2010/main" val="18422153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a:xfrm>
            <a:off x="582305" y="438908"/>
            <a:ext cx="8610600" cy="1143000"/>
          </a:xfrm>
        </p:spPr>
        <p:txBody>
          <a:bodyPr vert="horz" lIns="92075" tIns="46038" rIns="92075" bIns="46038" rtlCol="0" anchor="b">
            <a:normAutofit/>
          </a:bodyPr>
          <a:lstStyle/>
          <a:p>
            <a:r>
              <a:rPr lang="fr-FR" altLang="fr-FR" sz="4000" smtClean="0"/>
              <a:t>IPV6 :</a:t>
            </a:r>
            <a:r>
              <a:rPr lang="fr-FR" altLang="fr-FR" sz="4000" b="1" smtClean="0"/>
              <a:t>Quelques Caractéristiques</a:t>
            </a:r>
            <a:r>
              <a:rPr lang="fr-FR" altLang="fr-FR" sz="4000" b="1" smtClean="0">
                <a:solidFill>
                  <a:srgbClr val="000020"/>
                </a:solidFill>
              </a:rPr>
              <a:t> </a:t>
            </a:r>
            <a:endParaRPr lang="fr-FR" altLang="fr-FR" sz="4000" smtClean="0"/>
          </a:p>
        </p:txBody>
      </p:sp>
      <p:sp>
        <p:nvSpPr>
          <p:cNvPr id="195588" name="Rectangle 3"/>
          <p:cNvSpPr>
            <a:spLocks noGrp="1" noChangeArrowheads="1"/>
          </p:cNvSpPr>
          <p:nvPr>
            <p:ph idx="1"/>
          </p:nvPr>
        </p:nvSpPr>
        <p:spPr>
          <a:xfrm>
            <a:off x="477273" y="1994147"/>
            <a:ext cx="9797370" cy="2651994"/>
          </a:xfrm>
        </p:spPr>
        <p:txBody>
          <a:bodyPr vert="horz" lIns="92075" tIns="46038" rIns="92075" bIns="46038" rtlCol="0">
            <a:normAutofit/>
          </a:bodyPr>
          <a:lstStyle/>
          <a:p>
            <a:pPr>
              <a:lnSpc>
                <a:spcPct val="90000"/>
              </a:lnSpc>
            </a:pPr>
            <a:r>
              <a:rPr lang="fr-FR" altLang="fr-FR" sz="1800" dirty="0">
                <a:solidFill>
                  <a:srgbClr val="000020"/>
                </a:solidFill>
              </a:rPr>
              <a:t>En-tête simplifié</a:t>
            </a:r>
          </a:p>
          <a:p>
            <a:pPr marL="819150" lvl="1">
              <a:buFontTx/>
              <a:buChar char="o"/>
            </a:pPr>
            <a:r>
              <a:rPr lang="fr-FR" altLang="fr-FR" sz="1600" dirty="0">
                <a:solidFill>
                  <a:srgbClr val="000020"/>
                </a:solidFill>
              </a:rPr>
              <a:t>nombre de champs réduit de moitié =&gt; augmente l'efficacité de commutation des équipements de routage</a:t>
            </a:r>
          </a:p>
          <a:p>
            <a:pPr>
              <a:lnSpc>
                <a:spcPct val="90000"/>
              </a:lnSpc>
            </a:pPr>
            <a:r>
              <a:rPr lang="fr-FR" altLang="fr-FR" sz="1800" dirty="0">
                <a:solidFill>
                  <a:srgbClr val="000020"/>
                </a:solidFill>
              </a:rPr>
              <a:t>Extension de l'en-tête pour les options</a:t>
            </a:r>
          </a:p>
          <a:p>
            <a:pPr marL="819150" lvl="1">
              <a:buFontTx/>
              <a:buChar char="o"/>
            </a:pPr>
            <a:r>
              <a:rPr lang="fr-FR" altLang="fr-FR" sz="1600" dirty="0">
                <a:solidFill>
                  <a:srgbClr val="000020"/>
                </a:solidFill>
              </a:rPr>
              <a:t>Les options IPv6 sont placées dans des en-têtes séparés,</a:t>
            </a:r>
          </a:p>
          <a:p>
            <a:pPr>
              <a:lnSpc>
                <a:spcPct val="90000"/>
              </a:lnSpc>
              <a:buFont typeface="ZapfDingbats" pitchFamily="82" charset="2"/>
              <a:buNone/>
            </a:pPr>
            <a:r>
              <a:rPr lang="fr-FR" altLang="fr-FR" sz="1800" dirty="0">
                <a:solidFill>
                  <a:srgbClr val="000020"/>
                </a:solidFill>
              </a:rPr>
              <a:t>    intercalés entre l'en-tête IPv6 et l'en-tête de la couche transport</a:t>
            </a:r>
            <a:r>
              <a:rPr lang="fr-FR" altLang="fr-FR" sz="1800" i="1" dirty="0">
                <a:solidFill>
                  <a:srgbClr val="000020"/>
                </a:solidFill>
              </a:rPr>
              <a:t>=&gt; </a:t>
            </a:r>
            <a:r>
              <a:rPr lang="fr-FR" altLang="fr-FR" sz="1800" dirty="0">
                <a:solidFill>
                  <a:srgbClr val="000020"/>
                </a:solidFill>
              </a:rPr>
              <a:t>introduction aisée de nouvelles fonctionnalités</a:t>
            </a:r>
          </a:p>
          <a:p>
            <a:pPr marL="819150" lvl="1">
              <a:buFontTx/>
              <a:buChar char="o"/>
            </a:pPr>
            <a:r>
              <a:rPr lang="fr-FR" altLang="fr-FR" sz="1600" dirty="0">
                <a:solidFill>
                  <a:srgbClr val="000020"/>
                </a:solidFill>
              </a:rPr>
              <a:t>la longueur des options n'est plus limitée à 40 octets</a:t>
            </a:r>
            <a:endParaRPr lang="fr-FR" altLang="fr-FR" sz="1600" dirty="0">
              <a:solidFill>
                <a:srgbClr val="000000"/>
              </a:solidFill>
            </a:endParaRPr>
          </a:p>
          <a:p>
            <a:pPr>
              <a:lnSpc>
                <a:spcPct val="90000"/>
              </a:lnSpc>
              <a:buFont typeface="ZapfDingbats" pitchFamily="82" charset="2"/>
              <a:buNone/>
            </a:pPr>
            <a:endParaRPr lang="fr-FR" altLang="fr-FR" sz="1800" dirty="0"/>
          </a:p>
        </p:txBody>
      </p:sp>
      <p:sp>
        <p:nvSpPr>
          <p:cNvPr id="195586"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B08EB06-E7F6-4E55-A486-919FF2B789C6}" type="slidenum">
              <a:rPr lang="en-US" altLang="fr-FR" sz="1100"/>
              <a:pPr>
                <a:spcBef>
                  <a:spcPct val="0"/>
                </a:spcBef>
                <a:buClrTx/>
                <a:buSzTx/>
                <a:buFontTx/>
                <a:buNone/>
              </a:pPr>
              <a:t>72</a:t>
            </a:fld>
            <a:endParaRPr lang="en-US" altLang="fr-FR" sz="1100"/>
          </a:p>
        </p:txBody>
      </p:sp>
    </p:spTree>
    <p:extLst>
      <p:ext uri="{BB962C8B-B14F-4D97-AF65-F5344CB8AC3E}">
        <p14:creationId xmlns:p14="http://schemas.microsoft.com/office/powerpoint/2010/main" val="36937030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2"/>
          <p:cNvSpPr>
            <a:spLocks noGrp="1" noChangeArrowheads="1"/>
          </p:cNvSpPr>
          <p:nvPr>
            <p:ph type="title"/>
          </p:nvPr>
        </p:nvSpPr>
        <p:spPr>
          <a:xfrm>
            <a:off x="459475" y="551337"/>
            <a:ext cx="8669337" cy="1143000"/>
          </a:xfrm>
        </p:spPr>
        <p:txBody>
          <a:bodyPr vert="horz" lIns="92075" tIns="46038" rIns="92075" bIns="46038" rtlCol="0" anchor="b">
            <a:normAutofit fontScale="90000"/>
          </a:bodyPr>
          <a:lstStyle/>
          <a:p>
            <a:r>
              <a:rPr lang="fr-FR" altLang="fr-FR" dirty="0" smtClean="0"/>
              <a:t>IPV6 : </a:t>
            </a:r>
            <a:r>
              <a:rPr lang="fr-FR" altLang="fr-FR" b="1" dirty="0" smtClean="0"/>
              <a:t>Nouvelles fonctionnalités</a:t>
            </a:r>
            <a:r>
              <a:rPr lang="fr-FR" altLang="fr-FR" b="1" dirty="0" smtClean="0">
                <a:solidFill>
                  <a:srgbClr val="000000"/>
                </a:solidFill>
              </a:rPr>
              <a:t/>
            </a:r>
            <a:br>
              <a:rPr lang="fr-FR" altLang="fr-FR" b="1" dirty="0" smtClean="0">
                <a:solidFill>
                  <a:srgbClr val="000000"/>
                </a:solidFill>
              </a:rPr>
            </a:br>
            <a:r>
              <a:rPr lang="fr-FR" altLang="fr-FR" dirty="0" smtClean="0"/>
              <a:t> </a:t>
            </a:r>
          </a:p>
        </p:txBody>
      </p:sp>
      <p:sp>
        <p:nvSpPr>
          <p:cNvPr id="197636" name="Rectangle 3"/>
          <p:cNvSpPr>
            <a:spLocks noGrp="1" noChangeArrowheads="1"/>
          </p:cNvSpPr>
          <p:nvPr>
            <p:ph idx="1"/>
          </p:nvPr>
        </p:nvSpPr>
        <p:spPr>
          <a:xfrm>
            <a:off x="459475" y="1994147"/>
            <a:ext cx="8915400" cy="4648200"/>
          </a:xfrm>
        </p:spPr>
        <p:txBody>
          <a:bodyPr vert="horz" lIns="92075" tIns="46038" rIns="92075" bIns="46038" rtlCol="0">
            <a:normAutofit/>
          </a:bodyPr>
          <a:lstStyle/>
          <a:p>
            <a:pPr>
              <a:lnSpc>
                <a:spcPct val="90000"/>
              </a:lnSpc>
            </a:pPr>
            <a:r>
              <a:rPr lang="fr-FR" altLang="fr-FR" sz="2400" dirty="0" err="1">
                <a:solidFill>
                  <a:srgbClr val="000020"/>
                </a:solidFill>
              </a:rPr>
              <a:t>Autoconfiguration</a:t>
            </a:r>
            <a:r>
              <a:rPr lang="fr-FR" altLang="fr-FR" sz="2400" dirty="0">
                <a:solidFill>
                  <a:srgbClr val="000020"/>
                </a:solidFill>
              </a:rPr>
              <a:t> : "</a:t>
            </a:r>
            <a:r>
              <a:rPr lang="fr-FR" altLang="fr-FR" sz="2400" i="1" dirty="0">
                <a:solidFill>
                  <a:srgbClr val="000020"/>
                </a:solidFill>
              </a:rPr>
              <a:t>plug and </a:t>
            </a:r>
            <a:r>
              <a:rPr lang="fr-FR" altLang="fr-FR" sz="2400" i="1" dirty="0" err="1">
                <a:solidFill>
                  <a:srgbClr val="000020"/>
                </a:solidFill>
              </a:rPr>
              <a:t>play</a:t>
            </a:r>
            <a:r>
              <a:rPr lang="fr-FR" altLang="fr-FR" sz="2400" dirty="0">
                <a:solidFill>
                  <a:srgbClr val="000020"/>
                </a:solidFill>
              </a:rPr>
              <a:t>"</a:t>
            </a:r>
          </a:p>
          <a:p>
            <a:pPr marL="819150" lvl="1">
              <a:buFontTx/>
              <a:buChar char="o"/>
            </a:pPr>
            <a:r>
              <a:rPr lang="fr-FR" altLang="fr-FR" sz="2000" dirty="0">
                <a:solidFill>
                  <a:srgbClr val="000020"/>
                </a:solidFill>
              </a:rPr>
              <a:t>Gestion de la mobilité</a:t>
            </a:r>
          </a:p>
          <a:p>
            <a:pPr marL="819150" lvl="1">
              <a:buFontTx/>
              <a:buChar char="o"/>
            </a:pPr>
            <a:r>
              <a:rPr lang="fr-FR" altLang="fr-FR" sz="2000" dirty="0">
                <a:solidFill>
                  <a:srgbClr val="000020"/>
                </a:solidFill>
              </a:rPr>
              <a:t>Renumérotation facile si changement de prestataire</a:t>
            </a:r>
          </a:p>
          <a:p>
            <a:pPr marL="819150" lvl="1">
              <a:buFontTx/>
              <a:buChar char="o"/>
            </a:pPr>
            <a:r>
              <a:rPr lang="fr-FR" altLang="fr-FR" sz="2000" dirty="0">
                <a:solidFill>
                  <a:srgbClr val="000020"/>
                </a:solidFill>
              </a:rPr>
              <a:t>Serveurs d'adresses (DHCP : </a:t>
            </a:r>
            <a:r>
              <a:rPr lang="fr-FR" altLang="fr-FR" sz="2000" i="1" dirty="0" err="1">
                <a:solidFill>
                  <a:srgbClr val="000020"/>
                </a:solidFill>
              </a:rPr>
              <a:t>Dynamic</a:t>
            </a:r>
            <a:r>
              <a:rPr lang="fr-FR" altLang="fr-FR" sz="2000" i="1" dirty="0">
                <a:solidFill>
                  <a:srgbClr val="000020"/>
                </a:solidFill>
              </a:rPr>
              <a:t> Host Configuration </a:t>
            </a:r>
            <a:r>
              <a:rPr lang="fr-FR" altLang="fr-FR" sz="2000" i="1" dirty="0">
                <a:solidFill>
                  <a:srgbClr val="C1C1C1"/>
                </a:solidFill>
              </a:rPr>
              <a:t> </a:t>
            </a:r>
            <a:r>
              <a:rPr lang="fr-FR" altLang="fr-FR" sz="2000" i="1" dirty="0">
                <a:solidFill>
                  <a:srgbClr val="000020"/>
                </a:solidFill>
              </a:rPr>
              <a:t>Protocol)</a:t>
            </a:r>
          </a:p>
          <a:p>
            <a:pPr marL="819150" lvl="1">
              <a:buFontTx/>
              <a:buChar char="o"/>
            </a:pPr>
            <a:r>
              <a:rPr lang="fr-FR" altLang="fr-FR" sz="2000" dirty="0">
                <a:solidFill>
                  <a:srgbClr val="000020"/>
                </a:solidFill>
              </a:rPr>
              <a:t>et SAA : </a:t>
            </a:r>
            <a:r>
              <a:rPr lang="fr-FR" altLang="fr-FR" sz="2000" i="1" dirty="0" err="1">
                <a:solidFill>
                  <a:srgbClr val="000020"/>
                </a:solidFill>
              </a:rPr>
              <a:t>Stateless</a:t>
            </a:r>
            <a:r>
              <a:rPr lang="fr-FR" altLang="fr-FR" sz="2000" i="1" dirty="0">
                <a:solidFill>
                  <a:srgbClr val="000020"/>
                </a:solidFill>
              </a:rPr>
              <a:t> </a:t>
            </a:r>
            <a:r>
              <a:rPr lang="fr-FR" altLang="fr-FR" sz="2000" i="1" dirty="0" err="1">
                <a:solidFill>
                  <a:srgbClr val="000020"/>
                </a:solidFill>
              </a:rPr>
              <a:t>Address</a:t>
            </a:r>
            <a:r>
              <a:rPr lang="fr-FR" altLang="fr-FR" sz="2000" i="1" dirty="0">
                <a:solidFill>
                  <a:srgbClr val="000020"/>
                </a:solidFill>
              </a:rPr>
              <a:t> </a:t>
            </a:r>
            <a:r>
              <a:rPr lang="fr-FR" altLang="fr-FR" sz="2000" i="1" dirty="0" err="1">
                <a:solidFill>
                  <a:srgbClr val="000020"/>
                </a:solidFill>
              </a:rPr>
              <a:t>Autoconfiguration</a:t>
            </a:r>
            <a:r>
              <a:rPr lang="fr-FR" altLang="fr-FR" sz="2000" i="1" dirty="0">
                <a:solidFill>
                  <a:srgbClr val="000020"/>
                </a:solidFill>
              </a:rPr>
              <a:t> (RFC 1971)</a:t>
            </a:r>
          </a:p>
          <a:p>
            <a:pPr>
              <a:lnSpc>
                <a:spcPct val="90000"/>
              </a:lnSpc>
            </a:pPr>
            <a:r>
              <a:rPr lang="fr-FR" altLang="fr-FR" sz="2400" dirty="0">
                <a:solidFill>
                  <a:srgbClr val="000020"/>
                </a:solidFill>
              </a:rPr>
              <a:t>Multipoint (</a:t>
            </a:r>
            <a:r>
              <a:rPr lang="fr-FR" altLang="fr-FR" sz="2400" i="1" dirty="0">
                <a:solidFill>
                  <a:srgbClr val="000020"/>
                </a:solidFill>
              </a:rPr>
              <a:t>Multicast</a:t>
            </a:r>
            <a:r>
              <a:rPr lang="fr-FR" altLang="fr-FR" sz="2400" dirty="0">
                <a:solidFill>
                  <a:srgbClr val="C1C1C1"/>
                </a:solidFill>
              </a:rPr>
              <a:t> </a:t>
            </a:r>
            <a:r>
              <a:rPr lang="fr-FR" altLang="fr-FR" sz="2400" dirty="0">
                <a:solidFill>
                  <a:srgbClr val="000020"/>
                </a:solidFill>
              </a:rPr>
              <a:t>) inclus de base pour les routeurs et les clients</a:t>
            </a:r>
          </a:p>
          <a:p>
            <a:pPr marL="819150" lvl="1">
              <a:buFontTx/>
              <a:buChar char="o"/>
            </a:pPr>
            <a:r>
              <a:rPr lang="fr-FR" altLang="fr-FR" sz="2000" dirty="0">
                <a:solidFill>
                  <a:srgbClr val="000020"/>
                </a:solidFill>
              </a:rPr>
              <a:t>"scope" = meilleur routage des paquets multicast =&gt; plus besoin de </a:t>
            </a:r>
            <a:r>
              <a:rPr lang="fr-FR" altLang="fr-FR" sz="2000" dirty="0" err="1">
                <a:solidFill>
                  <a:srgbClr val="000020"/>
                </a:solidFill>
              </a:rPr>
              <a:t>Mbone</a:t>
            </a:r>
            <a:r>
              <a:rPr lang="fr-FR" altLang="fr-FR" sz="2000" dirty="0">
                <a:solidFill>
                  <a:srgbClr val="000020"/>
                </a:solidFill>
              </a:rPr>
              <a:t> </a:t>
            </a:r>
            <a:r>
              <a:rPr lang="fr-FR" altLang="fr-FR" sz="2000" dirty="0">
                <a:solidFill>
                  <a:srgbClr val="C1C1C1"/>
                </a:solidFill>
              </a:rPr>
              <a:t> </a:t>
            </a:r>
            <a:r>
              <a:rPr lang="fr-FR" altLang="fr-FR" sz="2000" dirty="0">
                <a:solidFill>
                  <a:srgbClr val="000020"/>
                </a:solidFill>
              </a:rPr>
              <a:t>ni de </a:t>
            </a:r>
            <a:r>
              <a:rPr lang="fr-FR" altLang="fr-FR" sz="2000" dirty="0" err="1">
                <a:solidFill>
                  <a:srgbClr val="000020"/>
                </a:solidFill>
              </a:rPr>
              <a:t>mrouted</a:t>
            </a:r>
            <a:endParaRPr lang="fr-FR" altLang="fr-FR" sz="2000" dirty="0">
              <a:solidFill>
                <a:srgbClr val="000000"/>
              </a:solidFill>
            </a:endParaRPr>
          </a:p>
          <a:p>
            <a:pPr>
              <a:lnSpc>
                <a:spcPct val="90000"/>
              </a:lnSpc>
              <a:buFont typeface="ZapfDingbats" pitchFamily="82" charset="2"/>
              <a:buNone/>
            </a:pPr>
            <a:endParaRPr lang="fr-FR" altLang="fr-FR" sz="2400" dirty="0"/>
          </a:p>
        </p:txBody>
      </p:sp>
      <p:sp>
        <p:nvSpPr>
          <p:cNvPr id="197634"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6D39D49-C5D8-423A-BBFE-E20B16723B88}" type="slidenum">
              <a:rPr lang="en-US" altLang="fr-FR" sz="1400"/>
              <a:pPr>
                <a:spcBef>
                  <a:spcPct val="0"/>
                </a:spcBef>
                <a:buClrTx/>
                <a:buSzTx/>
                <a:buFontTx/>
                <a:buNone/>
              </a:pPr>
              <a:t>73</a:t>
            </a:fld>
            <a:endParaRPr lang="en-US" altLang="fr-FR" sz="1400"/>
          </a:p>
        </p:txBody>
      </p:sp>
    </p:spTree>
    <p:extLst>
      <p:ext uri="{BB962C8B-B14F-4D97-AF65-F5344CB8AC3E}">
        <p14:creationId xmlns:p14="http://schemas.microsoft.com/office/powerpoint/2010/main" val="19230801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Grp="1" noChangeArrowheads="1"/>
          </p:cNvSpPr>
          <p:nvPr>
            <p:ph type="title"/>
          </p:nvPr>
        </p:nvSpPr>
        <p:spPr>
          <a:xfrm>
            <a:off x="349392" y="383726"/>
            <a:ext cx="8610600" cy="1143000"/>
          </a:xfrm>
        </p:spPr>
        <p:txBody>
          <a:bodyPr vert="horz" lIns="92075" tIns="46038" rIns="92075" bIns="46038" rtlCol="0" anchor="b">
            <a:normAutofit/>
          </a:bodyPr>
          <a:lstStyle/>
          <a:p>
            <a:r>
              <a:rPr lang="fr-FR" altLang="fr-FR" dirty="0" smtClean="0"/>
              <a:t>IPV6: </a:t>
            </a:r>
            <a:r>
              <a:rPr lang="fr-FR" altLang="fr-FR" b="1" dirty="0" smtClean="0"/>
              <a:t>Nouvelles fonctionnalités</a:t>
            </a:r>
            <a:r>
              <a:rPr lang="fr-FR" altLang="fr-FR" b="1" dirty="0" smtClean="0">
                <a:solidFill>
                  <a:srgbClr val="000020"/>
                </a:solidFill>
              </a:rPr>
              <a:t> </a:t>
            </a:r>
            <a:endParaRPr lang="fr-FR" altLang="fr-FR" dirty="0" smtClean="0"/>
          </a:p>
        </p:txBody>
      </p:sp>
      <p:sp>
        <p:nvSpPr>
          <p:cNvPr id="199684" name="Rectangle 3"/>
          <p:cNvSpPr>
            <a:spLocks noGrp="1" noChangeArrowheads="1"/>
          </p:cNvSpPr>
          <p:nvPr>
            <p:ph idx="1"/>
          </p:nvPr>
        </p:nvSpPr>
        <p:spPr>
          <a:xfrm>
            <a:off x="650544" y="2471382"/>
            <a:ext cx="8915400" cy="4648200"/>
          </a:xfrm>
        </p:spPr>
        <p:txBody>
          <a:bodyPr vert="horz" lIns="92075" tIns="46038" rIns="92075" bIns="46038" rtlCol="0">
            <a:normAutofit/>
          </a:bodyPr>
          <a:lstStyle/>
          <a:p>
            <a:pPr marL="533400" indent="-533400"/>
            <a:r>
              <a:rPr lang="fr-FR" altLang="fr-FR" sz="2400" dirty="0">
                <a:solidFill>
                  <a:srgbClr val="C1C1C1"/>
                </a:solidFill>
              </a:rPr>
              <a:t> </a:t>
            </a:r>
            <a:r>
              <a:rPr lang="fr-FR" altLang="fr-FR" sz="2400" dirty="0">
                <a:solidFill>
                  <a:srgbClr val="000020"/>
                </a:solidFill>
              </a:rPr>
              <a:t>"Marquage" des flux particuliers : (</a:t>
            </a:r>
            <a:r>
              <a:rPr lang="fr-FR" altLang="fr-FR" sz="2400" i="1" dirty="0">
                <a:solidFill>
                  <a:srgbClr val="000020"/>
                </a:solidFill>
              </a:rPr>
              <a:t>Flow</a:t>
            </a:r>
            <a:r>
              <a:rPr lang="fr-FR" altLang="fr-FR" sz="2400" i="1" dirty="0">
                <a:solidFill>
                  <a:srgbClr val="C1C1C1"/>
                </a:solidFill>
              </a:rPr>
              <a:t> </a:t>
            </a:r>
            <a:r>
              <a:rPr lang="fr-FR" altLang="fr-FR" sz="2400" i="1" dirty="0">
                <a:solidFill>
                  <a:srgbClr val="000020"/>
                </a:solidFill>
              </a:rPr>
              <a:t>Label</a:t>
            </a:r>
            <a:r>
              <a:rPr lang="fr-FR" altLang="fr-FR" sz="2400" dirty="0">
                <a:solidFill>
                  <a:srgbClr val="000020"/>
                </a:solidFill>
              </a:rPr>
              <a:t>)</a:t>
            </a:r>
          </a:p>
          <a:p>
            <a:pPr marL="990600" lvl="1" indent="-457200">
              <a:buFontTx/>
              <a:buChar char="o"/>
            </a:pPr>
            <a:r>
              <a:rPr lang="fr-FR" altLang="fr-FR" sz="2000" dirty="0">
                <a:solidFill>
                  <a:srgbClr val="000020"/>
                </a:solidFill>
              </a:rPr>
              <a:t>applications temps réel, Qualité de Service (</a:t>
            </a:r>
            <a:r>
              <a:rPr lang="fr-FR" altLang="fr-FR" sz="2000" dirty="0">
                <a:solidFill>
                  <a:srgbClr val="C1C1C1"/>
                </a:solidFill>
              </a:rPr>
              <a:t> </a:t>
            </a:r>
            <a:r>
              <a:rPr lang="fr-FR" altLang="fr-FR" sz="2000" dirty="0" err="1">
                <a:solidFill>
                  <a:srgbClr val="000020"/>
                </a:solidFill>
              </a:rPr>
              <a:t>QoS</a:t>
            </a:r>
            <a:r>
              <a:rPr lang="fr-FR" altLang="fr-FR" sz="2000" dirty="0">
                <a:solidFill>
                  <a:srgbClr val="000020"/>
                </a:solidFill>
              </a:rPr>
              <a:t>)</a:t>
            </a:r>
          </a:p>
          <a:p>
            <a:pPr marL="990600" lvl="1" indent="-457200">
              <a:buFontTx/>
              <a:buChar char="o"/>
            </a:pPr>
            <a:r>
              <a:rPr lang="fr-FR" altLang="fr-FR" sz="2000" dirty="0">
                <a:solidFill>
                  <a:srgbClr val="C1C1C1"/>
                </a:solidFill>
              </a:rPr>
              <a:t> </a:t>
            </a:r>
            <a:r>
              <a:rPr lang="fr-FR" altLang="fr-FR" sz="2000" dirty="0">
                <a:solidFill>
                  <a:srgbClr val="000020"/>
                </a:solidFill>
              </a:rPr>
              <a:t>Priorité du trafic de contrôle</a:t>
            </a:r>
          </a:p>
          <a:p>
            <a:pPr marL="533400" indent="-533400"/>
            <a:r>
              <a:rPr lang="fr-FR" altLang="fr-FR" sz="2400" dirty="0">
                <a:solidFill>
                  <a:srgbClr val="000020"/>
                </a:solidFill>
              </a:rPr>
              <a:t>Sécurité :</a:t>
            </a:r>
          </a:p>
          <a:p>
            <a:pPr marL="990600" lvl="1" indent="-457200">
              <a:buFontTx/>
              <a:buChar char="o"/>
            </a:pPr>
            <a:r>
              <a:rPr lang="fr-FR" altLang="fr-FR" sz="2000" dirty="0">
                <a:solidFill>
                  <a:srgbClr val="000020"/>
                </a:solidFill>
              </a:rPr>
              <a:t>authentification et intégrité des données</a:t>
            </a:r>
          </a:p>
          <a:p>
            <a:pPr marL="990600" lvl="1" indent="-457200">
              <a:buFontTx/>
              <a:buChar char="o"/>
            </a:pPr>
            <a:r>
              <a:rPr lang="fr-FR" altLang="fr-FR" sz="2000" i="1" dirty="0">
                <a:solidFill>
                  <a:srgbClr val="000020"/>
                </a:solidFill>
              </a:rPr>
              <a:t>en option </a:t>
            </a:r>
            <a:r>
              <a:rPr lang="fr-FR" altLang="fr-FR" sz="2000" dirty="0">
                <a:solidFill>
                  <a:srgbClr val="C1C1C1"/>
                </a:solidFill>
              </a:rPr>
              <a:t> </a:t>
            </a:r>
            <a:r>
              <a:rPr lang="fr-FR" altLang="fr-FR" sz="2000" dirty="0">
                <a:solidFill>
                  <a:srgbClr val="000020"/>
                </a:solidFill>
              </a:rPr>
              <a:t>: confidentialité</a:t>
            </a:r>
          </a:p>
          <a:p>
            <a:pPr marL="533400" indent="-533400"/>
            <a:r>
              <a:rPr lang="fr-FR" altLang="fr-FR" sz="2400" dirty="0">
                <a:solidFill>
                  <a:srgbClr val="000020"/>
                </a:solidFill>
              </a:rPr>
              <a:t>Routage à partir de la source</a:t>
            </a:r>
          </a:p>
          <a:p>
            <a:pPr marL="990600" lvl="1" indent="-457200">
              <a:buFontTx/>
              <a:buChar char="o"/>
            </a:pPr>
            <a:r>
              <a:rPr lang="fr-FR" altLang="fr-FR" sz="2000" dirty="0">
                <a:solidFill>
                  <a:srgbClr val="000020"/>
                </a:solidFill>
              </a:rPr>
              <a:t>Source </a:t>
            </a:r>
            <a:r>
              <a:rPr lang="fr-FR" altLang="fr-FR" sz="2000" dirty="0" err="1">
                <a:solidFill>
                  <a:srgbClr val="000020"/>
                </a:solidFill>
              </a:rPr>
              <a:t>Demand</a:t>
            </a:r>
            <a:r>
              <a:rPr lang="fr-FR" altLang="fr-FR" sz="2000" dirty="0">
                <a:solidFill>
                  <a:srgbClr val="000020"/>
                </a:solidFill>
              </a:rPr>
              <a:t> </a:t>
            </a:r>
            <a:r>
              <a:rPr lang="fr-FR" altLang="fr-FR" sz="2000" dirty="0" err="1">
                <a:solidFill>
                  <a:srgbClr val="000020"/>
                </a:solidFill>
              </a:rPr>
              <a:t>Routing</a:t>
            </a:r>
            <a:r>
              <a:rPr lang="fr-FR" altLang="fr-FR" sz="2000" dirty="0">
                <a:solidFill>
                  <a:srgbClr val="000020"/>
                </a:solidFill>
              </a:rPr>
              <a:t> Protocol</a:t>
            </a:r>
            <a:endParaRPr lang="fr-FR" altLang="fr-FR" sz="2000" dirty="0">
              <a:solidFill>
                <a:srgbClr val="000000"/>
              </a:solidFill>
              <a:latin typeface="Wingdings075" charset="0"/>
            </a:endParaRPr>
          </a:p>
          <a:p>
            <a:pPr marL="533400" indent="-533400">
              <a:buNone/>
            </a:pPr>
            <a:endParaRPr lang="fr-FR" altLang="fr-FR" sz="2400" dirty="0"/>
          </a:p>
        </p:txBody>
      </p:sp>
      <p:sp>
        <p:nvSpPr>
          <p:cNvPr id="199682"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C9792E69-9B94-4BB6-98CF-DD58D08A3DF6}" type="slidenum">
              <a:rPr lang="en-US" altLang="fr-FR" sz="1400"/>
              <a:pPr>
                <a:spcBef>
                  <a:spcPct val="0"/>
                </a:spcBef>
                <a:buClrTx/>
                <a:buSzTx/>
                <a:buFontTx/>
                <a:buNone/>
              </a:pPr>
              <a:t>74</a:t>
            </a:fld>
            <a:endParaRPr lang="en-US" altLang="fr-FR" sz="1400"/>
          </a:p>
        </p:txBody>
      </p:sp>
    </p:spTree>
    <p:extLst>
      <p:ext uri="{BB962C8B-B14F-4D97-AF65-F5344CB8AC3E}">
        <p14:creationId xmlns:p14="http://schemas.microsoft.com/office/powerpoint/2010/main" val="4657296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2"/>
          <p:cNvSpPr>
            <a:spLocks noGrp="1" noChangeArrowheads="1"/>
          </p:cNvSpPr>
          <p:nvPr>
            <p:ph type="title"/>
          </p:nvPr>
        </p:nvSpPr>
        <p:spPr>
          <a:xfrm>
            <a:off x="665139" y="851147"/>
            <a:ext cx="8928100" cy="1143000"/>
          </a:xfrm>
        </p:spPr>
        <p:txBody>
          <a:bodyPr vert="horz" lIns="92075" tIns="46038" rIns="92075" bIns="46038" rtlCol="0" anchor="b">
            <a:normAutofit fontScale="90000"/>
          </a:bodyPr>
          <a:lstStyle/>
          <a:p>
            <a:r>
              <a:rPr lang="fr-FR" altLang="fr-FR" b="1" dirty="0" smtClean="0"/>
              <a:t>IPv4 -&gt; IPv6 changements de l'en-tête</a:t>
            </a:r>
            <a:r>
              <a:rPr lang="fr-FR" altLang="fr-FR" b="1" dirty="0" smtClean="0">
                <a:solidFill>
                  <a:srgbClr val="000000"/>
                </a:solidFill>
              </a:rPr>
              <a:t/>
            </a:r>
            <a:br>
              <a:rPr lang="fr-FR" altLang="fr-FR" b="1" dirty="0" smtClean="0">
                <a:solidFill>
                  <a:srgbClr val="000000"/>
                </a:solidFill>
              </a:rPr>
            </a:br>
            <a:endParaRPr lang="fr-FR" altLang="fr-FR" b="1" dirty="0" smtClean="0">
              <a:solidFill>
                <a:srgbClr val="000000"/>
              </a:solidFill>
            </a:endParaRPr>
          </a:p>
        </p:txBody>
      </p:sp>
      <p:sp>
        <p:nvSpPr>
          <p:cNvPr id="201732" name="Rectangle 3"/>
          <p:cNvSpPr>
            <a:spLocks noGrp="1" noChangeArrowheads="1"/>
          </p:cNvSpPr>
          <p:nvPr>
            <p:ph idx="1"/>
          </p:nvPr>
        </p:nvSpPr>
        <p:spPr>
          <a:xfrm>
            <a:off x="677839" y="1994147"/>
            <a:ext cx="8915400" cy="4648200"/>
          </a:xfrm>
        </p:spPr>
        <p:txBody>
          <a:bodyPr vert="horz" lIns="92075" tIns="46038" rIns="92075" bIns="46038" rtlCol="0">
            <a:normAutofit/>
          </a:bodyPr>
          <a:lstStyle/>
          <a:p>
            <a:pPr>
              <a:lnSpc>
                <a:spcPct val="90000"/>
              </a:lnSpc>
              <a:buSzTx/>
              <a:buFontTx/>
              <a:buChar char="o"/>
            </a:pPr>
            <a:r>
              <a:rPr lang="fr-FR" altLang="fr-FR" dirty="0">
                <a:solidFill>
                  <a:srgbClr val="000020"/>
                </a:solidFill>
              </a:rPr>
              <a:t>Header </a:t>
            </a:r>
            <a:r>
              <a:rPr lang="fr-FR" altLang="fr-FR" dirty="0" err="1">
                <a:solidFill>
                  <a:srgbClr val="000020"/>
                </a:solidFill>
              </a:rPr>
              <a:t>Length</a:t>
            </a:r>
            <a:r>
              <a:rPr lang="fr-FR" altLang="fr-FR" dirty="0">
                <a:solidFill>
                  <a:srgbClr val="000020"/>
                </a:solidFill>
              </a:rPr>
              <a:t> (IHL) : supprimé</a:t>
            </a:r>
          </a:p>
          <a:p>
            <a:pPr>
              <a:lnSpc>
                <a:spcPct val="90000"/>
              </a:lnSpc>
              <a:buSzTx/>
              <a:buFontTx/>
              <a:buChar char="o"/>
            </a:pPr>
            <a:r>
              <a:rPr lang="fr-FR" altLang="fr-FR" dirty="0" err="1">
                <a:solidFill>
                  <a:srgbClr val="000020"/>
                </a:solidFill>
              </a:rPr>
              <a:t>ToS</a:t>
            </a:r>
            <a:r>
              <a:rPr lang="fr-FR" altLang="fr-FR" dirty="0">
                <a:solidFill>
                  <a:srgbClr val="000020"/>
                </a:solidFill>
              </a:rPr>
              <a:t> --&gt; Flow </a:t>
            </a:r>
            <a:r>
              <a:rPr lang="fr-FR" altLang="fr-FR" dirty="0">
                <a:solidFill>
                  <a:srgbClr val="C1C1C1"/>
                </a:solidFill>
              </a:rPr>
              <a:t> </a:t>
            </a:r>
            <a:r>
              <a:rPr lang="fr-FR" altLang="fr-FR" dirty="0">
                <a:solidFill>
                  <a:srgbClr val="000020"/>
                </a:solidFill>
              </a:rPr>
              <a:t>Label</a:t>
            </a:r>
          </a:p>
          <a:p>
            <a:pPr>
              <a:lnSpc>
                <a:spcPct val="90000"/>
              </a:lnSpc>
              <a:buSzTx/>
              <a:buFontTx/>
              <a:buChar char="o"/>
            </a:pPr>
            <a:r>
              <a:rPr lang="fr-FR" altLang="fr-FR" dirty="0">
                <a:solidFill>
                  <a:srgbClr val="000020"/>
                </a:solidFill>
              </a:rPr>
              <a:t>Total </a:t>
            </a:r>
            <a:r>
              <a:rPr lang="fr-FR" altLang="fr-FR" dirty="0">
                <a:solidFill>
                  <a:srgbClr val="C1C1C1"/>
                </a:solidFill>
              </a:rPr>
              <a:t> </a:t>
            </a:r>
            <a:r>
              <a:rPr lang="fr-FR" altLang="fr-FR" dirty="0" err="1">
                <a:solidFill>
                  <a:srgbClr val="000020"/>
                </a:solidFill>
              </a:rPr>
              <a:t>Length</a:t>
            </a:r>
            <a:r>
              <a:rPr lang="fr-FR" altLang="fr-FR" dirty="0">
                <a:solidFill>
                  <a:srgbClr val="000020"/>
                </a:solidFill>
              </a:rPr>
              <a:t> (</a:t>
            </a:r>
            <a:r>
              <a:rPr lang="fr-FR" altLang="fr-FR" dirty="0">
                <a:solidFill>
                  <a:srgbClr val="C1C1C1"/>
                </a:solidFill>
              </a:rPr>
              <a:t> </a:t>
            </a:r>
            <a:r>
              <a:rPr lang="fr-FR" altLang="fr-FR" dirty="0">
                <a:solidFill>
                  <a:srgbClr val="000020"/>
                </a:solidFill>
              </a:rPr>
              <a:t>TL) --&gt; </a:t>
            </a:r>
            <a:r>
              <a:rPr lang="fr-FR" altLang="fr-FR" dirty="0" err="1">
                <a:solidFill>
                  <a:srgbClr val="000020"/>
                </a:solidFill>
              </a:rPr>
              <a:t>Payload</a:t>
            </a:r>
            <a:r>
              <a:rPr lang="fr-FR" altLang="fr-FR" dirty="0">
                <a:solidFill>
                  <a:srgbClr val="000020"/>
                </a:solidFill>
              </a:rPr>
              <a:t> </a:t>
            </a:r>
            <a:r>
              <a:rPr lang="fr-FR" altLang="fr-FR" dirty="0" err="1">
                <a:solidFill>
                  <a:srgbClr val="000020"/>
                </a:solidFill>
              </a:rPr>
              <a:t>Length</a:t>
            </a:r>
            <a:endParaRPr lang="fr-FR" altLang="fr-FR" dirty="0">
              <a:solidFill>
                <a:srgbClr val="000020"/>
              </a:solidFill>
            </a:endParaRPr>
          </a:p>
          <a:p>
            <a:pPr>
              <a:lnSpc>
                <a:spcPct val="90000"/>
              </a:lnSpc>
              <a:buSzTx/>
              <a:buFontTx/>
              <a:buChar char="o"/>
            </a:pPr>
            <a:r>
              <a:rPr lang="fr-FR" altLang="fr-FR" dirty="0">
                <a:solidFill>
                  <a:srgbClr val="000020"/>
                </a:solidFill>
              </a:rPr>
              <a:t>ID, Flags et Fragment Offset (FO) : supprimés</a:t>
            </a:r>
          </a:p>
          <a:p>
            <a:pPr>
              <a:lnSpc>
                <a:spcPct val="90000"/>
              </a:lnSpc>
              <a:buSzTx/>
              <a:buFontTx/>
              <a:buChar char="o"/>
            </a:pPr>
            <a:r>
              <a:rPr lang="fr-FR" altLang="fr-FR" dirty="0">
                <a:solidFill>
                  <a:srgbClr val="000020"/>
                </a:solidFill>
              </a:rPr>
              <a:t>TTL --&gt; Hop </a:t>
            </a:r>
            <a:r>
              <a:rPr lang="fr-FR" altLang="fr-FR" dirty="0">
                <a:solidFill>
                  <a:srgbClr val="C1C1C1"/>
                </a:solidFill>
              </a:rPr>
              <a:t> </a:t>
            </a:r>
            <a:r>
              <a:rPr lang="fr-FR" altLang="fr-FR" dirty="0" err="1">
                <a:solidFill>
                  <a:srgbClr val="000020"/>
                </a:solidFill>
              </a:rPr>
              <a:t>Limit</a:t>
            </a:r>
            <a:endParaRPr lang="fr-FR" altLang="fr-FR" dirty="0">
              <a:solidFill>
                <a:srgbClr val="000020"/>
              </a:solidFill>
            </a:endParaRPr>
          </a:p>
          <a:p>
            <a:pPr>
              <a:lnSpc>
                <a:spcPct val="90000"/>
              </a:lnSpc>
              <a:buSzTx/>
              <a:buFontTx/>
              <a:buChar char="o"/>
            </a:pPr>
            <a:r>
              <a:rPr lang="fr-FR" altLang="fr-FR" dirty="0">
                <a:solidFill>
                  <a:srgbClr val="000020"/>
                </a:solidFill>
              </a:rPr>
              <a:t>Protocol --&gt; </a:t>
            </a:r>
            <a:r>
              <a:rPr lang="fr-FR" altLang="fr-FR" dirty="0" err="1">
                <a:solidFill>
                  <a:srgbClr val="000020"/>
                </a:solidFill>
              </a:rPr>
              <a:t>Next</a:t>
            </a:r>
            <a:r>
              <a:rPr lang="fr-FR" altLang="fr-FR" dirty="0">
                <a:solidFill>
                  <a:srgbClr val="000020"/>
                </a:solidFill>
              </a:rPr>
              <a:t> header</a:t>
            </a:r>
            <a:r>
              <a:rPr lang="fr-FR" altLang="fr-FR" dirty="0">
                <a:solidFill>
                  <a:srgbClr val="C1C1C1"/>
                </a:solidFill>
              </a:rPr>
              <a:t> </a:t>
            </a:r>
            <a:r>
              <a:rPr lang="fr-FR" altLang="fr-FR" dirty="0">
                <a:solidFill>
                  <a:srgbClr val="000020"/>
                </a:solidFill>
              </a:rPr>
              <a:t>(mêmes valeurs que dans IPv4)</a:t>
            </a:r>
          </a:p>
          <a:p>
            <a:pPr>
              <a:lnSpc>
                <a:spcPct val="90000"/>
              </a:lnSpc>
              <a:buSzTx/>
              <a:buFontTx/>
              <a:buChar char="o"/>
            </a:pPr>
            <a:r>
              <a:rPr lang="fr-FR" altLang="fr-FR" dirty="0">
                <a:solidFill>
                  <a:srgbClr val="000020"/>
                </a:solidFill>
              </a:rPr>
              <a:t>Header CS : supprimé</a:t>
            </a:r>
          </a:p>
          <a:p>
            <a:pPr>
              <a:lnSpc>
                <a:spcPct val="90000"/>
              </a:lnSpc>
              <a:buSzTx/>
              <a:buFontTx/>
              <a:buChar char="o"/>
            </a:pPr>
            <a:r>
              <a:rPr lang="fr-FR" altLang="fr-FR" dirty="0">
                <a:solidFill>
                  <a:srgbClr val="000020"/>
                </a:solidFill>
              </a:rPr>
              <a:t>Adresses : 32 --&gt; 128 bits (4 --&gt; 16 octets)</a:t>
            </a:r>
          </a:p>
          <a:p>
            <a:pPr>
              <a:lnSpc>
                <a:spcPct val="90000"/>
              </a:lnSpc>
              <a:buSzTx/>
              <a:buFontTx/>
              <a:buChar char="o"/>
            </a:pPr>
            <a:r>
              <a:rPr lang="fr-FR" altLang="fr-FR" dirty="0">
                <a:solidFill>
                  <a:srgbClr val="000020"/>
                </a:solidFill>
              </a:rPr>
              <a:t>Alignement 32 --&gt; 64 bits</a:t>
            </a:r>
            <a:endParaRPr lang="fr-FR" altLang="fr-FR" dirty="0">
              <a:solidFill>
                <a:srgbClr val="000000"/>
              </a:solidFill>
            </a:endParaRPr>
          </a:p>
          <a:p>
            <a:pPr>
              <a:lnSpc>
                <a:spcPct val="90000"/>
              </a:lnSpc>
              <a:buFont typeface="ZapfDingbats" pitchFamily="82" charset="2"/>
              <a:buNone/>
            </a:pPr>
            <a:endParaRPr lang="fr-FR" altLang="fr-FR" dirty="0"/>
          </a:p>
        </p:txBody>
      </p:sp>
      <p:sp>
        <p:nvSpPr>
          <p:cNvPr id="201730"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D2C79A7-BA84-4CD3-B85D-A151FBA456AC}" type="slidenum">
              <a:rPr lang="en-US" altLang="fr-FR" sz="1400"/>
              <a:pPr>
                <a:spcBef>
                  <a:spcPct val="0"/>
                </a:spcBef>
                <a:buClrTx/>
                <a:buSzTx/>
                <a:buFontTx/>
                <a:buNone/>
              </a:pPr>
              <a:t>75</a:t>
            </a:fld>
            <a:endParaRPr lang="en-US" altLang="fr-FR" sz="1400"/>
          </a:p>
        </p:txBody>
      </p:sp>
    </p:spTree>
    <p:extLst>
      <p:ext uri="{BB962C8B-B14F-4D97-AF65-F5344CB8AC3E}">
        <p14:creationId xmlns:p14="http://schemas.microsoft.com/office/powerpoint/2010/main" val="10218406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a:xfrm>
            <a:off x="387596" y="545910"/>
            <a:ext cx="10058400" cy="1450757"/>
          </a:xfrm>
        </p:spPr>
        <p:txBody>
          <a:bodyPr vert="horz" lIns="92075" tIns="46038" rIns="92075" bIns="46038" rtlCol="0" anchor="b">
            <a:normAutofit/>
          </a:bodyPr>
          <a:lstStyle/>
          <a:p>
            <a:pPr>
              <a:defRPr/>
            </a:pPr>
            <a:r>
              <a:rPr lang="fr-FR" dirty="0">
                <a:ea typeface="+mj-ea"/>
              </a:rPr>
              <a:t>IPV6 : </a:t>
            </a:r>
            <a:r>
              <a:rPr lang="fr-FR" b="1" dirty="0">
                <a:ea typeface="+mj-ea"/>
              </a:rPr>
              <a:t>En-tête</a:t>
            </a:r>
            <a:br>
              <a:rPr lang="fr-FR" b="1" dirty="0">
                <a:ea typeface="+mj-ea"/>
              </a:rPr>
            </a:br>
            <a:endParaRPr lang="fr-FR" b="1" dirty="0">
              <a:ea typeface="+mj-ea"/>
            </a:endParaRPr>
          </a:p>
        </p:txBody>
      </p:sp>
      <p:pic>
        <p:nvPicPr>
          <p:cNvPr id="20378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28466" y="1737360"/>
            <a:ext cx="8915400" cy="4481470"/>
          </a:xfrm>
        </p:spPr>
      </p:pic>
      <p:sp>
        <p:nvSpPr>
          <p:cNvPr id="203778"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A34BBB2-676F-4082-B56E-56A42B5DCC2C}" type="slidenum">
              <a:rPr lang="en-US" altLang="fr-FR" sz="1400"/>
              <a:pPr>
                <a:spcBef>
                  <a:spcPct val="0"/>
                </a:spcBef>
                <a:buClrTx/>
                <a:buSzTx/>
                <a:buFontTx/>
                <a:buNone/>
              </a:pPr>
              <a:t>76</a:t>
            </a:fld>
            <a:endParaRPr lang="en-US" altLang="fr-FR" sz="1400"/>
          </a:p>
        </p:txBody>
      </p:sp>
    </p:spTree>
    <p:extLst>
      <p:ext uri="{BB962C8B-B14F-4D97-AF65-F5344CB8AC3E}">
        <p14:creationId xmlns:p14="http://schemas.microsoft.com/office/powerpoint/2010/main" val="40743003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2"/>
          <p:cNvSpPr>
            <a:spLocks noGrp="1" noChangeArrowheads="1"/>
          </p:cNvSpPr>
          <p:nvPr>
            <p:ph type="title"/>
          </p:nvPr>
        </p:nvSpPr>
        <p:spPr>
          <a:xfrm>
            <a:off x="333006" y="543390"/>
            <a:ext cx="10058400" cy="1450757"/>
          </a:xfrm>
        </p:spPr>
        <p:txBody>
          <a:bodyPr vert="horz" lIns="92075" tIns="46038" rIns="92075" bIns="46038" rtlCol="0" anchor="b">
            <a:normAutofit/>
          </a:bodyPr>
          <a:lstStyle/>
          <a:p>
            <a:r>
              <a:rPr lang="fr-FR" altLang="fr-FR" dirty="0" smtClean="0">
                <a:solidFill>
                  <a:srgbClr val="FF0000"/>
                </a:solidFill>
              </a:rPr>
              <a:t>IPV6: </a:t>
            </a:r>
            <a:r>
              <a:rPr lang="fr-FR" altLang="fr-FR" b="1" dirty="0" smtClean="0">
                <a:solidFill>
                  <a:srgbClr val="FF0000"/>
                </a:solidFill>
              </a:rPr>
              <a:t>les champs de l'en-tête</a:t>
            </a:r>
            <a:br>
              <a:rPr lang="fr-FR" altLang="fr-FR" b="1" dirty="0" smtClean="0">
                <a:solidFill>
                  <a:srgbClr val="FF0000"/>
                </a:solidFill>
              </a:rPr>
            </a:br>
            <a:endParaRPr lang="fr-FR" altLang="fr-FR" b="1" dirty="0" smtClean="0">
              <a:solidFill>
                <a:srgbClr val="FF0000"/>
              </a:solidFill>
            </a:endParaRPr>
          </a:p>
        </p:txBody>
      </p:sp>
      <p:sp>
        <p:nvSpPr>
          <p:cNvPr id="205828" name="Rectangle 3"/>
          <p:cNvSpPr>
            <a:spLocks noGrp="1" noChangeArrowheads="1"/>
          </p:cNvSpPr>
          <p:nvPr>
            <p:ph idx="1"/>
          </p:nvPr>
        </p:nvSpPr>
        <p:spPr>
          <a:xfrm>
            <a:off x="486770" y="1772216"/>
            <a:ext cx="10575587" cy="4648200"/>
          </a:xfrm>
        </p:spPr>
        <p:txBody>
          <a:bodyPr vert="horz" lIns="92075" tIns="46038" rIns="92075" bIns="46038" rtlCol="0">
            <a:normAutofit/>
          </a:bodyPr>
          <a:lstStyle/>
          <a:p>
            <a:pPr marL="273050" indent="-273050">
              <a:lnSpc>
                <a:spcPct val="90000"/>
              </a:lnSpc>
              <a:buSzTx/>
              <a:buFontTx/>
              <a:buChar char="o"/>
            </a:pPr>
            <a:r>
              <a:rPr lang="fr-FR" altLang="fr-FR" sz="2400" dirty="0">
                <a:solidFill>
                  <a:srgbClr val="000020"/>
                </a:solidFill>
              </a:rPr>
              <a:t>Vers : Version </a:t>
            </a:r>
            <a:r>
              <a:rPr lang="fr-FR" altLang="fr-FR" sz="2400" dirty="0" err="1">
                <a:solidFill>
                  <a:srgbClr val="000020"/>
                </a:solidFill>
              </a:rPr>
              <a:t>Number</a:t>
            </a:r>
            <a:r>
              <a:rPr lang="fr-FR" altLang="fr-FR" sz="2400" dirty="0">
                <a:solidFill>
                  <a:srgbClr val="C1C1C1"/>
                </a:solidFill>
              </a:rPr>
              <a:t> </a:t>
            </a:r>
            <a:r>
              <a:rPr lang="fr-FR" altLang="fr-FR" sz="2400" dirty="0">
                <a:solidFill>
                  <a:srgbClr val="000020"/>
                </a:solidFill>
              </a:rPr>
              <a:t>(= 6)</a:t>
            </a:r>
          </a:p>
          <a:p>
            <a:pPr marL="273050" indent="-273050">
              <a:lnSpc>
                <a:spcPct val="90000"/>
              </a:lnSpc>
              <a:buSzTx/>
              <a:buFontTx/>
              <a:buChar char="o"/>
            </a:pPr>
            <a:r>
              <a:rPr lang="fr-FR" altLang="fr-FR" sz="2400" dirty="0">
                <a:solidFill>
                  <a:srgbClr val="000020"/>
                </a:solidFill>
              </a:rPr>
              <a:t>Traffic Class : priorité ou classes de trafic (</a:t>
            </a:r>
            <a:r>
              <a:rPr lang="fr-FR" altLang="fr-FR" sz="2400" dirty="0" err="1">
                <a:solidFill>
                  <a:srgbClr val="000020"/>
                </a:solidFill>
              </a:rPr>
              <a:t>Differentiated</a:t>
            </a:r>
            <a:r>
              <a:rPr lang="fr-FR" altLang="fr-FR" sz="2400" dirty="0">
                <a:solidFill>
                  <a:srgbClr val="000020"/>
                </a:solidFill>
              </a:rPr>
              <a:t> Services)</a:t>
            </a:r>
          </a:p>
          <a:p>
            <a:pPr marL="273050" indent="-273050">
              <a:lnSpc>
                <a:spcPct val="90000"/>
              </a:lnSpc>
              <a:buSzTx/>
              <a:buFontTx/>
              <a:buChar char="o"/>
            </a:pPr>
            <a:r>
              <a:rPr lang="fr-FR" altLang="fr-FR" sz="2400" dirty="0">
                <a:solidFill>
                  <a:srgbClr val="000020"/>
                </a:solidFill>
              </a:rPr>
              <a:t>Flow label : marquage des paquets «spéciaux»</a:t>
            </a:r>
          </a:p>
          <a:p>
            <a:pPr marL="273050" indent="-273050">
              <a:lnSpc>
                <a:spcPct val="90000"/>
              </a:lnSpc>
              <a:buSzTx/>
              <a:buFontTx/>
              <a:buChar char="o"/>
            </a:pPr>
            <a:r>
              <a:rPr lang="fr-FR" altLang="fr-FR" sz="2400" dirty="0" err="1">
                <a:solidFill>
                  <a:srgbClr val="000020"/>
                </a:solidFill>
              </a:rPr>
              <a:t>Payload</a:t>
            </a:r>
            <a:r>
              <a:rPr lang="fr-FR" altLang="fr-FR" sz="2400" dirty="0">
                <a:solidFill>
                  <a:srgbClr val="000020"/>
                </a:solidFill>
              </a:rPr>
              <a:t> </a:t>
            </a:r>
            <a:r>
              <a:rPr lang="fr-FR" altLang="fr-FR" sz="2400" dirty="0" err="1">
                <a:solidFill>
                  <a:srgbClr val="000020"/>
                </a:solidFill>
              </a:rPr>
              <a:t>length</a:t>
            </a:r>
            <a:r>
              <a:rPr lang="fr-FR" altLang="fr-FR" sz="2400" dirty="0">
                <a:solidFill>
                  <a:srgbClr val="C1C1C1"/>
                </a:solidFill>
              </a:rPr>
              <a:t> </a:t>
            </a:r>
            <a:r>
              <a:rPr lang="fr-FR" altLang="fr-FR" sz="2400" dirty="0">
                <a:solidFill>
                  <a:srgbClr val="000020"/>
                </a:solidFill>
              </a:rPr>
              <a:t>: longueur du paquet après en-tête (en octets).</a:t>
            </a:r>
          </a:p>
          <a:p>
            <a:pPr marL="273050" indent="-273050">
              <a:lnSpc>
                <a:spcPct val="90000"/>
              </a:lnSpc>
              <a:buFont typeface="ZapfDingbats" pitchFamily="82" charset="2"/>
              <a:buNone/>
            </a:pPr>
            <a:r>
              <a:rPr lang="fr-FR" altLang="fr-FR" sz="2400" dirty="0">
                <a:solidFill>
                  <a:srgbClr val="C100C1"/>
                </a:solidFill>
              </a:rPr>
              <a:t>   </a:t>
            </a:r>
            <a:r>
              <a:rPr lang="fr-FR" altLang="fr-FR" sz="2400" dirty="0">
                <a:solidFill>
                  <a:srgbClr val="C1C1C1"/>
                </a:solidFill>
              </a:rPr>
              <a:t> </a:t>
            </a:r>
            <a:r>
              <a:rPr lang="fr-FR" altLang="fr-FR" sz="2400" dirty="0">
                <a:solidFill>
                  <a:srgbClr val="000020"/>
                </a:solidFill>
              </a:rPr>
              <a:t>autorise des paquets &gt; 64 </a:t>
            </a:r>
            <a:r>
              <a:rPr lang="fr-FR" altLang="fr-FR" sz="2400" dirty="0" err="1">
                <a:solidFill>
                  <a:srgbClr val="000020"/>
                </a:solidFill>
              </a:rPr>
              <a:t>Koctets</a:t>
            </a:r>
            <a:r>
              <a:rPr lang="fr-FR" altLang="fr-FR" sz="2400" dirty="0">
                <a:solidFill>
                  <a:srgbClr val="C1C1C1"/>
                </a:solidFill>
              </a:rPr>
              <a:t> </a:t>
            </a:r>
            <a:r>
              <a:rPr lang="fr-FR" altLang="fr-FR" sz="2400" dirty="0">
                <a:solidFill>
                  <a:srgbClr val="000020"/>
                </a:solidFill>
              </a:rPr>
              <a:t>=&gt; </a:t>
            </a:r>
            <a:r>
              <a:rPr lang="fr-FR" altLang="fr-FR" sz="2400" dirty="0" err="1">
                <a:solidFill>
                  <a:srgbClr val="000020"/>
                </a:solidFill>
              </a:rPr>
              <a:t>Payload</a:t>
            </a:r>
            <a:r>
              <a:rPr lang="fr-FR" altLang="fr-FR" sz="2400" dirty="0">
                <a:solidFill>
                  <a:srgbClr val="000020"/>
                </a:solidFill>
              </a:rPr>
              <a:t> </a:t>
            </a:r>
            <a:r>
              <a:rPr lang="fr-FR" altLang="fr-FR" sz="2400" dirty="0" err="1">
                <a:solidFill>
                  <a:srgbClr val="000020"/>
                </a:solidFill>
              </a:rPr>
              <a:t>length</a:t>
            </a:r>
            <a:r>
              <a:rPr lang="fr-FR" altLang="fr-FR" sz="2400" dirty="0">
                <a:solidFill>
                  <a:srgbClr val="000020"/>
                </a:solidFill>
              </a:rPr>
              <a:t> = 0</a:t>
            </a:r>
          </a:p>
          <a:p>
            <a:pPr marL="273050" indent="-273050">
              <a:lnSpc>
                <a:spcPct val="90000"/>
              </a:lnSpc>
              <a:buFont typeface="ZapfDingbats" pitchFamily="82" charset="2"/>
              <a:buNone/>
            </a:pPr>
            <a:r>
              <a:rPr lang="fr-FR" altLang="fr-FR" sz="2400" dirty="0">
                <a:solidFill>
                  <a:srgbClr val="C1C1C1"/>
                </a:solidFill>
              </a:rPr>
              <a:t>    </a:t>
            </a:r>
            <a:endParaRPr lang="fr-FR" altLang="fr-FR" sz="2400" dirty="0">
              <a:solidFill>
                <a:srgbClr val="000020"/>
              </a:solidFill>
            </a:endParaRPr>
          </a:p>
          <a:p>
            <a:pPr marL="273050" indent="-273050">
              <a:lnSpc>
                <a:spcPct val="90000"/>
              </a:lnSpc>
              <a:buSzTx/>
              <a:buFontTx/>
              <a:buChar char="o"/>
            </a:pPr>
            <a:r>
              <a:rPr lang="fr-FR" altLang="fr-FR" sz="2400" dirty="0" err="1">
                <a:solidFill>
                  <a:srgbClr val="000020"/>
                </a:solidFill>
              </a:rPr>
              <a:t>Next</a:t>
            </a:r>
            <a:r>
              <a:rPr lang="fr-FR" altLang="fr-FR" sz="2400" dirty="0">
                <a:solidFill>
                  <a:srgbClr val="000020"/>
                </a:solidFill>
              </a:rPr>
              <a:t> header</a:t>
            </a:r>
            <a:r>
              <a:rPr lang="fr-FR" altLang="fr-FR" sz="2400" dirty="0">
                <a:solidFill>
                  <a:srgbClr val="C1C1C1"/>
                </a:solidFill>
              </a:rPr>
              <a:t> </a:t>
            </a:r>
            <a:r>
              <a:rPr lang="fr-FR" altLang="fr-FR" sz="2400" dirty="0">
                <a:solidFill>
                  <a:srgbClr val="000020"/>
                </a:solidFill>
              </a:rPr>
              <a:t>: indique le type d'entête suivant immédiatement l'entête IPv6</a:t>
            </a:r>
          </a:p>
          <a:p>
            <a:pPr marL="273050" indent="-273050">
              <a:lnSpc>
                <a:spcPct val="90000"/>
              </a:lnSpc>
              <a:buFont typeface="ZapfDingbats" pitchFamily="82" charset="2"/>
              <a:buNone/>
            </a:pPr>
            <a:r>
              <a:rPr lang="fr-FR" altLang="fr-FR" sz="2400" dirty="0">
                <a:solidFill>
                  <a:srgbClr val="C100C1"/>
                </a:solidFill>
              </a:rPr>
              <a:t> </a:t>
            </a:r>
            <a:r>
              <a:rPr lang="fr-FR" altLang="fr-FR" sz="2400" dirty="0">
                <a:solidFill>
                  <a:srgbClr val="C1C1C1"/>
                </a:solidFill>
              </a:rPr>
              <a:t> </a:t>
            </a:r>
            <a:r>
              <a:rPr lang="fr-FR" altLang="fr-FR" sz="2400" dirty="0">
                <a:solidFill>
                  <a:srgbClr val="000020"/>
                </a:solidFill>
              </a:rPr>
              <a:t>On utilise les mêmes valeurs que dans le champ "Protocol" de IPv4 pour référencer les protocoles de niveau 4 </a:t>
            </a:r>
            <a:r>
              <a:rPr lang="fr-FR" altLang="fr-FR" sz="2400" b="1" dirty="0">
                <a:solidFill>
                  <a:srgbClr val="000020"/>
                </a:solidFill>
              </a:rPr>
              <a:t>(TCP=6 , UDP=17, ICMP=1)</a:t>
            </a:r>
            <a:endParaRPr lang="fr-FR" altLang="fr-FR" sz="2400" dirty="0">
              <a:solidFill>
                <a:srgbClr val="000000"/>
              </a:solidFill>
            </a:endParaRPr>
          </a:p>
          <a:p>
            <a:pPr>
              <a:lnSpc>
                <a:spcPct val="90000"/>
              </a:lnSpc>
              <a:buFont typeface="ZapfDingbats" pitchFamily="82" charset="2"/>
              <a:buNone/>
            </a:pPr>
            <a:endParaRPr lang="fr-FR" altLang="fr-FR" sz="2400" dirty="0"/>
          </a:p>
        </p:txBody>
      </p:sp>
      <p:sp>
        <p:nvSpPr>
          <p:cNvPr id="205826"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BD87E18-1BE6-4FFF-B692-129750B5CD6D}" type="slidenum">
              <a:rPr lang="en-US" altLang="fr-FR" sz="1400"/>
              <a:pPr>
                <a:spcBef>
                  <a:spcPct val="0"/>
                </a:spcBef>
                <a:buClrTx/>
                <a:buSzTx/>
                <a:buFontTx/>
                <a:buNone/>
              </a:pPr>
              <a:t>77</a:t>
            </a:fld>
            <a:endParaRPr lang="en-US" altLang="fr-FR" sz="1400"/>
          </a:p>
        </p:txBody>
      </p:sp>
    </p:spTree>
    <p:extLst>
      <p:ext uri="{BB962C8B-B14F-4D97-AF65-F5344CB8AC3E}">
        <p14:creationId xmlns:p14="http://schemas.microsoft.com/office/powerpoint/2010/main" val="5807833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a:xfrm>
            <a:off x="468407" y="331338"/>
            <a:ext cx="7772400" cy="1143000"/>
          </a:xfrm>
        </p:spPr>
        <p:txBody>
          <a:bodyPr vert="horz" lIns="92075" tIns="46038" rIns="92075" bIns="46038" rtlCol="0" anchor="b">
            <a:normAutofit/>
          </a:bodyPr>
          <a:lstStyle/>
          <a:p>
            <a:pPr>
              <a:defRPr/>
            </a:pPr>
            <a:r>
              <a:rPr lang="fr-FR" dirty="0">
                <a:ea typeface="+mj-ea"/>
              </a:rPr>
              <a:t>IPV6:</a:t>
            </a:r>
            <a:r>
              <a:rPr lang="fr-FR" b="1" dirty="0">
                <a:ea typeface="+mj-ea"/>
              </a:rPr>
              <a:t>les champs de l'en-tête</a:t>
            </a:r>
            <a:r>
              <a:rPr lang="fr-FR" b="1" dirty="0">
                <a:solidFill>
                  <a:srgbClr val="000020"/>
                </a:solidFill>
                <a:ea typeface="+mj-ea"/>
              </a:rPr>
              <a:t> </a:t>
            </a:r>
            <a:r>
              <a:rPr lang="fr-FR" dirty="0">
                <a:ea typeface="+mj-ea"/>
              </a:rPr>
              <a:t> </a:t>
            </a:r>
          </a:p>
        </p:txBody>
      </p:sp>
      <p:sp>
        <p:nvSpPr>
          <p:cNvPr id="207876" name="Rectangle 3"/>
          <p:cNvSpPr>
            <a:spLocks noGrp="1" noChangeArrowheads="1"/>
          </p:cNvSpPr>
          <p:nvPr>
            <p:ph idx="1"/>
          </p:nvPr>
        </p:nvSpPr>
        <p:spPr>
          <a:xfrm>
            <a:off x="595952" y="1994147"/>
            <a:ext cx="10840871" cy="4648200"/>
          </a:xfrm>
        </p:spPr>
        <p:txBody>
          <a:bodyPr vert="horz" lIns="92075" tIns="46038" rIns="92075" bIns="46038" rtlCol="0">
            <a:normAutofit/>
          </a:bodyPr>
          <a:lstStyle/>
          <a:p>
            <a:pPr marL="0" indent="0">
              <a:lnSpc>
                <a:spcPct val="90000"/>
              </a:lnSpc>
              <a:buNone/>
            </a:pPr>
            <a:r>
              <a:rPr lang="fr-FR" altLang="fr-FR" sz="2400" dirty="0" err="1">
                <a:solidFill>
                  <a:srgbClr val="000020"/>
                </a:solidFill>
              </a:rPr>
              <a:t>Hop_limit</a:t>
            </a:r>
            <a:r>
              <a:rPr lang="fr-FR" altLang="fr-FR" sz="2400" dirty="0">
                <a:solidFill>
                  <a:srgbClr val="000020"/>
                </a:solidFill>
              </a:rPr>
              <a:t> : -1 chaque fois que le paquet est commuté par un équipement si </a:t>
            </a:r>
            <a:r>
              <a:rPr lang="fr-FR" altLang="fr-FR" sz="2400" dirty="0" err="1">
                <a:solidFill>
                  <a:srgbClr val="000020"/>
                </a:solidFill>
              </a:rPr>
              <a:t>hop_limit</a:t>
            </a:r>
            <a:r>
              <a:rPr lang="fr-FR" altLang="fr-FR" sz="2400" dirty="0">
                <a:solidFill>
                  <a:srgbClr val="C1C1C1"/>
                </a:solidFill>
              </a:rPr>
              <a:t> </a:t>
            </a:r>
            <a:r>
              <a:rPr lang="fr-FR" altLang="fr-FR" sz="2400" dirty="0">
                <a:solidFill>
                  <a:srgbClr val="000020"/>
                </a:solidFill>
              </a:rPr>
              <a:t>= 0 =&gt; le paquet est détruit.</a:t>
            </a:r>
          </a:p>
          <a:p>
            <a:pPr marL="0" indent="0">
              <a:buNone/>
            </a:pPr>
            <a:r>
              <a:rPr lang="fr-FR" altLang="fr-FR" sz="2400" dirty="0">
                <a:solidFill>
                  <a:srgbClr val="C100C1"/>
                </a:solidFill>
                <a:latin typeface="Arial" panose="020B0604020202020204" pitchFamily="34" charset="0"/>
              </a:rPr>
              <a:t>    </a:t>
            </a:r>
            <a:r>
              <a:rPr lang="fr-FR" altLang="fr-FR" sz="2400" dirty="0">
                <a:solidFill>
                  <a:srgbClr val="000020"/>
                </a:solidFill>
              </a:rPr>
              <a:t>permet de réduire l'effet des boucles de routage.</a:t>
            </a:r>
          </a:p>
          <a:p>
            <a:pPr marL="0" indent="0">
              <a:lnSpc>
                <a:spcPct val="90000"/>
              </a:lnSpc>
              <a:buNone/>
            </a:pPr>
            <a:r>
              <a:rPr lang="fr-FR" altLang="fr-FR" sz="2400" dirty="0">
                <a:solidFill>
                  <a:srgbClr val="000020"/>
                </a:solidFill>
              </a:rPr>
              <a:t>Source </a:t>
            </a:r>
            <a:r>
              <a:rPr lang="fr-FR" altLang="fr-FR" sz="2400" dirty="0" err="1">
                <a:solidFill>
                  <a:srgbClr val="000020"/>
                </a:solidFill>
              </a:rPr>
              <a:t>address</a:t>
            </a:r>
            <a:r>
              <a:rPr lang="fr-FR" altLang="fr-FR" sz="2400" dirty="0">
                <a:solidFill>
                  <a:srgbClr val="000020"/>
                </a:solidFill>
              </a:rPr>
              <a:t> : @ de l'émetteur initial du paquet</a:t>
            </a:r>
          </a:p>
          <a:p>
            <a:pPr marL="0" indent="0">
              <a:lnSpc>
                <a:spcPct val="90000"/>
              </a:lnSpc>
              <a:buNone/>
            </a:pPr>
            <a:r>
              <a:rPr lang="fr-FR" altLang="fr-FR" sz="2400" dirty="0">
                <a:solidFill>
                  <a:srgbClr val="000020"/>
                </a:solidFill>
              </a:rPr>
              <a:t>Destination </a:t>
            </a:r>
            <a:r>
              <a:rPr lang="fr-FR" altLang="fr-FR" sz="2400" dirty="0" err="1">
                <a:solidFill>
                  <a:srgbClr val="000020"/>
                </a:solidFill>
              </a:rPr>
              <a:t>adress</a:t>
            </a:r>
            <a:r>
              <a:rPr lang="fr-FR" altLang="fr-FR" sz="2400" dirty="0">
                <a:solidFill>
                  <a:srgbClr val="000020"/>
                </a:solidFill>
              </a:rPr>
              <a:t> : Une adresse de destination ...</a:t>
            </a:r>
          </a:p>
          <a:p>
            <a:pPr marL="0" indent="0">
              <a:buNone/>
            </a:pPr>
            <a:r>
              <a:rPr lang="fr-FR" altLang="fr-FR" sz="2400" dirty="0">
                <a:solidFill>
                  <a:srgbClr val="C100C1"/>
                </a:solidFill>
                <a:latin typeface="Arial" panose="020B0604020202020204" pitchFamily="34" charset="0"/>
              </a:rPr>
              <a:t>    </a:t>
            </a:r>
            <a:r>
              <a:rPr lang="fr-FR" altLang="fr-FR" sz="2400" dirty="0">
                <a:solidFill>
                  <a:srgbClr val="000020"/>
                </a:solidFill>
              </a:rPr>
              <a:t>peut-être différente de l'adresse destination finale si l'option "</a:t>
            </a:r>
            <a:r>
              <a:rPr lang="fr-FR" altLang="fr-FR" sz="2400" dirty="0" err="1">
                <a:solidFill>
                  <a:srgbClr val="000020"/>
                </a:solidFill>
              </a:rPr>
              <a:t>Routing</a:t>
            </a:r>
            <a:r>
              <a:rPr lang="fr-FR" altLang="fr-FR" sz="2400" dirty="0">
                <a:solidFill>
                  <a:srgbClr val="000020"/>
                </a:solidFill>
              </a:rPr>
              <a:t> Header" est présente.</a:t>
            </a:r>
            <a:endParaRPr lang="fr-FR" altLang="fr-FR" sz="2400" dirty="0">
              <a:solidFill>
                <a:srgbClr val="000000"/>
              </a:solidFill>
              <a:latin typeface="Wingdings075" charset="0"/>
            </a:endParaRPr>
          </a:p>
          <a:p>
            <a:pPr marL="0" indent="0">
              <a:buNone/>
            </a:pPr>
            <a:endParaRPr lang="fr-FR" altLang="fr-FR" sz="2400" dirty="0"/>
          </a:p>
        </p:txBody>
      </p:sp>
      <p:sp>
        <p:nvSpPr>
          <p:cNvPr id="207874" name="Espace réservé du numéro de diapositive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6F53732-486F-4F3A-8FB2-BE63A710371E}" type="slidenum">
              <a:rPr lang="en-US" altLang="fr-FR" sz="1400"/>
              <a:pPr>
                <a:spcBef>
                  <a:spcPct val="0"/>
                </a:spcBef>
                <a:buClrTx/>
                <a:buSzTx/>
                <a:buFontTx/>
                <a:buNone/>
              </a:pPr>
              <a:t>78</a:t>
            </a:fld>
            <a:endParaRPr lang="en-US" altLang="fr-FR" sz="1400"/>
          </a:p>
        </p:txBody>
      </p:sp>
    </p:spTree>
    <p:extLst>
      <p:ext uri="{BB962C8B-B14F-4D97-AF65-F5344CB8AC3E}">
        <p14:creationId xmlns:p14="http://schemas.microsoft.com/office/powerpoint/2010/main" val="1451373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Types d’adresses Ipv6</a:t>
            </a:r>
            <a:endParaRPr lang="fr-FR" dirty="0"/>
          </a:p>
        </p:txBody>
      </p:sp>
      <p:sp>
        <p:nvSpPr>
          <p:cNvPr id="3" name="Espace réservé du contenu 2"/>
          <p:cNvSpPr>
            <a:spLocks noGrp="1"/>
          </p:cNvSpPr>
          <p:nvPr>
            <p:ph idx="1"/>
          </p:nvPr>
        </p:nvSpPr>
        <p:spPr>
          <a:xfrm>
            <a:off x="867294" y="1887298"/>
            <a:ext cx="10345189" cy="4118648"/>
          </a:xfrm>
        </p:spPr>
        <p:txBody>
          <a:bodyPr>
            <a:noAutofit/>
          </a:bodyPr>
          <a:lstStyle/>
          <a:p>
            <a:pPr fontAlgn="base"/>
            <a:r>
              <a:rPr lang="fr-FR" sz="1800" dirty="0"/>
              <a:t>Les types d'adresses Ipv6 : </a:t>
            </a:r>
          </a:p>
          <a:p>
            <a:pPr lvl="1" fontAlgn="base">
              <a:buFont typeface="Courier New" panose="02070309020205020404" pitchFamily="49" charset="0"/>
              <a:buChar char="o"/>
            </a:pPr>
            <a:r>
              <a:rPr lang="fr-FR" sz="1600" dirty="0"/>
              <a:t>unicast</a:t>
            </a:r>
          </a:p>
          <a:p>
            <a:pPr lvl="1" fontAlgn="base">
              <a:buFont typeface="Courier New" panose="02070309020205020404" pitchFamily="49" charset="0"/>
              <a:buChar char="o"/>
            </a:pPr>
            <a:r>
              <a:rPr lang="fr-FR" sz="1600" dirty="0"/>
              <a:t>multicast</a:t>
            </a:r>
          </a:p>
          <a:p>
            <a:pPr lvl="1" fontAlgn="base">
              <a:buFont typeface="Courier New" panose="02070309020205020404" pitchFamily="49" charset="0"/>
              <a:buChar char="o"/>
            </a:pPr>
            <a:r>
              <a:rPr lang="fr-FR" sz="1600" dirty="0" err="1"/>
              <a:t>anycast</a:t>
            </a:r>
            <a:endParaRPr lang="fr-FR" sz="1600" dirty="0"/>
          </a:p>
          <a:p>
            <a:pPr fontAlgn="base"/>
            <a:r>
              <a:rPr lang="fr-FR" sz="1800" dirty="0"/>
              <a:t>Une adresse unicast désigne une interface unique. </a:t>
            </a:r>
          </a:p>
          <a:p>
            <a:pPr fontAlgn="base"/>
            <a:r>
              <a:rPr lang="fr-FR" sz="1800" dirty="0"/>
              <a:t>Une adresse multicast désigne un groupe d'interfaces appartenant généralement à des nœuds différents et pouvant être situés partout sur Internet. Un paquet dont l'adresse de destination est multicast est acheminé à toutes les interfaces membres du groupe.</a:t>
            </a:r>
          </a:p>
          <a:p>
            <a:r>
              <a:rPr lang="fr-FR" sz="1800" dirty="0"/>
              <a:t>Une adresse </a:t>
            </a:r>
            <a:r>
              <a:rPr lang="fr-FR" sz="1800" dirty="0" err="1"/>
              <a:t>anycast</a:t>
            </a:r>
            <a:r>
              <a:rPr lang="fr-FR" sz="1800" dirty="0"/>
              <a:t> désigne aussi un groupe d'interfaces, mais un paquet dont l'adresse de destination est une adresse </a:t>
            </a:r>
            <a:r>
              <a:rPr lang="fr-FR" sz="1800" dirty="0" err="1"/>
              <a:t>anycast</a:t>
            </a:r>
            <a:r>
              <a:rPr lang="fr-FR" sz="1800" dirty="0"/>
              <a:t> est acheminé à un élément du groupe et non à tous, généralement l'élément le plus proche. Cet adressage est expérimental.  </a:t>
            </a:r>
          </a:p>
          <a:p>
            <a:pPr fontAlgn="base"/>
            <a:r>
              <a:rPr lang="fr-FR" sz="1800" dirty="0"/>
              <a:t>On remarque que la notion d'adresse de broadcast a disparu ; c'est l'adressage multicast qui va jouer ce rôle en Ipv6.</a:t>
            </a:r>
          </a:p>
          <a:p>
            <a:endParaRPr lang="fr-FR" sz="1800"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79</a:t>
            </a:fld>
            <a:endParaRPr lang="fr-FR"/>
          </a:p>
        </p:txBody>
      </p:sp>
    </p:spTree>
    <p:extLst>
      <p:ext uri="{BB962C8B-B14F-4D97-AF65-F5344CB8AC3E}">
        <p14:creationId xmlns:p14="http://schemas.microsoft.com/office/powerpoint/2010/main" val="1248001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couche liaison</a:t>
            </a:r>
            <a:endParaRPr lang="fr-FR" dirty="0"/>
          </a:p>
        </p:txBody>
      </p:sp>
      <p:sp>
        <p:nvSpPr>
          <p:cNvPr id="3" name="Espace réservé du contenu 2"/>
          <p:cNvSpPr>
            <a:spLocks noGrp="1"/>
          </p:cNvSpPr>
          <p:nvPr>
            <p:ph idx="1"/>
          </p:nvPr>
        </p:nvSpPr>
        <p:spPr/>
        <p:txBody>
          <a:bodyPr/>
          <a:lstStyle/>
          <a:p>
            <a:r>
              <a:rPr lang="fr-FR" dirty="0" smtClean="0"/>
              <a:t>L’adressage </a:t>
            </a:r>
            <a:r>
              <a:rPr lang="fr-FR" dirty="0" smtClean="0">
                <a:sym typeface="Wingdings" panose="05000000000000000000" pitchFamily="2" charset="2"/>
              </a:rPr>
              <a:t>adressage MAC</a:t>
            </a:r>
            <a:endParaRPr lang="fr-FR" dirty="0" smtClean="0"/>
          </a:p>
          <a:p>
            <a:r>
              <a:rPr lang="fr-FR" dirty="0" smtClean="0"/>
              <a:t>Le contrôle et gestion d’erreur </a:t>
            </a:r>
          </a:p>
          <a:p>
            <a:r>
              <a:rPr lang="fr-FR" dirty="0" smtClean="0"/>
              <a:t>L’ </a:t>
            </a:r>
            <a:r>
              <a:rPr lang="fr-FR" dirty="0" err="1" smtClean="0"/>
              <a:t>acces</a:t>
            </a:r>
            <a:r>
              <a:rPr lang="fr-FR" dirty="0" smtClean="0"/>
              <a:t> au canal </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a:t>
            </a:fld>
            <a:endParaRPr lang="fr-FR"/>
          </a:p>
        </p:txBody>
      </p:sp>
    </p:spTree>
    <p:extLst>
      <p:ext uri="{BB962C8B-B14F-4D97-AF65-F5344CB8AC3E}">
        <p14:creationId xmlns:p14="http://schemas.microsoft.com/office/powerpoint/2010/main" val="33204528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Adressage Unicast</a:t>
            </a:r>
            <a:endParaRPr lang="fr-FR" dirty="0"/>
          </a:p>
        </p:txBody>
      </p:sp>
      <p:sp>
        <p:nvSpPr>
          <p:cNvPr id="3" name="Espace réservé du contenu 2"/>
          <p:cNvSpPr>
            <a:spLocks noGrp="1"/>
          </p:cNvSpPr>
          <p:nvPr>
            <p:ph idx="1"/>
          </p:nvPr>
        </p:nvSpPr>
        <p:spPr/>
        <p:txBody>
          <a:bodyPr/>
          <a:lstStyle/>
          <a:p>
            <a:pPr marL="646621" lvl="1" indent="-271463" fontAlgn="base">
              <a:buFont typeface="Courier New" panose="02070309020205020404" pitchFamily="49" charset="0"/>
              <a:buChar char="o"/>
            </a:pPr>
            <a:r>
              <a:rPr lang="fr-FR" dirty="0"/>
              <a:t>lien local</a:t>
            </a:r>
          </a:p>
          <a:p>
            <a:pPr marL="646621" lvl="1" indent="-271463" fontAlgn="base">
              <a:buFont typeface="Courier New" panose="02070309020205020404" pitchFamily="49" charset="0"/>
              <a:buChar char="o"/>
            </a:pPr>
            <a:r>
              <a:rPr lang="fr-FR" dirty="0"/>
              <a:t>global</a:t>
            </a:r>
          </a:p>
          <a:p>
            <a:pPr marL="646621" lvl="1" indent="-271463" fontAlgn="base">
              <a:buFont typeface="Courier New" panose="02070309020205020404" pitchFamily="49" charset="0"/>
              <a:buChar char="o"/>
            </a:pPr>
            <a:r>
              <a:rPr lang="fr-FR" dirty="0"/>
              <a:t>site local </a:t>
            </a:r>
          </a:p>
          <a:p>
            <a:pPr fontAlgn="base"/>
            <a:r>
              <a:rPr lang="fr-FR" dirty="0"/>
              <a:t>Les adresses "lien local" ne passent pas les routeurs : la portée de l'adresse est donc le réseau local (même lien </a:t>
            </a:r>
            <a:r>
              <a:rPr lang="fr-FR" dirty="0" err="1"/>
              <a:t>ethernet</a:t>
            </a:r>
            <a:r>
              <a:rPr lang="fr-FR" dirty="0"/>
              <a:t> par exemple)</a:t>
            </a:r>
          </a:p>
          <a:p>
            <a:pPr fontAlgn="base"/>
            <a:r>
              <a:rPr lang="fr-FR" dirty="0"/>
              <a:t>Les adresses "globales" sont routables sur Internet : la portée de l'adresse est donc internet.</a:t>
            </a:r>
          </a:p>
          <a:p>
            <a:pPr fontAlgn="base"/>
            <a:r>
              <a:rPr lang="fr-FR" dirty="0"/>
              <a:t>Les adresses "site local" ne sont pas routables sur Internet (ces adresses n'ont pas été retenues dans la version définitive d'Ipv6 mais ont été remplacées par des adresses "unicast local unique" voir RFC 4193 http://www.ietf.org/rfc/rfc4193.txt) : la portée de l'adresse est donc l'organisation locale.</a:t>
            </a:r>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80</a:t>
            </a:fld>
            <a:endParaRPr lang="fr-FR"/>
          </a:p>
        </p:txBody>
      </p:sp>
    </p:spTree>
    <p:extLst>
      <p:ext uri="{BB962C8B-B14F-4D97-AF65-F5344CB8AC3E}">
        <p14:creationId xmlns:p14="http://schemas.microsoft.com/office/powerpoint/2010/main" val="41484063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9462" y="556774"/>
            <a:ext cx="10058400" cy="698269"/>
          </a:xfrm>
        </p:spPr>
        <p:txBody>
          <a:bodyPr>
            <a:normAutofit fontScale="90000"/>
          </a:bodyPr>
          <a:lstStyle/>
          <a:p>
            <a:r>
              <a:rPr lang="fr-FR" dirty="0"/>
              <a:t>Règles d'écriture d'une adresse </a:t>
            </a:r>
            <a:r>
              <a:rPr lang="fr-FR" dirty="0" smtClean="0"/>
              <a:t>Ipv6</a:t>
            </a:r>
            <a:endParaRPr lang="fr-FR" dirty="0"/>
          </a:p>
        </p:txBody>
      </p:sp>
      <p:sp>
        <p:nvSpPr>
          <p:cNvPr id="3" name="Espace réservé du contenu 2"/>
          <p:cNvSpPr>
            <a:spLocks noGrp="1"/>
          </p:cNvSpPr>
          <p:nvPr>
            <p:ph idx="1"/>
          </p:nvPr>
        </p:nvSpPr>
        <p:spPr>
          <a:xfrm>
            <a:off x="879763" y="2053553"/>
            <a:ext cx="10332720" cy="4056302"/>
          </a:xfrm>
        </p:spPr>
        <p:txBody>
          <a:bodyPr>
            <a:normAutofit lnSpcReduction="10000"/>
          </a:bodyPr>
          <a:lstStyle/>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Adresses 128 bits réduites à 32 caractères grâce à la notation hexadécimale.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Ces caractères sont regroupés par 4 (2 octets) séparés par deux points.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Les zéros leaders de chaque bloc peuvent être omis.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Une ou plusieurs séquences de 16 bits à zéro peuvent être remplacées dans l'adresse mais seulement une fois dans l'adresse. </a:t>
            </a:r>
            <a:br>
              <a:rPr lang="fr-FR" dirty="0">
                <a:latin typeface="Helvetica" panose="020B0604020202020204" pitchFamily="34" charset="0"/>
                <a:ea typeface="Times New Roman" panose="02020603050405020304" pitchFamily="18" charset="0"/>
                <a:cs typeface="Times New Roman" panose="02020603050405020304" pitchFamily="18" charset="0"/>
              </a:rPr>
            </a:b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fr-FR" dirty="0">
                <a:latin typeface="Helvetica" panose="020B0604020202020204" pitchFamily="34" charset="0"/>
                <a:ea typeface="Times New Roman" panose="02020603050405020304" pitchFamily="18" charset="0"/>
                <a:cs typeface="Times New Roman" panose="02020603050405020304" pitchFamily="18" charset="0"/>
              </a:rPr>
              <a:t>Exemples :</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449580" fontAlgn="base">
              <a:lnSpc>
                <a:spcPct val="107000"/>
              </a:lnSpc>
              <a:spcAft>
                <a:spcPts val="0"/>
              </a:spcAft>
            </a:pPr>
            <a:r>
              <a:rPr lang="fr-FR" i="1" dirty="0">
                <a:latin typeface="Helvetica" panose="020B0604020202020204" pitchFamily="34" charset="0"/>
                <a:ea typeface="Times New Roman" panose="02020603050405020304" pitchFamily="18" charset="0"/>
                <a:cs typeface="Times New Roman" panose="02020603050405020304" pitchFamily="18" charset="0"/>
              </a:rPr>
              <a:t>fe80:0000:0000:0000:0010:4cff:fe50:0020 (forme expansée)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r>
              <a:rPr lang="fr-FR" i="1" dirty="0">
                <a:latin typeface="Helvetica" panose="020B0604020202020204" pitchFamily="34" charset="0"/>
                <a:ea typeface="Times New Roman" panose="02020603050405020304" pitchFamily="18" charset="0"/>
              </a:rPr>
              <a:t>fe80::10:4cff:fe50:20 (forme contractée ou abrégée)</a:t>
            </a:r>
            <a:r>
              <a:rPr lang="fr-FR" b="1" dirty="0">
                <a:latin typeface="Helvetica" panose="020B0604020202020204" pitchFamily="34" charset="0"/>
                <a:ea typeface="Times New Roman" panose="02020603050405020304" pitchFamily="18" charset="0"/>
              </a:rPr>
              <a:t> </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81</a:t>
            </a:fld>
            <a:endParaRPr lang="fr-FR"/>
          </a:p>
        </p:txBody>
      </p:sp>
    </p:spTree>
    <p:extLst>
      <p:ext uri="{BB962C8B-B14F-4D97-AF65-F5344CB8AC3E}">
        <p14:creationId xmlns:p14="http://schemas.microsoft.com/office/powerpoint/2010/main" val="11699510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3083" y="406836"/>
            <a:ext cx="10706793" cy="848207"/>
          </a:xfrm>
        </p:spPr>
        <p:txBody>
          <a:bodyPr>
            <a:normAutofit/>
          </a:bodyPr>
          <a:lstStyle/>
          <a:p>
            <a:r>
              <a:rPr lang="fr-FR" sz="4400" dirty="0"/>
              <a:t>Structure d'une adresse Ipv6 (RFC 3513 et 3587</a:t>
            </a:r>
            <a:r>
              <a:rPr lang="fr-FR" sz="4400" dirty="0" smtClean="0"/>
              <a:t>)</a:t>
            </a:r>
            <a:endParaRPr lang="fr-FR" sz="4400" dirty="0"/>
          </a:p>
        </p:txBody>
      </p:sp>
      <p:sp>
        <p:nvSpPr>
          <p:cNvPr id="3" name="Espace réservé du contenu 2"/>
          <p:cNvSpPr>
            <a:spLocks noGrp="1"/>
          </p:cNvSpPr>
          <p:nvPr>
            <p:ph idx="1"/>
          </p:nvPr>
        </p:nvSpPr>
        <p:spPr>
          <a:xfrm>
            <a:off x="627611" y="1845734"/>
            <a:ext cx="10852265" cy="3869266"/>
          </a:xfrm>
        </p:spPr>
        <p:txBody>
          <a:bodyPr>
            <a:normAutofit lnSpcReduction="10000"/>
          </a:bodyPr>
          <a:lstStyle/>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Les 64 derniers bits sont l'identifiant de la machine (ou de l'interface).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fr-FR" dirty="0">
                <a:latin typeface="Helvetica" panose="020B0604020202020204" pitchFamily="34" charset="0"/>
                <a:ea typeface="Times New Roman" panose="02020603050405020304" pitchFamily="18" charset="0"/>
                <a:cs typeface="Times New Roman" panose="02020603050405020304" pitchFamily="18" charset="0"/>
              </a:rPr>
              <a:t>Les 64 premiers bits forment le préfixe.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fr-FR" dirty="0">
                <a:latin typeface="Helvetica" panose="020B0604020202020204" pitchFamily="34" charset="0"/>
                <a:ea typeface="Times New Roman" panose="02020603050405020304" pitchFamily="18" charset="0"/>
                <a:cs typeface="Times New Roman" panose="02020603050405020304" pitchFamily="18" charset="0"/>
              </a:rPr>
              <a:t>Une machine, la plupart du temps, a plusieurs préfixes (deux dans la cas d'une machine reliée à un routeur : un préfixe "lien local" et un préfixe "global").</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fr-FR" dirty="0">
                <a:latin typeface="Helvetica" panose="020B0604020202020204" pitchFamily="34" charset="0"/>
                <a:ea typeface="Times New Roman" panose="02020603050405020304" pitchFamily="18" charset="0"/>
                <a:cs typeface="Times New Roman" panose="02020603050405020304" pitchFamily="18" charset="0"/>
              </a:rPr>
              <a:t>Le préfixe identifie le type d'adresse (local, global, multicast, etc.).</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fr-FR" dirty="0">
                <a:latin typeface="Helvetica" panose="020B0604020202020204" pitchFamily="34" charset="0"/>
                <a:ea typeface="Times New Roman" panose="02020603050405020304" pitchFamily="18" charset="0"/>
                <a:cs typeface="Times New Roman" panose="02020603050405020304" pitchFamily="18" charset="0"/>
              </a:rPr>
              <a:t>Dans le cas d'une adresse globale le préfixe détermine le réseau d'appartenance de la machine.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0"/>
              </a:spcAft>
            </a:pPr>
            <a:r>
              <a:rPr lang="fr-FR" dirty="0">
                <a:latin typeface="Helvetica" panose="020B0604020202020204" pitchFamily="34" charset="0"/>
                <a:ea typeface="Times New Roman" panose="02020603050405020304" pitchFamily="18" charset="0"/>
                <a:cs typeface="Times New Roman" panose="02020603050405020304" pitchFamily="18" charset="0"/>
              </a:rPr>
              <a:t>Une machine </a:t>
            </a:r>
            <a:r>
              <a:rPr lang="fr-FR" dirty="0" err="1">
                <a:latin typeface="Helvetica" panose="020B0604020202020204" pitchFamily="34" charset="0"/>
                <a:ea typeface="Times New Roman" panose="02020603050405020304" pitchFamily="18" charset="0"/>
                <a:cs typeface="Times New Roman" panose="02020603050405020304" pitchFamily="18" charset="0"/>
              </a:rPr>
              <a:t>multidomiciliée</a:t>
            </a:r>
            <a:r>
              <a:rPr lang="fr-FR" dirty="0">
                <a:latin typeface="Helvetica" panose="020B0604020202020204" pitchFamily="34" charset="0"/>
                <a:ea typeface="Times New Roman" panose="02020603050405020304" pitchFamily="18" charset="0"/>
                <a:cs typeface="Times New Roman" panose="02020603050405020304" pitchFamily="18" charset="0"/>
              </a:rPr>
              <a:t> a plusieurs préfixes "globaux".</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r>
              <a:rPr lang="fr-FR" dirty="0">
                <a:latin typeface="Helvetica" panose="020B0604020202020204" pitchFamily="34" charset="0"/>
                <a:ea typeface="Times New Roman" panose="02020603050405020304" pitchFamily="18" charset="0"/>
              </a:rPr>
              <a:t>La représentation des préfixes respecte la notation CIDR : adresse IPV6/longueur du préfixe en bits. </a:t>
            </a:r>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82</a:t>
            </a:fld>
            <a:endParaRPr lang="fr-FR"/>
          </a:p>
        </p:txBody>
      </p:sp>
    </p:spTree>
    <p:extLst>
      <p:ext uri="{BB962C8B-B14F-4D97-AF65-F5344CB8AC3E}">
        <p14:creationId xmlns:p14="http://schemas.microsoft.com/office/powerpoint/2010/main" val="17743171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Préfixes généraux  d'une adresse Ipv6 </a:t>
            </a:r>
            <a:r>
              <a:rPr lang="fr-FR" dirty="0" smtClean="0"/>
              <a:t>:</a:t>
            </a:r>
            <a:endParaRPr lang="fr-FR" dirty="0"/>
          </a:p>
        </p:txBody>
      </p:sp>
      <p:sp>
        <p:nvSpPr>
          <p:cNvPr id="3" name="Espace réservé du contenu 2"/>
          <p:cNvSpPr>
            <a:spLocks noGrp="1"/>
          </p:cNvSpPr>
          <p:nvPr>
            <p:ph idx="1"/>
          </p:nvPr>
        </p:nvSpPr>
        <p:spPr/>
        <p:txBody>
          <a:bodyPr>
            <a:normAutofit fontScale="92500" lnSpcReduction="10000"/>
          </a:bodyPr>
          <a:lstStyle/>
          <a:p>
            <a:pPr lvl="0" fontAlgn="base"/>
            <a:r>
              <a:rPr lang="en-GB" dirty="0"/>
              <a:t>Link-local unicast Addresses : 1111 1110 10 </a:t>
            </a:r>
            <a:r>
              <a:rPr lang="en-GB" dirty="0" err="1"/>
              <a:t>notée</a:t>
            </a:r>
            <a:r>
              <a:rPr lang="en-GB" dirty="0"/>
              <a:t> </a:t>
            </a:r>
            <a:r>
              <a:rPr lang="en-GB" dirty="0" err="1"/>
              <a:t>en</a:t>
            </a:r>
            <a:r>
              <a:rPr lang="en-GB" dirty="0"/>
              <a:t> ipV6 </a:t>
            </a:r>
            <a:r>
              <a:rPr lang="en-GB" b="1" dirty="0"/>
              <a:t>fe80::/10</a:t>
            </a:r>
            <a:endParaRPr lang="fr-FR" dirty="0"/>
          </a:p>
          <a:p>
            <a:pPr lvl="0" fontAlgn="base"/>
            <a:r>
              <a:rPr lang="fr-FR" dirty="0"/>
              <a:t>Site-Local Unicast </a:t>
            </a:r>
            <a:r>
              <a:rPr lang="fr-FR" dirty="0" err="1"/>
              <a:t>Addresses</a:t>
            </a:r>
            <a:r>
              <a:rPr lang="fr-FR" dirty="0"/>
              <a:t> : 1111 1110 11 notée en ipv6 </a:t>
            </a:r>
            <a:r>
              <a:rPr lang="fr-FR" b="1" dirty="0"/>
              <a:t>fec0::/10, préfixe maintenant réservé car rendu obsolète par la </a:t>
            </a:r>
            <a:r>
              <a:rPr lang="fr-FR" b="1" dirty="0" err="1"/>
              <a:t>rfc</a:t>
            </a:r>
            <a:r>
              <a:rPr lang="fr-FR" b="1" dirty="0"/>
              <a:t> 3879</a:t>
            </a:r>
            <a:endParaRPr lang="fr-FR" dirty="0"/>
          </a:p>
          <a:p>
            <a:pPr lvl="0" fontAlgn="base"/>
            <a:r>
              <a:rPr lang="fr-FR" b="1" dirty="0"/>
              <a:t>Unique Local IPv6 Unicast Adresses : 1111 110 notée en ipv6 fc00::/7</a:t>
            </a:r>
            <a:endParaRPr lang="fr-FR" dirty="0"/>
          </a:p>
          <a:p>
            <a:pPr lvl="0" fontAlgn="base"/>
            <a:r>
              <a:rPr lang="fr-FR" dirty="0"/>
              <a:t>Multicast </a:t>
            </a:r>
            <a:r>
              <a:rPr lang="fr-FR" dirty="0" err="1"/>
              <a:t>addresses</a:t>
            </a:r>
            <a:r>
              <a:rPr lang="fr-FR" dirty="0"/>
              <a:t> : 1111 1111 notée en ipV6 </a:t>
            </a:r>
            <a:r>
              <a:rPr lang="fr-FR" b="1" dirty="0"/>
              <a:t>ff00::/8</a:t>
            </a:r>
            <a:r>
              <a:rPr lang="fr-FR" dirty="0"/>
              <a:t>.</a:t>
            </a:r>
          </a:p>
          <a:p>
            <a:pPr lvl="0" fontAlgn="base"/>
            <a:r>
              <a:rPr lang="fr-FR" dirty="0"/>
              <a:t>Global unicast :  tout le reste ( remarque le préfixe 001 notée en ipv6  </a:t>
            </a:r>
            <a:r>
              <a:rPr lang="fr-FR" b="1" dirty="0"/>
              <a:t>2000::/3 est obsolète depuis la RFC 3513 mais reste d'actualité dans les attributions de l'IANA )</a:t>
            </a:r>
            <a:endParaRPr lang="fr-FR" dirty="0"/>
          </a:p>
          <a:p>
            <a:pPr fontAlgn="base"/>
            <a:r>
              <a:rPr lang="fr-FR" dirty="0"/>
              <a:t>L'adresse </a:t>
            </a:r>
            <a:r>
              <a:rPr lang="fr-FR" b="1" dirty="0"/>
              <a:t>fe80::10:4cff:fe50:20 </a:t>
            </a:r>
            <a:r>
              <a:rPr lang="fr-FR" dirty="0"/>
              <a:t>de l'exemple précédent est donc une adresse "Lien Local".</a:t>
            </a:r>
          </a:p>
          <a:p>
            <a:pPr fontAlgn="base"/>
            <a:r>
              <a:rPr lang="fr-FR" dirty="0"/>
              <a:t>Remarque : dans la représentation du préfixe on utilise les formes abrégées mais attention à toujours prendre en compte la longueur, ainsi l'adresse "multicast" générale est dite ff00::/8 donc en fait uniquement </a:t>
            </a:r>
            <a:r>
              <a:rPr lang="fr-FR" dirty="0" err="1"/>
              <a:t>ff</a:t>
            </a:r>
            <a:r>
              <a:rPr lang="fr-FR" dirty="0"/>
              <a:t> mais la notation impose un regroupement par 16 =&gt; ff00) </a:t>
            </a:r>
            <a:br>
              <a:rPr lang="fr-FR" dirty="0"/>
            </a:br>
            <a:endParaRPr lang="fr-FR" dirty="0"/>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83</a:t>
            </a:fld>
            <a:endParaRPr lang="fr-FR"/>
          </a:p>
        </p:txBody>
      </p:sp>
    </p:spTree>
    <p:extLst>
      <p:ext uri="{BB962C8B-B14F-4D97-AF65-F5344CB8AC3E}">
        <p14:creationId xmlns:p14="http://schemas.microsoft.com/office/powerpoint/2010/main" val="42784786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789709"/>
            <a:ext cx="10058400" cy="947651"/>
          </a:xfrm>
        </p:spPr>
        <p:txBody>
          <a:bodyPr/>
          <a:lstStyle/>
          <a:p>
            <a:r>
              <a:rPr lang="fr-FR" dirty="0"/>
              <a:t>Adresses </a:t>
            </a:r>
            <a:r>
              <a:rPr lang="fr-FR" dirty="0" smtClean="0"/>
              <a:t>spéciales</a:t>
            </a:r>
            <a:endParaRPr lang="fr-FR" dirty="0"/>
          </a:p>
        </p:txBody>
      </p:sp>
      <p:sp>
        <p:nvSpPr>
          <p:cNvPr id="3" name="Espace réservé du contenu 2"/>
          <p:cNvSpPr>
            <a:spLocks noGrp="1"/>
          </p:cNvSpPr>
          <p:nvPr>
            <p:ph idx="1"/>
          </p:nvPr>
        </p:nvSpPr>
        <p:spPr>
          <a:xfrm>
            <a:off x="1097280" y="1904176"/>
            <a:ext cx="9214434" cy="4023360"/>
          </a:xfrm>
        </p:spPr>
        <p:txBody>
          <a:bodyPr/>
          <a:lstStyle/>
          <a:p>
            <a:pPr fontAlgn="base"/>
            <a:r>
              <a:rPr lang="fr-FR" dirty="0"/>
              <a:t>Il existe entre autres l'adresse de bouclage (</a:t>
            </a:r>
            <a:r>
              <a:rPr lang="fr-FR" dirty="0" err="1"/>
              <a:t>loopback</a:t>
            </a:r>
            <a:r>
              <a:rPr lang="fr-FR" dirty="0"/>
              <a:t>) et l'adresse indéterminée.</a:t>
            </a:r>
          </a:p>
          <a:p>
            <a:pPr lvl="0" fontAlgn="base"/>
            <a:r>
              <a:rPr lang="fr-FR" dirty="0" err="1"/>
              <a:t>loopback</a:t>
            </a:r>
            <a:r>
              <a:rPr lang="fr-FR" dirty="0"/>
              <a:t>                       </a:t>
            </a:r>
            <a:endParaRPr lang="fr-FR" dirty="0" smtClean="0"/>
          </a:p>
          <a:p>
            <a:pPr lvl="1" fontAlgn="base"/>
            <a:r>
              <a:rPr lang="fr-FR" b="1" dirty="0" smtClean="0"/>
              <a:t>::1 </a:t>
            </a:r>
            <a:r>
              <a:rPr lang="fr-FR" dirty="0" smtClean="0"/>
              <a:t>(équivalent </a:t>
            </a:r>
            <a:r>
              <a:rPr lang="fr-FR" dirty="0"/>
              <a:t>à 127.0.0.1 en Ipv4. Cette adresse n'est jamais transmis sur le réseau)</a:t>
            </a:r>
          </a:p>
          <a:p>
            <a:pPr lvl="0" fontAlgn="base"/>
            <a:r>
              <a:rPr lang="fr-FR" dirty="0" err="1" smtClean="0"/>
              <a:t>Any</a:t>
            </a:r>
            <a:r>
              <a:rPr lang="fr-FR" dirty="0"/>
              <a:t>                                         </a:t>
            </a:r>
            <a:endParaRPr lang="fr-FR" dirty="0" smtClean="0"/>
          </a:p>
          <a:p>
            <a:pPr lvl="1" fontAlgn="base"/>
            <a:r>
              <a:rPr lang="fr-FR" dirty="0"/>
              <a:t>  </a:t>
            </a:r>
            <a:r>
              <a:rPr lang="fr-FR" b="1" dirty="0" smtClean="0"/>
              <a:t>:: </a:t>
            </a:r>
            <a:r>
              <a:rPr lang="fr-FR" dirty="0" smtClean="0"/>
              <a:t>(</a:t>
            </a:r>
            <a:r>
              <a:rPr lang="fr-FR" dirty="0"/>
              <a:t>équivalent à  0.0.0.0 en Ipv4 et ne peut être affectée à une destination. Adresse utilisée par les protocoles d'initialisation)</a:t>
            </a:r>
          </a:p>
          <a:p>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84</a:t>
            </a:fld>
            <a:endParaRPr lang="fr-FR"/>
          </a:p>
        </p:txBody>
      </p:sp>
    </p:spTree>
    <p:extLst>
      <p:ext uri="{BB962C8B-B14F-4D97-AF65-F5344CB8AC3E}">
        <p14:creationId xmlns:p14="http://schemas.microsoft.com/office/powerpoint/2010/main" val="8909982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Annexe 2 : Règles pour l'auto configuration automatique d'une adresse d'interface</a:t>
            </a:r>
          </a:p>
        </p:txBody>
      </p:sp>
      <p:sp>
        <p:nvSpPr>
          <p:cNvPr id="3" name="Espace réservé du contenu 2"/>
          <p:cNvSpPr>
            <a:spLocks noGrp="1"/>
          </p:cNvSpPr>
          <p:nvPr>
            <p:ph idx="1"/>
          </p:nvPr>
        </p:nvSpPr>
        <p:spPr>
          <a:xfrm>
            <a:off x="1097280" y="1964724"/>
            <a:ext cx="10058400" cy="3959975"/>
          </a:xfrm>
        </p:spPr>
        <p:txBody>
          <a:bodyPr>
            <a:noAutofit/>
          </a:bodyPr>
          <a:lstStyle/>
          <a:p>
            <a:r>
              <a:rPr lang="fr-FR" sz="1400" dirty="0"/>
              <a:t>Les 64 derniers bits d'une adresse Ipv6 correspondants à l'identifiant de l'interface peuvent être déduits de l'adresse Mac (en auto configuration).</a:t>
            </a:r>
          </a:p>
          <a:p>
            <a:r>
              <a:rPr lang="fr-FR" sz="1400" dirty="0" smtClean="0"/>
              <a:t>La </a:t>
            </a:r>
            <a:r>
              <a:rPr lang="fr-FR" sz="1400" dirty="0"/>
              <a:t>construction est dérivée du format EUI-64 de l'IEEE pour les réseaux IEEE 1394. Il s'agit du nouveau standard d'adressage des interfaces sur 64 bits. Mais la norme actuelle est IEEE 802 sur 48 bits.</a:t>
            </a:r>
          </a:p>
          <a:p>
            <a:r>
              <a:rPr lang="fr-FR" sz="1400" dirty="0" smtClean="0"/>
              <a:t>L'IEEE </a:t>
            </a:r>
            <a:r>
              <a:rPr lang="fr-FR" sz="1400" dirty="0"/>
              <a:t>a défini les règles suivantes pour passer d'une adresse MAC 48 bits à une adresse EUI-64 </a:t>
            </a:r>
            <a:r>
              <a:rPr lang="fr-FR" sz="1400" dirty="0" smtClean="0"/>
              <a:t>:</a:t>
            </a:r>
            <a:endParaRPr lang="fr-FR" sz="1400" dirty="0"/>
          </a:p>
          <a:p>
            <a:r>
              <a:rPr lang="fr-FR" sz="1400" dirty="0"/>
              <a:t>les 24 premiers bits de l'EUI-64 identifient le constructeur</a:t>
            </a:r>
          </a:p>
          <a:p>
            <a:r>
              <a:rPr lang="fr-FR" sz="1400" dirty="0"/>
              <a:t>les 40 bits suivants le numéro de série.</a:t>
            </a:r>
          </a:p>
          <a:p>
            <a:r>
              <a:rPr lang="fr-FR" sz="1400" dirty="0"/>
              <a:t>le 7ième bit (u come universel)) du premier octet vaut 0 si l'identifiant EUI-64 est universel et 1 si l'identifiant est affecté manuellement.</a:t>
            </a:r>
          </a:p>
          <a:p>
            <a:r>
              <a:rPr lang="fr-FR" sz="1400" dirty="0"/>
              <a:t>le 8ièeme bit (g comme groupe) du premier octet vaut 0 si l'adresse est individuelle et 1 s'il s'agit d'une adresse de groupe (multicast).</a:t>
            </a:r>
          </a:p>
          <a:p>
            <a:r>
              <a:rPr lang="fr-FR" sz="1400" dirty="0"/>
              <a:t>L'identifiant IPV6 de l'interface est dérivé de cette règle à un détail près la signification du bit u est inversée. Il vaut 1 si universel et 0 si manuel. </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85</a:t>
            </a:fld>
            <a:endParaRPr lang="fr-FR"/>
          </a:p>
        </p:txBody>
      </p:sp>
    </p:spTree>
    <p:extLst>
      <p:ext uri="{BB962C8B-B14F-4D97-AF65-F5344CB8AC3E}">
        <p14:creationId xmlns:p14="http://schemas.microsoft.com/office/powerpoint/2010/main" val="9652451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La construction de l'identifiant IPV6 à partir d'une adresse MAC (Ethernet ou FDDI) se fait ainsi :</a:t>
            </a:r>
          </a:p>
          <a:p>
            <a:endParaRPr lang="fr-FR" dirty="0"/>
          </a:p>
          <a:p>
            <a:r>
              <a:rPr lang="fr-FR" dirty="0"/>
              <a:t>24 premiers bits identifient le constructeur avec inversion du 7ième bit.</a:t>
            </a:r>
          </a:p>
          <a:p>
            <a:r>
              <a:rPr lang="fr-FR" dirty="0"/>
              <a:t>16 bits ont la valeur FFFE.</a:t>
            </a:r>
          </a:p>
          <a:p>
            <a:r>
              <a:rPr lang="fr-FR" dirty="0"/>
              <a:t>24 bits suivant identifient le numéro de série.</a:t>
            </a:r>
          </a:p>
          <a:p>
            <a:r>
              <a:rPr lang="fr-FR" dirty="0"/>
              <a:t>L'identifiant de l'interface est concaténé aux préfixes "lien local" et aux préfixes "globaux" pour former les adresses Ipv6. Il peut aussi être utilisé pour former des adresses "multicast" à portée "nœud local".</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86</a:t>
            </a:fld>
            <a:endParaRPr lang="fr-FR"/>
          </a:p>
        </p:txBody>
      </p:sp>
    </p:spTree>
    <p:extLst>
      <p:ext uri="{BB962C8B-B14F-4D97-AF65-F5344CB8AC3E}">
        <p14:creationId xmlns:p14="http://schemas.microsoft.com/office/powerpoint/2010/main" val="1068247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Annexe 3 : Règles pour l'auto configuration automatique d'une adresse "Lien Local"</a:t>
            </a:r>
          </a:p>
        </p:txBody>
      </p:sp>
      <p:sp>
        <p:nvSpPr>
          <p:cNvPr id="3" name="Espace réservé du contenu 2"/>
          <p:cNvSpPr>
            <a:spLocks noGrp="1"/>
          </p:cNvSpPr>
          <p:nvPr>
            <p:ph idx="1"/>
          </p:nvPr>
        </p:nvSpPr>
        <p:spPr>
          <a:xfrm>
            <a:off x="1097280" y="2086892"/>
            <a:ext cx="10058400" cy="4023360"/>
          </a:xfrm>
        </p:spPr>
        <p:txBody>
          <a:bodyPr>
            <a:normAutofit fontScale="77500" lnSpcReduction="20000"/>
          </a:bodyPr>
          <a:lstStyle/>
          <a:p>
            <a:r>
              <a:rPr lang="fr-FR" dirty="0"/>
              <a:t>Les adresses Lien local peuvent être configurées automatiquement à l'initialisation de l'interface. </a:t>
            </a:r>
          </a:p>
          <a:p>
            <a:r>
              <a:rPr lang="fr-FR" dirty="0"/>
              <a:t>Les adresses "lien local" sont des adresses dont la validité est restreinte à un lien c'est à dire sans routeur intermédiaire contrairement aux adresses globales</a:t>
            </a:r>
            <a:r>
              <a:rPr lang="fr-FR" dirty="0" smtClean="0"/>
              <a:t>.</a:t>
            </a:r>
            <a:endParaRPr lang="fr-FR" dirty="0"/>
          </a:p>
          <a:p>
            <a:r>
              <a:rPr lang="fr-FR" dirty="0"/>
              <a:t>Elles permettent la communication entre nœuds voisins </a:t>
            </a:r>
            <a:r>
              <a:rPr lang="fr-FR" dirty="0" smtClean="0"/>
              <a:t>:</a:t>
            </a:r>
            <a:endParaRPr lang="fr-FR" dirty="0"/>
          </a:p>
          <a:p>
            <a:r>
              <a:rPr lang="fr-FR" dirty="0"/>
              <a:t>même réseau de couche 2 (exemple : Vlan Ethernet)</a:t>
            </a:r>
          </a:p>
          <a:p>
            <a:r>
              <a:rPr lang="fr-FR" dirty="0"/>
              <a:t>connexion point à point (ex PPP)</a:t>
            </a:r>
          </a:p>
          <a:p>
            <a:r>
              <a:rPr lang="fr-FR" dirty="0"/>
              <a:t>extrémités de tunnel (ex IPSEC) </a:t>
            </a:r>
          </a:p>
          <a:p>
            <a:r>
              <a:rPr lang="fr-FR" dirty="0"/>
              <a:t>Ses caractéristiques sont</a:t>
            </a:r>
            <a:r>
              <a:rPr lang="fr-FR" dirty="0" smtClean="0"/>
              <a:t>:</a:t>
            </a:r>
            <a:endParaRPr lang="fr-FR" dirty="0"/>
          </a:p>
          <a:p>
            <a:r>
              <a:rPr lang="fr-FR" dirty="0"/>
              <a:t>unicité (=&gt; protocole de détection de duplication d'adresses : algorithme DAD avec ICMPv6)</a:t>
            </a:r>
          </a:p>
          <a:p>
            <a:r>
              <a:rPr lang="fr-FR" dirty="0"/>
              <a:t>non routable : un routeur ne retransmet jamais un paquet ayant une adresse source ou destination de type lien </a:t>
            </a:r>
            <a:r>
              <a:rPr lang="fr-FR" dirty="0" smtClean="0"/>
              <a:t>local</a:t>
            </a:r>
            <a:endParaRPr lang="fr-FR" dirty="0"/>
          </a:p>
          <a:p>
            <a:r>
              <a:rPr lang="fr-FR" dirty="0"/>
              <a:t>Pour construire automatiquement l'adresse "lien local" on concatène le préfixe fe80::/64 aux 64 bits de l'identifiant de l'interface.</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87</a:t>
            </a:fld>
            <a:endParaRPr lang="fr-FR"/>
          </a:p>
        </p:txBody>
      </p:sp>
    </p:spTree>
    <p:extLst>
      <p:ext uri="{BB962C8B-B14F-4D97-AF65-F5344CB8AC3E}">
        <p14:creationId xmlns:p14="http://schemas.microsoft.com/office/powerpoint/2010/main" val="1690819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569243"/>
            <a:ext cx="10058400" cy="482317"/>
          </a:xfrm>
        </p:spPr>
        <p:txBody>
          <a:bodyPr>
            <a:normAutofit fontScale="90000"/>
          </a:bodyPr>
          <a:lstStyle/>
          <a:p>
            <a:r>
              <a:rPr lang="fr-FR" dirty="0"/>
              <a:t>Annexe 5 : Adressage "multicast"</a:t>
            </a: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88</a:t>
            </a:fld>
            <a:endParaRPr lang="fr-FR"/>
          </a:p>
        </p:txBody>
      </p:sp>
    </p:spTree>
    <p:extLst>
      <p:ext uri="{BB962C8B-B14F-4D97-AF65-F5344CB8AC3E}">
        <p14:creationId xmlns:p14="http://schemas.microsoft.com/office/powerpoint/2010/main" val="7074871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44467" y="805218"/>
            <a:ext cx="10213984" cy="3547190"/>
          </a:xfrm>
        </p:spPr>
        <p:txBody>
          <a:bodyPr>
            <a:normAutofit/>
          </a:bodyPr>
          <a:lstStyle/>
          <a:p>
            <a:r>
              <a:rPr lang="fr-FR" dirty="0" smtClean="0">
                <a:solidFill>
                  <a:srgbClr val="FF0000"/>
                </a:solidFill>
              </a:rPr>
              <a:t>TD3:</a:t>
            </a:r>
            <a:br>
              <a:rPr lang="fr-FR" dirty="0" smtClean="0">
                <a:solidFill>
                  <a:srgbClr val="FF0000"/>
                </a:solidFill>
              </a:rPr>
            </a:br>
            <a:r>
              <a:rPr lang="fr-FR" dirty="0" smtClean="0">
                <a:solidFill>
                  <a:srgbClr val="FF0000"/>
                </a:solidFill>
              </a:rPr>
              <a:t>adressage IPv6</a:t>
            </a:r>
            <a:br>
              <a:rPr lang="fr-FR" dirty="0" smtClean="0">
                <a:solidFill>
                  <a:srgbClr val="FF0000"/>
                </a:solidFill>
              </a:rPr>
            </a:br>
            <a:r>
              <a:rPr lang="fr-FR" dirty="0" smtClean="0">
                <a:solidFill>
                  <a:srgbClr val="FF0000"/>
                </a:solidFill>
              </a:rPr>
              <a:t>….</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89</a:t>
            </a:fld>
            <a:endParaRPr lang="fr-FR"/>
          </a:p>
        </p:txBody>
      </p:sp>
      <p:sp>
        <p:nvSpPr>
          <p:cNvPr id="4" name="Titre 1"/>
          <p:cNvSpPr txBox="1">
            <a:spLocks/>
          </p:cNvSpPr>
          <p:nvPr/>
        </p:nvSpPr>
        <p:spPr>
          <a:xfrm>
            <a:off x="633256" y="559558"/>
            <a:ext cx="10058400" cy="659187"/>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fr-FR" dirty="0">
              <a:solidFill>
                <a:srgbClr val="FF0000"/>
              </a:solidFill>
            </a:endParaRPr>
          </a:p>
        </p:txBody>
      </p:sp>
    </p:spTree>
    <p:extLst>
      <p:ext uri="{BB962C8B-B14F-4D97-AF65-F5344CB8AC3E}">
        <p14:creationId xmlns:p14="http://schemas.microsoft.com/office/powerpoint/2010/main" val="1430656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427" y="656307"/>
            <a:ext cx="10058400" cy="836608"/>
          </a:xfrm>
        </p:spPr>
        <p:txBody>
          <a:bodyPr/>
          <a:lstStyle/>
          <a:p>
            <a:r>
              <a:rPr lang="fr-FR" dirty="0" smtClean="0"/>
              <a:t>Exemple Ethernet: Adresses MAC</a:t>
            </a:r>
            <a:endParaRPr lang="fr-FR" dirty="0"/>
          </a:p>
        </p:txBody>
      </p:sp>
      <p:sp>
        <p:nvSpPr>
          <p:cNvPr id="3" name="Espace réservé du contenu 2"/>
          <p:cNvSpPr>
            <a:spLocks noGrp="1"/>
          </p:cNvSpPr>
          <p:nvPr>
            <p:ph idx="1"/>
          </p:nvPr>
        </p:nvSpPr>
        <p:spPr>
          <a:xfrm>
            <a:off x="918374" y="2086892"/>
            <a:ext cx="10829677" cy="2942308"/>
          </a:xfrm>
        </p:spPr>
        <p:txBody>
          <a:bodyPr>
            <a:normAutofit/>
          </a:bodyPr>
          <a:lstStyle/>
          <a:p>
            <a:pPr marL="450850" indent="-273050">
              <a:buFont typeface="Arial" panose="020B0604020202020204" pitchFamily="34" charset="0"/>
              <a:buChar char="•"/>
            </a:pPr>
            <a:r>
              <a:rPr lang="fr-FR" dirty="0"/>
              <a:t>Une trame émise par une station </a:t>
            </a:r>
            <a:r>
              <a:rPr lang="fr-FR" dirty="0" smtClean="0"/>
              <a:t>est reçue </a:t>
            </a:r>
            <a:r>
              <a:rPr lang="fr-FR" dirty="0"/>
              <a:t>par tous les coupleurs du </a:t>
            </a:r>
            <a:r>
              <a:rPr lang="fr-FR" dirty="0" smtClean="0"/>
              <a:t>réseau Ethernet</a:t>
            </a:r>
            <a:r>
              <a:rPr lang="fr-FR" dirty="0"/>
              <a:t>, elle contient l'adresse </a:t>
            </a:r>
            <a:r>
              <a:rPr lang="fr-FR" dirty="0" smtClean="0"/>
              <a:t>de l'émetteur </a:t>
            </a:r>
            <a:r>
              <a:rPr lang="fr-FR" dirty="0"/>
              <a:t>et celle du destinataire</a:t>
            </a:r>
            <a:r>
              <a:rPr lang="fr-FR" dirty="0" smtClean="0"/>
              <a:t>.</a:t>
            </a:r>
          </a:p>
          <a:p>
            <a:pPr marL="450850" indent="-273050">
              <a:buFont typeface="Arial" panose="020B0604020202020204" pitchFamily="34" charset="0"/>
              <a:buChar char="•"/>
            </a:pPr>
            <a:r>
              <a:rPr lang="fr-FR" dirty="0" smtClean="0"/>
              <a:t>6 </a:t>
            </a:r>
            <a:r>
              <a:rPr lang="fr-FR" dirty="0"/>
              <a:t>octets soit 48 </a:t>
            </a:r>
            <a:r>
              <a:rPr lang="fr-FR" dirty="0" smtClean="0"/>
              <a:t>bits </a:t>
            </a:r>
            <a:r>
              <a:rPr lang="fr-FR" dirty="0" smtClean="0">
                <a:solidFill>
                  <a:srgbClr val="FF0000"/>
                </a:solidFill>
              </a:rPr>
              <a:t>Hexadécimal</a:t>
            </a:r>
            <a:endParaRPr lang="fr-FR" dirty="0">
              <a:solidFill>
                <a:srgbClr val="FF0000"/>
              </a:solidFill>
            </a:endParaRPr>
          </a:p>
          <a:p>
            <a:pPr marL="450850" indent="-273050">
              <a:buFont typeface="Arial" panose="020B0604020202020204" pitchFamily="34" charset="0"/>
              <a:buChar char="•"/>
            </a:pPr>
            <a:r>
              <a:rPr lang="fr-FR" dirty="0" smtClean="0"/>
              <a:t>les </a:t>
            </a:r>
            <a:r>
              <a:rPr lang="fr-FR" dirty="0"/>
              <a:t>trois premiers octets désignent </a:t>
            </a:r>
            <a:r>
              <a:rPr lang="fr-FR" dirty="0" smtClean="0"/>
              <a:t>le constructeur</a:t>
            </a:r>
            <a:r>
              <a:rPr lang="fr-FR" dirty="0"/>
              <a:t>, </a:t>
            </a:r>
            <a:endParaRPr lang="fr-FR" dirty="0" smtClean="0"/>
          </a:p>
          <a:p>
            <a:pPr marL="450850" indent="-273050">
              <a:buFont typeface="Arial" panose="020B0604020202020204" pitchFamily="34" charset="0"/>
              <a:buChar char="•"/>
            </a:pPr>
            <a:r>
              <a:rPr lang="fr-FR" dirty="0" smtClean="0"/>
              <a:t>les </a:t>
            </a:r>
            <a:r>
              <a:rPr lang="fr-FR" dirty="0"/>
              <a:t>trois derniers désignent le numéro </a:t>
            </a:r>
            <a:r>
              <a:rPr lang="fr-FR" dirty="0" smtClean="0"/>
              <a:t>de carte</a:t>
            </a:r>
            <a:r>
              <a:rPr lang="fr-FR" dirty="0"/>
              <a:t>, dont la valeur est laissée à </a:t>
            </a:r>
            <a:r>
              <a:rPr lang="fr-FR" dirty="0" smtClean="0"/>
              <a:t>l'initiative du </a:t>
            </a:r>
            <a:r>
              <a:rPr lang="fr-FR" dirty="0"/>
              <a:t>constructeur qui possède le préfixe.</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9</a:t>
            </a:fld>
            <a:endParaRPr lang="fr-FR"/>
          </a:p>
        </p:txBody>
      </p:sp>
      <p:pic>
        <p:nvPicPr>
          <p:cNvPr id="5" name="Image 4"/>
          <p:cNvPicPr>
            <a:picLocks noChangeAspect="1"/>
          </p:cNvPicPr>
          <p:nvPr/>
        </p:nvPicPr>
        <p:blipFill>
          <a:blip r:embed="rId3"/>
          <a:stretch>
            <a:fillRect/>
          </a:stretch>
        </p:blipFill>
        <p:spPr>
          <a:xfrm>
            <a:off x="1754347" y="5288809"/>
            <a:ext cx="8146111" cy="911366"/>
          </a:xfrm>
          <a:prstGeom prst="rect">
            <a:avLst/>
          </a:prstGeom>
        </p:spPr>
      </p:pic>
    </p:spTree>
    <p:extLst>
      <p:ext uri="{BB962C8B-B14F-4D97-AF65-F5344CB8AC3E}">
        <p14:creationId xmlns:p14="http://schemas.microsoft.com/office/powerpoint/2010/main" val="2966561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Exercices </a:t>
            </a:r>
            <a:endParaRPr lang="fr-FR" dirty="0">
              <a:solidFill>
                <a:srgbClr val="FF0000"/>
              </a:solidFill>
            </a:endParaRP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90</a:t>
            </a:fld>
            <a:endParaRPr lang="fr-FR"/>
          </a:p>
        </p:txBody>
      </p:sp>
    </p:spTree>
    <p:extLst>
      <p:ext uri="{BB962C8B-B14F-4D97-AF65-F5344CB8AC3E}">
        <p14:creationId xmlns:p14="http://schemas.microsoft.com/office/powerpoint/2010/main" val="3550379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44467" y="805218"/>
            <a:ext cx="10213984" cy="3547190"/>
          </a:xfrm>
        </p:spPr>
        <p:txBody>
          <a:bodyPr>
            <a:normAutofit/>
          </a:bodyPr>
          <a:lstStyle/>
          <a:p>
            <a:r>
              <a:rPr lang="fr-FR" dirty="0" smtClean="0">
                <a:solidFill>
                  <a:srgbClr val="FF0000"/>
                </a:solidFill>
              </a:rPr>
              <a:t>TD4:</a:t>
            </a:r>
            <a:br>
              <a:rPr lang="fr-FR" dirty="0" smtClean="0">
                <a:solidFill>
                  <a:srgbClr val="FF0000"/>
                </a:solidFill>
              </a:rPr>
            </a:br>
            <a:r>
              <a:rPr lang="fr-FR" dirty="0" smtClean="0">
                <a:solidFill>
                  <a:srgbClr val="FF0000"/>
                </a:solidFill>
              </a:rPr>
              <a:t>rappel routage</a:t>
            </a:r>
            <a:endParaRPr lang="fr-FR" dirty="0">
              <a:solidFill>
                <a:srgbClr val="FF0000"/>
              </a:solidFill>
            </a:endParaRPr>
          </a:p>
        </p:txBody>
      </p:sp>
      <p:sp>
        <p:nvSpPr>
          <p:cNvPr id="3" name="Sous-titre 2"/>
          <p:cNvSpPr>
            <a:spLocks noGrp="1"/>
          </p:cNvSpPr>
          <p:nvPr>
            <p:ph type="subTitle" idx="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637231-9BB7-47BD-B08A-29A6B3258959}" type="slidenum">
              <a:rPr lang="fr-FR" smtClean="0"/>
              <a:t>91</a:t>
            </a:fld>
            <a:endParaRPr lang="fr-FR"/>
          </a:p>
        </p:txBody>
      </p:sp>
      <p:sp>
        <p:nvSpPr>
          <p:cNvPr id="4" name="Titre 1"/>
          <p:cNvSpPr txBox="1">
            <a:spLocks/>
          </p:cNvSpPr>
          <p:nvPr/>
        </p:nvSpPr>
        <p:spPr>
          <a:xfrm>
            <a:off x="633256" y="559558"/>
            <a:ext cx="10058400" cy="659187"/>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fr-FR" dirty="0">
              <a:solidFill>
                <a:srgbClr val="FF0000"/>
              </a:solidFill>
            </a:endParaRPr>
          </a:p>
        </p:txBody>
      </p:sp>
    </p:spTree>
    <p:extLst>
      <p:ext uri="{BB962C8B-B14F-4D97-AF65-F5344CB8AC3E}">
        <p14:creationId xmlns:p14="http://schemas.microsoft.com/office/powerpoint/2010/main" val="26365684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0560" y="858803"/>
            <a:ext cx="10058400" cy="792480"/>
          </a:xfrm>
        </p:spPr>
        <p:txBody>
          <a:bodyPr/>
          <a:lstStyle/>
          <a:p>
            <a:r>
              <a:rPr lang="fr-FR" dirty="0" smtClean="0"/>
              <a:t>Opération de routage</a:t>
            </a:r>
            <a:endParaRPr lang="fr-FR" dirty="0"/>
          </a:p>
        </p:txBody>
      </p:sp>
      <p:sp>
        <p:nvSpPr>
          <p:cNvPr id="3" name="Espace réservé du contenu 2"/>
          <p:cNvSpPr>
            <a:spLocks noGrp="1"/>
          </p:cNvSpPr>
          <p:nvPr>
            <p:ph idx="1"/>
          </p:nvPr>
        </p:nvSpPr>
        <p:spPr/>
        <p:txBody>
          <a:bodyPr/>
          <a:lstStyle/>
          <a:p>
            <a:r>
              <a:rPr lang="fr-FR" dirty="0" smtClean="0"/>
              <a:t>1.identifier l’adresse de destination adresse IP</a:t>
            </a:r>
          </a:p>
          <a:p>
            <a:r>
              <a:rPr lang="fr-FR" dirty="0" smtClean="0"/>
              <a:t>Identifier les sources des informations de routage</a:t>
            </a:r>
          </a:p>
          <a:p>
            <a:r>
              <a:rPr lang="fr-FR" dirty="0" smtClean="0"/>
              <a:t>Identifier les </a:t>
            </a:r>
            <a:r>
              <a:rPr lang="fr-FR" dirty="0" err="1" smtClean="0"/>
              <a:t>itinérraires</a:t>
            </a:r>
            <a:endParaRPr lang="fr-FR" dirty="0" smtClean="0"/>
          </a:p>
          <a:p>
            <a:r>
              <a:rPr lang="fr-FR" dirty="0" err="1" smtClean="0"/>
              <a:t>Selectionner</a:t>
            </a:r>
            <a:r>
              <a:rPr lang="fr-FR" dirty="0" smtClean="0"/>
              <a:t> les routes</a:t>
            </a:r>
          </a:p>
          <a:p>
            <a:r>
              <a:rPr lang="fr-FR" dirty="0" smtClean="0"/>
              <a:t>Maintenir et vérifier les informations de routage (si les chemins connus par la destination sont les plus </a:t>
            </a:r>
            <a:r>
              <a:rPr lang="fr-FR" dirty="0" err="1" smtClean="0"/>
              <a:t>recents</a:t>
            </a:r>
            <a:r>
              <a:rPr lang="fr-FR" dirty="0" smtClean="0"/>
              <a:t>)</a:t>
            </a:r>
          </a:p>
          <a:p>
            <a:r>
              <a:rPr lang="fr-FR" dirty="0" smtClean="0"/>
              <a:t>La table de routage </a:t>
            </a:r>
            <a:r>
              <a:rPr lang="fr-FR" dirty="0" err="1" smtClean="0"/>
              <a:t>determine</a:t>
            </a:r>
            <a:r>
              <a:rPr lang="fr-FR" dirty="0" smtClean="0"/>
              <a:t> l’interface par la quel transmets le paquet</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92</a:t>
            </a:fld>
            <a:endParaRPr lang="fr-FR"/>
          </a:p>
        </p:txBody>
      </p:sp>
    </p:spTree>
    <p:extLst>
      <p:ext uri="{BB962C8B-B14F-4D97-AF65-F5344CB8AC3E}">
        <p14:creationId xmlns:p14="http://schemas.microsoft.com/office/powerpoint/2010/main" val="5171919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Routage statique: c’est l’administrateur </a:t>
            </a:r>
          </a:p>
          <a:p>
            <a:r>
              <a:rPr lang="fr-FR" dirty="0" smtClean="0"/>
              <a:t>Configuration manuelle </a:t>
            </a:r>
          </a:p>
          <a:p>
            <a:r>
              <a:rPr lang="fr-FR" dirty="0" smtClean="0"/>
              <a:t>Mise à jour manuelle à chaque fois il </a:t>
            </a:r>
            <a:r>
              <a:rPr lang="fr-FR" dirty="0" err="1" smtClean="0"/>
              <a:t>ya</a:t>
            </a:r>
            <a:r>
              <a:rPr lang="fr-FR" dirty="0" smtClean="0"/>
              <a:t> un </a:t>
            </a:r>
            <a:r>
              <a:rPr lang="fr-FR" dirty="0" err="1" smtClean="0"/>
              <a:t>changeent</a:t>
            </a:r>
            <a:r>
              <a:rPr lang="fr-FR" dirty="0" smtClean="0"/>
              <a:t> de topologie</a:t>
            </a:r>
          </a:p>
          <a:p>
            <a:r>
              <a:rPr lang="fr-FR" dirty="0" smtClean="0"/>
              <a:t>Contrôle des routes</a:t>
            </a:r>
          </a:p>
          <a:p>
            <a:r>
              <a:rPr lang="fr-FR" dirty="0"/>
              <a:t> </a:t>
            </a:r>
            <a:r>
              <a:rPr lang="fr-FR" dirty="0" smtClean="0"/>
              <a:t>permet un </a:t>
            </a:r>
            <a:r>
              <a:rPr lang="fr-FR" dirty="0" err="1" smtClean="0"/>
              <a:t>tcontrole</a:t>
            </a:r>
            <a:r>
              <a:rPr lang="fr-FR" dirty="0" smtClean="0"/>
              <a:t> </a:t>
            </a:r>
            <a:r>
              <a:rPr lang="fr-FR" dirty="0" err="1" smtClean="0"/>
              <a:t>pécie</a:t>
            </a:r>
            <a:r>
              <a:rPr lang="fr-FR" dirty="0" smtClean="0"/>
              <a:t> du réseau</a:t>
            </a:r>
          </a:p>
          <a:p>
            <a:r>
              <a:rPr lang="fr-FR" dirty="0" smtClean="0"/>
              <a:t>Routage dynamique: </a:t>
            </a:r>
          </a:p>
          <a:p>
            <a:r>
              <a:rPr lang="fr-FR" dirty="0" smtClean="0"/>
              <a:t>Apprentissage automatique</a:t>
            </a:r>
          </a:p>
          <a:p>
            <a:r>
              <a:rPr lang="fr-FR" dirty="0" smtClean="0"/>
              <a:t>Mises à jour automatiques</a:t>
            </a:r>
          </a:p>
          <a:p>
            <a:r>
              <a:rPr lang="fr-FR" dirty="0" smtClean="0"/>
              <a:t>Table de routage</a:t>
            </a:r>
          </a:p>
        </p:txBody>
      </p:sp>
      <p:sp>
        <p:nvSpPr>
          <p:cNvPr id="4" name="Espace réservé du numéro de diapositive 3"/>
          <p:cNvSpPr>
            <a:spLocks noGrp="1"/>
          </p:cNvSpPr>
          <p:nvPr>
            <p:ph type="sldNum" sz="quarter" idx="12"/>
          </p:nvPr>
        </p:nvSpPr>
        <p:spPr/>
        <p:txBody>
          <a:bodyPr/>
          <a:lstStyle/>
          <a:p>
            <a:fld id="{F1637231-9BB7-47BD-B08A-29A6B3258959}" type="slidenum">
              <a:rPr lang="fr-FR" smtClean="0"/>
              <a:t>93</a:t>
            </a:fld>
            <a:endParaRPr lang="fr-FR"/>
          </a:p>
        </p:txBody>
      </p:sp>
    </p:spTree>
    <p:extLst>
      <p:ext uri="{BB962C8B-B14F-4D97-AF65-F5344CB8AC3E}">
        <p14:creationId xmlns:p14="http://schemas.microsoft.com/office/powerpoint/2010/main" val="144987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Rétrospective">
  <a:themeElements>
    <a:clrScheme name="Rétrospectiv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TM02900720[[fn=Intégrale]]</Template>
  <TotalTime>12615</TotalTime>
  <Words>5003</Words>
  <Application>Microsoft Office PowerPoint</Application>
  <PresentationFormat>Grand écran</PresentationFormat>
  <Paragraphs>868</Paragraphs>
  <Slides>93</Slides>
  <Notes>24</Notes>
  <HiddenSlides>9</HiddenSlides>
  <MMClips>0</MMClips>
  <ScaleCrop>false</ScaleCrop>
  <HeadingPairs>
    <vt:vector size="6" baseType="variant">
      <vt:variant>
        <vt:lpstr>Polices utilisées</vt:lpstr>
      </vt:variant>
      <vt:variant>
        <vt:i4>16</vt:i4>
      </vt:variant>
      <vt:variant>
        <vt:lpstr>Thème</vt:lpstr>
      </vt:variant>
      <vt:variant>
        <vt:i4>4</vt:i4>
      </vt:variant>
      <vt:variant>
        <vt:lpstr>Titres des diapositives</vt:lpstr>
      </vt:variant>
      <vt:variant>
        <vt:i4>93</vt:i4>
      </vt:variant>
    </vt:vector>
  </HeadingPairs>
  <TitlesOfParts>
    <vt:vector size="113" baseType="lpstr">
      <vt:lpstr>ＭＳ Ｐゴシック</vt:lpstr>
      <vt:lpstr>ＭＳ Ｐゴシック</vt:lpstr>
      <vt:lpstr>Arial</vt:lpstr>
      <vt:lpstr>Calibri</vt:lpstr>
      <vt:lpstr>Calibri Light</vt:lpstr>
      <vt:lpstr>Comic Sans MS</vt:lpstr>
      <vt:lpstr>Courier New</vt:lpstr>
      <vt:lpstr>Garamond</vt:lpstr>
      <vt:lpstr>Helv</vt:lpstr>
      <vt:lpstr>Helvetica</vt:lpstr>
      <vt:lpstr>Symbol</vt:lpstr>
      <vt:lpstr>Times New Roman</vt:lpstr>
      <vt:lpstr>Wingdings</vt:lpstr>
      <vt:lpstr>Wingdings 2</vt:lpstr>
      <vt:lpstr>Wingdings075</vt:lpstr>
      <vt:lpstr>ZapfDingbats</vt:lpstr>
      <vt:lpstr>HDOfficeLightV0</vt:lpstr>
      <vt:lpstr>1_HDOfficeLightV0</vt:lpstr>
      <vt:lpstr>2_HDOfficeLightV0</vt:lpstr>
      <vt:lpstr>Rétrospective</vt:lpstr>
      <vt:lpstr>Réseau IP</vt:lpstr>
      <vt:lpstr>Présentation PowerPoint</vt:lpstr>
      <vt:lpstr>Plan</vt:lpstr>
      <vt:lpstr>Présentation PowerPoint</vt:lpstr>
      <vt:lpstr>Le modèle OSI Le modèle OSI de l'Organisation de Standardisation Internationale (ISO 7498 – 1983)</vt:lpstr>
      <vt:lpstr>Le modèle TCP/IP historique</vt:lpstr>
      <vt:lpstr>Le modèle TCP/IP</vt:lpstr>
      <vt:lpstr>La couche liaison</vt:lpstr>
      <vt:lpstr>Exemple Ethernet: Adresses MAC</vt:lpstr>
      <vt:lpstr>Types d’adressage</vt:lpstr>
      <vt:lpstr>Répéteur </vt:lpstr>
      <vt:lpstr>Répéteur</vt:lpstr>
      <vt:lpstr>Switch (Commutateur)</vt:lpstr>
      <vt:lpstr>Switch (Commutateur)</vt:lpstr>
      <vt:lpstr>Switch (Commutateur)</vt:lpstr>
      <vt:lpstr>Switch (Commutateur)</vt:lpstr>
      <vt:lpstr>Switch (Commutateur)</vt:lpstr>
      <vt:lpstr>Switch vs Hub</vt:lpstr>
      <vt:lpstr>Bridge (Pont)</vt:lpstr>
      <vt:lpstr>Routeur</vt:lpstr>
      <vt:lpstr>Routeur</vt:lpstr>
      <vt:lpstr>Présentation PowerPoint</vt:lpstr>
      <vt:lpstr>Domaine de diffusion et Domaine de collision:</vt:lpstr>
      <vt:lpstr>Présentation PowerPoint</vt:lpstr>
      <vt:lpstr>Domaine de diffusion:</vt:lpstr>
      <vt:lpstr>Réseau Virtuel (VLAN)</vt:lpstr>
      <vt:lpstr>Réseau Virtuel (VLAN)</vt:lpstr>
      <vt:lpstr>Présentation PowerPoint</vt:lpstr>
      <vt:lpstr>VLAN</vt:lpstr>
      <vt:lpstr>Adressage IP</vt:lpstr>
      <vt:lpstr>La couche Réseau</vt:lpstr>
      <vt:lpstr>Que fait le routeur? </vt:lpstr>
      <vt:lpstr>Adressage IP</vt:lpstr>
      <vt:lpstr>Internet datagramme</vt:lpstr>
      <vt:lpstr>IP datagramme </vt:lpstr>
      <vt:lpstr>IP Datagramme </vt:lpstr>
      <vt:lpstr>Exemple IP Fragmentation</vt:lpstr>
      <vt:lpstr>Contrôle de Fragmentation </vt:lpstr>
      <vt:lpstr>Exemple de Fragmentation </vt:lpstr>
      <vt:lpstr>Attribution des adresses IP</vt:lpstr>
      <vt:lpstr>Attribution des adresses</vt:lpstr>
      <vt:lpstr>IPv4</vt:lpstr>
      <vt:lpstr>Format des adresses IPv4</vt:lpstr>
      <vt:lpstr>Classes d’adresse IPv4</vt:lpstr>
      <vt:lpstr>Classes d’adresse IPv4</vt:lpstr>
      <vt:lpstr>Classes d’adresse IPv4</vt:lpstr>
      <vt:lpstr>Adressage IP par Classe (Classful)</vt:lpstr>
      <vt:lpstr>Adresses Spéciales</vt:lpstr>
      <vt:lpstr>Comment calculer d’adresse réseau? </vt:lpstr>
      <vt:lpstr>Exercice </vt:lpstr>
      <vt:lpstr>Correction</vt:lpstr>
      <vt:lpstr>Sous Réseaux (Subnetting)</vt:lpstr>
      <vt:lpstr>Comment créer des sous réseaux?</vt:lpstr>
      <vt:lpstr>Comment créer des sous-réseaux?</vt:lpstr>
      <vt:lpstr>Nombre de sous-réseau</vt:lpstr>
      <vt:lpstr>Nombre de machines dans un sous-réseau</vt:lpstr>
      <vt:lpstr>Comment créer des sous-réseaux?</vt:lpstr>
      <vt:lpstr>Comment créer des sous-réseaux?</vt:lpstr>
      <vt:lpstr>Comment créer des sous-réseaux?</vt:lpstr>
      <vt:lpstr>Exercice </vt:lpstr>
      <vt:lpstr>TD1: Questions/ Réponses</vt:lpstr>
      <vt:lpstr>IMPORTANT</vt:lpstr>
      <vt:lpstr>Inconvénients de l’adressage par classe</vt:lpstr>
      <vt:lpstr>Exercices TD2 (TBD)</vt:lpstr>
      <vt:lpstr>TD2: adressage IPV4 VLSM CIDR</vt:lpstr>
      <vt:lpstr>Présentation PowerPoint</vt:lpstr>
      <vt:lpstr>IPv6</vt:lpstr>
      <vt:lpstr>Format des adresses IPv6</vt:lpstr>
      <vt:lpstr>IPV6</vt:lpstr>
      <vt:lpstr>de IPv4 à IPv6 </vt:lpstr>
      <vt:lpstr>IPV6 :Quelques Caractéristiques</vt:lpstr>
      <vt:lpstr>IPV6 :Quelques Caractéristiques </vt:lpstr>
      <vt:lpstr>IPV6 : Nouvelles fonctionnalités  </vt:lpstr>
      <vt:lpstr>IPV6: Nouvelles fonctionnalités </vt:lpstr>
      <vt:lpstr>IPv4 -&gt; IPv6 changements de l'en-tête </vt:lpstr>
      <vt:lpstr>IPV6 : En-tête </vt:lpstr>
      <vt:lpstr>IPV6: les champs de l'en-tête </vt:lpstr>
      <vt:lpstr>IPV6:les champs de l'en-tête  </vt:lpstr>
      <vt:lpstr>Les Types d’adresses Ipv6</vt:lpstr>
      <vt:lpstr>Adressage Unicast</vt:lpstr>
      <vt:lpstr>Règles d'écriture d'une adresse Ipv6</vt:lpstr>
      <vt:lpstr>Structure d'une adresse Ipv6 (RFC 3513 et 3587)</vt:lpstr>
      <vt:lpstr>Préfixes généraux  d'une adresse Ipv6 :</vt:lpstr>
      <vt:lpstr>Adresses spéciales</vt:lpstr>
      <vt:lpstr>Annexe 2 : Règles pour l'auto configuration automatique d'une adresse d'interface</vt:lpstr>
      <vt:lpstr>Présentation PowerPoint</vt:lpstr>
      <vt:lpstr>Annexe 3 : Règles pour l'auto configuration automatique d'une adresse "Lien Local"</vt:lpstr>
      <vt:lpstr>Annexe 5 : Adressage "multicast"</vt:lpstr>
      <vt:lpstr>TD3: adressage IPv6 ….</vt:lpstr>
      <vt:lpstr>Exercices </vt:lpstr>
      <vt:lpstr>TD4: rappel routage</vt:lpstr>
      <vt:lpstr>Opération de routage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BOUCHEMAL Naila</dc:creator>
  <cp:lastModifiedBy>BOUCHEMAL Naila</cp:lastModifiedBy>
  <cp:revision>157</cp:revision>
  <dcterms:created xsi:type="dcterms:W3CDTF">2018-12-17T08:59:18Z</dcterms:created>
  <dcterms:modified xsi:type="dcterms:W3CDTF">2019-05-07T15:34:54Z</dcterms:modified>
</cp:coreProperties>
</file>