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3"/>
  </p:notesMasterIdLst>
  <p:handoutMasterIdLst>
    <p:handoutMasterId r:id="rId24"/>
  </p:handoutMasterIdLst>
  <p:sldIdLst>
    <p:sldId id="331" r:id="rId2"/>
    <p:sldId id="638" r:id="rId3"/>
    <p:sldId id="633" r:id="rId4"/>
    <p:sldId id="643" r:id="rId5"/>
    <p:sldId id="646" r:id="rId6"/>
    <p:sldId id="632" r:id="rId7"/>
    <p:sldId id="634" r:id="rId8"/>
    <p:sldId id="636" r:id="rId9"/>
    <p:sldId id="637" r:id="rId10"/>
    <p:sldId id="635" r:id="rId11"/>
    <p:sldId id="641" r:id="rId12"/>
    <p:sldId id="642" r:id="rId13"/>
    <p:sldId id="640" r:id="rId14"/>
    <p:sldId id="645" r:id="rId15"/>
    <p:sldId id="644" r:id="rId16"/>
    <p:sldId id="647" r:id="rId17"/>
    <p:sldId id="616" r:id="rId18"/>
    <p:sldId id="652" r:id="rId19"/>
    <p:sldId id="601" r:id="rId20"/>
    <p:sldId id="655" r:id="rId21"/>
    <p:sldId id="651" r:id="rId22"/>
  </p:sldIdLst>
  <p:sldSz cx="9144000" cy="5143500" type="screen16x9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52"/>
    <a:srgbClr val="0B112D"/>
    <a:srgbClr val="0B1152"/>
    <a:srgbClr val="192452"/>
    <a:srgbClr val="191B2B"/>
    <a:srgbClr val="376396"/>
    <a:srgbClr val="37632D"/>
    <a:srgbClr val="131B52"/>
    <a:srgbClr val="00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2188" autoAdjust="0"/>
  </p:normalViewPr>
  <p:slideViewPr>
    <p:cSldViewPr>
      <p:cViewPr varScale="1">
        <p:scale>
          <a:sx n="134" d="100"/>
          <a:sy n="134" d="100"/>
        </p:scale>
        <p:origin x="132" y="138"/>
      </p:cViewPr>
      <p:guideLst>
        <p:guide orient="horz" pos="2164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4"/>
    </p:cViewPr>
  </p:sorterViewPr>
  <p:notesViewPr>
    <p:cSldViewPr>
      <p:cViewPr varScale="1">
        <p:scale>
          <a:sx n="79" d="100"/>
          <a:sy n="79" d="100"/>
        </p:scale>
        <p:origin x="3294" y="42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D63DB-9A04-4910-902B-41E5A70652B6}" type="datetimeFigureOut">
              <a:rPr lang="fr-FR" smtClean="0"/>
              <a:pPr/>
              <a:t>18/07/2019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2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5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6D82-FEBD-4336-B405-E05994BC063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773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F6D81-A87F-42EB-909D-57275391F525}" type="datetimeFigureOut">
              <a:rPr lang="fr-FR" smtClean="0"/>
              <a:pPr/>
              <a:t>18/07/2019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0C9D0-190A-4844-B4D8-1677D592598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00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C9D0-190A-4844-B4D8-1677D5925985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636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C9D0-190A-4844-B4D8-1677D5925985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291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C9D0-190A-4844-B4D8-1677D5925985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886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C9D0-190A-4844-B4D8-1677D5925985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622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C9D0-190A-4844-B4D8-1677D5925985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241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C9D0-190A-4844-B4D8-1677D5925985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88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C9D0-190A-4844-B4D8-1677D5925985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383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C9D0-190A-4844-B4D8-1677D5925985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159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C9D0-190A-4844-B4D8-1677D5925985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838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C9D0-190A-4844-B4D8-1677D5925985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771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C9D0-190A-4844-B4D8-1677D5925985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358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C9D0-190A-4844-B4D8-1677D5925985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256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C9D0-190A-4844-B4D8-1677D5925985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779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C9D0-190A-4844-B4D8-1677D592598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451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C9D0-190A-4844-B4D8-1677D592598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44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C9D0-190A-4844-B4D8-1677D5925985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13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C9D0-190A-4844-B4D8-1677D5925985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343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C9D0-190A-4844-B4D8-1677D5925985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36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C9D0-190A-4844-B4D8-1677D5925985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155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0C9D0-190A-4844-B4D8-1677D5925985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4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8822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6FF359-A9F4-4D34-9A4F-7948557699F7}" type="datetime1">
              <a:rPr lang="fr-FR" smtClean="0"/>
              <a:t>18/07/2019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29E5DD9-5F3C-4AD6-8ACB-895F82F8C450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467544" y="627534"/>
            <a:ext cx="820891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1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822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3995C7D-91C2-45E7-8847-834E7ACAD15C}" type="datetime1">
              <a:rPr lang="fr-FR" smtClean="0"/>
              <a:t>18/07/2019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6754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29E5DD9-5F3C-4AD6-8ACB-895F82F8C45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468314" y="789385"/>
            <a:ext cx="8207375" cy="3780234"/>
          </a:xfrm>
        </p:spPr>
        <p:txBody>
          <a:bodyPr/>
          <a:lstStyle/>
          <a:p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67544" y="627534"/>
            <a:ext cx="820891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916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822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626089-2CCE-4BB2-B486-BA89CDAA4A91}" type="datetime1">
              <a:rPr lang="fr-FR" smtClean="0"/>
              <a:t>18/07/2019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6754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29E5DD9-5F3C-4AD6-8ACB-895F82F8C45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graphique SmartArt 6"/>
          <p:cNvSpPr>
            <a:spLocks noGrp="1"/>
          </p:cNvSpPr>
          <p:nvPr>
            <p:ph type="dgm" sz="quarter" idx="13"/>
          </p:nvPr>
        </p:nvSpPr>
        <p:spPr>
          <a:xfrm>
            <a:off x="468314" y="789552"/>
            <a:ext cx="8207375" cy="3834836"/>
          </a:xfrm>
        </p:spPr>
        <p:txBody>
          <a:bodyPr/>
          <a:lstStyle/>
          <a:p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67544" y="627534"/>
            <a:ext cx="820891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474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822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6B1CFA-0A23-4DF5-B76E-D232A8CDA2A3}" type="datetime1">
              <a:rPr lang="fr-FR" smtClean="0"/>
              <a:t>18/07/2019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6754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29E5DD9-5F3C-4AD6-8ACB-895F82F8C45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e l'élément multimédia 6"/>
          <p:cNvSpPr>
            <a:spLocks noGrp="1"/>
          </p:cNvSpPr>
          <p:nvPr>
            <p:ph type="media" sz="quarter" idx="13"/>
          </p:nvPr>
        </p:nvSpPr>
        <p:spPr>
          <a:xfrm>
            <a:off x="468314" y="789552"/>
            <a:ext cx="8207375" cy="3780067"/>
          </a:xfrm>
        </p:spPr>
        <p:txBody>
          <a:bodyPr/>
          <a:lstStyle/>
          <a:p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67544" y="627534"/>
            <a:ext cx="820891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39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re et graphique ou organigramme hiérarc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059656"/>
            <a:ext cx="8229600" cy="586979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graphique SmartArt 2"/>
          <p:cNvSpPr>
            <a:spLocks noGrp="1"/>
          </p:cNvSpPr>
          <p:nvPr>
            <p:ph type="dgm" idx="1"/>
          </p:nvPr>
        </p:nvSpPr>
        <p:spPr>
          <a:xfrm>
            <a:off x="457200" y="1924051"/>
            <a:ext cx="8229600" cy="2670572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A4E68C-C278-4EB1-9C3E-2178C059E050}" type="datetime1">
              <a:rPr lang="fr-FR" smtClean="0"/>
              <a:t>18/07/2019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E1C513-AA2E-492F-B519-02B1A90E34C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924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382871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832" y="4869657"/>
            <a:ext cx="2057400" cy="273844"/>
          </a:xfrm>
          <a:prstGeom prst="rect">
            <a:avLst/>
          </a:prstGeom>
        </p:spPr>
        <p:txBody>
          <a:bodyPr/>
          <a:lstStyle/>
          <a:p>
            <a:fld id="{82FD6E12-D7B7-4567-BC33-64613C719B03}" type="datetime1">
              <a:rPr lang="fr-FR" smtClean="0"/>
              <a:t>18/07/2019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58000" y="4827296"/>
            <a:ext cx="1061787" cy="273844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994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re et deux contenus vertic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843559"/>
            <a:ext cx="4038600" cy="37510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843559"/>
            <a:ext cx="4038600" cy="37510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58822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3DC1FC-3613-4DDE-A9C5-5F0C1820B6A2}" type="datetime1">
              <a:rPr lang="fr-FR" smtClean="0"/>
              <a:t>18/07/2019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46754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29E5DD9-5F3C-4AD6-8ACB-895F82F8C450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467544" y="627534"/>
            <a:ext cx="820891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84355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437625"/>
            <a:ext cx="4040188" cy="31569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84355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437625"/>
            <a:ext cx="4041775" cy="31569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58822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80812F-D5AC-48F4-81AC-26C2729AE133}" type="datetime1">
              <a:rPr lang="fr-FR" smtClean="0"/>
              <a:t>18/07/2019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6754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29E5DD9-5F3C-4AD6-8ACB-895F82F8C450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67544" y="627534"/>
            <a:ext cx="820891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97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horizont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822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357AFBD-7E18-462E-973D-AB8A5DFE60D9}" type="datetime1">
              <a:rPr lang="fr-FR" smtClean="0"/>
              <a:t>18/07/2019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6754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29E5DD9-5F3C-4AD6-8ACB-895F82F8C45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468314" y="789385"/>
            <a:ext cx="8207375" cy="1620347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/>
          </p:nvPr>
        </p:nvSpPr>
        <p:spPr>
          <a:xfrm>
            <a:off x="468314" y="2518097"/>
            <a:ext cx="8207375" cy="1997869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67544" y="627534"/>
            <a:ext cx="820891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95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822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114DFAE-9FC0-4883-9920-095BB9333446}" type="datetime1">
              <a:rPr lang="fr-FR" smtClean="0"/>
              <a:t>18/07/2019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6754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29E5DD9-5F3C-4AD6-8ACB-895F82F8C450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467544" y="627534"/>
            <a:ext cx="820891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4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58822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940B47C-5D34-426A-8F36-F7AF2C4726C1}" type="datetime1">
              <a:rPr lang="fr-FR" smtClean="0"/>
              <a:t>18/07/2019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46754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29E5DD9-5F3C-4AD6-8ACB-895F82F8C450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467544" y="1059582"/>
            <a:ext cx="302433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91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rgbClr val="3366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58822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18D57C-C536-4336-8CD5-F35BF86B689A}" type="datetime1">
              <a:rPr lang="fr-FR" smtClean="0"/>
              <a:t>18/07/2019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46754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29E5DD9-5F3C-4AD6-8ACB-895F82F8C450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1763688" y="4029912"/>
            <a:ext cx="547260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234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822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6393A1-1A7C-4B80-BFC5-7AA407B6A016}" type="datetime1">
              <a:rPr lang="fr-FR" smtClean="0"/>
              <a:t>18/07/2019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6754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29E5DD9-5F3C-4AD6-8ACB-895F82F8C45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3"/>
          </p:nvPr>
        </p:nvSpPr>
        <p:spPr>
          <a:xfrm>
            <a:off x="468314" y="789552"/>
            <a:ext cx="8207375" cy="3780067"/>
          </a:xfrm>
        </p:spPr>
        <p:txBody>
          <a:bodyPr/>
          <a:lstStyle/>
          <a:p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67544" y="627534"/>
            <a:ext cx="820891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4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822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EA93490-2895-4A04-9726-3C4D678E4F91}" type="datetime1">
              <a:rPr lang="fr-FR" smtClean="0"/>
              <a:t>18/07/2019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67544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29E5DD9-5F3C-4AD6-8ACB-895F82F8C45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graphique 6"/>
          <p:cNvSpPr>
            <a:spLocks noGrp="1"/>
          </p:cNvSpPr>
          <p:nvPr>
            <p:ph type="chart" sz="quarter" idx="13"/>
          </p:nvPr>
        </p:nvSpPr>
        <p:spPr>
          <a:xfrm>
            <a:off x="468314" y="789385"/>
            <a:ext cx="8207375" cy="3835003"/>
          </a:xfrm>
        </p:spPr>
        <p:txBody>
          <a:bodyPr/>
          <a:lstStyle/>
          <a:p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67544" y="627534"/>
            <a:ext cx="820891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79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486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789553"/>
            <a:ext cx="8229600" cy="3805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54285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336699"/>
                </a:solidFill>
                <a:latin typeface="Helvetica" pitchFamily="34" charset="0"/>
              </a:defRPr>
            </a:lvl1pPr>
          </a:lstStyle>
          <a:p>
            <a:fld id="{BE71D562-9717-43F6-8643-225F4C2E010F}" type="datetime1">
              <a:rPr lang="fr-FR" smtClean="0"/>
              <a:t>18/07/2019</a:t>
            </a:fld>
            <a:endParaRPr lang="fr-FR" dirty="0" smtClean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59832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336699"/>
                </a:solidFill>
                <a:latin typeface="Helvetica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67544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336699"/>
                </a:solidFill>
                <a:latin typeface="Helvetica" pitchFamily="34" charset="0"/>
              </a:defRPr>
            </a:lvl1pPr>
          </a:lstStyle>
          <a:p>
            <a:fld id="{F29E5DD9-5F3C-4AD6-8ACB-895F82F8C450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19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0" r:id="rId13"/>
    <p:sldLayoutId id="214748368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336699"/>
          </a:solidFill>
          <a:latin typeface="Helvetic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3366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3366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3366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3366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7.jpe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g"/><Relationship Id="rId11" Type="http://schemas.openxmlformats.org/officeDocument/2006/relationships/image" Target="../media/image21.jpg"/><Relationship Id="rId5" Type="http://schemas.openxmlformats.org/officeDocument/2006/relationships/image" Target="../media/image15.jpg"/><Relationship Id="rId10" Type="http://schemas.openxmlformats.org/officeDocument/2006/relationships/image" Target="../media/image20.emf"/><Relationship Id="rId4" Type="http://schemas.openxmlformats.org/officeDocument/2006/relationships/image" Target="../media/image14.jpeg"/><Relationship Id="rId9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jihyo.han@edu.ece.fr" TargetMode="External"/><Relationship Id="rId13" Type="http://schemas.openxmlformats.org/officeDocument/2006/relationships/hyperlink" Target="mailto:benaoumeur.senouci@ece.fr" TargetMode="External"/><Relationship Id="rId3" Type="http://schemas.openxmlformats.org/officeDocument/2006/relationships/hyperlink" Target="mailto:sebti.mouelhi@ece.fr" TargetMode="External"/><Relationship Id="rId7" Type="http://schemas.openxmlformats.org/officeDocument/2006/relationships/hyperlink" Target="mailto:jean-francois.hermant@ece.fr" TargetMode="External"/><Relationship Id="rId12" Type="http://schemas.openxmlformats.org/officeDocument/2006/relationships/hyperlink" Target="mailto:shinyeong.yun@edu.ece.f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ihun.lim@edu.ece.fr" TargetMode="External"/><Relationship Id="rId11" Type="http://schemas.openxmlformats.org/officeDocument/2006/relationships/hyperlink" Target="mailto:quentin.cabanes@ece.fr" TargetMode="External"/><Relationship Id="rId5" Type="http://schemas.openxmlformats.org/officeDocument/2006/relationships/hyperlink" Target="mailto:rafik.zitouni@ece.fr" TargetMode="External"/><Relationship Id="rId10" Type="http://schemas.openxmlformats.org/officeDocument/2006/relationships/hyperlink" Target="mailto:suhyeon.ha@edu.ece.fr" TargetMode="External"/><Relationship Id="rId4" Type="http://schemas.openxmlformats.org/officeDocument/2006/relationships/hyperlink" Target="mailto:hyunjae.lee@edu.ece.fr" TargetMode="External"/><Relationship Id="rId9" Type="http://schemas.openxmlformats.org/officeDocument/2006/relationships/hyperlink" Target="mailto:manolo-dulva.hina@ece.fr" TargetMode="External"/><Relationship Id="rId14" Type="http://schemas.openxmlformats.org/officeDocument/2006/relationships/hyperlink" Target="mailto:jiyoung.song@edu.ece.f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\\staff.ece.fr\Campus-DFS\ECE\Cong&#233;s%20&amp;%20Informations%20RH\FORMULAIRES\D&#233;placement%20professionnel%202013.doc" TargetMode="External"/><Relationship Id="rId2" Type="http://schemas.openxmlformats.org/officeDocument/2006/relationships/hyperlink" Target="mailto:edt@ece.fr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hyperlink" Target="file:///\\staff.ece.fr\Campus-DFS\ECE\Recherche\2018\2018%20D&#233;placements.xlsx" TargetMode="External"/><Relationship Id="rId4" Type="http://schemas.openxmlformats.org/officeDocument/2006/relationships/hyperlink" Target="file:///\\staff.ece.fr\Campus-DFS\ECE\Cong&#233;s%20&amp;%20Informations%20RH\FORMULAIRES\NOTE%20DE%20FRAIS%202013.doc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jpg"/><Relationship Id="rId5" Type="http://schemas.openxmlformats.org/officeDocument/2006/relationships/image" Target="../media/image12.jpe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1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07504" y="987574"/>
            <a:ext cx="8928992" cy="3363838"/>
          </a:xfrm>
          <a:prstGeom prst="rect">
            <a:avLst/>
          </a:prstGeom>
          <a:solidFill>
            <a:srgbClr val="0B112D"/>
          </a:solidFill>
          <a:ln>
            <a:solidFill>
              <a:srgbClr val="37639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086727" y="3423097"/>
            <a:ext cx="66247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elvetica Light"/>
                <a:cs typeface="Helvetica Light"/>
              </a:rPr>
              <a:t>Mardi 16 juillet 2019</a:t>
            </a:r>
            <a:endParaRPr lang="fr-FR" sz="1200" dirty="0">
              <a:solidFill>
                <a:schemeClr val="accent5">
                  <a:lumMod val="60000"/>
                  <a:lumOff val="40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68313" y="1756120"/>
            <a:ext cx="799288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4400" b="1" i="1" spc="300" dirty="0" smtClean="0">
                <a:solidFill>
                  <a:schemeClr val="bg1"/>
                </a:solidFill>
                <a:latin typeface="Helvetica"/>
                <a:cs typeface="Helvetica"/>
              </a:rPr>
              <a:t>BILAN </a:t>
            </a:r>
          </a:p>
          <a:p>
            <a:pPr algn="ctr"/>
            <a:r>
              <a:rPr lang="fr-FR" sz="4400" b="1" i="1" spc="300" dirty="0" smtClean="0">
                <a:solidFill>
                  <a:schemeClr val="bg1"/>
                </a:solidFill>
                <a:latin typeface="Helvetica"/>
                <a:cs typeface="Helvetica"/>
              </a:rPr>
              <a:t>2018-2019 </a:t>
            </a:r>
            <a:endParaRPr lang="fr-FR" sz="4400" b="1" i="1" spc="3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grpSp>
        <p:nvGrpSpPr>
          <p:cNvPr id="44" name="Grouper 43"/>
          <p:cNvGrpSpPr/>
          <p:nvPr/>
        </p:nvGrpSpPr>
        <p:grpSpPr>
          <a:xfrm>
            <a:off x="5767247" y="246956"/>
            <a:ext cx="3379245" cy="1080120"/>
            <a:chOff x="6156176" y="-1604714"/>
            <a:chExt cx="2252830" cy="720080"/>
          </a:xfrm>
        </p:grpSpPr>
        <p:cxnSp>
          <p:nvCxnSpPr>
            <p:cNvPr id="45" name="Connecteur droit 44"/>
            <p:cNvCxnSpPr/>
            <p:nvPr/>
          </p:nvCxnSpPr>
          <p:spPr>
            <a:xfrm flipH="1">
              <a:off x="615617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630019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 flipH="1">
              <a:off x="644420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H="1">
              <a:off x="658822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H="1">
              <a:off x="673224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H="1">
              <a:off x="687625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702027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>
              <a:off x="716428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H="1">
              <a:off x="730830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>
              <a:off x="745232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H="1">
              <a:off x="759633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H="1">
              <a:off x="774035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457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/>
          <p:cNvSpPr txBox="1">
            <a:spLocks/>
          </p:cNvSpPr>
          <p:nvPr/>
        </p:nvSpPr>
        <p:spPr>
          <a:xfrm>
            <a:off x="395536" y="1563638"/>
            <a:ext cx="7050024" cy="370859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Clr>
                <a:srgbClr val="44546A"/>
              </a:buClr>
              <a:buSzPct val="117000"/>
            </a:pP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-104533"/>
            <a:ext cx="2261812" cy="7315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5536" y="127327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spc="300" dirty="0" smtClean="0">
                <a:solidFill>
                  <a:srgbClr val="0B112D"/>
                </a:solidFill>
                <a:latin typeface="Helvetica"/>
                <a:cs typeface="Helvetica"/>
              </a:rPr>
              <a:t>DEMANDES DE FINANCEMENTS</a:t>
            </a:r>
            <a:r>
              <a:rPr lang="fr-FR" sz="3200" b="1" dirty="0">
                <a:solidFill>
                  <a:srgbClr val="0B112D"/>
                </a:solidFill>
                <a:latin typeface="Helvetica"/>
                <a:cs typeface="Helvetica"/>
              </a:rPr>
              <a:t> </a:t>
            </a:r>
            <a:r>
              <a:rPr lang="fr-FR" sz="2000" b="1" dirty="0" smtClean="0">
                <a:solidFill>
                  <a:srgbClr val="0B112D"/>
                </a:solidFill>
                <a:latin typeface="Helvetica"/>
                <a:cs typeface="Helvetica"/>
              </a:rPr>
              <a:t>Thèses</a:t>
            </a:r>
            <a:endParaRPr lang="fr-FR" sz="2000" b="1" spc="300" dirty="0">
              <a:solidFill>
                <a:srgbClr val="0B112D"/>
              </a:solidFill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3414" y="1241952"/>
            <a:ext cx="7200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3" indent="-285750" fontAlgn="base">
              <a:buSzPct val="117000"/>
              <a:buFont typeface="Wingdings" panose="05000000000000000000" pitchFamily="2" charset="2"/>
              <a:buChar char="§"/>
            </a:pPr>
            <a:endParaRPr lang="fr-FR" sz="1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14400" lvl="3" fontAlgn="base">
              <a:buSzPct val="117000"/>
            </a:pPr>
            <a:endParaRPr lang="fr-FR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9373" y="1033788"/>
            <a:ext cx="772931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Prochains recrutements : </a:t>
            </a:r>
            <a:endParaRPr lang="fr-FR" sz="1200" b="1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Objectif principal évolution </a:t>
            </a: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de </a:t>
            </a: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carrière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Equité entre axes et EC</a:t>
            </a:r>
            <a:endParaRPr lang="fr-FR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800" b="1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171450">
              <a:buFont typeface="Wingdings" panose="05000000000000000000" pitchFamily="2" charset="2"/>
              <a:buChar char="§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MATHS (finance) si possible en collaboration avec INSEEC </a:t>
            </a: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 (EBS, ESCE,..)</a:t>
            </a:r>
            <a:endParaRPr lang="fr-FR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200150" lvl="2" indent="-171450">
              <a:buFont typeface="Wingdings" panose="05000000000000000000" pitchFamily="2" charset="2"/>
              <a:buChar char="§"/>
            </a:pPr>
            <a:r>
              <a:rPr lang="fr-FR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Jae</a:t>
            </a: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 Yun et Yves </a:t>
            </a:r>
            <a:endParaRPr lang="fr-FR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171450">
              <a:buFont typeface="Wingdings" panose="05000000000000000000" pitchFamily="2" charset="2"/>
              <a:buChar char="§"/>
            </a:pP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SIC </a:t>
            </a:r>
          </a:p>
          <a:p>
            <a:pPr marL="1200150" lvl="2" indent="-171450">
              <a:buFont typeface="Wingdings" panose="05000000000000000000" pitchFamily="2" charset="2"/>
              <a:buChar char="§"/>
            </a:pP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Sebti, </a:t>
            </a:r>
            <a:r>
              <a:rPr lang="fr-FR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Naila</a:t>
            </a: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</a:p>
          <a:p>
            <a:pPr marL="742950" lvl="1" indent="-171450">
              <a:buFont typeface="Wingdings" panose="05000000000000000000" pitchFamily="2" charset="2"/>
              <a:buChar char="§"/>
            </a:pP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NANO </a:t>
            </a:r>
            <a:endParaRPr lang="fr-FR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200150" lvl="2" indent="-171450">
              <a:buFont typeface="Wingdings" panose="05000000000000000000" pitchFamily="2" charset="2"/>
              <a:buChar char="§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Filippo, </a:t>
            </a: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Serena</a:t>
            </a:r>
            <a:endParaRPr lang="fr-FR" sz="1600" b="1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2" fontAlgn="base">
              <a:buClr>
                <a:srgbClr val="44546A"/>
              </a:buClr>
              <a:buSzPct val="117000"/>
            </a:pPr>
            <a:endParaRPr lang="fr-FR" sz="1600" b="1" u="sng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2" fontAlgn="base">
              <a:buClr>
                <a:srgbClr val="44546A"/>
              </a:buClr>
              <a:buSzPct val="117000"/>
            </a:pPr>
            <a:r>
              <a:rPr lang="fr-FR" sz="1400" b="1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Démarrage</a:t>
            </a:r>
            <a:r>
              <a:rPr lang="fr-FR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: </a:t>
            </a: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janvier 2020</a:t>
            </a:r>
          </a:p>
          <a:p>
            <a:pPr marL="171450" lvl="2" indent="-171450" fontAlgn="base">
              <a:buClr>
                <a:srgbClr val="44546A"/>
              </a:buClr>
              <a:buSzPct val="117000"/>
              <a:buFontTx/>
              <a:buChar char="-"/>
            </a:pPr>
            <a:endParaRPr lang="fr-FR" sz="1600" b="1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28650" lvl="3" indent="-171450" fontAlgn="base">
              <a:buClr>
                <a:srgbClr val="44546A"/>
              </a:buClr>
              <a:buSzPct val="117000"/>
              <a:buFontTx/>
              <a:buChar char="-"/>
            </a:pPr>
            <a:r>
              <a:rPr lang="fr-FR" sz="14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 financements complets</a:t>
            </a:r>
          </a:p>
          <a:p>
            <a:pPr marL="628650" lvl="3" indent="-171450" fontAlgn="base">
              <a:buClr>
                <a:srgbClr val="44546A"/>
              </a:buClr>
              <a:buSzPct val="117000"/>
              <a:buFontTx/>
              <a:buChar char="-"/>
            </a:pPr>
            <a:r>
              <a:rPr lang="fr-FR" sz="14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½ financement</a:t>
            </a:r>
          </a:p>
          <a:p>
            <a:pPr lvl="2" fontAlgn="base">
              <a:buClr>
                <a:srgbClr val="44546A"/>
              </a:buClr>
              <a:buSzPct val="117000"/>
            </a:pPr>
            <a:endParaRPr lang="fr-FR" sz="1200" b="1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1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452736" y="-46778"/>
            <a:ext cx="2252830" cy="720080"/>
            <a:chOff x="6156176" y="-1604714"/>
            <a:chExt cx="2252830" cy="720080"/>
          </a:xfrm>
        </p:grpSpPr>
        <p:cxnSp>
          <p:nvCxnSpPr>
            <p:cNvPr id="5" name="Connecteur droit 4"/>
            <p:cNvCxnSpPr/>
            <p:nvPr/>
          </p:nvCxnSpPr>
          <p:spPr>
            <a:xfrm flipH="1">
              <a:off x="615617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H="1">
              <a:off x="630019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644420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658822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673224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687625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702027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716428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730830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745232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>
              <a:off x="759633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774035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0" y="4992669"/>
            <a:ext cx="9144000" cy="123478"/>
          </a:xfrm>
          <a:prstGeom prst="rect">
            <a:avLst/>
          </a:prstGeom>
          <a:solidFill>
            <a:srgbClr val="0B1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283968" y="1162036"/>
            <a:ext cx="4104456" cy="968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396875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  <a:buFont typeface="Arial" panose="020B0604020202020204" pitchFamily="34" charset="0"/>
              <a:buChar char="•"/>
            </a:pPr>
            <a:endParaRPr lang="fr-FR" kern="0" dirty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  <a:p>
            <a:pPr marL="914400" lvl="1" indent="-396875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  <a:buFont typeface="Arial" panose="020B0604020202020204" pitchFamily="34" charset="0"/>
              <a:buChar char="•"/>
            </a:pPr>
            <a:endParaRPr lang="fr-FR" kern="0" dirty="0" smtClean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  <a:p>
            <a:pPr marL="914400" lvl="1" indent="-396875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  <a:buFont typeface="Arial" panose="020B0604020202020204" pitchFamily="34" charset="0"/>
              <a:buChar char="•"/>
            </a:pPr>
            <a:endParaRPr lang="fr-FR" kern="0" dirty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8604448" y="4711971"/>
            <a:ext cx="2133600" cy="357188"/>
          </a:xfrm>
        </p:spPr>
        <p:txBody>
          <a:bodyPr/>
          <a:lstStyle/>
          <a:p>
            <a:fld id="{56E1C513-AA2E-492F-B519-02B1A90E34CB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-210758" y="4265498"/>
            <a:ext cx="2340260" cy="488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Kevin Armel </a:t>
            </a:r>
            <a:r>
              <a:rPr lang="fr-FR" sz="12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SONKENG</a:t>
            </a:r>
          </a:p>
          <a:p>
            <a:pPr marL="517525" lvl="1" algn="ctr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 smtClean="0">
                <a:solidFill>
                  <a:srgbClr val="FF0000"/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ECE-SE-ING4</a:t>
            </a:r>
            <a:endParaRPr lang="fr-FR" sz="1200" kern="0" dirty="0">
              <a:solidFill>
                <a:srgbClr val="FF0000"/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35173" y="4234041"/>
            <a:ext cx="2393604" cy="746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4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   </a:t>
            </a:r>
            <a:r>
              <a:rPr lang="fr-FR" sz="12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Layla BOU TANNOUS</a:t>
            </a:r>
          </a:p>
          <a:p>
            <a:pPr marL="517525" lvl="1" algn="ctr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 smtClean="0">
                <a:solidFill>
                  <a:srgbClr val="FF0000"/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Univ-Liban-M2</a:t>
            </a:r>
            <a:endParaRPr lang="fr-FR" sz="1200" kern="0" dirty="0">
              <a:solidFill>
                <a:srgbClr val="FF0000"/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endParaRPr lang="fr-FR" sz="1200" kern="0" dirty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08976" y="2281394"/>
            <a:ext cx="2295821" cy="4888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Baptiste </a:t>
            </a:r>
            <a:r>
              <a:rPr lang="fr-FR" sz="12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GERONDEAU</a:t>
            </a:r>
          </a:p>
          <a:p>
            <a:pPr marL="517525" lvl="1" algn="ctr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 smtClean="0">
                <a:solidFill>
                  <a:srgbClr val="FF0000"/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ECE-SE-ING4</a:t>
            </a:r>
            <a:endParaRPr lang="fr-FR" sz="1200" kern="0" dirty="0">
              <a:solidFill>
                <a:srgbClr val="FF0000"/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</p:txBody>
      </p:sp>
      <p:sp>
        <p:nvSpPr>
          <p:cNvPr id="39" name="AutoShape 6" descr="Résultat de recherche d'images pour &quot;helen ibrahim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87063" y="173468"/>
            <a:ext cx="8280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0B112D"/>
                </a:solidFill>
                <a:latin typeface="Helvetica"/>
                <a:cs typeface="Helvetica"/>
              </a:rPr>
              <a:t>NOS STAGIAIRES </a:t>
            </a:r>
            <a:endParaRPr lang="fr-FR" sz="3200" b="1" dirty="0">
              <a:solidFill>
                <a:srgbClr val="0B112D"/>
              </a:solidFill>
              <a:latin typeface="Helvetica"/>
              <a:cs typeface="Helvetic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10980" y="2275420"/>
            <a:ext cx="1936749" cy="4888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7525" lvl="1" algn="ctr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Charles GIRON</a:t>
            </a:r>
          </a:p>
          <a:p>
            <a:pPr marL="517525" lvl="1" algn="ctr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 smtClean="0">
                <a:solidFill>
                  <a:srgbClr val="FF0000"/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ECE-Santé-ING4</a:t>
            </a:r>
            <a:endParaRPr lang="fr-FR" sz="1200" kern="0" dirty="0">
              <a:solidFill>
                <a:srgbClr val="FF0000"/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</p:txBody>
      </p:sp>
      <p:pic>
        <p:nvPicPr>
          <p:cNvPr id="45" name="Picture 2" descr="image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63761"/>
            <a:ext cx="21431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5899171" y="3923443"/>
            <a:ext cx="1784463" cy="1109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   </a:t>
            </a:r>
            <a:endParaRPr lang="fr-FR" dirty="0" smtClean="0"/>
          </a:p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dirty="0" smtClean="0"/>
              <a:t> </a:t>
            </a:r>
            <a:r>
              <a:rPr lang="fr-FR" sz="1200" kern="0" dirty="0" err="1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Chedi</a:t>
            </a:r>
            <a:r>
              <a:rPr lang="fr-FR" sz="12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 TOUNSI</a:t>
            </a:r>
          </a:p>
          <a:p>
            <a:pPr marL="517525" lvl="1" algn="ctr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 smtClean="0">
                <a:solidFill>
                  <a:srgbClr val="FF0000"/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ECE-ING4</a:t>
            </a:r>
            <a:endParaRPr lang="fr-FR" sz="1200" kern="0" dirty="0">
              <a:solidFill>
                <a:srgbClr val="FF0000"/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4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 </a:t>
            </a:r>
            <a:endParaRPr lang="fr-FR" sz="1400" kern="0" dirty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</p:txBody>
      </p:sp>
      <p:pic>
        <p:nvPicPr>
          <p:cNvPr id="41" name="Picture 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40" y="2842861"/>
            <a:ext cx="1185419" cy="1387362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8" y="2927112"/>
            <a:ext cx="1147112" cy="1268952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53" y="2900971"/>
            <a:ext cx="1200825" cy="134363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821836" y="4285911"/>
            <a:ext cx="2116285" cy="7191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7525" lvl="1" algn="ctr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Océane </a:t>
            </a:r>
            <a:r>
              <a:rPr lang="fr-FR" sz="12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SENEPART</a:t>
            </a:r>
          </a:p>
          <a:p>
            <a:pPr marL="517525" lvl="1" algn="ctr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 smtClean="0">
                <a:solidFill>
                  <a:srgbClr val="FF0000"/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ECE-Santé-ING5</a:t>
            </a:r>
            <a:endParaRPr lang="fr-FR" sz="1200" kern="0" dirty="0">
              <a:solidFill>
                <a:srgbClr val="FF0000"/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endParaRPr lang="fr-FR" sz="1200" kern="0" dirty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40" y="934571"/>
            <a:ext cx="1238250" cy="132262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29" y="922349"/>
            <a:ext cx="1238250" cy="1329629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17" y="758243"/>
            <a:ext cx="1450777" cy="161925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5653911" y="2287177"/>
            <a:ext cx="2417650" cy="7191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Léa DEFILIPPI </a:t>
            </a:r>
            <a:r>
              <a:rPr lang="fr-FR" sz="12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VERDOT</a:t>
            </a:r>
          </a:p>
          <a:p>
            <a:pPr marL="517525" lvl="1" algn="ctr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 smtClean="0">
                <a:solidFill>
                  <a:srgbClr val="FF0000"/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ECE-Santé-ING4</a:t>
            </a:r>
            <a:endParaRPr lang="fr-FR" sz="1200" kern="0" dirty="0">
              <a:solidFill>
                <a:srgbClr val="FF0000"/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endParaRPr lang="fr-FR" sz="1200" kern="0" dirty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347" y="951455"/>
            <a:ext cx="1102413" cy="1244998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-438571" y="1969691"/>
            <a:ext cx="2728632" cy="8299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 err="1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Shaherazade</a:t>
            </a:r>
            <a:r>
              <a:rPr lang="fr-FR" sz="12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 </a:t>
            </a:r>
            <a:r>
              <a:rPr lang="fr-FR" sz="1200" dirty="0"/>
              <a:t> </a:t>
            </a:r>
            <a:r>
              <a:rPr lang="fr-FR" sz="12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BENDJELOUN</a:t>
            </a:r>
          </a:p>
          <a:p>
            <a:pPr marL="517525" lvl="1" algn="ctr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 smtClean="0">
                <a:solidFill>
                  <a:srgbClr val="FF0000"/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ESILV-Finance-ING4</a:t>
            </a:r>
            <a:endParaRPr lang="fr-FR" sz="1200" kern="0" dirty="0">
              <a:solidFill>
                <a:srgbClr val="FF0000"/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7" y="2962269"/>
            <a:ext cx="1239427" cy="1282341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7206832" y="3911213"/>
            <a:ext cx="1742785" cy="1109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   </a:t>
            </a:r>
            <a:endParaRPr lang="fr-FR" dirty="0" smtClean="0"/>
          </a:p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dirty="0" smtClean="0"/>
              <a:t> </a:t>
            </a:r>
            <a:r>
              <a:rPr lang="fr-FR" sz="1200" kern="0" dirty="0" err="1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Eric</a:t>
            </a:r>
            <a:r>
              <a:rPr lang="fr-FR" sz="12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 ZENNADI</a:t>
            </a:r>
          </a:p>
          <a:p>
            <a:pPr marL="517525" lvl="1" algn="ctr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 smtClean="0">
                <a:solidFill>
                  <a:srgbClr val="FF0000"/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ECE-EE- ING4</a:t>
            </a:r>
            <a:endParaRPr lang="fr-FR" sz="1200" kern="0" dirty="0">
              <a:solidFill>
                <a:srgbClr val="FF0000"/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4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 </a:t>
            </a:r>
            <a:endParaRPr lang="fr-FR" sz="1400" kern="0" dirty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2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251520" y="311115"/>
            <a:ext cx="2252830" cy="720080"/>
            <a:chOff x="6156176" y="-1604714"/>
            <a:chExt cx="2252830" cy="720080"/>
          </a:xfrm>
        </p:grpSpPr>
        <p:cxnSp>
          <p:nvCxnSpPr>
            <p:cNvPr id="5" name="Connecteur droit 4"/>
            <p:cNvCxnSpPr/>
            <p:nvPr/>
          </p:nvCxnSpPr>
          <p:spPr>
            <a:xfrm flipH="1">
              <a:off x="615617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H="1">
              <a:off x="630019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644420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658822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673224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687625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702027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716428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730830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745232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>
              <a:off x="759633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774035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0" y="5020023"/>
            <a:ext cx="9144000" cy="123478"/>
          </a:xfrm>
          <a:prstGeom prst="rect">
            <a:avLst/>
          </a:prstGeom>
          <a:solidFill>
            <a:srgbClr val="0B1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/>
          <p:cNvCxnSpPr/>
          <p:nvPr/>
        </p:nvCxnSpPr>
        <p:spPr>
          <a:xfrm>
            <a:off x="611560" y="1275606"/>
            <a:ext cx="7992888" cy="0"/>
          </a:xfrm>
          <a:prstGeom prst="line">
            <a:avLst/>
          </a:prstGeom>
          <a:ln w="6350" cmpd="sng">
            <a:solidFill>
              <a:schemeClr val="accent5">
                <a:lumMod val="60000"/>
                <a:lumOff val="40000"/>
              </a:schemeClr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1"/>
          <p:cNvSpPr txBox="1">
            <a:spLocks/>
          </p:cNvSpPr>
          <p:nvPr/>
        </p:nvSpPr>
        <p:spPr>
          <a:xfrm>
            <a:off x="35496" y="1635646"/>
            <a:ext cx="8582406" cy="3135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900" kern="1200">
                <a:solidFill>
                  <a:srgbClr val="336699"/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1350" dirty="0">
              <a:ea typeface="Arial"/>
              <a:cs typeface="Arial"/>
            </a:endParaRPr>
          </a:p>
          <a:p>
            <a:endParaRPr lang="fr-FR" sz="1500" b="1" u="sng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460432" y="4662835"/>
            <a:ext cx="2133600" cy="357188"/>
          </a:xfrm>
        </p:spPr>
        <p:txBody>
          <a:bodyPr/>
          <a:lstStyle/>
          <a:p>
            <a:fld id="{56E1C513-AA2E-492F-B519-02B1A90E34CB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634172" y="992420"/>
            <a:ext cx="684076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100" dirty="0" smtClean="0"/>
          </a:p>
          <a:p>
            <a:pPr marL="171450" indent="-171450">
              <a:buFontTx/>
              <a:buChar char="-"/>
            </a:pPr>
            <a:endParaRPr lang="fr-F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roposition </a:t>
            </a: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de sujets s’inscrivants dans les </a:t>
            </a: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axes </a:t>
            </a: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de recherche de </a:t>
            </a: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l’ECE</a:t>
            </a:r>
          </a:p>
          <a:p>
            <a:pPr marL="628650" lvl="2" indent="-171450">
              <a:buFontTx/>
              <a:buChar char="-"/>
            </a:pP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vec une possible collaboration </a:t>
            </a: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avec </a:t>
            </a: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les partenaires académiques</a:t>
            </a:r>
            <a:endParaRPr lang="fr-FR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200150" lvl="2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ING4/M1 : 800 € brut mensuel</a:t>
            </a:r>
          </a:p>
          <a:p>
            <a:pPr marL="1200150" lvl="2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ING5/M2 : 1200 € brut mensuel</a:t>
            </a: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fr-FR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1100" dirty="0" smtClean="0"/>
          </a:p>
          <a:p>
            <a:endParaRPr lang="fr-FR" sz="1100" dirty="0"/>
          </a:p>
          <a:p>
            <a:endParaRPr lang="fr-FR" sz="1100" dirty="0" smtClean="0"/>
          </a:p>
          <a:p>
            <a:r>
              <a:rPr lang="fr-FR" sz="1100" dirty="0"/>
              <a:t> 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11560" y="2884901"/>
            <a:ext cx="7910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Toutes nos ressources humaines doivent, </a:t>
            </a:r>
            <a:r>
              <a:rPr lang="fr-FR" sz="1600" b="1" dirty="0"/>
              <a:t>en priorité,</a:t>
            </a:r>
            <a:r>
              <a:rPr lang="fr-FR" sz="1600" dirty="0" smtClean="0"/>
              <a:t> avancer le projet de recherche de l’ECE </a:t>
            </a:r>
          </a:p>
          <a:p>
            <a:pPr algn="ctr"/>
            <a:r>
              <a:rPr lang="fr-FR" sz="1600" b="1" dirty="0"/>
              <a:t>e</a:t>
            </a:r>
            <a:r>
              <a:rPr lang="fr-FR" sz="1600" b="1" dirty="0" smtClean="0"/>
              <a:t>n collaboration </a:t>
            </a:r>
            <a:r>
              <a:rPr lang="fr-FR" sz="1600" dirty="0" smtClean="0"/>
              <a:t>avec ses partenaires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9593" y="349889"/>
            <a:ext cx="8357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buClr>
                <a:srgbClr val="44546A"/>
              </a:buClr>
              <a:buSzPct val="117000"/>
            </a:pPr>
            <a:r>
              <a:rPr lang="fr-FR" sz="3600" b="1" dirty="0" smtClean="0">
                <a:solidFill>
                  <a:srgbClr val="0B112D"/>
                </a:solidFill>
                <a:latin typeface="Helvetica"/>
                <a:cs typeface="Helvetica"/>
              </a:rPr>
              <a:t>NOTRE STRATEGIE </a:t>
            </a:r>
            <a:r>
              <a:rPr lang="fr-FR" sz="2000" b="1" dirty="0">
                <a:solidFill>
                  <a:srgbClr val="0B112D"/>
                </a:solidFill>
                <a:latin typeface="Helvetica"/>
                <a:cs typeface="Helvetica"/>
              </a:rPr>
              <a:t>Recrutement </a:t>
            </a:r>
            <a:r>
              <a:rPr lang="fr-FR" sz="2000" b="1" dirty="0" smtClean="0">
                <a:solidFill>
                  <a:srgbClr val="0B112D"/>
                </a:solidFill>
                <a:latin typeface="Helvetica"/>
                <a:cs typeface="Helvetica"/>
              </a:rPr>
              <a:t>stagiaires</a:t>
            </a:r>
            <a:endParaRPr lang="fr-FR" sz="2000" b="1" spc="300" dirty="0">
              <a:solidFill>
                <a:srgbClr val="0B112D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3273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323528" y="51470"/>
            <a:ext cx="2252830" cy="720080"/>
            <a:chOff x="6156176" y="-1604714"/>
            <a:chExt cx="2252830" cy="720080"/>
          </a:xfrm>
        </p:grpSpPr>
        <p:cxnSp>
          <p:nvCxnSpPr>
            <p:cNvPr id="5" name="Connecteur droit 4"/>
            <p:cNvCxnSpPr/>
            <p:nvPr/>
          </p:nvCxnSpPr>
          <p:spPr>
            <a:xfrm flipH="1">
              <a:off x="615617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H="1">
              <a:off x="630019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644420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658822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673224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687625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702027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716428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730830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745232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>
              <a:off x="759633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774035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059080" y="18878"/>
            <a:ext cx="7524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spc="300" dirty="0" smtClean="0">
                <a:solidFill>
                  <a:srgbClr val="0B112D"/>
                </a:solidFill>
                <a:latin typeface="Helvetica"/>
                <a:cs typeface="Helvetica"/>
              </a:rPr>
              <a:t>BILAN STAGES 2018-2019</a:t>
            </a:r>
            <a:endParaRPr lang="fr-FR" sz="3200" b="1" spc="300" dirty="0">
              <a:solidFill>
                <a:srgbClr val="0B112D"/>
              </a:solidFill>
              <a:latin typeface="Helvetica"/>
              <a:cs typeface="Helvetic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rgbClr val="0B1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54169" y="875018"/>
            <a:ext cx="288141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latin typeface="Helvetica"/>
                <a:cs typeface="Helvetica"/>
              </a:rPr>
              <a:t>Réunion du 13/12/2018</a:t>
            </a:r>
            <a:endParaRPr lang="fr-FR" sz="16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endParaRPr lang="fr-FR" sz="1600" b="1" dirty="0">
              <a:solidFill>
                <a:schemeClr val="accent5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432939"/>
              </p:ext>
            </p:extLst>
          </p:nvPr>
        </p:nvGraphicFramePr>
        <p:xfrm>
          <a:off x="320139" y="1347614"/>
          <a:ext cx="4116412" cy="2156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52">
                  <a:extLst>
                    <a:ext uri="{9D8B030D-6E8A-4147-A177-3AD203B41FA5}">
                      <a16:colId xmlns:a16="http://schemas.microsoft.com/office/drawing/2014/main" val="200558968"/>
                    </a:ext>
                  </a:extLst>
                </a:gridCol>
                <a:gridCol w="801425">
                  <a:extLst>
                    <a:ext uri="{9D8B030D-6E8A-4147-A177-3AD203B41FA5}">
                      <a16:colId xmlns:a16="http://schemas.microsoft.com/office/drawing/2014/main" val="4112657530"/>
                    </a:ext>
                  </a:extLst>
                </a:gridCol>
                <a:gridCol w="910710">
                  <a:extLst>
                    <a:ext uri="{9D8B030D-6E8A-4147-A177-3AD203B41FA5}">
                      <a16:colId xmlns:a16="http://schemas.microsoft.com/office/drawing/2014/main" val="3054828876"/>
                    </a:ext>
                  </a:extLst>
                </a:gridCol>
                <a:gridCol w="1625125">
                  <a:extLst>
                    <a:ext uri="{9D8B030D-6E8A-4147-A177-3AD203B41FA5}">
                      <a16:colId xmlns:a16="http://schemas.microsoft.com/office/drawing/2014/main" val="2811846763"/>
                    </a:ext>
                  </a:extLst>
                </a:gridCol>
              </a:tblGrid>
              <a:tr h="32763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Axes</a:t>
                      </a:r>
                      <a:endParaRPr lang="fr-FR" sz="14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ING4</a:t>
                      </a:r>
                      <a:endParaRPr lang="fr-FR" sz="14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ING5</a:t>
                      </a:r>
                      <a:endParaRPr lang="fr-FR" sz="14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Cout estimé</a:t>
                      </a:r>
                      <a:endParaRPr lang="fr-FR" sz="1400" b="1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28262"/>
                  </a:ext>
                </a:extLst>
              </a:tr>
              <a:tr h="327633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Nano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20800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45792"/>
                  </a:ext>
                </a:extLst>
              </a:tr>
              <a:tr h="327633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SIC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20800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490403"/>
                  </a:ext>
                </a:extLst>
              </a:tr>
              <a:tr h="327633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Maths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91059"/>
                  </a:ext>
                </a:extLst>
              </a:tr>
              <a:tr h="327633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PI-ECE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9600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794072"/>
                  </a:ext>
                </a:extLst>
              </a:tr>
              <a:tr h="327633">
                <a:tc>
                  <a:txBody>
                    <a:bodyPr/>
                    <a:lstStyle/>
                    <a:p>
                      <a:r>
                        <a:rPr lang="fr-FR" dirty="0" smtClean="0"/>
                        <a:t>Total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65600 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696890"/>
                  </a:ext>
                </a:extLst>
              </a:tr>
            </a:tbl>
          </a:graphicData>
        </a:graphic>
      </p:graphicFrame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11825"/>
              </p:ext>
            </p:extLst>
          </p:nvPr>
        </p:nvGraphicFramePr>
        <p:xfrm>
          <a:off x="4644008" y="1347613"/>
          <a:ext cx="4392488" cy="2156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99">
                  <a:extLst>
                    <a:ext uri="{9D8B030D-6E8A-4147-A177-3AD203B41FA5}">
                      <a16:colId xmlns:a16="http://schemas.microsoft.com/office/drawing/2014/main" val="200558968"/>
                    </a:ext>
                  </a:extLst>
                </a:gridCol>
                <a:gridCol w="839807">
                  <a:extLst>
                    <a:ext uri="{9D8B030D-6E8A-4147-A177-3AD203B41FA5}">
                      <a16:colId xmlns:a16="http://schemas.microsoft.com/office/drawing/2014/main" val="4112657530"/>
                    </a:ext>
                  </a:extLst>
                </a:gridCol>
                <a:gridCol w="959780">
                  <a:extLst>
                    <a:ext uri="{9D8B030D-6E8A-4147-A177-3AD203B41FA5}">
                      <a16:colId xmlns:a16="http://schemas.microsoft.com/office/drawing/2014/main" val="3054828876"/>
                    </a:ext>
                  </a:extLst>
                </a:gridCol>
                <a:gridCol w="1739602">
                  <a:extLst>
                    <a:ext uri="{9D8B030D-6E8A-4147-A177-3AD203B41FA5}">
                      <a16:colId xmlns:a16="http://schemas.microsoft.com/office/drawing/2014/main" val="2811846763"/>
                    </a:ext>
                  </a:extLst>
                </a:gridCol>
              </a:tblGrid>
              <a:tr h="32763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Axes</a:t>
                      </a:r>
                      <a:endParaRPr lang="fr-FR" sz="14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ING4</a:t>
                      </a:r>
                      <a:endParaRPr lang="fr-FR" sz="14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ING5</a:t>
                      </a:r>
                      <a:endParaRPr lang="fr-FR" sz="14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Cout réel</a:t>
                      </a:r>
                      <a:endParaRPr lang="fr-FR" sz="1400" b="1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282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Nano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16800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457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SIC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9600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4904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Maths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3200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910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PI-ECE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3200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7940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fr-FR" dirty="0" smtClean="0"/>
                        <a:t>Total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32800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696890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4644008" y="875018"/>
            <a:ext cx="288141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latin typeface="Helvetica"/>
                <a:cs typeface="Helvetica"/>
              </a:rPr>
              <a:t>Réunion du 16/07/2019</a:t>
            </a:r>
            <a:endParaRPr lang="fr-FR" sz="16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endParaRPr lang="fr-FR" sz="1600" b="1" dirty="0">
              <a:solidFill>
                <a:schemeClr val="accent5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3723878"/>
            <a:ext cx="67687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dirty="0"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stagiaires (dont </a:t>
            </a:r>
            <a:r>
              <a:rPr lang="fr-FR" b="1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b="1" dirty="0">
                <a:latin typeface="Helvetica" panose="020B0604020202020204" pitchFamily="34" charset="0"/>
                <a:cs typeface="Helvetica" panose="020B0604020202020204" pitchFamily="34" charset="0"/>
              </a:rPr>
              <a:t>ECE</a:t>
            </a:r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 versus 4 en 2017-2018 </a:t>
            </a:r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</a:t>
            </a:r>
            <a:endParaRPr lang="fr-F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stagiaires ERASMUS versus 3 (2017-2018) </a:t>
            </a:r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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stagiaires de KNU (janvier et février 2019)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 </a:t>
            </a:r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323528" y="51470"/>
            <a:ext cx="2252830" cy="720080"/>
            <a:chOff x="6156176" y="-1604714"/>
            <a:chExt cx="2252830" cy="720080"/>
          </a:xfrm>
        </p:grpSpPr>
        <p:cxnSp>
          <p:nvCxnSpPr>
            <p:cNvPr id="5" name="Connecteur droit 4"/>
            <p:cNvCxnSpPr/>
            <p:nvPr/>
          </p:nvCxnSpPr>
          <p:spPr>
            <a:xfrm flipH="1">
              <a:off x="615617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H="1">
              <a:off x="630019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644420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658822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673224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687625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702027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716428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730830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745232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>
              <a:off x="759633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774035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467544" y="342112"/>
            <a:ext cx="7524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spc="300" dirty="0" smtClean="0">
                <a:solidFill>
                  <a:srgbClr val="0B112D"/>
                </a:solidFill>
                <a:latin typeface="Helvetica"/>
                <a:cs typeface="Helvetica"/>
              </a:rPr>
              <a:t>Stagiaires internationaux</a:t>
            </a:r>
            <a:endParaRPr lang="fr-FR" sz="2000" b="1" spc="300" dirty="0">
              <a:solidFill>
                <a:srgbClr val="0B112D"/>
              </a:solidFill>
              <a:latin typeface="Helvetica"/>
              <a:cs typeface="Helvetic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rgbClr val="0B1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87721"/>
              </p:ext>
            </p:extLst>
          </p:nvPr>
        </p:nvGraphicFramePr>
        <p:xfrm>
          <a:off x="486080" y="1945903"/>
          <a:ext cx="8229600" cy="2378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131">
                  <a:extLst>
                    <a:ext uri="{9D8B030D-6E8A-4147-A177-3AD203B41FA5}">
                      <a16:colId xmlns:a16="http://schemas.microsoft.com/office/drawing/2014/main" val="1493936159"/>
                    </a:ext>
                  </a:extLst>
                </a:gridCol>
                <a:gridCol w="3911662">
                  <a:extLst>
                    <a:ext uri="{9D8B030D-6E8A-4147-A177-3AD203B41FA5}">
                      <a16:colId xmlns:a16="http://schemas.microsoft.com/office/drawing/2014/main" val="157617728"/>
                    </a:ext>
                  </a:extLst>
                </a:gridCol>
                <a:gridCol w="847806">
                  <a:extLst>
                    <a:ext uri="{9D8B030D-6E8A-4147-A177-3AD203B41FA5}">
                      <a16:colId xmlns:a16="http://schemas.microsoft.com/office/drawing/2014/main" val="1570063703"/>
                    </a:ext>
                  </a:extLst>
                </a:gridCol>
                <a:gridCol w="1507026">
                  <a:extLst>
                    <a:ext uri="{9D8B030D-6E8A-4147-A177-3AD203B41FA5}">
                      <a16:colId xmlns:a16="http://schemas.microsoft.com/office/drawing/2014/main" val="3653388274"/>
                    </a:ext>
                  </a:extLst>
                </a:gridCol>
                <a:gridCol w="61557">
                  <a:extLst>
                    <a:ext uri="{9D8B030D-6E8A-4147-A177-3AD203B41FA5}">
                      <a16:colId xmlns:a16="http://schemas.microsoft.com/office/drawing/2014/main" val="2620281235"/>
                    </a:ext>
                  </a:extLst>
                </a:gridCol>
                <a:gridCol w="88418">
                  <a:extLst>
                    <a:ext uri="{9D8B030D-6E8A-4147-A177-3AD203B41FA5}">
                      <a16:colId xmlns:a16="http://schemas.microsoft.com/office/drawing/2014/main" val="897110252"/>
                    </a:ext>
                  </a:extLst>
                </a:gridCol>
              </a:tblGrid>
              <a:tr h="203248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Research offer for students coming from CAU University, South Korea</a:t>
                      </a:r>
                      <a:endParaRPr lang="fr-F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0064552"/>
                  </a:ext>
                </a:extLst>
              </a:tr>
              <a:tr h="2032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Contacts</a:t>
                      </a:r>
                      <a:endParaRPr lang="fr-F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800" dirty="0" err="1">
                          <a:effectLst/>
                        </a:rPr>
                        <a:t>Subject</a:t>
                      </a:r>
                      <a:r>
                        <a:rPr lang="fr-FR" sz="800" dirty="0">
                          <a:effectLst/>
                        </a:rPr>
                        <a:t> </a:t>
                      </a:r>
                      <a:endParaRPr lang="fr-F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student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mail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b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 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519934"/>
                  </a:ext>
                </a:extLst>
              </a:tr>
              <a:tr h="4471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u="sng" dirty="0">
                          <a:effectLst/>
                          <a:hlinkClick r:id="rId3"/>
                        </a:rPr>
                        <a:t>sebti.mouelhi@ece.fr</a:t>
                      </a:r>
                      <a:endParaRPr lang="fr-F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ctr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Prototyping of the ITS-G5 network stack for smart vehicles / Keywords : V2V communications, IEEE 802.11p,  ITS-G5, PC engines APU3C4 boards, Embedded systems / Summary : porting Voyage Linux on APU3C4 boards, Integrate software stack on the embedded platform, Tests of IEEE 802.11p communications </a:t>
                      </a:r>
                      <a:endParaRPr lang="fr-F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effectLst/>
                        </a:rPr>
                        <a:t>Hyunjae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effectLst/>
                        </a:rPr>
                        <a:t> Lee</a:t>
                      </a:r>
                      <a:endParaRPr lang="fr-FR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u="sng">
                          <a:effectLst/>
                          <a:hlinkClick r:id="rId4"/>
                        </a:rPr>
                        <a:t>hyunjae.lee@edu.ece.fr 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b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 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11702"/>
                  </a:ext>
                </a:extLst>
              </a:tr>
              <a:tr h="4166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u="sng" dirty="0">
                          <a:effectLst/>
                          <a:hlinkClick r:id="rId5"/>
                        </a:rPr>
                        <a:t>rafik.zitouni@ece.fr</a:t>
                      </a:r>
                      <a:endParaRPr lang="fr-F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effectLst/>
                        </a:rPr>
                        <a:t>Jihun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effectLst/>
                        </a:rPr>
                        <a:t> Lim</a:t>
                      </a:r>
                      <a:endParaRPr lang="fr-FR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u="sng" dirty="0">
                          <a:effectLst/>
                          <a:hlinkClick r:id="rId6"/>
                        </a:rPr>
                        <a:t>jihun.lim@edu.ece.fr  </a:t>
                      </a:r>
                      <a:endParaRPr lang="fr-F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b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 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915483"/>
                  </a:ext>
                </a:extLst>
              </a:tr>
              <a:tr h="497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u="sng">
                          <a:effectLst/>
                          <a:hlinkClick r:id="rId7"/>
                        </a:rPr>
                        <a:t>jean-francois.hermant@ece.fr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Integration of a Mixed Criticality Management Protocol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in Extreme Networks Ethernet switches</a:t>
                      </a:r>
                      <a:endParaRPr lang="fr-F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 err="1">
                          <a:solidFill>
                            <a:srgbClr val="C00000"/>
                          </a:solidFill>
                          <a:effectLst/>
                        </a:rPr>
                        <a:t>Jihyo</a:t>
                      </a:r>
                      <a:r>
                        <a:rPr lang="fr-FR" sz="800" dirty="0">
                          <a:solidFill>
                            <a:srgbClr val="C00000"/>
                          </a:solidFill>
                          <a:effectLst/>
                        </a:rPr>
                        <a:t> Han</a:t>
                      </a:r>
                      <a:endParaRPr lang="fr-FR" sz="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u="sng">
                          <a:effectLst/>
                          <a:hlinkClick r:id="rId8"/>
                        </a:rPr>
                        <a:t>jihyo.han@edu.ece.fr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b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 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92846"/>
                  </a:ext>
                </a:extLst>
              </a:tr>
              <a:tr h="203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u="sng">
                          <a:effectLst/>
                          <a:hlinkClick r:id="rId9"/>
                        </a:rPr>
                        <a:t>manolo-dulva.hina@ece.fr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Knowledge Engineering for Autonomous Vehicle</a:t>
                      </a:r>
                      <a:endParaRPr lang="fr-F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 err="1">
                          <a:solidFill>
                            <a:srgbClr val="C00000"/>
                          </a:solidFill>
                          <a:effectLst/>
                        </a:rPr>
                        <a:t>Suhyeon</a:t>
                      </a:r>
                      <a:r>
                        <a:rPr lang="fr-FR" sz="800" dirty="0">
                          <a:solidFill>
                            <a:srgbClr val="C00000"/>
                          </a:solidFill>
                          <a:effectLst/>
                        </a:rPr>
                        <a:t> Ha</a:t>
                      </a:r>
                      <a:endParaRPr lang="fr-FR" sz="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u="sng">
                          <a:effectLst/>
                          <a:hlinkClick r:id="rId10"/>
                        </a:rPr>
                        <a:t>suhyeon.ha@edu.ece.fr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b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 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80022"/>
                  </a:ext>
                </a:extLst>
              </a:tr>
              <a:tr h="203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u="sng">
                          <a:effectLst/>
                          <a:hlinkClick r:id="rId11"/>
                        </a:rPr>
                        <a:t>quentin.cabanes@ece.fr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Creation of a guidance system for an autonomous drone</a:t>
                      </a:r>
                      <a:endParaRPr lang="fr-F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 err="1">
                          <a:solidFill>
                            <a:srgbClr val="C00000"/>
                          </a:solidFill>
                          <a:effectLst/>
                        </a:rPr>
                        <a:t>Shinyeong</a:t>
                      </a:r>
                      <a:r>
                        <a:rPr lang="fr-FR" sz="800" dirty="0">
                          <a:solidFill>
                            <a:srgbClr val="C00000"/>
                          </a:solidFill>
                          <a:effectLst/>
                        </a:rPr>
                        <a:t> Yun</a:t>
                      </a:r>
                      <a:endParaRPr lang="fr-FR" sz="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u="sng">
                          <a:effectLst/>
                          <a:hlinkClick r:id="rId12"/>
                        </a:rPr>
                        <a:t>shinyeong.yun@edu.ece.fr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b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 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649695"/>
                  </a:ext>
                </a:extLst>
              </a:tr>
              <a:tr h="203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u="sng" dirty="0">
                          <a:effectLst/>
                          <a:hlinkClick r:id="rId13"/>
                        </a:rPr>
                        <a:t>benaoumeur.senouci@ece.fr</a:t>
                      </a:r>
                      <a:endParaRPr lang="fr-F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Improvement of a drone structure and remote hardware control </a:t>
                      </a:r>
                      <a:endParaRPr lang="fr-F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 err="1">
                          <a:solidFill>
                            <a:srgbClr val="C00000"/>
                          </a:solidFill>
                          <a:effectLst/>
                        </a:rPr>
                        <a:t>Jiyoung</a:t>
                      </a:r>
                      <a:r>
                        <a:rPr lang="fr-FR" sz="800" dirty="0">
                          <a:solidFill>
                            <a:srgbClr val="C00000"/>
                          </a:solidFill>
                          <a:effectLst/>
                        </a:rPr>
                        <a:t> Song</a:t>
                      </a:r>
                      <a:endParaRPr lang="fr-FR" sz="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u="sng" dirty="0">
                          <a:effectLst/>
                          <a:hlinkClick r:id="rId14"/>
                        </a:rPr>
                        <a:t>jiyoung.song@edu.ece.fr</a:t>
                      </a:r>
                      <a:endParaRPr lang="fr-F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28" marR="33028" marT="0" marB="0" anchor="b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71831"/>
                  </a:ext>
                </a:extLst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606191" y="1203590"/>
            <a:ext cx="7931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Arrivée de six stagiaires coréens à la rentrée 2019 dans le cadre de la mobilité entrante à l’ECE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Durée : 2 mois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Majeures SI et SE</a:t>
            </a:r>
            <a:endParaRPr lang="fr-FR" sz="1400" dirty="0"/>
          </a:p>
        </p:txBody>
      </p:sp>
      <p:sp>
        <p:nvSpPr>
          <p:cNvPr id="3" name="ZoneTexte 2"/>
          <p:cNvSpPr txBox="1"/>
          <p:nvPr/>
        </p:nvSpPr>
        <p:spPr>
          <a:xfrm>
            <a:off x="2843808" y="458797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 bons stagiaires seulement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340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/>
          <p:cNvSpPr txBox="1">
            <a:spLocks/>
          </p:cNvSpPr>
          <p:nvPr/>
        </p:nvSpPr>
        <p:spPr>
          <a:xfrm>
            <a:off x="395536" y="1563638"/>
            <a:ext cx="7050024" cy="370859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Clr>
                <a:srgbClr val="44546A"/>
              </a:buClr>
              <a:buSzPct val="117000"/>
            </a:pP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-104533"/>
            <a:ext cx="2261812" cy="7315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43608" y="184088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spc="300" dirty="0" smtClean="0">
                <a:solidFill>
                  <a:srgbClr val="0B112D"/>
                </a:solidFill>
                <a:latin typeface="Helvetica"/>
                <a:cs typeface="Helvetica"/>
              </a:rPr>
              <a:t>FINANCEMENTS</a:t>
            </a:r>
            <a:r>
              <a:rPr lang="fr-FR" sz="3200" b="1" dirty="0" smtClean="0">
                <a:solidFill>
                  <a:srgbClr val="0B112D"/>
                </a:solidFill>
                <a:latin typeface="Helvetica"/>
                <a:cs typeface="Helvetica"/>
              </a:rPr>
              <a:t> </a:t>
            </a:r>
            <a:r>
              <a:rPr lang="fr-FR" sz="2000" b="1" dirty="0" smtClean="0">
                <a:solidFill>
                  <a:srgbClr val="0B112D"/>
                </a:solidFill>
                <a:latin typeface="Helvetica"/>
                <a:cs typeface="Helvetica"/>
              </a:rPr>
              <a:t>Stages</a:t>
            </a:r>
            <a:endParaRPr lang="fr-FR" sz="2000" b="1" spc="300" dirty="0">
              <a:solidFill>
                <a:srgbClr val="0B112D"/>
              </a:solidFill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3414" y="1241952"/>
            <a:ext cx="7200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3" indent="-285750" fontAlgn="base">
              <a:buSzPct val="117000"/>
              <a:buFont typeface="Wingdings" panose="05000000000000000000" pitchFamily="2" charset="2"/>
              <a:buChar char="§"/>
            </a:pPr>
            <a:endParaRPr lang="fr-FR" sz="1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14400" lvl="3" fontAlgn="base">
              <a:buSzPct val="117000"/>
            </a:pPr>
            <a:endParaRPr lang="fr-FR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4728" y="1033788"/>
            <a:ext cx="772931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Contraintes budgétaires</a:t>
            </a:r>
            <a:r>
              <a:rPr lang="fr-FR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: </a:t>
            </a:r>
            <a:endParaRPr lang="fr-FR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Nombre limité de stagiaires par structure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 seulement pour l’AGECE </a:t>
            </a:r>
            <a:r>
              <a:rPr lang="fr-FR" sz="1600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</a:t>
            </a:r>
            <a:endParaRPr lang="fr-FR" sz="1600" dirty="0" smtClean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1600" b="1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Augmentation des « </a:t>
            </a:r>
            <a:r>
              <a:rPr lang="fr-FR" sz="1600" dirty="0" smtClean="0"/>
              <a:t>in </a:t>
            </a:r>
            <a:r>
              <a:rPr lang="fr-FR" sz="1600" dirty="0" err="1" smtClean="0"/>
              <a:t>coming</a:t>
            </a:r>
            <a:r>
              <a:rPr lang="fr-FR" sz="1600" dirty="0" smtClean="0"/>
              <a:t> »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Etude plus sélective des dossiers avec les responsables de majeures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600" dirty="0" smtClean="0"/>
          </a:p>
          <a:p>
            <a:endParaRPr lang="fr-FR" dirty="0" smtClean="0"/>
          </a:p>
          <a:p>
            <a:pPr marL="571500" lvl="1"/>
            <a:endParaRPr lang="fr-FR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2" fontAlgn="base">
              <a:buClr>
                <a:srgbClr val="44546A"/>
              </a:buClr>
              <a:buSzPct val="117000"/>
            </a:pPr>
            <a:endParaRPr lang="fr-FR" sz="1600" b="1" u="sng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5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251520" y="123478"/>
            <a:ext cx="2252830" cy="720080"/>
            <a:chOff x="6156176" y="-1604714"/>
            <a:chExt cx="2252830" cy="720080"/>
          </a:xfrm>
        </p:grpSpPr>
        <p:cxnSp>
          <p:nvCxnSpPr>
            <p:cNvPr id="5" name="Connecteur droit 4"/>
            <p:cNvCxnSpPr/>
            <p:nvPr/>
          </p:nvCxnSpPr>
          <p:spPr>
            <a:xfrm flipH="1">
              <a:off x="615617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H="1">
              <a:off x="630019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644420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658822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673224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687625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702027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716428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730830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745232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>
              <a:off x="759633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774035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rgbClr val="0B1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9323"/>
              </p:ext>
            </p:extLst>
          </p:nvPr>
        </p:nvGraphicFramePr>
        <p:xfrm>
          <a:off x="395536" y="1563638"/>
          <a:ext cx="8640960" cy="22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1190767557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1194116364"/>
                    </a:ext>
                  </a:extLst>
                </a:gridCol>
              </a:tblGrid>
              <a:tr h="3466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Axes</a:t>
                      </a:r>
                      <a:endParaRPr lang="fr-FR" sz="14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Budget estimé</a:t>
                      </a:r>
                      <a:endParaRPr lang="fr-FR" sz="1400" b="1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2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Nano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12000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35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SIC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8800</a:t>
                      </a:r>
                      <a:r>
                        <a:rPr lang="fr-FR" baseline="0" dirty="0" smtClean="0"/>
                        <a:t> (compris les 5000 pour HANDITECH ?)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4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Maths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26500 (hors frais de maintenance)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2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PI-ECE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34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Total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47600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8733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573613" y="217955"/>
            <a:ext cx="7524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spc="300" dirty="0" smtClean="0">
                <a:solidFill>
                  <a:srgbClr val="0B112D"/>
                </a:solidFill>
                <a:latin typeface="Helvetica"/>
                <a:cs typeface="Helvetica"/>
              </a:rPr>
              <a:t>RESSOURCES MATERIELLES</a:t>
            </a:r>
            <a:endParaRPr lang="fr-FR" sz="3200" b="1" spc="300" dirty="0">
              <a:solidFill>
                <a:srgbClr val="0B112D"/>
              </a:solidFill>
              <a:latin typeface="Helvetica"/>
              <a:cs typeface="Helvetic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552" y="995068"/>
            <a:ext cx="288141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latin typeface="Helvetica"/>
                <a:cs typeface="Helvetica"/>
              </a:rPr>
              <a:t>Réunion du 13/12/2018</a:t>
            </a:r>
            <a:endParaRPr lang="fr-FR" sz="16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endParaRPr lang="fr-FR" sz="1600" b="1" dirty="0">
              <a:solidFill>
                <a:schemeClr val="accent5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942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323528" y="51470"/>
            <a:ext cx="2252830" cy="720080"/>
            <a:chOff x="6156176" y="-1604714"/>
            <a:chExt cx="2252830" cy="720080"/>
          </a:xfrm>
        </p:grpSpPr>
        <p:cxnSp>
          <p:nvCxnSpPr>
            <p:cNvPr id="5" name="Connecteur droit 4"/>
            <p:cNvCxnSpPr/>
            <p:nvPr/>
          </p:nvCxnSpPr>
          <p:spPr>
            <a:xfrm flipH="1">
              <a:off x="615617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H="1">
              <a:off x="630019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644420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658822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673224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687625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702027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716428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730830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745232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>
              <a:off x="759633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774035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755576" y="200462"/>
            <a:ext cx="7524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spc="300" dirty="0" smtClean="0">
                <a:solidFill>
                  <a:srgbClr val="0B112D"/>
                </a:solidFill>
                <a:latin typeface="Helvetica"/>
                <a:cs typeface="Helvetica"/>
              </a:rPr>
              <a:t>RESSOURCES MATERIELLES</a:t>
            </a:r>
            <a:endParaRPr lang="fr-FR" sz="3200" b="1" spc="300" dirty="0">
              <a:solidFill>
                <a:srgbClr val="0B112D"/>
              </a:solidFill>
              <a:latin typeface="Helvetica"/>
              <a:cs typeface="Helvetic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rgbClr val="0B1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40619"/>
              </p:ext>
            </p:extLst>
          </p:nvPr>
        </p:nvGraphicFramePr>
        <p:xfrm>
          <a:off x="296714" y="898028"/>
          <a:ext cx="8640960" cy="3468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649">
                  <a:extLst>
                    <a:ext uri="{9D8B030D-6E8A-4147-A177-3AD203B41FA5}">
                      <a16:colId xmlns:a16="http://schemas.microsoft.com/office/drawing/2014/main" val="670080932"/>
                    </a:ext>
                  </a:extLst>
                </a:gridCol>
                <a:gridCol w="3513991">
                  <a:extLst>
                    <a:ext uri="{9D8B030D-6E8A-4147-A177-3AD203B41FA5}">
                      <a16:colId xmlns:a16="http://schemas.microsoft.com/office/drawing/2014/main" val="512376966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506729828"/>
                    </a:ext>
                  </a:extLst>
                </a:gridCol>
              </a:tblGrid>
              <a:tr h="324899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+mn-lt"/>
                        </a:rPr>
                        <a:t>Membres</a:t>
                      </a:r>
                      <a:endParaRPr lang="fr-FR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+mn-lt"/>
                        </a:rPr>
                        <a:t>Commandes</a:t>
                      </a:r>
                      <a:endParaRPr lang="fr-FR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+mn-lt"/>
                        </a:rPr>
                        <a:t>Statut</a:t>
                      </a:r>
                      <a:endParaRPr lang="fr-FR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4462"/>
                  </a:ext>
                </a:extLst>
              </a:tr>
              <a:tr h="324899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François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Matériel de caractérisation </a:t>
                      </a:r>
                      <a:r>
                        <a:rPr lang="fr-FR" sz="1400" kern="120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: 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7873.93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Livré ?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490906"/>
                  </a:ext>
                </a:extLst>
              </a:tr>
              <a:tr h="324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Arial"/>
                          <a:cs typeface="Helvetica" panose="020B0604020202020204" pitchFamily="34" charset="0"/>
                        </a:rPr>
                        <a:t>Yves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Ordinateur portable : 1500</a:t>
                      </a:r>
                      <a:endParaRPr lang="fr-FR" sz="14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Livré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897577"/>
                  </a:ext>
                </a:extLst>
              </a:tr>
              <a:tr h="324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Arial"/>
                          <a:cs typeface="Helvetica" panose="020B0604020202020204" pitchFamily="34" charset="0"/>
                        </a:rPr>
                        <a:t>Sebti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Ordinateur portable : 1500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NON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55494"/>
                  </a:ext>
                </a:extLst>
              </a:tr>
              <a:tr h="324899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Quentin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Cartes graphiques : 500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Livré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92378"/>
                  </a:ext>
                </a:extLst>
              </a:tr>
              <a:tr h="491112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Manolo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Ordinateur portable : 1500</a:t>
                      </a:r>
                    </a:p>
                    <a:p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NON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62953"/>
                  </a:ext>
                </a:extLst>
              </a:tr>
              <a:tr h="469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Arial"/>
                          <a:cs typeface="Helvetica" panose="020B0604020202020204" pitchFamily="34" charset="0"/>
                        </a:rPr>
                        <a:t>Fréderic Ravaut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Casques EEG 5000 (</a:t>
                      </a:r>
                      <a:r>
                        <a:rPr lang="fr-FR" sz="1400" baseline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HANDITECH </a:t>
                      </a:r>
                      <a:r>
                        <a:rPr lang="fr-FR" sz="1400" b="0" dirty="0" err="1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pedago</a:t>
                      </a: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et recherche dans le cadre de PI-ECE) 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NON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181670"/>
                  </a:ext>
                </a:extLst>
              </a:tr>
              <a:tr h="3248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Rafik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Cartes 300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Livré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635686"/>
                  </a:ext>
                </a:extLst>
              </a:tr>
              <a:tr h="469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Jae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Yun Jun 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Serveur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deep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Learning : 25000</a:t>
                      </a:r>
                    </a:p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(peut être utilisé par les autres axes)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Livré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85253"/>
                  </a:ext>
                </a:extLst>
              </a:tr>
            </a:tbl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251520" y="4465986"/>
            <a:ext cx="504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Budget dépensé : </a:t>
            </a:r>
            <a:r>
              <a:rPr lang="fr-FR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35173 € + divers  </a:t>
            </a:r>
            <a:r>
              <a:rPr lang="fr-FR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Symbol" panose="05050102010706020507" pitchFamily="18" charset="2"/>
              </a:rPr>
              <a:t></a:t>
            </a:r>
            <a:r>
              <a:rPr lang="fr-FR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40 K € </a:t>
            </a:r>
          </a:p>
          <a:p>
            <a:pPr algn="ctr"/>
            <a:endParaRPr lang="fr-FR" b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323528" y="51470"/>
            <a:ext cx="2252830" cy="720080"/>
            <a:chOff x="6156176" y="-1604714"/>
            <a:chExt cx="2252830" cy="720080"/>
          </a:xfrm>
        </p:grpSpPr>
        <p:cxnSp>
          <p:nvCxnSpPr>
            <p:cNvPr id="5" name="Connecteur droit 4"/>
            <p:cNvCxnSpPr/>
            <p:nvPr/>
          </p:nvCxnSpPr>
          <p:spPr>
            <a:xfrm flipH="1">
              <a:off x="615617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H="1">
              <a:off x="630019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644420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658822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673224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687625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702027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716428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730830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745232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>
              <a:off x="759633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774035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rgbClr val="0B1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51520" y="1059582"/>
            <a:ext cx="777686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/>
              <a:t>Maintenance annuelle </a:t>
            </a:r>
            <a:r>
              <a:rPr lang="fr-FR" b="1" dirty="0" smtClean="0"/>
              <a:t>du site web </a:t>
            </a:r>
            <a:r>
              <a:rPr lang="fr-FR" dirty="0" smtClean="0"/>
              <a:t>: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intervention </a:t>
            </a:r>
            <a:r>
              <a:rPr lang="fr-FR" dirty="0"/>
              <a:t>en cas de bug, </a:t>
            </a:r>
            <a:r>
              <a:rPr lang="fr-FR" dirty="0" smtClean="0"/>
              <a:t>mises à </a:t>
            </a:r>
            <a:r>
              <a:rPr lang="fr-FR" dirty="0"/>
              <a:t>jour des plugins et </a:t>
            </a:r>
            <a:r>
              <a:rPr lang="fr-FR" dirty="0" smtClean="0"/>
              <a:t>thème…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d</a:t>
            </a:r>
            <a:r>
              <a:rPr lang="fr-FR" dirty="0" smtClean="0"/>
              <a:t>u 3/06/2019 au /03/06/2020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Cout : 204,00 €</a:t>
            </a:r>
          </a:p>
          <a:p>
            <a:pPr lvl="1"/>
            <a:endParaRPr lang="fr-FR" sz="800" dirty="0" smtClean="0"/>
          </a:p>
          <a:p>
            <a:pPr marL="285750" indent="-285750">
              <a:buFontTx/>
              <a:buChar char="-"/>
            </a:pPr>
            <a:r>
              <a:rPr lang="fr-FR" b="1" dirty="0"/>
              <a:t>Ressources </a:t>
            </a:r>
            <a:r>
              <a:rPr lang="fr-FR" b="1" dirty="0" smtClean="0"/>
              <a:t>bibliographiques :</a:t>
            </a:r>
          </a:p>
          <a:p>
            <a:pPr lvl="1"/>
            <a:r>
              <a:rPr lang="fr-FR" dirty="0" smtClean="0"/>
              <a:t>-   IEEE </a:t>
            </a:r>
            <a:r>
              <a:rPr lang="fr-FR" dirty="0"/>
              <a:t>Digital Library pour </a:t>
            </a:r>
            <a:r>
              <a:rPr lang="fr-FR" dirty="0" smtClean="0"/>
              <a:t>l’année</a:t>
            </a:r>
            <a:endParaRPr lang="fr-FR" dirty="0"/>
          </a:p>
          <a:p>
            <a:r>
              <a:rPr lang="fr-FR" dirty="0"/>
              <a:t> </a:t>
            </a:r>
            <a:r>
              <a:rPr lang="fr-FR" dirty="0" smtClean="0"/>
              <a:t>        -   du 05/03/2019 au 04/03/2020</a:t>
            </a:r>
          </a:p>
          <a:p>
            <a:r>
              <a:rPr lang="fr-FR" dirty="0"/>
              <a:t> </a:t>
            </a:r>
            <a:r>
              <a:rPr lang="fr-FR" dirty="0" smtClean="0"/>
              <a:t>        -   Cout </a:t>
            </a:r>
            <a:r>
              <a:rPr lang="fr-FR" dirty="0"/>
              <a:t>: </a:t>
            </a:r>
            <a:r>
              <a:rPr lang="fr-FR" dirty="0" smtClean="0"/>
              <a:t>540 €/an</a:t>
            </a:r>
            <a:endParaRPr lang="fr-FR" dirty="0"/>
          </a:p>
          <a:p>
            <a:r>
              <a:rPr lang="fr-FR" dirty="0"/>
              <a:t> </a:t>
            </a:r>
            <a:r>
              <a:rPr lang="fr-FR" dirty="0" smtClean="0"/>
              <a:t>        -   ELSIVER </a:t>
            </a:r>
            <a:r>
              <a:rPr lang="fr-FR" i="1" dirty="0" smtClean="0"/>
              <a:t>(en cours)</a:t>
            </a:r>
          </a:p>
          <a:p>
            <a:endParaRPr lang="fr-FR" sz="800" i="1" dirty="0"/>
          </a:p>
          <a:p>
            <a:pPr marL="0" lvl="2"/>
            <a:endParaRPr lang="fr-FR" sz="1400" dirty="0" smtClean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2"/>
            <a:endParaRPr lang="fr-FR" sz="1400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45887" y="186775"/>
            <a:ext cx="7524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spc="300" dirty="0" smtClean="0">
                <a:solidFill>
                  <a:srgbClr val="0B112D"/>
                </a:solidFill>
                <a:latin typeface="Helvetica"/>
                <a:cs typeface="Helvetica"/>
              </a:rPr>
              <a:t>RESSOURCES MATERIELLES</a:t>
            </a:r>
            <a:endParaRPr lang="fr-FR" sz="3200" b="1" spc="300" dirty="0">
              <a:solidFill>
                <a:srgbClr val="0B112D"/>
              </a:solidFill>
              <a:latin typeface="Helvetica"/>
              <a:cs typeface="Helvetic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80376" y="3867894"/>
            <a:ext cx="43719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Anticiper toutes les demandes 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Budget : </a:t>
            </a:r>
            <a:r>
              <a:rPr lang="fr-FR" dirty="0" smtClean="0">
                <a:solidFill>
                  <a:srgbClr val="C00000"/>
                </a:solidFill>
              </a:rPr>
              <a:t>40 K</a:t>
            </a:r>
            <a:r>
              <a:rPr lang="fr-FR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€ </a:t>
            </a:r>
            <a:r>
              <a:rPr lang="fr-F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fr-FR" dirty="0" smtClean="0">
              <a:solidFill>
                <a:srgbClr val="C00000"/>
              </a:solidFill>
            </a:endParaRPr>
          </a:p>
          <a:p>
            <a:pPr marL="0" lvl="2"/>
            <a:endParaRPr lang="fr-FR" sz="1400" dirty="0" smtClean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2"/>
            <a:endParaRPr lang="fr-FR" sz="1400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/>
          <p:cNvSpPr txBox="1">
            <a:spLocks/>
          </p:cNvSpPr>
          <p:nvPr/>
        </p:nvSpPr>
        <p:spPr>
          <a:xfrm>
            <a:off x="665226" y="1058664"/>
            <a:ext cx="7050024" cy="370859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Clr>
                <a:srgbClr val="44546A"/>
              </a:buClr>
              <a:buSzPct val="117000"/>
            </a:pP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530919" y="881715"/>
            <a:ext cx="8730234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r-FR" sz="1500" b="1" i="1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Renseigner le fichier sur 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Prévenir au moment de la soumission de votre papier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le service des </a:t>
            </a:r>
            <a:r>
              <a:rPr lang="fr-FR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edt</a:t>
            </a: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: </a:t>
            </a: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edt@ece.fr</a:t>
            </a:r>
            <a:endParaRPr lang="fr-FR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Les responsables pédagogiques et recherche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 Remplir le formulaire déplacement professionnel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  <a:hlinkClick r:id="rId3" action="ppaction://hlinkfile"/>
              </a:rPr>
              <a:t>L:\ECE\Congés &amp; Informations RH\FORMULAIRES\Déplacement professionnel 2013.doc</a:t>
            </a:r>
            <a:endParaRPr lang="fr-FR" sz="1400" u="sng" dirty="0">
              <a:solidFill>
                <a:srgbClr val="0563C1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Frais d’inscription + frais estimés (hébergement, transport et restauration)</a:t>
            </a:r>
            <a:endParaRPr lang="fr-FR" sz="1400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signatures du n+1 et de la direction et du service RH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demande d’avance au service comptabilité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attestation d’assurance de voyage à demander au service RH (</a:t>
            </a:r>
            <a:r>
              <a:rPr lang="fr-FR" sz="1400" i="1" dirty="0">
                <a:latin typeface="Helvetica" panose="020B0604020202020204" pitchFamily="34" charset="0"/>
                <a:cs typeface="Helvetica" panose="020B0604020202020204" pitchFamily="34" charset="0"/>
              </a:rPr>
              <a:t>obligatoire avant votre voyage</a:t>
            </a: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257175" lvl="1" indent="-257175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A votre retour : </a:t>
            </a:r>
          </a:p>
          <a:p>
            <a:pPr marL="600075" lvl="2" indent="-257175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faire une note de frais (</a:t>
            </a:r>
            <a:r>
              <a:rPr lang="fr-FR" sz="1400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frais réels </a:t>
            </a:r>
            <a:r>
              <a:rPr lang="fr-FR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et justificatifs) </a:t>
            </a:r>
          </a:p>
          <a:p>
            <a:pPr marL="600075" lvl="2" indent="-257175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  <a:hlinkClick r:id="rId4" action="ppaction://hlinkfile"/>
              </a:rPr>
              <a:t>L:\ECE\Congés &amp; Informations RH\FORMULAIRES\NOTE DE FRAIS 2013.docx</a:t>
            </a:r>
            <a:endParaRPr lang="fr-FR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2" indent="-257175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signature du n+1</a:t>
            </a:r>
          </a:p>
          <a:p>
            <a:pPr marL="600075" lvl="2" indent="-257175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transmission et remise au service compta de la note et des </a:t>
            </a: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justificatifs </a:t>
            </a:r>
            <a:r>
              <a:rPr lang="fr-FR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avant le 15 du mois</a:t>
            </a:r>
            <a:endParaRPr lang="fr-FR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Créer un dossier pour chaque déplacement et faites des copies de tous vos documents et justificatifs </a:t>
            </a:r>
          </a:p>
          <a:p>
            <a:pPr lvl="0"/>
            <a:endParaRPr lang="fr-FR" sz="1500" b="1" i="1" dirty="0"/>
          </a:p>
          <a:p>
            <a:pPr marL="685800" lvl="1" indent="-297656" fontAlgn="base">
              <a:buClr>
                <a:srgbClr val="44546A"/>
              </a:buClr>
              <a:buSzPct val="117000"/>
              <a:buFont typeface="Arial" panose="020B0604020202020204" pitchFamily="34" charset="0"/>
              <a:buChar char="•"/>
            </a:pPr>
            <a:endParaRPr lang="fr-FR" sz="1500" dirty="0">
              <a:ea typeface="Arial"/>
              <a:cs typeface="Arial"/>
            </a:endParaRPr>
          </a:p>
          <a:p>
            <a:pPr marL="685800" lvl="1" indent="-297656" fontAlgn="base">
              <a:buClr>
                <a:srgbClr val="44546A"/>
              </a:buClr>
              <a:buSzPct val="117000"/>
            </a:pPr>
            <a:endParaRPr lang="fr-FR" sz="1500" b="1" dirty="0">
              <a:ea typeface="Arial"/>
              <a:cs typeface="Arial"/>
            </a:endParaRPr>
          </a:p>
          <a:p>
            <a:pPr marL="685800" lvl="1" indent="-297656" fontAlgn="base">
              <a:buClr>
                <a:srgbClr val="44546A"/>
              </a:buClr>
              <a:buSzPct val="117000"/>
            </a:pPr>
            <a:r>
              <a:rPr lang="fr-FR" sz="1500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843808" y="1131590"/>
            <a:ext cx="443435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35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L:\</a:t>
            </a:r>
            <a:r>
              <a:rPr lang="fr-FR" sz="1350" u="sng" dirty="0" smtClean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ECE\Recherche\2019-2020\2019-2020 </a:t>
            </a:r>
            <a:r>
              <a:rPr lang="fr-FR" sz="135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Déplacements.xlsx</a:t>
            </a:r>
            <a:endParaRPr lang="fr-FR" sz="135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11" y="22932"/>
            <a:ext cx="2261812" cy="7315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0919" y="235384"/>
            <a:ext cx="8505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spc="300" dirty="0" smtClean="0">
                <a:solidFill>
                  <a:srgbClr val="0B112D"/>
                </a:solidFill>
                <a:latin typeface="Helvetica"/>
                <a:cs typeface="Helvetica"/>
              </a:rPr>
              <a:t>Rappel : Procédure déplacements</a:t>
            </a:r>
            <a:endParaRPr lang="fr-FR" sz="2400" b="1" spc="300" dirty="0">
              <a:solidFill>
                <a:srgbClr val="0B112D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784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323528" y="51470"/>
            <a:ext cx="2252830" cy="720080"/>
            <a:chOff x="6156176" y="-1604714"/>
            <a:chExt cx="2252830" cy="720080"/>
          </a:xfrm>
        </p:grpSpPr>
        <p:cxnSp>
          <p:nvCxnSpPr>
            <p:cNvPr id="5" name="Connecteur droit 4"/>
            <p:cNvCxnSpPr/>
            <p:nvPr/>
          </p:nvCxnSpPr>
          <p:spPr>
            <a:xfrm flipH="1">
              <a:off x="615617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H="1">
              <a:off x="630019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644420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658822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673224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687625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702027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716428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730830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745232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>
              <a:off x="759633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774035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957927" y="267494"/>
            <a:ext cx="7524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spc="300" dirty="0" smtClean="0">
                <a:solidFill>
                  <a:srgbClr val="0B112D"/>
                </a:solidFill>
                <a:latin typeface="Helvetica"/>
                <a:cs typeface="Helvetica"/>
              </a:rPr>
              <a:t>Budget</a:t>
            </a:r>
            <a:r>
              <a:rPr lang="fr-FR" sz="3600" b="1" spc="300" dirty="0" smtClean="0">
                <a:solidFill>
                  <a:srgbClr val="0B112D"/>
                </a:solidFill>
                <a:latin typeface="Helvetica"/>
                <a:cs typeface="Helvetica"/>
              </a:rPr>
              <a:t> </a:t>
            </a:r>
            <a:r>
              <a:rPr lang="fr-FR" sz="2000" b="1" spc="300" dirty="0" smtClean="0">
                <a:solidFill>
                  <a:srgbClr val="0B112D"/>
                </a:solidFill>
                <a:latin typeface="Helvetica"/>
                <a:cs typeface="Helvetica"/>
              </a:rPr>
              <a:t>2018-2019</a:t>
            </a:r>
            <a:endParaRPr lang="fr-FR" sz="2000" b="1" spc="300" dirty="0">
              <a:solidFill>
                <a:srgbClr val="0B112D"/>
              </a:solidFill>
              <a:latin typeface="Helvetica"/>
              <a:cs typeface="Helvetic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rgbClr val="0B1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99592" y="1129849"/>
            <a:ext cx="68407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Ressources humaines</a:t>
            </a:r>
          </a:p>
          <a:p>
            <a:pPr marL="742950" lvl="1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Thèses </a:t>
            </a: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: démarrage septembre 2018</a:t>
            </a:r>
            <a:endParaRPr lang="fr-FR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200150" lvl="2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3 financements </a:t>
            </a: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complets (possibilité ½ financements)</a:t>
            </a:r>
          </a:p>
          <a:p>
            <a:pPr marL="742950" lvl="2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Stages : </a:t>
            </a:r>
            <a:r>
              <a:rPr lang="fr-FR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59,2 K€</a:t>
            </a:r>
          </a:p>
          <a:p>
            <a:pPr marL="1200150" lvl="2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5 (ING5/M2) et 5 (ING4/M1)</a:t>
            </a:r>
          </a:p>
          <a:p>
            <a:pPr marL="16573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ING 4 : 4 mois, 800 € brut mensuel</a:t>
            </a:r>
          </a:p>
          <a:p>
            <a:pPr marL="16573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ING 5 : 6 mois, 1200 € brut </a:t>
            </a: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mensuel</a:t>
            </a:r>
          </a:p>
          <a:p>
            <a:pPr marL="285750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Ressources matérielles : 30 K€</a:t>
            </a:r>
            <a:endParaRPr lang="fr-FR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2001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Portables </a:t>
            </a: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et </a:t>
            </a: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logiciels </a:t>
            </a:r>
          </a:p>
          <a:p>
            <a:pPr marL="12001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Fonctionnement</a:t>
            </a:r>
            <a:endParaRPr lang="fr-FR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Déplacements </a:t>
            </a:r>
            <a:r>
              <a:rPr lang="fr-FR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fr-FR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35 K</a:t>
            </a:r>
            <a:r>
              <a:rPr lang="fr-FR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€ </a:t>
            </a: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fr-FR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hors </a:t>
            </a:r>
            <a:r>
              <a:rPr lang="fr-FR" sz="1400" i="1" dirty="0">
                <a:latin typeface="Helvetica" panose="020B0604020202020204" pitchFamily="34" charset="0"/>
                <a:cs typeface="Helvetica" panose="020B0604020202020204" pitchFamily="34" charset="0"/>
              </a:rPr>
              <a:t>frais </a:t>
            </a:r>
            <a:r>
              <a:rPr lang="fr-FR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d’inscription</a:t>
            </a: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fr-FR" sz="1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2001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Conférences nationales et internationales</a:t>
            </a:r>
          </a:p>
          <a:p>
            <a:pPr marL="12001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Ecoles d’été (doctorants)</a:t>
            </a:r>
          </a:p>
          <a:p>
            <a:pPr marL="12001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Visites de thésards dans le cadre de la cotutelle </a:t>
            </a:r>
          </a:p>
          <a:p>
            <a:pPr marL="1200150" lvl="3" indent="-285750" fontAlgn="base">
              <a:buClr>
                <a:srgbClr val="44546A"/>
              </a:buClr>
              <a:buSzPct val="117000"/>
              <a:buFont typeface="Wingdings" panose="05000000000000000000" pitchFamily="2" charset="2"/>
              <a:buChar char="§"/>
            </a:pPr>
            <a:endParaRPr lang="fr-FR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5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323528" y="51470"/>
            <a:ext cx="2252830" cy="720080"/>
            <a:chOff x="6156176" y="-1604714"/>
            <a:chExt cx="2252830" cy="720080"/>
          </a:xfrm>
        </p:grpSpPr>
        <p:cxnSp>
          <p:nvCxnSpPr>
            <p:cNvPr id="5" name="Connecteur droit 4"/>
            <p:cNvCxnSpPr/>
            <p:nvPr/>
          </p:nvCxnSpPr>
          <p:spPr>
            <a:xfrm flipH="1">
              <a:off x="615617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H="1">
              <a:off x="630019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644420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658822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673224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687625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702027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716428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730830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745232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>
              <a:off x="759633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774035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rgbClr val="0B1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23528" y="1059582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Demandes d’absences</a:t>
            </a:r>
          </a:p>
          <a:p>
            <a:pPr marL="285750" lvl="2" indent="-285750">
              <a:buFontTx/>
              <a:buChar char="-"/>
            </a:pP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Mail de la RH et de Thierry</a:t>
            </a:r>
          </a:p>
          <a:p>
            <a:pPr marL="0" lvl="2"/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Budget déplacement :</a:t>
            </a:r>
          </a:p>
          <a:p>
            <a:pPr marL="285750" lvl="2" indent="-285750">
              <a:buFontTx/>
              <a:buChar char="-"/>
            </a:pP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Fichier prévisionnel à </a:t>
            </a: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renseigner (</a:t>
            </a:r>
            <a:r>
              <a:rPr lang="fr-FR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 septembre</a:t>
            </a: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fr-FR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2"/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Primes de publications</a:t>
            </a:r>
          </a:p>
          <a:p>
            <a:pPr marL="285750" lvl="2" indent="-285750">
              <a:buFontTx/>
              <a:buChar char="-"/>
            </a:pP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Penser carrière et non portefeuille </a:t>
            </a: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marL="285750" lvl="2" indent="-285750">
              <a:buFontTx/>
              <a:buChar char="-"/>
            </a:pP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Etre responsable et penser aux collègues</a:t>
            </a:r>
          </a:p>
          <a:p>
            <a:pPr marL="0" lvl="2"/>
            <a:r>
              <a:rPr lang="fr-FR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Visiting</a:t>
            </a: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Scholar</a:t>
            </a: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fr-FR" sz="14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Mobilité enseignante</a:t>
            </a:r>
          </a:p>
          <a:p>
            <a:pPr marL="285750" lvl="2" indent="-285750">
              <a:buFontTx/>
              <a:buChar char="-"/>
            </a:pP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Thomas : Pérou du 23 au 27 juillet</a:t>
            </a:r>
          </a:p>
          <a:p>
            <a:pPr marL="285750" lvl="2" indent="-285750">
              <a:buFontTx/>
              <a:buChar char="-"/>
            </a:pP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Jae : KNU en juillet (3 semaines)</a:t>
            </a:r>
          </a:p>
          <a:p>
            <a:pPr marL="0" lvl="2"/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Professeurs invités : à </a:t>
            </a: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renforcer </a:t>
            </a:r>
            <a:endParaRPr lang="fr-FR" sz="1400" dirty="0">
              <a:latin typeface="Helvetica" panose="020B0604020202020204" pitchFamily="34" charset="0"/>
              <a:cs typeface="Helvetica" panose="020B0604020202020204" pitchFamily="34" charset="0"/>
              <a:sym typeface="Wingdings" panose="05000000000000000000" pitchFamily="2" charset="2"/>
            </a:endParaRPr>
          </a:p>
          <a:p>
            <a:pPr marL="0" lvl="2"/>
            <a:endParaRPr lang="fr-FR" sz="1400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45887" y="186775"/>
            <a:ext cx="7524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spc="300" dirty="0" smtClean="0">
                <a:solidFill>
                  <a:srgbClr val="0B112D"/>
                </a:solidFill>
                <a:latin typeface="Helvetica"/>
                <a:cs typeface="Helvetica"/>
              </a:rPr>
              <a:t>Autres points essentiels</a:t>
            </a:r>
            <a:endParaRPr lang="fr-FR" sz="3200" b="1" spc="300" dirty="0">
              <a:solidFill>
                <a:srgbClr val="0B112D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078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251520" y="123478"/>
            <a:ext cx="2252830" cy="720080"/>
            <a:chOff x="6156176" y="-1604714"/>
            <a:chExt cx="2252830" cy="720080"/>
          </a:xfrm>
        </p:grpSpPr>
        <p:cxnSp>
          <p:nvCxnSpPr>
            <p:cNvPr id="5" name="Connecteur droit 4"/>
            <p:cNvCxnSpPr/>
            <p:nvPr/>
          </p:nvCxnSpPr>
          <p:spPr>
            <a:xfrm flipH="1">
              <a:off x="615617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H="1">
              <a:off x="630019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644420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658822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673224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687625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702027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716428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730830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745232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>
              <a:off x="759633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774035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rgbClr val="0B1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34728" y="1033788"/>
            <a:ext cx="77293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Prochaine réunion administrative : fin décembre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Présentation des stagiaires : 29 Aout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Réunion de rentrée de la mineure : 12 septembre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Symposium : 26 septembre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Réunion </a:t>
            </a:r>
            <a:r>
              <a:rPr lang="fr-FR" sz="1600" dirty="0"/>
              <a:t>de rentrée de la </a:t>
            </a:r>
            <a:r>
              <a:rPr lang="fr-FR" sz="1600" dirty="0" smtClean="0"/>
              <a:t>Valorisation </a:t>
            </a:r>
            <a:r>
              <a:rPr lang="fr-FR" sz="1600" dirty="0"/>
              <a:t>Publication</a:t>
            </a:r>
            <a:r>
              <a:rPr lang="fr-FR" sz="1600" dirty="0" smtClean="0"/>
              <a:t> : 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/>
              <a:t>Journée recherche : </a:t>
            </a:r>
            <a:r>
              <a:rPr lang="fr-FR" sz="1600" dirty="0" smtClean="0"/>
              <a:t>date à définir</a:t>
            </a:r>
          </a:p>
          <a:p>
            <a:pPr lvl="1"/>
            <a:endParaRPr lang="fr-FR" sz="8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u="sng" dirty="0" smtClean="0"/>
              <a:t>Séminaires internes </a:t>
            </a:r>
            <a:r>
              <a:rPr lang="fr-FR" sz="1600" dirty="0" smtClean="0"/>
              <a:t>: dates à définir avant décembre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Présentation des thésards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Rafik (</a:t>
            </a:r>
            <a:r>
              <a:rPr lang="fr-FR" sz="1600" dirty="0" err="1" smtClean="0"/>
              <a:t>Conf</a:t>
            </a:r>
            <a:r>
              <a:rPr lang="fr-FR" sz="1600" dirty="0" smtClean="0"/>
              <a:t> Croatie ou US)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Manolo (</a:t>
            </a:r>
            <a:r>
              <a:rPr lang="fr-FR" sz="1600" dirty="0" err="1" smtClean="0"/>
              <a:t>Conf</a:t>
            </a:r>
            <a:r>
              <a:rPr lang="fr-FR" sz="1600" dirty="0" smtClean="0"/>
              <a:t> </a:t>
            </a:r>
            <a:r>
              <a:rPr lang="fr-FR" sz="1600" dirty="0" err="1" smtClean="0"/>
              <a:t>Israel</a:t>
            </a:r>
            <a:r>
              <a:rPr lang="fr-FR" sz="1600" dirty="0" smtClean="0"/>
              <a:t>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Serena et Thomas</a:t>
            </a:r>
          </a:p>
          <a:p>
            <a:pPr lvl="1"/>
            <a:endParaRPr lang="fr-FR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600" dirty="0" smtClean="0"/>
          </a:p>
          <a:p>
            <a:endParaRPr lang="fr-FR" dirty="0" smtClean="0"/>
          </a:p>
          <a:p>
            <a:pPr marL="571500" lvl="1"/>
            <a:endParaRPr lang="fr-FR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2" fontAlgn="base">
              <a:buClr>
                <a:srgbClr val="44546A"/>
              </a:buClr>
              <a:buSzPct val="117000"/>
            </a:pPr>
            <a:endParaRPr lang="fr-FR" sz="1600" b="1" u="sng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3613" y="217955"/>
            <a:ext cx="7524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spc="300" dirty="0" smtClean="0">
                <a:solidFill>
                  <a:srgbClr val="0B112D"/>
                </a:solidFill>
                <a:latin typeface="Helvetica"/>
                <a:cs typeface="Helvetica"/>
              </a:rPr>
              <a:t>PROCHAINS évènements</a:t>
            </a:r>
            <a:endParaRPr lang="fr-FR" sz="3200" b="1" spc="300" dirty="0">
              <a:solidFill>
                <a:srgbClr val="0B112D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232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452736" y="-46778"/>
            <a:ext cx="2252830" cy="720080"/>
            <a:chOff x="6156176" y="-1604714"/>
            <a:chExt cx="2252830" cy="720080"/>
          </a:xfrm>
        </p:grpSpPr>
        <p:cxnSp>
          <p:nvCxnSpPr>
            <p:cNvPr id="5" name="Connecteur droit 4"/>
            <p:cNvCxnSpPr/>
            <p:nvPr/>
          </p:nvCxnSpPr>
          <p:spPr>
            <a:xfrm flipH="1">
              <a:off x="615617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H="1">
              <a:off x="630019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644420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658822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673224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687625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702027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716428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730830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745232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>
              <a:off x="759633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774035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0" y="4992669"/>
            <a:ext cx="9144000" cy="123478"/>
          </a:xfrm>
          <a:prstGeom prst="rect">
            <a:avLst/>
          </a:prstGeom>
          <a:solidFill>
            <a:srgbClr val="0B1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283968" y="1162036"/>
            <a:ext cx="4104456" cy="968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396875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  <a:buFont typeface="Arial" panose="020B0604020202020204" pitchFamily="34" charset="0"/>
              <a:buChar char="•"/>
            </a:pPr>
            <a:endParaRPr lang="fr-FR" kern="0" dirty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  <a:p>
            <a:pPr marL="914400" lvl="1" indent="-396875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  <a:buFont typeface="Arial" panose="020B0604020202020204" pitchFamily="34" charset="0"/>
              <a:buChar char="•"/>
            </a:pPr>
            <a:endParaRPr lang="fr-FR" kern="0" dirty="0" smtClean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  <a:p>
            <a:pPr marL="914400" lvl="1" indent="-396875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  <a:buFont typeface="Arial" panose="020B0604020202020204" pitchFamily="34" charset="0"/>
              <a:buChar char="•"/>
            </a:pPr>
            <a:endParaRPr lang="fr-FR" kern="0" dirty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8604448" y="4711971"/>
            <a:ext cx="2133600" cy="357188"/>
          </a:xfrm>
        </p:spPr>
        <p:txBody>
          <a:bodyPr/>
          <a:lstStyle/>
          <a:p>
            <a:fld id="{56E1C513-AA2E-492F-B519-02B1A90E34CB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203848" y="2445924"/>
            <a:ext cx="4104456" cy="213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Helen </a:t>
            </a:r>
            <a:r>
              <a:rPr lang="fr-FR" sz="1200" kern="0" dirty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Ibrahim </a:t>
            </a:r>
            <a:endParaRPr lang="fr-FR" sz="1200" kern="0" dirty="0" smtClean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59" y="1224817"/>
            <a:ext cx="956686" cy="115524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891" y="2841433"/>
            <a:ext cx="892375" cy="115308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99" y="1252338"/>
            <a:ext cx="919067" cy="115113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0793" y="2403270"/>
            <a:ext cx="2048959" cy="516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4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   </a:t>
            </a:r>
            <a:r>
              <a:rPr lang="fr-FR" sz="1200" kern="0" dirty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Quentin Cabanes</a:t>
            </a:r>
          </a:p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endParaRPr lang="fr-FR" sz="1200" kern="0" dirty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2000" y="4046768"/>
            <a:ext cx="1568058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Aakash </a:t>
            </a:r>
            <a:r>
              <a:rPr lang="fr-FR" sz="1200" kern="0" dirty="0" err="1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Soni</a:t>
            </a:r>
            <a:endParaRPr lang="fr-FR" sz="1200" kern="0" dirty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04433" y="2422001"/>
            <a:ext cx="1731564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Mostafa Kadiri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63177" y="4038092"/>
            <a:ext cx="1965603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Abdallah Moujahid</a:t>
            </a:r>
          </a:p>
        </p:txBody>
      </p:sp>
      <p:pic>
        <p:nvPicPr>
          <p:cNvPr id="1028" name="Picture 4" descr="ii_jh6f42tw0_1635f5209d5fbb5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506" y="2832371"/>
            <a:ext cx="914218" cy="115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3283741" y="4041410"/>
            <a:ext cx="1609736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Nacer </a:t>
            </a:r>
            <a:r>
              <a:rPr lang="fr-FR" sz="1200" kern="0" dirty="0" err="1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Sellila</a:t>
            </a:r>
            <a:r>
              <a:rPr lang="fr-FR" sz="1200" kern="0" dirty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9" name="AutoShape 6" descr="Résultat de recherche d'images pour &quot;helen ibrahim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995E76CD-E3C4-447F-986B-6F325B435AB7" descr="870EDDD1-E67B-48E1-B682-3E4746738621@ins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990" y="1252338"/>
            <a:ext cx="879663" cy="117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Image 41" descr="/var/folders/n5/78mqjqbx5tdg932y1_m3yq7h0000gn/T/com.microsoft.Word/Content.MSO/4291793F.tmp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27" y="2837951"/>
            <a:ext cx="967630" cy="117055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Rectangle 43"/>
          <p:cNvSpPr/>
          <p:nvPr/>
        </p:nvSpPr>
        <p:spPr>
          <a:xfrm>
            <a:off x="787063" y="173468"/>
            <a:ext cx="8280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0B112D"/>
                </a:solidFill>
                <a:latin typeface="Helvetica"/>
                <a:cs typeface="Helvetica"/>
              </a:rPr>
              <a:t>NOS DOCTORANTS </a:t>
            </a:r>
            <a:endParaRPr lang="fr-FR" sz="3200" b="1" dirty="0">
              <a:solidFill>
                <a:srgbClr val="0B112D"/>
              </a:solidFill>
              <a:latin typeface="Helvetica"/>
              <a:cs typeface="Helvetic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0674" y="4051103"/>
            <a:ext cx="1619354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Elodie </a:t>
            </a:r>
            <a:r>
              <a:rPr lang="fr-FR" sz="1200" kern="0" dirty="0" err="1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Marret</a:t>
            </a:r>
            <a:endParaRPr lang="fr-FR" sz="1200" kern="0" dirty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</p:txBody>
      </p:sp>
      <p:pic>
        <p:nvPicPr>
          <p:cNvPr id="45" name="Picture 2" descr="image00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63761"/>
            <a:ext cx="21431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1763177" y="2378376"/>
            <a:ext cx="1834156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4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   </a:t>
            </a:r>
            <a:r>
              <a:rPr lang="fr-FR" sz="12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Aghiles </a:t>
            </a:r>
            <a:r>
              <a:rPr lang="fr-FR" sz="1200" kern="0" dirty="0" err="1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Djoudi</a:t>
            </a:r>
            <a:endParaRPr lang="fr-FR" sz="1200" kern="0" dirty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42369" y="2432596"/>
            <a:ext cx="202010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Abderraouf Khezaz</a:t>
            </a:r>
            <a:endParaRPr lang="fr-FR" sz="1200" kern="0" dirty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09" y="1252338"/>
            <a:ext cx="992867" cy="112603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653" y="1229715"/>
            <a:ext cx="911684" cy="1169107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9258" y="2958941"/>
            <a:ext cx="1138823" cy="91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179512" y="251221"/>
            <a:ext cx="2252830" cy="720080"/>
            <a:chOff x="6156176" y="-1604714"/>
            <a:chExt cx="2252830" cy="720080"/>
          </a:xfrm>
        </p:grpSpPr>
        <p:cxnSp>
          <p:nvCxnSpPr>
            <p:cNvPr id="5" name="Connecteur droit 4"/>
            <p:cNvCxnSpPr/>
            <p:nvPr/>
          </p:nvCxnSpPr>
          <p:spPr>
            <a:xfrm flipH="1">
              <a:off x="615617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H="1">
              <a:off x="630019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644420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658822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673224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687625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702027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716428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730830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745232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>
              <a:off x="759633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774035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0" y="5020023"/>
            <a:ext cx="9144000" cy="123478"/>
          </a:xfrm>
          <a:prstGeom prst="rect">
            <a:avLst/>
          </a:prstGeom>
          <a:solidFill>
            <a:srgbClr val="0B1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/>
          <p:cNvCxnSpPr/>
          <p:nvPr/>
        </p:nvCxnSpPr>
        <p:spPr>
          <a:xfrm>
            <a:off x="611560" y="1275606"/>
            <a:ext cx="7992888" cy="0"/>
          </a:xfrm>
          <a:prstGeom prst="line">
            <a:avLst/>
          </a:prstGeom>
          <a:ln w="6350" cmpd="sng">
            <a:solidFill>
              <a:schemeClr val="accent5">
                <a:lumMod val="60000"/>
                <a:lumOff val="40000"/>
              </a:schemeClr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1"/>
          <p:cNvSpPr txBox="1">
            <a:spLocks/>
          </p:cNvSpPr>
          <p:nvPr/>
        </p:nvSpPr>
        <p:spPr>
          <a:xfrm>
            <a:off x="35496" y="1635646"/>
            <a:ext cx="8582406" cy="3135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900" kern="1200">
                <a:solidFill>
                  <a:srgbClr val="336699"/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1350" dirty="0">
              <a:ea typeface="Arial"/>
              <a:cs typeface="Arial"/>
            </a:endParaRPr>
          </a:p>
          <a:p>
            <a:endParaRPr lang="fr-FR" sz="1500" b="1" u="sng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460432" y="4662835"/>
            <a:ext cx="2133600" cy="357188"/>
          </a:xfrm>
        </p:spPr>
        <p:txBody>
          <a:bodyPr/>
          <a:lstStyle/>
          <a:p>
            <a:fld id="{56E1C513-AA2E-492F-B519-02B1A90E34CB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899593" y="227991"/>
            <a:ext cx="8357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buClr>
                <a:srgbClr val="44546A"/>
              </a:buClr>
              <a:buSzPct val="117000"/>
            </a:pPr>
            <a:r>
              <a:rPr lang="fr-FR" sz="3600" b="1" dirty="0" smtClean="0">
                <a:solidFill>
                  <a:srgbClr val="0B112D"/>
                </a:solidFill>
                <a:latin typeface="Helvetica"/>
                <a:cs typeface="Helvetica"/>
              </a:rPr>
              <a:t>NOTRE STRATEGIE </a:t>
            </a:r>
            <a:r>
              <a:rPr lang="fr-FR" b="1" dirty="0">
                <a:solidFill>
                  <a:srgbClr val="0B112D"/>
                </a:solidFill>
                <a:latin typeface="Helvetica"/>
                <a:cs typeface="Helvetica"/>
              </a:rPr>
              <a:t>Recrutement </a:t>
            </a:r>
            <a:r>
              <a:rPr lang="fr-FR" b="1" dirty="0" smtClean="0">
                <a:solidFill>
                  <a:srgbClr val="0B112D"/>
                </a:solidFill>
                <a:latin typeface="Helvetica"/>
                <a:cs typeface="Helvetica"/>
              </a:rPr>
              <a:t>doctorants</a:t>
            </a:r>
            <a:endParaRPr lang="fr-FR" b="1" spc="300" dirty="0">
              <a:solidFill>
                <a:srgbClr val="0B112D"/>
              </a:solidFill>
              <a:latin typeface="Helvetica"/>
              <a:cs typeface="Helvetica"/>
            </a:endParaRPr>
          </a:p>
          <a:p>
            <a:pPr fontAlgn="base">
              <a:spcBef>
                <a:spcPct val="0"/>
              </a:spcBef>
              <a:buClr>
                <a:srgbClr val="44546A"/>
              </a:buClr>
              <a:buSzPct val="117000"/>
            </a:pPr>
            <a:endParaRPr lang="fr-FR" b="1" spc="300" dirty="0">
              <a:solidFill>
                <a:srgbClr val="0B112D"/>
              </a:solidFill>
              <a:latin typeface="Helvetica"/>
              <a:cs typeface="Helvetica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26877" y="915566"/>
            <a:ext cx="684076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b="1" u="sng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8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800" b="1" u="sng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Proposition de sujets s’inscrivants dans les axes de recherche de l’ECE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 collaboration avec le partenaire académique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nscription dans une ED rattachée au partenaire</a:t>
            </a:r>
          </a:p>
          <a:p>
            <a:pPr marL="171450" lvl="2" indent="-171450" fontAlgn="base">
              <a:buSzPct val="117000"/>
              <a:buFontTx/>
              <a:buChar char="-"/>
            </a:pP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Deux </a:t>
            </a: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types de </a:t>
            </a: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contrats de financements</a:t>
            </a:r>
            <a:endParaRPr lang="fr-FR" sz="1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200150" lvl="2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Complet : financé complètement par l’ECE</a:t>
            </a:r>
          </a:p>
          <a:p>
            <a:pPr marL="16573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100h (face à face et d’encadrement de projets)</a:t>
            </a:r>
          </a:p>
          <a:p>
            <a:pPr marL="16573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21K€/</a:t>
            </a:r>
            <a:r>
              <a:rPr lang="fr-FR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endParaRPr lang="fr-FR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6573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Contrat </a:t>
            </a: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CDD de 3 </a:t>
            </a: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ans  </a:t>
            </a:r>
          </a:p>
          <a:p>
            <a:pPr marL="16573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Co-encadrement et convention (ECE-collaborateur</a:t>
            </a: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</a:p>
          <a:p>
            <a:pPr marL="1200150" lvl="2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Co-financement : financement partiel par l’ECE</a:t>
            </a:r>
          </a:p>
          <a:p>
            <a:pPr marL="16573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Format 1 : CDD de 18 </a:t>
            </a: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mois </a:t>
            </a: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(gestion RH partielle par l’ECE)</a:t>
            </a:r>
            <a:endParaRPr lang="fr-FR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6573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Format 2 : complément </a:t>
            </a: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géré par le </a:t>
            </a: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partenaire, </a:t>
            </a: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l’ECE facture</a:t>
            </a:r>
          </a:p>
          <a:p>
            <a:pPr lvl="2" fontAlgn="base">
              <a:buSzPct val="117000"/>
            </a:pPr>
            <a:r>
              <a:rPr lang="fr-F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fr-FR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1100" dirty="0" smtClean="0"/>
          </a:p>
          <a:p>
            <a:endParaRPr lang="fr-FR" sz="1100" dirty="0"/>
          </a:p>
          <a:p>
            <a:endParaRPr lang="fr-FR" sz="1100" dirty="0" smtClean="0"/>
          </a:p>
          <a:p>
            <a:r>
              <a:rPr lang="fr-FR" sz="1100" dirty="0"/>
              <a:t>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56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179512" y="251221"/>
            <a:ext cx="2252830" cy="720080"/>
            <a:chOff x="6156176" y="-1604714"/>
            <a:chExt cx="2252830" cy="720080"/>
          </a:xfrm>
        </p:grpSpPr>
        <p:cxnSp>
          <p:nvCxnSpPr>
            <p:cNvPr id="5" name="Connecteur droit 4"/>
            <p:cNvCxnSpPr/>
            <p:nvPr/>
          </p:nvCxnSpPr>
          <p:spPr>
            <a:xfrm flipH="1">
              <a:off x="615617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H="1">
              <a:off x="630019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644420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658822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673224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687625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702027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716428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730830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745232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>
              <a:off x="759633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774035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0" y="5020023"/>
            <a:ext cx="9144000" cy="123478"/>
          </a:xfrm>
          <a:prstGeom prst="rect">
            <a:avLst/>
          </a:prstGeom>
          <a:solidFill>
            <a:srgbClr val="0B1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/>
          <p:cNvCxnSpPr/>
          <p:nvPr/>
        </p:nvCxnSpPr>
        <p:spPr>
          <a:xfrm>
            <a:off x="611560" y="1275606"/>
            <a:ext cx="7992888" cy="0"/>
          </a:xfrm>
          <a:prstGeom prst="line">
            <a:avLst/>
          </a:prstGeom>
          <a:ln w="6350" cmpd="sng">
            <a:solidFill>
              <a:schemeClr val="accent5">
                <a:lumMod val="60000"/>
                <a:lumOff val="40000"/>
              </a:schemeClr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1"/>
          <p:cNvSpPr txBox="1">
            <a:spLocks/>
          </p:cNvSpPr>
          <p:nvPr/>
        </p:nvSpPr>
        <p:spPr>
          <a:xfrm>
            <a:off x="35496" y="1635646"/>
            <a:ext cx="8582406" cy="3135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900" kern="1200">
                <a:solidFill>
                  <a:srgbClr val="336699"/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1350" dirty="0">
              <a:ea typeface="Arial"/>
              <a:cs typeface="Arial"/>
            </a:endParaRPr>
          </a:p>
          <a:p>
            <a:endParaRPr lang="fr-FR" sz="1500" b="1" u="sng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460432" y="4662835"/>
            <a:ext cx="2133600" cy="357188"/>
          </a:xfrm>
        </p:spPr>
        <p:txBody>
          <a:bodyPr/>
          <a:lstStyle/>
          <a:p>
            <a:fld id="{56E1C513-AA2E-492F-B519-02B1A90E34CB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899593" y="227991"/>
            <a:ext cx="8357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buClr>
                <a:srgbClr val="44546A"/>
              </a:buClr>
              <a:buSzPct val="117000"/>
            </a:pPr>
            <a:r>
              <a:rPr lang="fr-FR" sz="3600" b="1" dirty="0" smtClean="0">
                <a:solidFill>
                  <a:srgbClr val="0B112D"/>
                </a:solidFill>
                <a:latin typeface="Helvetica"/>
                <a:cs typeface="Helvetica"/>
              </a:rPr>
              <a:t>Demandes de thèses </a:t>
            </a:r>
            <a:endParaRPr lang="fr-FR" b="1" spc="300" dirty="0">
              <a:solidFill>
                <a:srgbClr val="0B112D"/>
              </a:solidFill>
              <a:latin typeface="Helvetica"/>
              <a:cs typeface="Helvetica"/>
            </a:endParaRPr>
          </a:p>
        </p:txBody>
      </p:sp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721355"/>
              </p:ext>
            </p:extLst>
          </p:nvPr>
        </p:nvGraphicFramePr>
        <p:xfrm>
          <a:off x="1483867" y="1825083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367508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96398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Axes</a:t>
                      </a:r>
                      <a:endParaRPr lang="fr-FR" sz="14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Thèses</a:t>
                      </a:r>
                      <a:endParaRPr lang="fr-FR" sz="1400" b="1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08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Nano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71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SIC</a:t>
                      </a:r>
                      <a:endParaRPr lang="fr-FR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8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Maths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7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PI-ECE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3928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634457" y="1343858"/>
            <a:ext cx="288141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latin typeface="Helvetica"/>
                <a:cs typeface="Helvetica"/>
              </a:rPr>
              <a:t>Réunion du 13/12/2018</a:t>
            </a:r>
            <a:endParaRPr lang="fr-FR" sz="16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endParaRPr lang="fr-FR" sz="1600" b="1" dirty="0">
              <a:solidFill>
                <a:schemeClr val="accent5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800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/>
          <p:cNvSpPr txBox="1">
            <a:spLocks/>
          </p:cNvSpPr>
          <p:nvPr/>
        </p:nvSpPr>
        <p:spPr>
          <a:xfrm>
            <a:off x="395536" y="1563638"/>
            <a:ext cx="7050024" cy="370859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Clr>
                <a:srgbClr val="44546A"/>
              </a:buClr>
              <a:buSzPct val="117000"/>
            </a:pP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22"/>
            <a:ext cx="2261812" cy="7315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09119" y="292609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spc="300" dirty="0" smtClean="0">
                <a:solidFill>
                  <a:srgbClr val="0B112D"/>
                </a:solidFill>
                <a:latin typeface="Helvetica"/>
                <a:cs typeface="Helvetica"/>
              </a:rPr>
              <a:t>Thèses </a:t>
            </a:r>
            <a:r>
              <a:rPr lang="fr-FR" sz="2400" b="1" spc="300" dirty="0" smtClean="0">
                <a:solidFill>
                  <a:srgbClr val="0B112D"/>
                </a:solidFill>
                <a:latin typeface="Helvetica"/>
                <a:cs typeface="Helvetica"/>
              </a:rPr>
              <a:t>démarrage 2018-2019</a:t>
            </a:r>
            <a:endParaRPr lang="fr-FR" sz="2400" b="1" spc="300" dirty="0">
              <a:solidFill>
                <a:srgbClr val="0B112D"/>
              </a:solidFill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5536" y="1127016"/>
            <a:ext cx="848334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Clr>
                <a:srgbClr val="44546A"/>
              </a:buClr>
              <a:buSzPct val="117000"/>
            </a:pPr>
            <a:endParaRPr lang="fr-FR" sz="1500" dirty="0"/>
          </a:p>
          <a:p>
            <a:pPr marL="628650" lvl="2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500" dirty="0">
                <a:latin typeface="Helvetica" panose="020B0604020202020204" pitchFamily="34" charset="0"/>
                <a:cs typeface="Helvetica" panose="020B0604020202020204" pitchFamily="34" charset="0"/>
              </a:rPr>
              <a:t>Doctorant : </a:t>
            </a:r>
            <a:r>
              <a:rPr lang="fr-FR" sz="1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Abderraouf</a:t>
            </a:r>
            <a:r>
              <a:rPr lang="fr-FR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KHEZAZ</a:t>
            </a:r>
            <a:endParaRPr lang="fr-FR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171575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Date Début : </a:t>
            </a:r>
            <a:r>
              <a:rPr lang="fr-FR" sz="1500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01/01/2019</a:t>
            </a:r>
          </a:p>
          <a:p>
            <a:pPr marL="1171575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Encadrants </a:t>
            </a:r>
            <a:r>
              <a:rPr lang="fr-FR" sz="15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fr-FR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Manolo HINA et </a:t>
            </a:r>
            <a:r>
              <a:rPr lang="fr-FR" sz="1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et</a:t>
            </a:r>
            <a:r>
              <a:rPr lang="fr-FR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1500" dirty="0">
                <a:latin typeface="Helvetica" panose="020B0604020202020204" pitchFamily="34" charset="0"/>
                <a:cs typeface="Helvetica" panose="020B0604020202020204" pitchFamily="34" charset="0"/>
              </a:rPr>
              <a:t>Amar Ramdane-Cherif</a:t>
            </a:r>
          </a:p>
          <a:p>
            <a:pPr marL="1171575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500" dirty="0">
                <a:latin typeface="Helvetica" panose="020B0604020202020204" pitchFamily="34" charset="0"/>
                <a:cs typeface="Helvetica" panose="020B0604020202020204" pitchFamily="34" charset="0"/>
              </a:rPr>
              <a:t>Laboratoires : </a:t>
            </a:r>
            <a:r>
              <a:rPr lang="fr-FR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ECE/LISV-UVSQ</a:t>
            </a:r>
            <a:endParaRPr lang="fr-FR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171575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500" dirty="0">
                <a:latin typeface="Helvetica" panose="020B0604020202020204" pitchFamily="34" charset="0"/>
                <a:cs typeface="Helvetica" panose="020B0604020202020204" pitchFamily="34" charset="0"/>
              </a:rPr>
              <a:t>Financement : </a:t>
            </a:r>
            <a:r>
              <a:rPr lang="fr-FR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complet</a:t>
            </a:r>
            <a:endParaRPr lang="fr-FR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fontAlgn="base">
              <a:buClr>
                <a:srgbClr val="44546A"/>
              </a:buClr>
              <a:buSzPct val="117000"/>
            </a:pPr>
            <a:endParaRPr lang="fr-FR" sz="1500" dirty="0"/>
          </a:p>
          <a:p>
            <a:pPr marL="628650" lvl="2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500" dirty="0">
                <a:latin typeface="Helvetica" panose="020B0604020202020204" pitchFamily="34" charset="0"/>
                <a:cs typeface="Helvetica" panose="020B0604020202020204" pitchFamily="34" charset="0"/>
              </a:rPr>
              <a:t>Doctorant </a:t>
            </a:r>
            <a:r>
              <a:rPr lang="fr-FR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fr-FR" sz="1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Aghiles</a:t>
            </a:r>
            <a:r>
              <a:rPr lang="fr-FR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DJOUDI</a:t>
            </a:r>
          </a:p>
          <a:p>
            <a:pPr marL="10858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500" dirty="0">
                <a:latin typeface="Helvetica" panose="020B0604020202020204" pitchFamily="34" charset="0"/>
                <a:cs typeface="Helvetica" panose="020B0604020202020204" pitchFamily="34" charset="0"/>
              </a:rPr>
              <a:t>Date </a:t>
            </a:r>
            <a:r>
              <a:rPr lang="fr-FR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Début </a:t>
            </a:r>
            <a:r>
              <a:rPr lang="fr-FR" sz="15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fr-FR" sz="1500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01/01/2019</a:t>
            </a:r>
          </a:p>
          <a:p>
            <a:pPr marL="10858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Encadrants </a:t>
            </a:r>
            <a:r>
              <a:rPr lang="fr-FR" sz="15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fr-FR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Rafik ZITOUNI et Laurent GEORGE</a:t>
            </a:r>
          </a:p>
          <a:p>
            <a:pPr marL="10858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Laboratoires </a:t>
            </a:r>
            <a:r>
              <a:rPr lang="fr-FR" sz="15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fr-FR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ECE/LIGM</a:t>
            </a:r>
          </a:p>
          <a:p>
            <a:pPr marL="10858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Financement : </a:t>
            </a:r>
            <a:r>
              <a:rPr lang="fr-FR" sz="1600" dirty="0">
                <a:latin typeface="Helvetica" panose="020B0604020202020204" pitchFamily="34" charset="0"/>
                <a:cs typeface="Helvetica" panose="020B0604020202020204" pitchFamily="34" charset="0"/>
              </a:rPr>
              <a:t>co-financement avec </a:t>
            </a:r>
            <a:r>
              <a:rPr lang="fr-F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 LIGM-UPE</a:t>
            </a:r>
            <a:endParaRPr lang="fr-FR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lvl="1" indent="-257175" fontAlgn="base">
              <a:buClr>
                <a:srgbClr val="44546A"/>
              </a:buClr>
              <a:buSzPct val="117000"/>
              <a:buFont typeface="Arial" panose="020B0604020202020204" pitchFamily="34" charset="0"/>
              <a:buChar char="•"/>
            </a:pPr>
            <a:endParaRPr lang="fr-FR" sz="1500" dirty="0"/>
          </a:p>
          <a:p>
            <a:pPr marL="0" lvl="1" fontAlgn="base">
              <a:buClr>
                <a:srgbClr val="44546A"/>
              </a:buClr>
              <a:buSzPct val="117000"/>
            </a:pPr>
            <a:endParaRPr lang="fr-FR" sz="1500" dirty="0"/>
          </a:p>
          <a:p>
            <a:pPr lvl="0"/>
            <a:endParaRPr lang="fr-FR" sz="1500" b="1" u="sng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fr-FR" sz="1500" dirty="0" smtClean="0"/>
          </a:p>
          <a:p>
            <a:endParaRPr lang="fr-FR" sz="15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30" y="1261564"/>
            <a:ext cx="992867" cy="116910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31" y="2854918"/>
            <a:ext cx="992867" cy="112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/>
          <p:cNvSpPr txBox="1">
            <a:spLocks/>
          </p:cNvSpPr>
          <p:nvPr/>
        </p:nvSpPr>
        <p:spPr>
          <a:xfrm>
            <a:off x="395536" y="1563638"/>
            <a:ext cx="7050024" cy="370859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Clr>
                <a:srgbClr val="44546A"/>
              </a:buClr>
              <a:buSzPct val="117000"/>
            </a:pP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-104533"/>
            <a:ext cx="2261812" cy="7315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59632" y="156310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spc="300" dirty="0" smtClean="0">
                <a:solidFill>
                  <a:srgbClr val="0B112D"/>
                </a:solidFill>
                <a:latin typeface="Helvetica"/>
                <a:cs typeface="Helvetica"/>
              </a:rPr>
              <a:t>SOUTENANCES 2019</a:t>
            </a:r>
            <a:endParaRPr lang="fr-FR" sz="2400" b="1" spc="300" dirty="0">
              <a:solidFill>
                <a:srgbClr val="0B112D"/>
              </a:solidFill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4161" y="627050"/>
            <a:ext cx="7200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3" indent="-285750" fontAlgn="base">
              <a:buSzPct val="117000"/>
              <a:buFont typeface="Wingdings" panose="05000000000000000000" pitchFamily="2" charset="2"/>
              <a:buChar char="§"/>
            </a:pPr>
            <a:endParaRPr lang="fr-FR" sz="1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2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Doctorant : </a:t>
            </a:r>
            <a:r>
              <a:rPr lang="fr-FR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Mostafa Kadiri </a:t>
            </a:r>
            <a:endParaRPr lang="fr-F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Date soutenance : </a:t>
            </a:r>
            <a:r>
              <a:rPr lang="fr-FR" sz="12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10/07/2019</a:t>
            </a:r>
            <a:endParaRPr lang="fr-FR" sz="12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2001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Encadrants </a:t>
            </a: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: Houari Mechkour et Mohammed Louaked</a:t>
            </a:r>
          </a:p>
          <a:p>
            <a:pPr marL="12001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Laboratoires </a:t>
            </a: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ECE/Caen </a:t>
            </a: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Normandie-LMNO</a:t>
            </a:r>
          </a:p>
          <a:p>
            <a:pPr marL="12001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Financement : complet ECE</a:t>
            </a:r>
          </a:p>
          <a:p>
            <a:pPr marL="914400" lvl="3" fontAlgn="base">
              <a:buSzPct val="117000"/>
            </a:pPr>
            <a:endParaRPr lang="fr-FR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2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Doctorante : </a:t>
            </a:r>
            <a:r>
              <a:rPr lang="fr-F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Elodie </a:t>
            </a:r>
            <a:r>
              <a:rPr lang="fr-FR" sz="12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Marret</a:t>
            </a:r>
            <a:endParaRPr lang="fr-FR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2001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Date soutenance : </a:t>
            </a:r>
            <a:r>
              <a:rPr lang="fr-FR" sz="12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22/07/2019</a:t>
            </a:r>
            <a:endParaRPr lang="fr-FR" sz="12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2001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Encadrants : François Muller, Isabelle Grillo et Fabienne </a:t>
            </a:r>
            <a:r>
              <a:rPr lang="fr-FR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Testard</a:t>
            </a:r>
            <a:endParaRPr lang="fr-FR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2001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Laboratoires : ECE/Paris-Saclay/ILL</a:t>
            </a:r>
          </a:p>
          <a:p>
            <a:pPr marL="1200150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Financement : Co-financement avec </a:t>
            </a: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l’ILL</a:t>
            </a:r>
          </a:p>
          <a:p>
            <a:pPr marL="914400" lvl="3" fontAlgn="base">
              <a:buSzPct val="117000"/>
            </a:pPr>
            <a:endParaRPr lang="fr-F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28650" lvl="2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Doctorant : </a:t>
            </a:r>
            <a:r>
              <a:rPr lang="fr-F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Aakash Soni</a:t>
            </a:r>
          </a:p>
          <a:p>
            <a:pPr marL="1171575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Date soutenance : </a:t>
            </a:r>
            <a:r>
              <a:rPr lang="fr-FR" sz="12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septembre 2019</a:t>
            </a:r>
          </a:p>
          <a:p>
            <a:pPr marL="1171575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Encadrants </a:t>
            </a: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: Xiaoting Li et Jean-Luc </a:t>
            </a:r>
            <a:r>
              <a:rPr lang="fr-FR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Scharbarg</a:t>
            </a:r>
            <a:endParaRPr lang="fr-FR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171575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Laboratoires : ECE/ </a:t>
            </a:r>
            <a:r>
              <a:rPr lang="fr-FR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Univ</a:t>
            </a: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 de Toulouse-IRIT</a:t>
            </a:r>
          </a:p>
          <a:p>
            <a:pPr marL="1171575" lvl="3" indent="-285750" fontAlgn="base">
              <a:buSzPct val="117000"/>
              <a:buFont typeface="Wingdings" panose="05000000000000000000" pitchFamily="2" charset="2"/>
              <a:buChar char="§"/>
            </a:pP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Financement : co-financement avec l’IRIT</a:t>
            </a:r>
          </a:p>
          <a:p>
            <a:pPr marL="914400" lvl="3" fontAlgn="base">
              <a:buSzPct val="117000"/>
            </a:pPr>
            <a:endParaRPr lang="fr-FR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12" y="959328"/>
            <a:ext cx="919067" cy="96435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01588" y="2293599"/>
            <a:ext cx="1008112" cy="91421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67" y="3503423"/>
            <a:ext cx="914219" cy="101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452736" y="-46778"/>
            <a:ext cx="2252830" cy="720080"/>
            <a:chOff x="6156176" y="-1604714"/>
            <a:chExt cx="2252830" cy="720080"/>
          </a:xfrm>
        </p:grpSpPr>
        <p:cxnSp>
          <p:nvCxnSpPr>
            <p:cNvPr id="5" name="Connecteur droit 4"/>
            <p:cNvCxnSpPr/>
            <p:nvPr/>
          </p:nvCxnSpPr>
          <p:spPr>
            <a:xfrm flipH="1">
              <a:off x="615617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H="1">
              <a:off x="630019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644420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658822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673224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687625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702027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7164288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7308304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7452320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>
              <a:off x="7596336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7740352" y="-1604714"/>
              <a:ext cx="668654" cy="720080"/>
            </a:xfrm>
            <a:prstGeom prst="line">
              <a:avLst/>
            </a:prstGeom>
            <a:ln w="63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0" y="4992669"/>
            <a:ext cx="9144000" cy="123478"/>
          </a:xfrm>
          <a:prstGeom prst="rect">
            <a:avLst/>
          </a:prstGeom>
          <a:solidFill>
            <a:srgbClr val="0B1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283968" y="1162036"/>
            <a:ext cx="4104456" cy="968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396875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  <a:buFont typeface="Arial" panose="020B0604020202020204" pitchFamily="34" charset="0"/>
              <a:buChar char="•"/>
            </a:pPr>
            <a:endParaRPr lang="fr-FR" kern="0" dirty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  <a:p>
            <a:pPr marL="914400" lvl="1" indent="-396875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  <a:buFont typeface="Arial" panose="020B0604020202020204" pitchFamily="34" charset="0"/>
              <a:buChar char="•"/>
            </a:pPr>
            <a:endParaRPr lang="fr-FR" kern="0" dirty="0" smtClean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  <a:p>
            <a:pPr marL="914400" lvl="1" indent="-396875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  <a:buFont typeface="Arial" panose="020B0604020202020204" pitchFamily="34" charset="0"/>
              <a:buChar char="•"/>
            </a:pPr>
            <a:endParaRPr lang="fr-FR" kern="0" dirty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8604448" y="4711971"/>
            <a:ext cx="2133600" cy="357188"/>
          </a:xfrm>
        </p:spPr>
        <p:txBody>
          <a:bodyPr/>
          <a:lstStyle/>
          <a:p>
            <a:fld id="{56E1C513-AA2E-492F-B519-02B1A90E34CB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680007" y="2947435"/>
            <a:ext cx="4104456" cy="213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Helen </a:t>
            </a:r>
            <a:r>
              <a:rPr lang="fr-FR" sz="1200" kern="0" dirty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Ibrahim </a:t>
            </a:r>
            <a:endParaRPr lang="fr-FR" sz="1200" kern="0" dirty="0" smtClean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75" y="1837921"/>
            <a:ext cx="956686" cy="105895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83568" y="2919294"/>
            <a:ext cx="2048959" cy="516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4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   </a:t>
            </a:r>
            <a:r>
              <a:rPr lang="fr-FR" sz="1200" kern="0" dirty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Quentin Cabanes</a:t>
            </a:r>
          </a:p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endParaRPr lang="fr-FR" sz="1200" kern="0" dirty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</p:txBody>
      </p:sp>
      <p:pic>
        <p:nvPicPr>
          <p:cNvPr id="1028" name="Picture 4" descr="ii_jh6f42tw0_1635f5209d5fbb5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711" y="1863156"/>
            <a:ext cx="914218" cy="1033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963216" y="2944339"/>
            <a:ext cx="1609736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Nacer </a:t>
            </a:r>
            <a:r>
              <a:rPr lang="fr-FR" sz="1200" kern="0" dirty="0" err="1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Sellila</a:t>
            </a:r>
            <a:r>
              <a:rPr lang="fr-FR" sz="1200" kern="0" dirty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9" name="AutoShape 6" descr="Résultat de recherche d'images pour &quot;helen ibrahim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995E76CD-E3C4-447F-986B-6F325B435AB7" descr="870EDDD1-E67B-48E1-B682-3E4746738621@ins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506" y="1873834"/>
            <a:ext cx="943417" cy="104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 descr="image0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63761"/>
            <a:ext cx="21431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2115382" y="2919294"/>
            <a:ext cx="1834156" cy="236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4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   </a:t>
            </a:r>
            <a:r>
              <a:rPr lang="fr-FR" sz="12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Aghiles </a:t>
            </a:r>
            <a:r>
              <a:rPr lang="fr-FR" sz="1200" kern="0" dirty="0" err="1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Djoudi</a:t>
            </a:r>
            <a:endParaRPr lang="fr-FR" sz="1200" kern="0" dirty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45885" y="2949012"/>
            <a:ext cx="202010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7525" lvl="1" fontAlgn="base">
              <a:lnSpc>
                <a:spcPct val="90000"/>
              </a:lnSpc>
              <a:spcBef>
                <a:spcPts val="500"/>
              </a:spcBef>
              <a:buClr>
                <a:srgbClr val="44546A"/>
              </a:buClr>
              <a:buSzPct val="117000"/>
            </a:pPr>
            <a:r>
              <a:rPr lang="fr-FR" sz="1200" kern="0" dirty="0" smtClean="0">
                <a:solidFill>
                  <a:srgbClr val="5B9BD5">
                    <a:lumMod val="75000"/>
                  </a:srgbClr>
                </a:solidFill>
                <a:latin typeface="Helvetica" panose="020B0604020202020204" pitchFamily="34" charset="0"/>
                <a:ea typeface="Arial"/>
                <a:cs typeface="Helvetica" panose="020B0604020202020204" pitchFamily="34" charset="0"/>
              </a:rPr>
              <a:t>Abderraouf Khezaz</a:t>
            </a:r>
            <a:endParaRPr lang="fr-FR" sz="1200" kern="0" dirty="0">
              <a:solidFill>
                <a:srgbClr val="5B9BD5">
                  <a:lumMod val="75000"/>
                </a:srgbClr>
              </a:solidFill>
              <a:latin typeface="Helvetica" panose="020B0604020202020204" pitchFamily="34" charset="0"/>
              <a:ea typeface="Arial"/>
              <a:cs typeface="Helvetica" panose="020B0604020202020204" pitchFamily="34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25" y="1865442"/>
            <a:ext cx="992867" cy="103217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07" y="1844186"/>
            <a:ext cx="911684" cy="107165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787063" y="173468"/>
            <a:ext cx="8280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0B112D"/>
                </a:solidFill>
                <a:latin typeface="Helvetica"/>
                <a:cs typeface="Helvetica"/>
              </a:rPr>
              <a:t>LES DOCTORANTS   </a:t>
            </a:r>
            <a:endParaRPr lang="fr-FR" sz="3200" b="1" dirty="0">
              <a:solidFill>
                <a:srgbClr val="0B112D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44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/>
          <p:cNvSpPr txBox="1">
            <a:spLocks/>
          </p:cNvSpPr>
          <p:nvPr/>
        </p:nvSpPr>
        <p:spPr>
          <a:xfrm>
            <a:off x="395536" y="1563638"/>
            <a:ext cx="7050024" cy="370859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Clr>
                <a:srgbClr val="44546A"/>
              </a:buClr>
              <a:buSzPct val="117000"/>
            </a:pP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-104533"/>
            <a:ext cx="2261812" cy="7315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71600" y="127327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spc="300" dirty="0" smtClean="0">
                <a:solidFill>
                  <a:srgbClr val="0B112D"/>
                </a:solidFill>
                <a:latin typeface="Helvetica"/>
                <a:cs typeface="Helvetica"/>
              </a:rPr>
              <a:t>BILAN THESES 2018-2019</a:t>
            </a:r>
            <a:endParaRPr lang="fr-FR" sz="2400" b="1" spc="300" dirty="0">
              <a:solidFill>
                <a:srgbClr val="0B112D"/>
              </a:solidFill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3414" y="1241952"/>
            <a:ext cx="7200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3" indent="-285750" fontAlgn="base">
              <a:buSzPct val="117000"/>
              <a:buFont typeface="Wingdings" panose="05000000000000000000" pitchFamily="2" charset="2"/>
              <a:buChar char="§"/>
            </a:pPr>
            <a:endParaRPr lang="fr-FR" sz="1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14400" lvl="3" fontAlgn="base">
              <a:buSzPct val="117000"/>
            </a:pPr>
            <a:endParaRPr lang="fr-FR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0479" y="1395697"/>
            <a:ext cx="74866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Thèses </a:t>
            </a:r>
            <a:r>
              <a:rPr lang="fr-FR" sz="1200" b="1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soutenues</a:t>
            </a:r>
          </a:p>
          <a:p>
            <a:endParaRPr lang="fr-FR" sz="800" b="1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2 thèses </a:t>
            </a: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soutenues en 2018 (dont 1 recrutement EC</a:t>
            </a: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3 thèses </a:t>
            </a: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soutenues en </a:t>
            </a:r>
            <a:r>
              <a:rPr lang="fr-F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2019</a:t>
            </a:r>
            <a:endParaRPr lang="fr-FR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 fontAlgn="base">
              <a:buClr>
                <a:srgbClr val="44546A"/>
              </a:buClr>
              <a:buSzPct val="117000"/>
            </a:pPr>
            <a:endParaRPr lang="fr-FR" sz="1400" dirty="0" smtClean="0"/>
          </a:p>
          <a:p>
            <a:r>
              <a:rPr lang="fr-FR" sz="1200" b="1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Recrutements</a:t>
            </a:r>
          </a:p>
          <a:p>
            <a:endParaRPr lang="fr-FR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fr-F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doctorants </a:t>
            </a:r>
            <a:r>
              <a:rPr lang="fr-FR" sz="1200" dirty="0">
                <a:latin typeface="Helvetica" panose="020B0604020202020204" pitchFamily="34" charset="0"/>
                <a:cs typeface="Helvetica" panose="020B0604020202020204" pitchFamily="34" charset="0"/>
              </a:rPr>
              <a:t>depuis janvier 2019   </a:t>
            </a:r>
            <a:endParaRPr lang="fr-F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1200" b="1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6678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fond blan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présentation powerpoint 2013-2014 ok</Template>
  <TotalTime>27192</TotalTime>
  <Words>1237</Words>
  <Application>Microsoft Office PowerPoint</Application>
  <PresentationFormat>Affichage à l'écran (16:9)</PresentationFormat>
  <Paragraphs>405</Paragraphs>
  <Slides>21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Helvetica</vt:lpstr>
      <vt:lpstr>Helvetica Light</vt:lpstr>
      <vt:lpstr>Symbol</vt:lpstr>
      <vt:lpstr>Times New Roman</vt:lpstr>
      <vt:lpstr>Wingdings</vt:lpstr>
      <vt:lpstr>Thème fond blanc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marie-france.paquin</dc:creator>
  <cp:lastModifiedBy>SOUKANE Assia</cp:lastModifiedBy>
  <cp:revision>602</cp:revision>
  <cp:lastPrinted>2019-07-15T18:05:07Z</cp:lastPrinted>
  <dcterms:created xsi:type="dcterms:W3CDTF">2013-08-27T08:24:13Z</dcterms:created>
  <dcterms:modified xsi:type="dcterms:W3CDTF">2019-07-18T17:24:55Z</dcterms:modified>
</cp:coreProperties>
</file>