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3" r:id="rId6"/>
    <p:sldId id="264" r:id="rId7"/>
    <p:sldId id="265" r:id="rId8"/>
    <p:sldId id="261" r:id="rId9"/>
    <p:sldId id="262" r:id="rId10"/>
    <p:sldId id="266"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E08E6E-6AF4-3A7D-0195-ED3ED1CEA94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B957957-E065-2E61-516A-59B5FB82D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25BCBD7-B73D-5996-16BA-EAFDCFA8AE2C}"/>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5" name="Espace réservé du pied de page 4">
            <a:extLst>
              <a:ext uri="{FF2B5EF4-FFF2-40B4-BE49-F238E27FC236}">
                <a16:creationId xmlns:a16="http://schemas.microsoft.com/office/drawing/2014/main" id="{06BC007E-0E3F-B89E-24D4-47004862BDC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F23687-DE5B-B00E-80F5-E8EE2057742F}"/>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88729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CB112-E983-BED6-88E5-B215446B316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50B24E2-E0AF-D4B3-F902-B9D1B82EDAD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01AA5F6-5887-668D-8290-773D83D62D1C}"/>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5" name="Espace réservé du pied de page 4">
            <a:extLst>
              <a:ext uri="{FF2B5EF4-FFF2-40B4-BE49-F238E27FC236}">
                <a16:creationId xmlns:a16="http://schemas.microsoft.com/office/drawing/2014/main" id="{EFEA16E2-73BC-B61B-BF07-99764DEE5B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1F06A7-DE94-C97D-C9CB-237B88E94AE9}"/>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368323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7150C04-CB40-D667-1016-26A9FE71994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63723BC-1D6B-65C7-8952-AD852520549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EE04E2-0FF3-CC23-E796-83AAC8977FBA}"/>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5" name="Espace réservé du pied de page 4">
            <a:extLst>
              <a:ext uri="{FF2B5EF4-FFF2-40B4-BE49-F238E27FC236}">
                <a16:creationId xmlns:a16="http://schemas.microsoft.com/office/drawing/2014/main" id="{B382FF36-F98B-5140-8AEC-A85F5678C10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B87221-9E19-CEB7-2D73-40AF06F3F2F7}"/>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297017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613552-CA0A-9183-7E23-9FC95C88D3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5E92BC-F010-1657-3A7A-4F785BF8AC5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D03E36-2FA0-C1C1-BE21-0BBCC87312C3}"/>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5" name="Espace réservé du pied de page 4">
            <a:extLst>
              <a:ext uri="{FF2B5EF4-FFF2-40B4-BE49-F238E27FC236}">
                <a16:creationId xmlns:a16="http://schemas.microsoft.com/office/drawing/2014/main" id="{381D129A-95C4-BF03-7005-1668491E0A4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AAADCA-EAFC-AB39-8A7D-B96EFA1BB4A3}"/>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363459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5871E4-0308-C21C-363A-CD4C714E3A0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FDA3FA0-422B-CDDF-40DF-8ED938DD4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9A0BF95-BA77-5AC1-18C3-D897A9B322A7}"/>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5" name="Espace réservé du pied de page 4">
            <a:extLst>
              <a:ext uri="{FF2B5EF4-FFF2-40B4-BE49-F238E27FC236}">
                <a16:creationId xmlns:a16="http://schemas.microsoft.com/office/drawing/2014/main" id="{EEDFBA27-C8D2-C7C0-7F9E-5495FA6833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8F7BCA-3060-B8E5-1CAC-7971943D3AF3}"/>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236660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1C9336-F526-E9BF-2A40-669266CC7D9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B5A46CE-E79B-705A-9F88-550575345ED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0139704-485B-561B-029C-34DBF7898CD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2EE3998-F78F-C518-16DB-759A505D2869}"/>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6" name="Espace réservé du pied de page 5">
            <a:extLst>
              <a:ext uri="{FF2B5EF4-FFF2-40B4-BE49-F238E27FC236}">
                <a16:creationId xmlns:a16="http://schemas.microsoft.com/office/drawing/2014/main" id="{D007F9BF-A716-44B8-B9BA-A31111D182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BF7DF5E-5BBB-250B-6F19-64ACBD9FF5EE}"/>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216436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05C263-E722-8FC0-55A7-2923A9E6CD7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004C3CB-C35C-0A10-7C6D-727F6416E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7A2093E-A3D4-A1CC-E087-60A87274EC8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08D3875-AB19-8672-BFA3-7EF4C1B0A5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B6F6DC5-1383-4AAA-9CA1-EFBDB34F958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1D52731-18AC-4752-1512-3403D1192E7A}"/>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8" name="Espace réservé du pied de page 7">
            <a:extLst>
              <a:ext uri="{FF2B5EF4-FFF2-40B4-BE49-F238E27FC236}">
                <a16:creationId xmlns:a16="http://schemas.microsoft.com/office/drawing/2014/main" id="{1F755D39-ED69-63C5-6340-5EA1A8376C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897C081-5BC1-612D-9A0E-3E245CC328EE}"/>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47751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75A77-363C-813C-CAFE-DF0DBB984E9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CEEEDE-3BA5-3240-3FC7-B77A8CC1A5F6}"/>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4" name="Espace réservé du pied de page 3">
            <a:extLst>
              <a:ext uri="{FF2B5EF4-FFF2-40B4-BE49-F238E27FC236}">
                <a16:creationId xmlns:a16="http://schemas.microsoft.com/office/drawing/2014/main" id="{FD802765-FF6B-21FB-7F12-BF43005BCB4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6F2B901-6EE8-48A3-0D32-DD7477F4A1DC}"/>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311265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6E51647-14F4-3F27-AFD6-7EAFD1C4722E}"/>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3" name="Espace réservé du pied de page 2">
            <a:extLst>
              <a:ext uri="{FF2B5EF4-FFF2-40B4-BE49-F238E27FC236}">
                <a16:creationId xmlns:a16="http://schemas.microsoft.com/office/drawing/2014/main" id="{6039D597-58B9-52E5-46E7-3D3CA0339D6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032A548-43A3-23DF-89BF-47ADD7BA4DD0}"/>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199922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2573BB-5E55-E5CA-B9B7-84694A5511D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9E65C7-E7F9-0735-255C-EDFAC03B11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B3DEF28-4C5D-B514-6C12-F04E41C04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06F91C-8A03-98BA-2591-C112B78310FD}"/>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6" name="Espace réservé du pied de page 5">
            <a:extLst>
              <a:ext uri="{FF2B5EF4-FFF2-40B4-BE49-F238E27FC236}">
                <a16:creationId xmlns:a16="http://schemas.microsoft.com/office/drawing/2014/main" id="{8B468967-D3D3-80BE-6BA6-C55951FE0A5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A8FC19-D9A3-AB20-BF68-22864E0CADFE}"/>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338668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110692-C598-E58E-3C64-8FD00C2D4A5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6FF7E98-BF8D-9135-842D-CA977A6E0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988C738-5131-8351-78A4-B90169E1B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E89A154-C204-A823-AF20-A9A0F768B2C3}"/>
              </a:ext>
            </a:extLst>
          </p:cNvPr>
          <p:cNvSpPr>
            <a:spLocks noGrp="1"/>
          </p:cNvSpPr>
          <p:nvPr>
            <p:ph type="dt" sz="half" idx="10"/>
          </p:nvPr>
        </p:nvSpPr>
        <p:spPr/>
        <p:txBody>
          <a:bodyPr/>
          <a:lstStyle/>
          <a:p>
            <a:fld id="{F9739727-21D7-440A-9B4E-F11A1EF16C07}" type="datetimeFigureOut">
              <a:rPr lang="fr-FR" smtClean="0"/>
              <a:t>04/12/2023</a:t>
            </a:fld>
            <a:endParaRPr lang="fr-FR"/>
          </a:p>
        </p:txBody>
      </p:sp>
      <p:sp>
        <p:nvSpPr>
          <p:cNvPr id="6" name="Espace réservé du pied de page 5">
            <a:extLst>
              <a:ext uri="{FF2B5EF4-FFF2-40B4-BE49-F238E27FC236}">
                <a16:creationId xmlns:a16="http://schemas.microsoft.com/office/drawing/2014/main" id="{F19AAD45-BD45-04FD-1FD7-5E6A108A60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464FC96-27B6-6CF9-F350-5BFCC170C1F4}"/>
              </a:ext>
            </a:extLst>
          </p:cNvPr>
          <p:cNvSpPr>
            <a:spLocks noGrp="1"/>
          </p:cNvSpPr>
          <p:nvPr>
            <p:ph type="sldNum" sz="quarter" idx="12"/>
          </p:nvPr>
        </p:nvSpPr>
        <p:spPr/>
        <p:txBody>
          <a:bodyPr/>
          <a:lstStyle/>
          <a:p>
            <a:fld id="{12B6CDD7-6AFA-43A7-AFD4-9E305D187880}" type="slidenum">
              <a:rPr lang="fr-FR" smtClean="0"/>
              <a:t>‹N°›</a:t>
            </a:fld>
            <a:endParaRPr lang="fr-FR"/>
          </a:p>
        </p:txBody>
      </p:sp>
    </p:spTree>
    <p:extLst>
      <p:ext uri="{BB962C8B-B14F-4D97-AF65-F5344CB8AC3E}">
        <p14:creationId xmlns:p14="http://schemas.microsoft.com/office/powerpoint/2010/main" val="68113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EE75683-08AC-8345-2BC8-A93A53A07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1F462F7-2C65-1FC9-355C-D6F629AA92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7508FB-D242-2CBE-115B-0982483DB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39727-21D7-440A-9B4E-F11A1EF16C07}" type="datetimeFigureOut">
              <a:rPr lang="fr-FR" smtClean="0"/>
              <a:t>04/12/2023</a:t>
            </a:fld>
            <a:endParaRPr lang="fr-FR"/>
          </a:p>
        </p:txBody>
      </p:sp>
      <p:sp>
        <p:nvSpPr>
          <p:cNvPr id="5" name="Espace réservé du pied de page 4">
            <a:extLst>
              <a:ext uri="{FF2B5EF4-FFF2-40B4-BE49-F238E27FC236}">
                <a16:creationId xmlns:a16="http://schemas.microsoft.com/office/drawing/2014/main" id="{A3449B35-42C8-4687-9EF7-94DD3F027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9503A1E-8411-9000-7FF5-DE98FF8F8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6CDD7-6AFA-43A7-AFD4-9E305D187880}" type="slidenum">
              <a:rPr lang="fr-FR" smtClean="0"/>
              <a:t>‹N°›</a:t>
            </a:fld>
            <a:endParaRPr lang="fr-FR"/>
          </a:p>
        </p:txBody>
      </p:sp>
    </p:spTree>
    <p:extLst>
      <p:ext uri="{BB962C8B-B14F-4D97-AF65-F5344CB8AC3E}">
        <p14:creationId xmlns:p14="http://schemas.microsoft.com/office/powerpoint/2010/main" val="2477853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ubmed.ncbi.nlm.nih.gov/2968292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hyperlink" Target="https://pubmed.ncbi.nlm.nih.gov/296829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56EA1-C8C5-849C-535B-F942400EDE4F}"/>
              </a:ext>
            </a:extLst>
          </p:cNvPr>
          <p:cNvSpPr>
            <a:spLocks noGrp="1"/>
          </p:cNvSpPr>
          <p:nvPr>
            <p:ph type="ctrTitle"/>
          </p:nvPr>
        </p:nvSpPr>
        <p:spPr/>
        <p:txBody>
          <a:bodyPr/>
          <a:lstStyle/>
          <a:p>
            <a:r>
              <a:rPr lang="fr-FR" b="1" u="sng" dirty="0">
                <a:solidFill>
                  <a:schemeClr val="accent4">
                    <a:lumMod val="50000"/>
                  </a:schemeClr>
                </a:solidFill>
                <a:effectLst>
                  <a:outerShdw blurRad="38100" dist="38100" dir="2700000" algn="tl">
                    <a:srgbClr val="000000">
                      <a:alpha val="43137"/>
                    </a:srgbClr>
                  </a:outerShdw>
                </a:effectLst>
              </a:rPr>
              <a:t>Data science : Project</a:t>
            </a:r>
          </a:p>
        </p:txBody>
      </p:sp>
      <p:sp>
        <p:nvSpPr>
          <p:cNvPr id="3" name="Sous-titre 2">
            <a:extLst>
              <a:ext uri="{FF2B5EF4-FFF2-40B4-BE49-F238E27FC236}">
                <a16:creationId xmlns:a16="http://schemas.microsoft.com/office/drawing/2014/main" id="{26109E4A-D8A6-4B43-98C1-C88EE3E71160}"/>
              </a:ext>
            </a:extLst>
          </p:cNvPr>
          <p:cNvSpPr>
            <a:spLocks noGrp="1"/>
          </p:cNvSpPr>
          <p:nvPr>
            <p:ph type="subTitle" idx="1"/>
          </p:nvPr>
        </p:nvSpPr>
        <p:spPr>
          <a:xfrm>
            <a:off x="1524000" y="3602037"/>
            <a:ext cx="9144000" cy="2649473"/>
          </a:xfrm>
        </p:spPr>
        <p:txBody>
          <a:bodyPr>
            <a:normAutofit lnSpcReduction="10000"/>
          </a:bodyPr>
          <a:lstStyle/>
          <a:p>
            <a:r>
              <a:rPr lang="fr-FR" sz="2800" dirty="0">
                <a:solidFill>
                  <a:schemeClr val="accent4">
                    <a:lumMod val="50000"/>
                  </a:schemeClr>
                </a:solidFill>
              </a:rPr>
              <a:t>Alcool consomption of students</a:t>
            </a:r>
          </a:p>
          <a:p>
            <a:endParaRPr lang="fr-FR" dirty="0">
              <a:solidFill>
                <a:schemeClr val="accent4">
                  <a:lumMod val="50000"/>
                </a:schemeClr>
              </a:solidFill>
            </a:endParaRPr>
          </a:p>
          <a:p>
            <a:r>
              <a:rPr lang="fr-FR" u="sng" dirty="0">
                <a:solidFill>
                  <a:schemeClr val="accent4">
                    <a:lumMod val="50000"/>
                  </a:schemeClr>
                </a:solidFill>
              </a:rPr>
              <a:t>Group S :</a:t>
            </a:r>
          </a:p>
          <a:p>
            <a:r>
              <a:rPr lang="fr-FR" dirty="0">
                <a:solidFill>
                  <a:schemeClr val="accent4">
                    <a:lumMod val="50000"/>
                  </a:schemeClr>
                </a:solidFill>
              </a:rPr>
              <a:t>Axel BELLOC</a:t>
            </a:r>
          </a:p>
          <a:p>
            <a:r>
              <a:rPr lang="fr-FR" dirty="0">
                <a:solidFill>
                  <a:schemeClr val="accent4">
                    <a:lumMod val="50000"/>
                  </a:schemeClr>
                </a:solidFill>
              </a:rPr>
              <a:t>Raphael DERVIEUX</a:t>
            </a:r>
          </a:p>
          <a:p>
            <a:r>
              <a:rPr lang="fr-FR" dirty="0" err="1">
                <a:solidFill>
                  <a:schemeClr val="accent4">
                    <a:lumMod val="50000"/>
                  </a:schemeClr>
                </a:solidFill>
              </a:rPr>
              <a:t>Matheo</a:t>
            </a:r>
            <a:r>
              <a:rPr lang="fr-FR" dirty="0">
                <a:solidFill>
                  <a:schemeClr val="accent4">
                    <a:lumMod val="50000"/>
                  </a:schemeClr>
                </a:solidFill>
              </a:rPr>
              <a:t> DUGUE</a:t>
            </a:r>
          </a:p>
        </p:txBody>
      </p:sp>
    </p:spTree>
    <p:extLst>
      <p:ext uri="{BB962C8B-B14F-4D97-AF65-F5344CB8AC3E}">
        <p14:creationId xmlns:p14="http://schemas.microsoft.com/office/powerpoint/2010/main" val="95429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D79C1C-35D9-4F83-5201-058C5ACC4C00}"/>
              </a:ext>
            </a:extLst>
          </p:cNvPr>
          <p:cNvSpPr>
            <a:spLocks noGrp="1"/>
          </p:cNvSpPr>
          <p:nvPr>
            <p:ph type="title"/>
          </p:nvPr>
        </p:nvSpPr>
        <p:spPr/>
        <p:txBody>
          <a:bodyPr/>
          <a:lstStyle/>
          <a:p>
            <a:r>
              <a:rPr lang="fr-FR" b="1" u="sng" dirty="0"/>
              <a:t>2. </a:t>
            </a:r>
            <a:r>
              <a:rPr lang="en-US" b="1" u="sng" dirty="0"/>
              <a:t>Men drink more than women</a:t>
            </a:r>
            <a:endParaRPr lang="fr-FR" b="1" u="sng" dirty="0"/>
          </a:p>
        </p:txBody>
      </p:sp>
      <p:sp>
        <p:nvSpPr>
          <p:cNvPr id="4" name="Rectangle 1">
            <a:extLst>
              <a:ext uri="{FF2B5EF4-FFF2-40B4-BE49-F238E27FC236}">
                <a16:creationId xmlns:a16="http://schemas.microsoft.com/office/drawing/2014/main" id="{1F1B5592-5E2E-257C-8A38-3B1798FAA94E}"/>
              </a:ext>
            </a:extLst>
          </p:cNvPr>
          <p:cNvSpPr>
            <a:spLocks noGrp="1" noChangeArrowheads="1"/>
          </p:cNvSpPr>
          <p:nvPr>
            <p:ph idx="1"/>
          </p:nvPr>
        </p:nvSpPr>
        <p:spPr bwMode="auto">
          <a:xfrm>
            <a:off x="751650" y="1894776"/>
            <a:ext cx="10048648"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var(--jp-code-font-family)"/>
              </a:rPr>
              <a:t>There are 208 female students and 187 male students.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800" dirty="0">
                <a:latin typeface="var(--jp-code-font-family)"/>
              </a:rPr>
              <a:t>This makes a distribution of 47% and 53% around, so the distribution between the two sex seems to be fair.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fr-FR" sz="18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fr-FR" sz="18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fr-FR" sz="18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fr-FR" sz="18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800" dirty="0">
                <a:latin typeface="var(--jp-code-font-family)"/>
              </a:rPr>
              <a:t>We can see that there are slightly more women than men on the total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800" dirty="0">
                <a:latin typeface="var(--jp-code-font-family)"/>
              </a:rPr>
              <a:t>figure, and yet in the graph we can see that there are more men who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800" dirty="0">
                <a:latin typeface="var(--jp-code-font-family)"/>
              </a:rPr>
              <a:t>drink a lot than women who drink a lot, and conversely there are more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800" dirty="0">
                <a:latin typeface="var(--jp-code-font-family)"/>
              </a:rPr>
              <a:t>women who drink little than men who drink little.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fr-FR" sz="18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800" dirty="0">
                <a:latin typeface="var(--jp-code-font-family)"/>
              </a:rPr>
              <a:t>So in summary, we can make a first confirmation of this theory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800" dirty="0">
                <a:latin typeface="var(--jp-code-font-family)"/>
              </a:rPr>
              <a:t>thanks to a first analysis of the data</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rPr>
              <a:t> </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14198D69-F289-0F86-8AE8-E936B0B66A03}"/>
              </a:ext>
            </a:extLst>
          </p:cNvPr>
          <p:cNvPicPr>
            <a:picLocks noChangeAspect="1"/>
          </p:cNvPicPr>
          <p:nvPr/>
        </p:nvPicPr>
        <p:blipFill>
          <a:blip r:embed="rId2"/>
          <a:stretch>
            <a:fillRect/>
          </a:stretch>
        </p:blipFill>
        <p:spPr>
          <a:xfrm>
            <a:off x="7519080" y="2565931"/>
            <a:ext cx="4298248" cy="2935785"/>
          </a:xfrm>
          <a:prstGeom prst="rect">
            <a:avLst/>
          </a:prstGeom>
        </p:spPr>
      </p:pic>
    </p:spTree>
    <p:extLst>
      <p:ext uri="{BB962C8B-B14F-4D97-AF65-F5344CB8AC3E}">
        <p14:creationId xmlns:p14="http://schemas.microsoft.com/office/powerpoint/2010/main" val="345838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39259E-53B1-43F6-F336-6F5768D12471}"/>
              </a:ext>
            </a:extLst>
          </p:cNvPr>
          <p:cNvSpPr>
            <a:spLocks noGrp="1"/>
          </p:cNvSpPr>
          <p:nvPr>
            <p:ph type="title"/>
          </p:nvPr>
        </p:nvSpPr>
        <p:spPr/>
        <p:txBody>
          <a:bodyPr/>
          <a:lstStyle/>
          <a:p>
            <a:r>
              <a:rPr lang="fr-FR" b="1" u="sng" dirty="0"/>
              <a:t>2. </a:t>
            </a:r>
            <a:r>
              <a:rPr lang="en-US" b="1" u="sng" dirty="0"/>
              <a:t>Men drink more than women</a:t>
            </a:r>
            <a:endParaRPr lang="fr-FR" dirty="0"/>
          </a:p>
        </p:txBody>
      </p:sp>
      <p:sp>
        <p:nvSpPr>
          <p:cNvPr id="3" name="Espace réservé du contenu 2">
            <a:extLst>
              <a:ext uri="{FF2B5EF4-FFF2-40B4-BE49-F238E27FC236}">
                <a16:creationId xmlns:a16="http://schemas.microsoft.com/office/drawing/2014/main" id="{F07EA72C-CA8B-A4D1-C3D8-5740AFF7C9C8}"/>
              </a:ext>
            </a:extLst>
          </p:cNvPr>
          <p:cNvSpPr>
            <a:spLocks noGrp="1"/>
          </p:cNvSpPr>
          <p:nvPr>
            <p:ph idx="1"/>
          </p:nvPr>
        </p:nvSpPr>
        <p:spPr>
          <a:xfrm>
            <a:off x="838200" y="1825625"/>
            <a:ext cx="10515600" cy="4463208"/>
          </a:xfrm>
        </p:spPr>
        <p:txBody>
          <a:bodyPr>
            <a:normAutofit fontScale="77500" lnSpcReduction="20000"/>
          </a:bodyPr>
          <a:lstStyle/>
          <a:p>
            <a:pPr marL="0" indent="0">
              <a:buNone/>
            </a:pPr>
            <a:r>
              <a:rPr lang="fr-FR" dirty="0"/>
              <a:t>Documentation </a:t>
            </a:r>
            <a:r>
              <a:rPr lang="fr-FR" dirty="0" err="1"/>
              <a:t>link</a:t>
            </a:r>
            <a:r>
              <a:rPr lang="fr-FR" dirty="0"/>
              <a:t> :</a:t>
            </a:r>
          </a:p>
          <a:p>
            <a:pPr marL="0" indent="0">
              <a:buNone/>
            </a:pPr>
            <a:r>
              <a:rPr lang="en-US" dirty="0">
                <a:hlinkClick r:id="rId2"/>
              </a:rPr>
              <a:t>Investigating the Role of Alcohol in </a:t>
            </a:r>
            <a:r>
              <a:rPr lang="en-US" dirty="0" err="1">
                <a:hlinkClick r:id="rId2"/>
              </a:rPr>
              <a:t>Behavioural</a:t>
            </a:r>
            <a:r>
              <a:rPr lang="en-US" dirty="0">
                <a:hlinkClick r:id="rId2"/>
              </a:rPr>
              <a:t> Problems at School among Secondary School Students in Barbados - PubMed (nih.gov)</a:t>
            </a:r>
            <a:endParaRPr lang="fr-FR" dirty="0"/>
          </a:p>
          <a:p>
            <a:endParaRPr lang="fr-FR" dirty="0"/>
          </a:p>
          <a:p>
            <a:pPr marL="0" indent="0">
              <a:buNone/>
            </a:pPr>
            <a:r>
              <a:rPr lang="en-US" sz="2200" dirty="0"/>
              <a:t>This document focuses on alcohol consumption among Romanian students and its correlations with other lifestyle factors. The following is some information useful to prove the </a:t>
            </a:r>
            <a:r>
              <a:rPr lang="en-US" sz="2200" dirty="0" err="1"/>
              <a:t>hypothese</a:t>
            </a:r>
            <a:r>
              <a:rPr lang="en-US" sz="2200" dirty="0"/>
              <a:t> that men drink more than woman :</a:t>
            </a:r>
          </a:p>
          <a:p>
            <a:pPr marL="0" indent="0">
              <a:buNone/>
            </a:pPr>
            <a:endParaRPr lang="en-US" sz="2200" dirty="0"/>
          </a:p>
          <a:p>
            <a:pPr marL="0" indent="0">
              <a:buNone/>
            </a:pPr>
            <a:r>
              <a:rPr lang="en-US" sz="2200" dirty="0"/>
              <a:t>The aim of the study was to assess the alcohol consumption of Romanian students and correlate it with other lifestyle factors. The cross-sectional study involved 1212 university students, with an average age of 21.1 2.4 years. The results indicate a high prevalence of alcohol consumption among the student population studied, reaching 79.9%.</a:t>
            </a:r>
          </a:p>
          <a:p>
            <a:pPr marL="0" indent="0">
              <a:buNone/>
            </a:pPr>
            <a:endParaRPr lang="en-US" sz="2200" dirty="0"/>
          </a:p>
          <a:p>
            <a:pPr marL="0" indent="0">
              <a:buNone/>
            </a:pPr>
            <a:r>
              <a:rPr lang="en-US" sz="2200" dirty="0"/>
              <a:t>Multiple regression analyses revealed several significant associations with alcohol consumption, including gender: Alcohol consumption was positively associated with the male gender.</a:t>
            </a:r>
          </a:p>
          <a:p>
            <a:pPr marL="0" indent="0">
              <a:buNone/>
            </a:pPr>
            <a:r>
              <a:rPr lang="en-US" sz="2200" dirty="0"/>
              <a:t>So using this documentation and the data from the previous slide, it further confirms the assumption</a:t>
            </a:r>
            <a:r>
              <a:rPr lang="fr-FR" sz="2200" dirty="0"/>
              <a:t>.</a:t>
            </a:r>
            <a:endParaRPr lang="en-US" sz="2200" dirty="0"/>
          </a:p>
        </p:txBody>
      </p:sp>
    </p:spTree>
    <p:extLst>
      <p:ext uri="{BB962C8B-B14F-4D97-AF65-F5344CB8AC3E}">
        <p14:creationId xmlns:p14="http://schemas.microsoft.com/office/powerpoint/2010/main" val="153102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134FDD2-3D9B-63A9-92EE-F1E1BFE5FC04}"/>
              </a:ext>
            </a:extLst>
          </p:cNvPr>
          <p:cNvSpPr>
            <a:spLocks noGrp="1"/>
          </p:cNvSpPr>
          <p:nvPr>
            <p:ph idx="1"/>
          </p:nvPr>
        </p:nvSpPr>
        <p:spPr>
          <a:xfrm>
            <a:off x="838200" y="391886"/>
            <a:ext cx="10515600" cy="5785077"/>
          </a:xfrm>
        </p:spPr>
        <p:txBody>
          <a:bodyPr>
            <a:normAutofit/>
          </a:bodyPr>
          <a:lstStyle/>
          <a:p>
            <a:pPr marL="0" indent="0" algn="ctr">
              <a:buNone/>
            </a:pPr>
            <a:r>
              <a:rPr lang="en-US" b="1" i="0" u="sng" dirty="0">
                <a:effectLst/>
              </a:rPr>
              <a:t>SUMMARY :</a:t>
            </a:r>
          </a:p>
          <a:p>
            <a:pPr algn="ctr"/>
            <a:endParaRPr lang="en-US" b="0" i="0" dirty="0">
              <a:solidFill>
                <a:srgbClr val="1D2125"/>
              </a:solidFill>
              <a:effectLst/>
            </a:endParaRPr>
          </a:p>
          <a:p>
            <a:pPr algn="ctr"/>
            <a:r>
              <a:rPr lang="en-US" b="0" i="0" dirty="0">
                <a:solidFill>
                  <a:schemeClr val="accent1">
                    <a:lumMod val="50000"/>
                  </a:schemeClr>
                </a:solidFill>
                <a:effectLst/>
              </a:rPr>
              <a:t>WHY</a:t>
            </a:r>
          </a:p>
          <a:p>
            <a:pPr algn="ctr"/>
            <a:endParaRPr lang="en-US" b="0" i="0" dirty="0">
              <a:solidFill>
                <a:srgbClr val="1D2125"/>
              </a:solidFill>
              <a:effectLst/>
            </a:endParaRPr>
          </a:p>
          <a:p>
            <a:pPr algn="ctr"/>
            <a:r>
              <a:rPr lang="en-US" dirty="0">
                <a:solidFill>
                  <a:schemeClr val="accent4">
                    <a:lumMod val="50000"/>
                  </a:schemeClr>
                </a:solidFill>
              </a:rPr>
              <a:t>OBJECTIVES</a:t>
            </a:r>
          </a:p>
          <a:p>
            <a:pPr algn="ctr"/>
            <a:endParaRPr lang="en-US" dirty="0">
              <a:solidFill>
                <a:schemeClr val="accent4">
                  <a:lumMod val="50000"/>
                </a:schemeClr>
              </a:solidFill>
            </a:endParaRPr>
          </a:p>
          <a:p>
            <a:pPr algn="ctr"/>
            <a:r>
              <a:rPr lang="en-US" dirty="0">
                <a:solidFill>
                  <a:schemeClr val="accent2">
                    <a:lumMod val="50000"/>
                  </a:schemeClr>
                </a:solidFill>
              </a:rPr>
              <a:t>HYPOTHESES</a:t>
            </a:r>
          </a:p>
          <a:p>
            <a:pPr algn="ctr"/>
            <a:endParaRPr lang="en-US" dirty="0"/>
          </a:p>
          <a:p>
            <a:pPr algn="ctr"/>
            <a:r>
              <a:rPr lang="en-US" dirty="0">
                <a:solidFill>
                  <a:schemeClr val="accent6">
                    <a:lumMod val="75000"/>
                  </a:schemeClr>
                </a:solidFill>
              </a:rPr>
              <a:t>HOW </a:t>
            </a:r>
          </a:p>
          <a:p>
            <a:pPr algn="ctr"/>
            <a:endParaRPr lang="en-US" dirty="0"/>
          </a:p>
          <a:p>
            <a:pPr algn="ctr"/>
            <a:r>
              <a:rPr lang="en-US" dirty="0">
                <a:solidFill>
                  <a:schemeClr val="accent3">
                    <a:lumMod val="50000"/>
                  </a:schemeClr>
                </a:solidFill>
              </a:rPr>
              <a:t>INITIAL RESULT</a:t>
            </a:r>
            <a:endParaRPr lang="fr-FR" sz="2000" dirty="0"/>
          </a:p>
        </p:txBody>
      </p:sp>
    </p:spTree>
    <p:extLst>
      <p:ext uri="{BB962C8B-B14F-4D97-AF65-F5344CB8AC3E}">
        <p14:creationId xmlns:p14="http://schemas.microsoft.com/office/powerpoint/2010/main" val="358461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0FCE82-4794-75A2-53DD-212C1CB50BF7}"/>
              </a:ext>
            </a:extLst>
          </p:cNvPr>
          <p:cNvSpPr>
            <a:spLocks noGrp="1"/>
          </p:cNvSpPr>
          <p:nvPr>
            <p:ph type="title"/>
          </p:nvPr>
        </p:nvSpPr>
        <p:spPr>
          <a:xfrm>
            <a:off x="838200" y="102021"/>
            <a:ext cx="10515600" cy="1325563"/>
          </a:xfrm>
        </p:spPr>
        <p:txBody>
          <a:bodyPr/>
          <a:lstStyle/>
          <a:p>
            <a:pPr algn="ctr"/>
            <a:r>
              <a:rPr lang="en-US" b="1" u="sng" dirty="0"/>
              <a:t>Why was this topic chosen </a:t>
            </a:r>
            <a:r>
              <a:rPr lang="fr-FR" b="1" u="sng" dirty="0"/>
              <a:t>:</a:t>
            </a:r>
          </a:p>
        </p:txBody>
      </p:sp>
      <p:sp>
        <p:nvSpPr>
          <p:cNvPr id="3" name="Espace réservé du contenu 2">
            <a:extLst>
              <a:ext uri="{FF2B5EF4-FFF2-40B4-BE49-F238E27FC236}">
                <a16:creationId xmlns:a16="http://schemas.microsoft.com/office/drawing/2014/main" id="{C2AA9F0E-209C-D53A-53F7-96750602BF54}"/>
              </a:ext>
            </a:extLst>
          </p:cNvPr>
          <p:cNvSpPr>
            <a:spLocks noGrp="1"/>
          </p:cNvSpPr>
          <p:nvPr>
            <p:ph idx="1"/>
          </p:nvPr>
        </p:nvSpPr>
        <p:spPr>
          <a:xfrm>
            <a:off x="838200" y="1427584"/>
            <a:ext cx="10515600" cy="5328395"/>
          </a:xfrm>
        </p:spPr>
        <p:txBody>
          <a:bodyPr>
            <a:normAutofit fontScale="55000" lnSpcReduction="20000"/>
          </a:bodyPr>
          <a:lstStyle/>
          <a:p>
            <a:pPr marL="0" indent="0">
              <a:buNone/>
            </a:pPr>
            <a:r>
              <a:rPr lang="en-US" sz="3400" b="1" dirty="0"/>
              <a:t>We chose this topic because there are several interesting points that make us want to study this topic, such as:</a:t>
            </a:r>
          </a:p>
          <a:p>
            <a:pPr marL="0" indent="0">
              <a:buNone/>
            </a:pPr>
            <a:endParaRPr lang="en-US" b="1" dirty="0"/>
          </a:p>
          <a:p>
            <a:pPr marL="0" indent="0">
              <a:buNone/>
            </a:pPr>
            <a:r>
              <a:rPr lang="en-US" b="1" dirty="0"/>
              <a:t>Public health: </a:t>
            </a:r>
            <a:r>
              <a:rPr lang="en-US" dirty="0"/>
              <a:t>Excessive alcohol consumption can have serious consequences for the physical and mental health of individuals. By studying alcohol consumption among students, we can identify the trends, risks and associated health problems.</a:t>
            </a:r>
          </a:p>
          <a:p>
            <a:pPr marL="0" indent="0">
              <a:buNone/>
            </a:pPr>
            <a:endParaRPr lang="en-US" dirty="0"/>
          </a:p>
          <a:p>
            <a:pPr marL="0" indent="0">
              <a:buNone/>
            </a:pPr>
            <a:r>
              <a:rPr lang="en-US" b="1" dirty="0"/>
              <a:t>Prevention of abuse: </a:t>
            </a:r>
            <a:r>
              <a:rPr lang="en-US" dirty="0"/>
              <a:t>Understanding students' drinking habits helps develop more effective prevention strategies to reduce the risk of alcohol abuse, addiction and risky behaviors.</a:t>
            </a:r>
          </a:p>
          <a:p>
            <a:pPr marL="0" indent="0">
              <a:buNone/>
            </a:pPr>
            <a:endParaRPr lang="en-US" b="1" dirty="0"/>
          </a:p>
          <a:p>
            <a:pPr marL="0" indent="0">
              <a:buNone/>
            </a:pPr>
            <a:r>
              <a:rPr lang="en-US" b="1" dirty="0"/>
              <a:t>Risk behaviors: </a:t>
            </a:r>
            <a:r>
              <a:rPr lang="en-US" dirty="0"/>
              <a:t>Alcohol consumption may be associated with risk behaviors such as drunk driving, sexual assault, accidents, etc. Studying these links allows for targeted awareness and intervention programs.</a:t>
            </a:r>
          </a:p>
          <a:p>
            <a:pPr marL="0" indent="0">
              <a:buNone/>
            </a:pPr>
            <a:endParaRPr lang="en-US" dirty="0"/>
          </a:p>
          <a:p>
            <a:pPr marL="0" indent="0">
              <a:buNone/>
            </a:pPr>
            <a:r>
              <a:rPr lang="en-US" b="1" dirty="0"/>
              <a:t>Impact on studies: </a:t>
            </a:r>
            <a:r>
              <a:rPr lang="en-US" dirty="0"/>
              <a:t>Excessive alcohol consumption can have a negative impact on students' academic success by disrupting their concentration, memory and overall performance. By understanding these links, educational institutions can develop support initiatives.</a:t>
            </a:r>
          </a:p>
          <a:p>
            <a:pPr marL="0" indent="0">
              <a:buNone/>
            </a:pPr>
            <a:endParaRPr lang="en-US" dirty="0"/>
          </a:p>
          <a:p>
            <a:pPr marL="0" indent="0">
              <a:buNone/>
            </a:pPr>
            <a:r>
              <a:rPr lang="en-US" b="1" dirty="0"/>
              <a:t>Institutional Response: </a:t>
            </a:r>
            <a:r>
              <a:rPr lang="en-US" dirty="0"/>
              <a:t>Universities and colleges can use student alcohol consumption data to adapt their mental health and wellness policies and resources. This may include outreach programs, counselling services, and resources to help students manage the stresses and pressures associated with academic life.</a:t>
            </a:r>
          </a:p>
          <a:p>
            <a:pPr marL="0" indent="0">
              <a:buNone/>
            </a:pPr>
            <a:endParaRPr lang="en-US" dirty="0"/>
          </a:p>
          <a:p>
            <a:pPr marL="0" indent="0">
              <a:buNone/>
            </a:pPr>
            <a:r>
              <a:rPr lang="en-US" b="1" dirty="0"/>
              <a:t>Sociological research: </a:t>
            </a:r>
            <a:r>
              <a:rPr lang="en-US" dirty="0"/>
              <a:t>The study of student alcohol consumption can also provide important information on social trends, cultural influences and factors that contribute to alcohol-related behaviors in this specific population.</a:t>
            </a:r>
          </a:p>
          <a:p>
            <a:pPr marL="0" indent="0">
              <a:buNone/>
            </a:pPr>
            <a:endParaRPr lang="en-US" dirty="0"/>
          </a:p>
        </p:txBody>
      </p:sp>
    </p:spTree>
    <p:extLst>
      <p:ext uri="{BB962C8B-B14F-4D97-AF65-F5344CB8AC3E}">
        <p14:creationId xmlns:p14="http://schemas.microsoft.com/office/powerpoint/2010/main" val="90106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0C37C7-419A-C25B-529E-BA359F12ECED}"/>
              </a:ext>
            </a:extLst>
          </p:cNvPr>
          <p:cNvSpPr>
            <a:spLocks noGrp="1"/>
          </p:cNvSpPr>
          <p:nvPr>
            <p:ph type="title"/>
          </p:nvPr>
        </p:nvSpPr>
        <p:spPr/>
        <p:txBody>
          <a:bodyPr/>
          <a:lstStyle/>
          <a:p>
            <a:r>
              <a:rPr lang="fr-FR" b="1" u="sng" dirty="0"/>
              <a:t>Objectives :</a:t>
            </a:r>
          </a:p>
        </p:txBody>
      </p:sp>
      <p:sp>
        <p:nvSpPr>
          <p:cNvPr id="3" name="Espace réservé du contenu 2">
            <a:extLst>
              <a:ext uri="{FF2B5EF4-FFF2-40B4-BE49-F238E27FC236}">
                <a16:creationId xmlns:a16="http://schemas.microsoft.com/office/drawing/2014/main" id="{D18BFFA6-D814-633E-BD52-6F61982294D6}"/>
              </a:ext>
            </a:extLst>
          </p:cNvPr>
          <p:cNvSpPr>
            <a:spLocks noGrp="1"/>
          </p:cNvSpPr>
          <p:nvPr>
            <p:ph idx="1"/>
          </p:nvPr>
        </p:nvSpPr>
        <p:spPr/>
        <p:txBody>
          <a:bodyPr/>
          <a:lstStyle/>
          <a:p>
            <a:r>
              <a:rPr lang="en-US" dirty="0"/>
              <a:t>The objective of this project is to make an analysis of the data and to document it in order to bring the most convincing results regarding the consumption of alcohol among the students. Through this analysis and this work, we could help the University of Vic or our university (ESILV) in the help and follow-up of students with alcohol problems.</a:t>
            </a:r>
          </a:p>
          <a:p>
            <a:endParaRPr lang="en-US" dirty="0"/>
          </a:p>
          <a:p>
            <a:r>
              <a:rPr lang="en-US" dirty="0"/>
              <a:t>So with our project we will try to find several important factors that promote alcohol consumption, in order to make it easier to make predictions that will make it easier to find students in need.</a:t>
            </a:r>
            <a:endParaRPr lang="fr-FR" dirty="0"/>
          </a:p>
        </p:txBody>
      </p:sp>
    </p:spTree>
    <p:extLst>
      <p:ext uri="{BB962C8B-B14F-4D97-AF65-F5344CB8AC3E}">
        <p14:creationId xmlns:p14="http://schemas.microsoft.com/office/powerpoint/2010/main" val="254408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9BBFE2-9781-1898-3B83-B0647E658390}"/>
              </a:ext>
            </a:extLst>
          </p:cNvPr>
          <p:cNvSpPr>
            <a:spLocks noGrp="1"/>
          </p:cNvSpPr>
          <p:nvPr>
            <p:ph type="title"/>
          </p:nvPr>
        </p:nvSpPr>
        <p:spPr>
          <a:xfrm>
            <a:off x="838200" y="196558"/>
            <a:ext cx="10515600" cy="1325563"/>
          </a:xfrm>
        </p:spPr>
        <p:txBody>
          <a:bodyPr/>
          <a:lstStyle/>
          <a:p>
            <a:pPr algn="ctr"/>
            <a:r>
              <a:rPr lang="fr-FR" b="1" u="sng" dirty="0" err="1"/>
              <a:t>Hypothesis</a:t>
            </a:r>
            <a:r>
              <a:rPr lang="fr-FR" b="1" u="sng" dirty="0"/>
              <a:t> :</a:t>
            </a:r>
          </a:p>
        </p:txBody>
      </p:sp>
      <p:sp>
        <p:nvSpPr>
          <p:cNvPr id="3" name="Espace réservé du contenu 2">
            <a:extLst>
              <a:ext uri="{FF2B5EF4-FFF2-40B4-BE49-F238E27FC236}">
                <a16:creationId xmlns:a16="http://schemas.microsoft.com/office/drawing/2014/main" id="{EFDB9449-E0E2-FE14-3076-1736976B64B5}"/>
              </a:ext>
            </a:extLst>
          </p:cNvPr>
          <p:cNvSpPr>
            <a:spLocks noGrp="1"/>
          </p:cNvSpPr>
          <p:nvPr>
            <p:ph idx="1"/>
          </p:nvPr>
        </p:nvSpPr>
        <p:spPr>
          <a:xfrm>
            <a:off x="838200" y="1483567"/>
            <a:ext cx="10515600" cy="5009308"/>
          </a:xfrm>
        </p:spPr>
        <p:txBody>
          <a:bodyPr>
            <a:normAutofit lnSpcReduction="10000"/>
          </a:bodyPr>
          <a:lstStyle/>
          <a:p>
            <a:pPr marL="0" indent="0">
              <a:buNone/>
            </a:pPr>
            <a:r>
              <a:rPr lang="en-US" sz="2400" dirty="0"/>
              <a:t>Here are some hypotheses that we have developed for the moment, in the rest of the project we may change, withdraw or add assumptions.</a:t>
            </a:r>
          </a:p>
          <a:p>
            <a:pPr marL="0" indent="0">
              <a:buNone/>
            </a:pPr>
            <a:endParaRPr lang="en-US" sz="2400" dirty="0"/>
          </a:p>
          <a:p>
            <a:pPr marL="0" indent="0">
              <a:buNone/>
            </a:pPr>
            <a:r>
              <a:rPr lang="en-US" sz="2400" dirty="0"/>
              <a:t>Hypotheses :</a:t>
            </a:r>
          </a:p>
          <a:p>
            <a:r>
              <a:rPr lang="en-US" sz="2400" dirty="0"/>
              <a:t>There is a correlation between grades and alcohol consumption</a:t>
            </a:r>
          </a:p>
          <a:p>
            <a:r>
              <a:rPr lang="en-US" sz="2400" dirty="0"/>
              <a:t>Men drink more alcohol than women</a:t>
            </a:r>
          </a:p>
          <a:p>
            <a:r>
              <a:rPr lang="en-US" sz="2400" dirty="0"/>
              <a:t>There is a correlation between bad relationships with parents and alcohol consumption</a:t>
            </a:r>
          </a:p>
          <a:p>
            <a:r>
              <a:rPr lang="en-US" sz="2400" dirty="0"/>
              <a:t>Students who study a little will drink much more alcohol</a:t>
            </a:r>
          </a:p>
          <a:p>
            <a:r>
              <a:rPr lang="en-US" sz="2400" dirty="0"/>
              <a:t>Students with not much money consume more alcohol</a:t>
            </a:r>
          </a:p>
          <a:p>
            <a:r>
              <a:rPr lang="en-US" sz="2400" dirty="0"/>
              <a:t>Students who often go out with friends drink more</a:t>
            </a:r>
          </a:p>
          <a:p>
            <a:r>
              <a:rPr lang="en-US" sz="2400" dirty="0"/>
              <a:t>Students with many absences drink a lot</a:t>
            </a:r>
          </a:p>
        </p:txBody>
      </p:sp>
    </p:spTree>
    <p:extLst>
      <p:ext uri="{BB962C8B-B14F-4D97-AF65-F5344CB8AC3E}">
        <p14:creationId xmlns:p14="http://schemas.microsoft.com/office/powerpoint/2010/main" val="276425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54D14-3CD1-1D66-244B-96E357937EF9}"/>
              </a:ext>
            </a:extLst>
          </p:cNvPr>
          <p:cNvSpPr>
            <a:spLocks noGrp="1"/>
          </p:cNvSpPr>
          <p:nvPr>
            <p:ph type="title"/>
          </p:nvPr>
        </p:nvSpPr>
        <p:spPr/>
        <p:txBody>
          <a:bodyPr/>
          <a:lstStyle/>
          <a:p>
            <a:pPr algn="ctr"/>
            <a:r>
              <a:rPr lang="fr-FR" b="1" u="sng" dirty="0"/>
              <a:t>How :</a:t>
            </a:r>
          </a:p>
        </p:txBody>
      </p:sp>
      <p:sp>
        <p:nvSpPr>
          <p:cNvPr id="3" name="Espace réservé du contenu 2">
            <a:extLst>
              <a:ext uri="{FF2B5EF4-FFF2-40B4-BE49-F238E27FC236}">
                <a16:creationId xmlns:a16="http://schemas.microsoft.com/office/drawing/2014/main" id="{483AA6D6-A85B-0599-2CBF-22F9AE81195B}"/>
              </a:ext>
            </a:extLst>
          </p:cNvPr>
          <p:cNvSpPr>
            <a:spLocks noGrp="1"/>
          </p:cNvSpPr>
          <p:nvPr>
            <p:ph idx="1"/>
          </p:nvPr>
        </p:nvSpPr>
        <p:spPr/>
        <p:txBody>
          <a:bodyPr/>
          <a:lstStyle/>
          <a:p>
            <a:pPr marL="0" indent="0">
              <a:buNone/>
            </a:pPr>
            <a:r>
              <a:rPr lang="fr-FR" dirty="0"/>
              <a:t>In </a:t>
            </a:r>
            <a:r>
              <a:rPr lang="fr-FR" dirty="0" err="1"/>
              <a:t>this</a:t>
            </a:r>
            <a:r>
              <a:rPr lang="fr-FR" dirty="0"/>
              <a:t> </a:t>
            </a:r>
            <a:r>
              <a:rPr lang="fr-FR" dirty="0" err="1"/>
              <a:t>project</a:t>
            </a:r>
            <a:r>
              <a:rPr lang="fr-FR" dirty="0"/>
              <a:t>, </a:t>
            </a:r>
            <a:r>
              <a:rPr lang="fr-FR" dirty="0" err="1"/>
              <a:t>we</a:t>
            </a:r>
            <a:r>
              <a:rPr lang="fr-FR" dirty="0"/>
              <a:t> are </a:t>
            </a:r>
            <a:r>
              <a:rPr lang="fr-FR" dirty="0" err="1"/>
              <a:t>gonna</a:t>
            </a:r>
            <a:r>
              <a:rPr lang="fr-FR" dirty="0"/>
              <a:t> </a:t>
            </a:r>
            <a:r>
              <a:rPr lang="fr-FR" dirty="0" err="1"/>
              <a:t>study</a:t>
            </a:r>
            <a:r>
              <a:rPr lang="fr-FR" dirty="0"/>
              <a:t> </a:t>
            </a:r>
            <a:r>
              <a:rPr lang="fr-FR" dirty="0" err="1"/>
              <a:t>each</a:t>
            </a:r>
            <a:r>
              <a:rPr lang="fr-FR" dirty="0"/>
              <a:t> </a:t>
            </a:r>
            <a:r>
              <a:rPr lang="fr-FR" dirty="0" err="1"/>
              <a:t>hypothesis</a:t>
            </a:r>
            <a:r>
              <a:rPr lang="fr-FR" dirty="0"/>
              <a:t> in 3 main </a:t>
            </a:r>
            <a:r>
              <a:rPr lang="fr-FR" dirty="0" err="1"/>
              <a:t>steps</a:t>
            </a:r>
            <a:r>
              <a:rPr lang="fr-FR" dirty="0"/>
              <a:t> :</a:t>
            </a:r>
          </a:p>
          <a:p>
            <a:pPr marL="514350" indent="-514350">
              <a:buAutoNum type="arabicPeriod"/>
            </a:pPr>
            <a:r>
              <a:rPr lang="en-US" dirty="0"/>
              <a:t>Reflection : we will reflect on the hypothesis, make changes or clarifications</a:t>
            </a:r>
          </a:p>
          <a:p>
            <a:pPr marL="514350" indent="-514350">
              <a:buAutoNum type="arabicPeriod"/>
            </a:pPr>
            <a:r>
              <a:rPr lang="en-US" dirty="0"/>
              <a:t>Using the dataset: We will use the dataset retrieved on Kaggle to provide details on the hypothesis, to modify or demonstrate the hypothesis</a:t>
            </a:r>
          </a:p>
          <a:p>
            <a:pPr marL="514350" indent="-514350">
              <a:buAutoNum type="arabicPeriod"/>
            </a:pPr>
            <a:r>
              <a:rPr lang="en-US" dirty="0"/>
              <a:t>Use scientific documentation online to compare our results, which allows us to better develop our results or to show that our results are not correct (primarily with </a:t>
            </a:r>
            <a:r>
              <a:rPr lang="en-US" dirty="0" err="1"/>
              <a:t>pubmed</a:t>
            </a:r>
            <a:r>
              <a:rPr lang="en-US" dirty="0"/>
              <a:t>)</a:t>
            </a:r>
            <a:endParaRPr lang="fr-FR" dirty="0"/>
          </a:p>
        </p:txBody>
      </p:sp>
    </p:spTree>
    <p:extLst>
      <p:ext uri="{BB962C8B-B14F-4D97-AF65-F5344CB8AC3E}">
        <p14:creationId xmlns:p14="http://schemas.microsoft.com/office/powerpoint/2010/main" val="342751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01933-6AD1-D01F-21BD-83C4BF4FA00B}"/>
              </a:ext>
            </a:extLst>
          </p:cNvPr>
          <p:cNvSpPr>
            <a:spLocks noGrp="1"/>
          </p:cNvSpPr>
          <p:nvPr>
            <p:ph type="title"/>
          </p:nvPr>
        </p:nvSpPr>
        <p:spPr/>
        <p:txBody>
          <a:bodyPr/>
          <a:lstStyle/>
          <a:p>
            <a:pPr algn="ctr"/>
            <a:r>
              <a:rPr lang="fr-FR" b="1" u="sng" dirty="0"/>
              <a:t>Initial </a:t>
            </a:r>
            <a:r>
              <a:rPr lang="fr-FR" b="1" u="sng" dirty="0" err="1"/>
              <a:t>results</a:t>
            </a:r>
            <a:r>
              <a:rPr lang="fr-FR" b="1" u="sng" dirty="0"/>
              <a:t> :</a:t>
            </a:r>
          </a:p>
        </p:txBody>
      </p:sp>
      <p:sp>
        <p:nvSpPr>
          <p:cNvPr id="3" name="Espace réservé du contenu 2">
            <a:extLst>
              <a:ext uri="{FF2B5EF4-FFF2-40B4-BE49-F238E27FC236}">
                <a16:creationId xmlns:a16="http://schemas.microsoft.com/office/drawing/2014/main" id="{719038BA-682C-56CB-B7D1-A9A7667BAF3E}"/>
              </a:ext>
            </a:extLst>
          </p:cNvPr>
          <p:cNvSpPr>
            <a:spLocks noGrp="1"/>
          </p:cNvSpPr>
          <p:nvPr>
            <p:ph idx="1"/>
          </p:nvPr>
        </p:nvSpPr>
        <p:spPr/>
        <p:txBody>
          <a:bodyPr/>
          <a:lstStyle/>
          <a:p>
            <a:pPr marL="0" indent="0">
              <a:buNone/>
            </a:pPr>
            <a:r>
              <a:rPr lang="en-US" sz="2800" dirty="0"/>
              <a:t>1. There is a correlation between grades and alcohol consumption</a:t>
            </a:r>
          </a:p>
          <a:p>
            <a:pPr marL="0" indent="0">
              <a:buNone/>
            </a:pPr>
            <a:r>
              <a:rPr lang="en-US" sz="2800" dirty="0"/>
              <a:t>2. Men drink more alcohol than women</a:t>
            </a:r>
          </a:p>
          <a:p>
            <a:endParaRPr lang="fr-FR" dirty="0"/>
          </a:p>
        </p:txBody>
      </p:sp>
    </p:spTree>
    <p:extLst>
      <p:ext uri="{BB962C8B-B14F-4D97-AF65-F5344CB8AC3E}">
        <p14:creationId xmlns:p14="http://schemas.microsoft.com/office/powerpoint/2010/main" val="11229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BB2882C-529E-E289-479C-C5CDBA754430}"/>
              </a:ext>
            </a:extLst>
          </p:cNvPr>
          <p:cNvSpPr>
            <a:spLocks noGrp="1" noChangeArrowheads="1"/>
          </p:cNvSpPr>
          <p:nvPr>
            <p:ph idx="1"/>
          </p:nvPr>
        </p:nvSpPr>
        <p:spPr bwMode="auto">
          <a:xfrm>
            <a:off x="264595" y="258900"/>
            <a:ext cx="7133363" cy="6340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fr-FR" altLang="fr-FR" sz="1600" b="1" i="0" strike="noStrike" cap="none" normalizeH="0" baseline="0" dirty="0">
                <a:ln>
                  <a:noFill/>
                </a:ln>
                <a:solidFill>
                  <a:schemeClr val="tx1"/>
                </a:solidFill>
                <a:effectLst/>
                <a:latin typeface="var(--jp-code-font-family)"/>
              </a:rPr>
              <a:t>1.   </a:t>
            </a:r>
            <a:r>
              <a:rPr kumimoji="0" lang="fr-FR" altLang="fr-FR" sz="1600" b="1" i="0" u="sng" strike="noStrike" cap="none" normalizeH="0" baseline="0" dirty="0" err="1">
                <a:ln>
                  <a:noFill/>
                </a:ln>
                <a:solidFill>
                  <a:schemeClr val="tx1"/>
                </a:solidFill>
                <a:effectLst/>
                <a:latin typeface="var(--jp-code-font-family)"/>
              </a:rPr>
              <a:t>Study</a:t>
            </a:r>
            <a:r>
              <a:rPr kumimoji="0" lang="fr-FR" altLang="fr-FR" sz="1600" b="1" i="0" u="sng" strike="noStrike" cap="none" normalizeH="0" baseline="0" dirty="0">
                <a:ln>
                  <a:noFill/>
                </a:ln>
                <a:solidFill>
                  <a:schemeClr val="tx1"/>
                </a:solidFill>
                <a:effectLst/>
                <a:latin typeface="var(--jp-code-font-family)"/>
              </a:rPr>
              <a:t> of the </a:t>
            </a:r>
            <a:r>
              <a:rPr kumimoji="0" lang="fr-FR" altLang="fr-FR" sz="1600" b="1" i="0" u="sng" strike="noStrike" cap="none" normalizeH="0" baseline="0" dirty="0" err="1">
                <a:ln>
                  <a:noFill/>
                </a:ln>
                <a:solidFill>
                  <a:schemeClr val="tx1"/>
                </a:solidFill>
                <a:effectLst/>
                <a:latin typeface="var(--jp-code-font-family)"/>
              </a:rPr>
              <a:t>workday</a:t>
            </a:r>
            <a:r>
              <a:rPr kumimoji="0" lang="fr-FR" altLang="fr-FR" sz="1600" b="1" i="0" u="sng" strike="noStrike" cap="none" normalizeH="0" baseline="0" dirty="0">
                <a:ln>
                  <a:noFill/>
                </a:ln>
                <a:solidFill>
                  <a:schemeClr val="tx1"/>
                </a:solidFill>
                <a:effectLst/>
                <a:latin typeface="var(--jp-code-font-family)"/>
              </a:rPr>
              <a:t> </a:t>
            </a:r>
            <a:r>
              <a:rPr kumimoji="0" lang="fr-FR" altLang="fr-FR" sz="1600" b="1" i="0" u="sng" strike="noStrike" cap="none" normalizeH="0" baseline="0" dirty="0" err="1">
                <a:ln>
                  <a:noFill/>
                </a:ln>
                <a:solidFill>
                  <a:schemeClr val="tx1"/>
                </a:solidFill>
                <a:effectLst/>
                <a:latin typeface="var(--jp-code-font-family)"/>
              </a:rPr>
              <a:t>consumption</a:t>
            </a:r>
            <a:r>
              <a:rPr kumimoji="0" lang="fr-FR" altLang="fr-FR" sz="1600" b="1" i="0" u="sng" strike="noStrike" cap="none" normalizeH="0" baseline="0" dirty="0">
                <a:ln>
                  <a:noFill/>
                </a:ln>
                <a:solidFill>
                  <a:schemeClr val="tx1"/>
                </a:solidFill>
                <a:effectLst/>
                <a:latin typeface="var(--jp-code-font-family)"/>
              </a:rPr>
              <a:t> of </a:t>
            </a:r>
            <a:r>
              <a:rPr kumimoji="0" lang="fr-FR" altLang="fr-FR" sz="1600" b="1" i="0" u="sng" strike="noStrike" cap="none" normalizeH="0" baseline="0" dirty="0" err="1">
                <a:ln>
                  <a:noFill/>
                </a:ln>
                <a:solidFill>
                  <a:schemeClr val="tx1"/>
                </a:solidFill>
                <a:effectLst/>
                <a:latin typeface="var(--jp-code-font-family)"/>
              </a:rPr>
              <a:t>alcohol</a:t>
            </a:r>
            <a:r>
              <a:rPr kumimoji="0" lang="fr-FR" altLang="fr-FR" sz="1600" b="1" i="0" u="sng" strike="noStrike" cap="none" normalizeH="0" baseline="0" dirty="0">
                <a:ln>
                  <a:noFill/>
                </a:ln>
                <a:solidFill>
                  <a:schemeClr val="tx1"/>
                </a:solidFill>
                <a:effectLst/>
                <a:latin typeface="var(--jp-code-font-family)"/>
              </a:rPr>
              <a:t> and </a:t>
            </a:r>
            <a:r>
              <a:rPr kumimoji="0" lang="fr-FR" altLang="fr-FR" sz="1600" b="1" i="0" u="sng" strike="noStrike" cap="none" normalizeH="0" baseline="0" dirty="0" err="1">
                <a:ln>
                  <a:noFill/>
                </a:ln>
                <a:solidFill>
                  <a:schemeClr val="tx1"/>
                </a:solidFill>
                <a:effectLst/>
                <a:latin typeface="var(--jp-code-font-family)"/>
              </a:rPr>
              <a:t>correlation</a:t>
            </a:r>
            <a:r>
              <a:rPr kumimoji="0" lang="fr-FR" altLang="fr-FR" sz="1600" b="1" i="0" u="sng" strike="noStrike" cap="none" normalizeH="0" baseline="0" dirty="0">
                <a:ln>
                  <a:noFill/>
                </a:ln>
                <a:solidFill>
                  <a:schemeClr val="tx1"/>
                </a:solidFill>
                <a:effectLst/>
                <a:latin typeface="var(--jp-code-font-family)"/>
              </a:rPr>
              <a:t> </a:t>
            </a:r>
            <a:r>
              <a:rPr kumimoji="0" lang="fr-FR" altLang="fr-FR" sz="1600" b="1" i="0" u="sng" strike="noStrike" cap="none" normalizeH="0" baseline="0" dirty="0" err="1">
                <a:ln>
                  <a:noFill/>
                </a:ln>
                <a:solidFill>
                  <a:schemeClr val="tx1"/>
                </a:solidFill>
                <a:effectLst/>
                <a:latin typeface="var(--jp-code-font-family)"/>
              </a:rPr>
              <a:t>with</a:t>
            </a:r>
            <a:r>
              <a:rPr kumimoji="0" lang="fr-FR" altLang="fr-FR" sz="1600" b="1" i="0" u="sng" strike="noStrike" cap="none" normalizeH="0" baseline="0" dirty="0">
                <a:ln>
                  <a:noFill/>
                </a:ln>
                <a:solidFill>
                  <a:schemeClr val="tx1"/>
                </a:solidFill>
                <a:effectLst/>
                <a:latin typeface="var(--jp-code-font-family)"/>
              </a:rPr>
              <a:t> grades :</a:t>
            </a:r>
          </a:p>
          <a:p>
            <a:pPr marL="0" indent="0" eaLnBrk="0" fontAlgn="base" hangingPunct="0">
              <a:lnSpc>
                <a:spcPct val="100000"/>
              </a:lnSpc>
              <a:spcBef>
                <a:spcPct val="0"/>
              </a:spcBef>
              <a:spcAft>
                <a:spcPct val="0"/>
              </a:spcAft>
              <a:buNone/>
            </a:pPr>
            <a:endParaRPr lang="fr-FR" altLang="fr-FR" sz="1200" dirty="0">
              <a:latin typeface="var(--jp-code-font-family)"/>
            </a:endParaRPr>
          </a:p>
          <a:p>
            <a:pPr marL="0" indent="0" eaLnBrk="0" fontAlgn="base" hangingPunct="0">
              <a:lnSpc>
                <a:spcPct val="100000"/>
              </a:lnSpc>
              <a:spcBef>
                <a:spcPct val="0"/>
              </a:spcBef>
              <a:spcAft>
                <a:spcPct val="0"/>
              </a:spcAft>
              <a:buNone/>
            </a:pPr>
            <a:r>
              <a:rPr kumimoji="0" lang="fr-FR" altLang="fr-FR" sz="1200" b="0" i="0" u="none" strike="noStrike" cap="none" normalizeH="0" baseline="0" dirty="0">
                <a:ln>
                  <a:noFill/>
                </a:ln>
                <a:solidFill>
                  <a:schemeClr val="tx1"/>
                </a:solidFill>
                <a:effectLst/>
                <a:latin typeface="var(--jp-code-font-family)"/>
              </a:rPr>
              <a:t>Data </a:t>
            </a:r>
            <a:r>
              <a:rPr kumimoji="0" lang="fr-FR" altLang="fr-FR" sz="1200" b="0" i="0" u="none" strike="noStrike" cap="none" normalizeH="0" baseline="0" dirty="0" err="1">
                <a:ln>
                  <a:noFill/>
                </a:ln>
                <a:solidFill>
                  <a:schemeClr val="tx1"/>
                </a:solidFill>
                <a:effectLst/>
                <a:latin typeface="var(--jp-code-font-family)"/>
              </a:rPr>
              <a:t>from</a:t>
            </a:r>
            <a:r>
              <a:rPr kumimoji="0" lang="fr-FR" altLang="fr-FR" sz="1200" b="0" i="0" u="none" strike="noStrike" cap="none" normalizeH="0" baseline="0" dirty="0">
                <a:ln>
                  <a:noFill/>
                </a:ln>
                <a:solidFill>
                  <a:schemeClr val="tx1"/>
                </a:solidFill>
                <a:effectLst/>
                <a:latin typeface="var(--jp-code-font-family)"/>
              </a:rPr>
              <a:t> the </a:t>
            </a:r>
            <a:r>
              <a:rPr kumimoji="0" lang="fr-FR" altLang="fr-FR" sz="1200" b="0" i="0" u="none" strike="noStrike" cap="none" normalizeH="0" baseline="0" dirty="0" err="1">
                <a:ln>
                  <a:noFill/>
                </a:ln>
                <a:solidFill>
                  <a:schemeClr val="tx1"/>
                </a:solidFill>
                <a:effectLst/>
                <a:latin typeface="var(--jp-code-font-family)"/>
              </a:rPr>
              <a:t>dataset</a:t>
            </a:r>
            <a:r>
              <a:rPr kumimoji="0" lang="fr-FR" altLang="fr-FR" sz="1200" b="0" i="0" u="none" strike="noStrike" cap="none" normalizeH="0" baseline="0" dirty="0">
                <a:ln>
                  <a:noFill/>
                </a:ln>
                <a:solidFill>
                  <a:schemeClr val="tx1"/>
                </a:solidFill>
                <a:effectLst/>
                <a:latin typeface="var(--jp-code-font-family)"/>
              </a:rPr>
              <a:t> « </a:t>
            </a:r>
            <a:r>
              <a:rPr lang="fr-FR" sz="1000" i="0" dirty="0" err="1">
                <a:solidFill>
                  <a:srgbClr val="202124"/>
                </a:solidFill>
                <a:effectLst/>
                <a:latin typeface="Inter"/>
              </a:rPr>
              <a:t>student_alcohol_data</a:t>
            </a:r>
            <a:r>
              <a:rPr lang="fr-FR" sz="1200" dirty="0">
                <a:latin typeface="var(--jp-code-font-family)"/>
              </a:rPr>
              <a:t> »</a:t>
            </a:r>
            <a:r>
              <a:rPr kumimoji="0" lang="fr-FR" altLang="fr-FR" sz="1200" b="0" i="0" u="none" strike="noStrike" cap="none" normalizeH="0" baseline="0" dirty="0">
                <a:ln>
                  <a:noFill/>
                </a:ln>
                <a:solidFill>
                  <a:schemeClr val="tx1"/>
                </a:solidFill>
                <a:effectLst/>
                <a:latin typeface="var(--jp-code-font-family)"/>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var(--jp-code-font-family)"/>
              </a:rPr>
              <a:t>Average</a:t>
            </a:r>
            <a:r>
              <a:rPr kumimoji="0" lang="fr-FR" altLang="fr-FR" sz="1200" b="0" i="0" u="none" strike="noStrike" cap="none" normalizeH="0" baseline="0" dirty="0">
                <a:ln>
                  <a:noFill/>
                </a:ln>
                <a:solidFill>
                  <a:schemeClr val="tx1"/>
                </a:solidFill>
                <a:effectLst/>
                <a:latin typeface="var(--jp-code-font-family)"/>
              </a:rPr>
              <a:t> grades for students </a:t>
            </a:r>
            <a:r>
              <a:rPr kumimoji="0" lang="fr-FR" altLang="fr-FR" sz="1200" b="0" i="0" u="none" strike="noStrike" cap="none" normalizeH="0" baseline="0" dirty="0" err="1">
                <a:ln>
                  <a:noFill/>
                </a:ln>
                <a:solidFill>
                  <a:schemeClr val="tx1"/>
                </a:solidFill>
                <a:effectLst/>
                <a:latin typeface="var(--jp-code-font-family)"/>
              </a:rPr>
              <a:t>with</a:t>
            </a:r>
            <a:r>
              <a:rPr kumimoji="0" lang="fr-FR" altLang="fr-FR" sz="1200" b="0" i="0" u="none" strike="noStrike" cap="none" normalizeH="0" baseline="0" dirty="0">
                <a:ln>
                  <a:noFill/>
                </a:ln>
                <a:solidFill>
                  <a:schemeClr val="tx1"/>
                </a:solidFill>
                <a:effectLst/>
                <a:latin typeface="var(--jp-code-font-family)"/>
              </a:rPr>
              <a:t> a </a:t>
            </a:r>
            <a:r>
              <a:rPr kumimoji="0" lang="fr-FR" altLang="fr-FR" sz="1200" b="0" i="0" u="none" strike="noStrike" cap="none" normalizeH="0" baseline="0" dirty="0" err="1">
                <a:ln>
                  <a:noFill/>
                </a:ln>
                <a:solidFill>
                  <a:schemeClr val="tx1"/>
                </a:solidFill>
                <a:effectLst/>
                <a:latin typeface="var(--jp-code-font-family)"/>
              </a:rPr>
              <a:t>very</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low</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workday</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alcohol</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consumption</a:t>
            </a:r>
            <a:r>
              <a:rPr kumimoji="0" lang="fr-FR" altLang="fr-FR" sz="1200" b="0" i="0" u="none" strike="noStrike" cap="none" normalizeH="0" baseline="0" dirty="0">
                <a:ln>
                  <a:noFill/>
                </a:ln>
                <a:solidFill>
                  <a:schemeClr val="tx1"/>
                </a:solidFill>
                <a:effectLst/>
                <a:latin typeface="var(--jp-code-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G1 : 11.155797101449275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G2 : 10.94927536231884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G3 : 10.731884057971014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var(--jp-code-font-family)"/>
              </a:rPr>
              <a:t>Average</a:t>
            </a:r>
            <a:r>
              <a:rPr kumimoji="0" lang="fr-FR" altLang="fr-FR" sz="1200" b="0" i="0" u="none" strike="noStrike" cap="none" normalizeH="0" baseline="0" dirty="0">
                <a:ln>
                  <a:noFill/>
                </a:ln>
                <a:solidFill>
                  <a:schemeClr val="tx1"/>
                </a:solidFill>
                <a:effectLst/>
                <a:latin typeface="var(--jp-code-font-family)"/>
              </a:rPr>
              <a:t> grades for students </a:t>
            </a:r>
            <a:r>
              <a:rPr kumimoji="0" lang="fr-FR" altLang="fr-FR" sz="1200" b="0" i="0" u="none" strike="noStrike" cap="none" normalizeH="0" baseline="0" dirty="0" err="1">
                <a:ln>
                  <a:noFill/>
                </a:ln>
                <a:solidFill>
                  <a:schemeClr val="tx1"/>
                </a:solidFill>
                <a:effectLst/>
                <a:latin typeface="var(--jp-code-font-family)"/>
              </a:rPr>
              <a:t>with</a:t>
            </a:r>
            <a:r>
              <a:rPr kumimoji="0" lang="fr-FR" altLang="fr-FR" sz="1200" b="0" i="0" u="none" strike="noStrike" cap="none" normalizeH="0" baseline="0" dirty="0">
                <a:ln>
                  <a:noFill/>
                </a:ln>
                <a:solidFill>
                  <a:schemeClr val="tx1"/>
                </a:solidFill>
                <a:effectLst/>
                <a:latin typeface="var(--jp-code-font-family)"/>
              </a:rPr>
              <a:t> a </a:t>
            </a:r>
            <a:r>
              <a:rPr kumimoji="0" lang="fr-FR" altLang="fr-FR" sz="1200" b="0" i="0" u="none" strike="noStrike" cap="none" normalizeH="0" baseline="0" dirty="0" err="1">
                <a:ln>
                  <a:noFill/>
                </a:ln>
                <a:solidFill>
                  <a:schemeClr val="tx1"/>
                </a:solidFill>
                <a:effectLst/>
                <a:latin typeface="var(--jp-code-font-family)"/>
              </a:rPr>
              <a:t>low</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workday</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alcohol</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consumption</a:t>
            </a:r>
            <a:endParaRPr kumimoji="0" lang="fr-FR" altLang="fr-FR" sz="1200"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G1 : 10.306666666666667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G2 : 10.013333333333334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G3 : 9.253333333333334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var(--jp-code-font-family)"/>
              </a:rPr>
              <a:t>Average</a:t>
            </a:r>
            <a:r>
              <a:rPr kumimoji="0" lang="fr-FR" altLang="fr-FR" sz="1200" b="0" i="0" u="none" strike="noStrike" cap="none" normalizeH="0" baseline="0" dirty="0">
                <a:ln>
                  <a:noFill/>
                </a:ln>
                <a:solidFill>
                  <a:schemeClr val="tx1"/>
                </a:solidFill>
                <a:effectLst/>
                <a:latin typeface="var(--jp-code-font-family)"/>
              </a:rPr>
              <a:t> grades for students </a:t>
            </a:r>
            <a:r>
              <a:rPr kumimoji="0" lang="fr-FR" altLang="fr-FR" sz="1200" b="0" i="0" u="none" strike="noStrike" cap="none" normalizeH="0" baseline="0" dirty="0" err="1">
                <a:ln>
                  <a:noFill/>
                </a:ln>
                <a:solidFill>
                  <a:schemeClr val="tx1"/>
                </a:solidFill>
                <a:effectLst/>
                <a:latin typeface="var(--jp-code-font-family)"/>
              </a:rPr>
              <a:t>with</a:t>
            </a:r>
            <a:r>
              <a:rPr kumimoji="0" lang="fr-FR" altLang="fr-FR" sz="1200" b="0" i="0" u="none" strike="noStrike" cap="none" normalizeH="0" baseline="0" dirty="0">
                <a:ln>
                  <a:noFill/>
                </a:ln>
                <a:solidFill>
                  <a:schemeClr val="tx1"/>
                </a:solidFill>
                <a:effectLst/>
                <a:latin typeface="var(--jp-code-font-family)"/>
              </a:rPr>
              <a:t> an </a:t>
            </a:r>
            <a:r>
              <a:rPr kumimoji="0" lang="fr-FR" altLang="fr-FR" sz="1200" b="0" i="0" u="none" strike="noStrike" cap="none" normalizeH="0" baseline="0" dirty="0" err="1">
                <a:ln>
                  <a:noFill/>
                </a:ln>
                <a:solidFill>
                  <a:schemeClr val="tx1"/>
                </a:solidFill>
                <a:effectLst/>
                <a:latin typeface="var(--jp-code-font-family)"/>
              </a:rPr>
              <a:t>average</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workday</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alcohol</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consumption</a:t>
            </a:r>
            <a:r>
              <a:rPr kumimoji="0" lang="fr-FR" altLang="fr-FR" sz="1200" b="0" i="0" u="none" strike="noStrike" cap="none" normalizeH="0" baseline="0" dirty="0">
                <a:ln>
                  <a:noFill/>
                </a:ln>
                <a:solidFill>
                  <a:schemeClr val="tx1"/>
                </a:solidFill>
                <a:effectLst/>
                <a:latin typeface="var(--jp-code-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G1 : 10.576923076923077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G2 : 10.538461538461538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G3 : 10.5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var(--jp-code-font-family)"/>
              </a:rPr>
              <a:t>Average</a:t>
            </a:r>
            <a:r>
              <a:rPr kumimoji="0" lang="fr-FR" altLang="fr-FR" sz="1200" b="0" i="0" u="none" strike="noStrike" cap="none" normalizeH="0" baseline="0" dirty="0">
                <a:ln>
                  <a:noFill/>
                </a:ln>
                <a:solidFill>
                  <a:schemeClr val="tx1"/>
                </a:solidFill>
                <a:effectLst/>
                <a:latin typeface="var(--jp-code-font-family)"/>
              </a:rPr>
              <a:t> grades for students </a:t>
            </a:r>
            <a:r>
              <a:rPr kumimoji="0" lang="fr-FR" altLang="fr-FR" sz="1200" b="0" i="0" u="none" strike="noStrike" cap="none" normalizeH="0" baseline="0" dirty="0" err="1">
                <a:ln>
                  <a:noFill/>
                </a:ln>
                <a:solidFill>
                  <a:schemeClr val="tx1"/>
                </a:solidFill>
                <a:effectLst/>
                <a:latin typeface="var(--jp-code-font-family)"/>
              </a:rPr>
              <a:t>with</a:t>
            </a:r>
            <a:r>
              <a:rPr kumimoji="0" lang="fr-FR" altLang="fr-FR" sz="1200" b="0" i="0" u="none" strike="noStrike" cap="none" normalizeH="0" baseline="0" dirty="0">
                <a:ln>
                  <a:noFill/>
                </a:ln>
                <a:solidFill>
                  <a:schemeClr val="tx1"/>
                </a:solidFill>
                <a:effectLst/>
                <a:latin typeface="var(--jp-code-font-family)"/>
              </a:rPr>
              <a:t> a high </a:t>
            </a:r>
            <a:r>
              <a:rPr kumimoji="0" lang="fr-FR" altLang="fr-FR" sz="1200" b="0" i="0" u="none" strike="noStrike" cap="none" normalizeH="0" baseline="0" dirty="0" err="1">
                <a:ln>
                  <a:noFill/>
                </a:ln>
                <a:solidFill>
                  <a:schemeClr val="tx1"/>
                </a:solidFill>
                <a:effectLst/>
                <a:latin typeface="var(--jp-code-font-family)"/>
              </a:rPr>
              <a:t>workday</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alcohol</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consumption</a:t>
            </a:r>
            <a:r>
              <a:rPr kumimoji="0" lang="fr-FR" altLang="fr-FR" sz="1200" b="0" i="0" u="none" strike="noStrike" cap="none" normalizeH="0" baseline="0" dirty="0">
                <a:ln>
                  <a:noFill/>
                </a:ln>
                <a:solidFill>
                  <a:schemeClr val="tx1"/>
                </a:solidFill>
                <a:effectLst/>
                <a:latin typeface="var(--jp-code-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G1 : 9.777777777777779</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G2 : 9.777777777777779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G3 : 9.88888888888889</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var(--jp-code-font-family)"/>
              </a:rPr>
              <a:t>Average</a:t>
            </a:r>
            <a:r>
              <a:rPr kumimoji="0" lang="fr-FR" altLang="fr-FR" sz="1200" b="0" i="0" u="none" strike="noStrike" cap="none" normalizeH="0" baseline="0" dirty="0">
                <a:ln>
                  <a:noFill/>
                </a:ln>
                <a:solidFill>
                  <a:schemeClr val="tx1"/>
                </a:solidFill>
                <a:effectLst/>
                <a:latin typeface="var(--jp-code-font-family)"/>
              </a:rPr>
              <a:t> grades for students </a:t>
            </a:r>
            <a:r>
              <a:rPr kumimoji="0" lang="fr-FR" altLang="fr-FR" sz="1200" b="0" i="0" u="none" strike="noStrike" cap="none" normalizeH="0" baseline="0" dirty="0" err="1">
                <a:ln>
                  <a:noFill/>
                </a:ln>
                <a:solidFill>
                  <a:schemeClr val="tx1"/>
                </a:solidFill>
                <a:effectLst/>
                <a:latin typeface="var(--jp-code-font-family)"/>
              </a:rPr>
              <a:t>with</a:t>
            </a:r>
            <a:r>
              <a:rPr kumimoji="0" lang="fr-FR" altLang="fr-FR" sz="1200" b="0" i="0" u="none" strike="noStrike" cap="none" normalizeH="0" baseline="0" dirty="0">
                <a:ln>
                  <a:noFill/>
                </a:ln>
                <a:solidFill>
                  <a:schemeClr val="tx1"/>
                </a:solidFill>
                <a:effectLst/>
                <a:latin typeface="var(--jp-code-font-family)"/>
              </a:rPr>
              <a:t> a </a:t>
            </a:r>
            <a:r>
              <a:rPr kumimoji="0" lang="fr-FR" altLang="fr-FR" sz="1200" b="0" i="0" u="none" strike="noStrike" cap="none" normalizeH="0" baseline="0" dirty="0" err="1">
                <a:ln>
                  <a:noFill/>
                </a:ln>
                <a:solidFill>
                  <a:schemeClr val="tx1"/>
                </a:solidFill>
                <a:effectLst/>
                <a:latin typeface="var(--jp-code-font-family)"/>
              </a:rPr>
              <a:t>very</a:t>
            </a:r>
            <a:r>
              <a:rPr kumimoji="0" lang="fr-FR" altLang="fr-FR" sz="1200" b="0" i="0" u="none" strike="noStrike" cap="none" normalizeH="0" baseline="0" dirty="0">
                <a:ln>
                  <a:noFill/>
                </a:ln>
                <a:solidFill>
                  <a:schemeClr val="tx1"/>
                </a:solidFill>
                <a:effectLst/>
                <a:latin typeface="var(--jp-code-font-family)"/>
              </a:rPr>
              <a:t> high </a:t>
            </a:r>
            <a:r>
              <a:rPr kumimoji="0" lang="fr-FR" altLang="fr-FR" sz="1200" b="0" i="0" u="none" strike="noStrike" cap="none" normalizeH="0" baseline="0" dirty="0" err="1">
                <a:ln>
                  <a:noFill/>
                </a:ln>
                <a:solidFill>
                  <a:schemeClr val="tx1"/>
                </a:solidFill>
                <a:effectLst/>
                <a:latin typeface="var(--jp-code-font-family)"/>
              </a:rPr>
              <a:t>workday</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alcohol</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consumption</a:t>
            </a:r>
            <a:r>
              <a:rPr kumimoji="0" lang="fr-FR" altLang="fr-FR" sz="1200" b="0" i="0" u="none" strike="noStrike" cap="none" normalizeH="0" baseline="0" dirty="0">
                <a:ln>
                  <a:noFill/>
                </a:ln>
                <a:solidFill>
                  <a:schemeClr val="tx1"/>
                </a:solidFill>
                <a:effectLst/>
                <a:latin typeface="var(--jp-code-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G1 : 10.444444444444445</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G2 : 10.777777777777779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var(--jp-code-font-family)"/>
              </a:rPr>
              <a:t>G3 : 10.666666666666666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var(--jp-code-font-family)"/>
              </a:rPr>
              <a:t>We</a:t>
            </a:r>
            <a:r>
              <a:rPr kumimoji="0" lang="fr-FR" altLang="fr-FR" sz="1200" b="0" i="0" u="none" strike="noStrike" cap="none" normalizeH="0" baseline="0" dirty="0">
                <a:ln>
                  <a:noFill/>
                </a:ln>
                <a:solidFill>
                  <a:schemeClr val="tx1"/>
                </a:solidFill>
                <a:effectLst/>
                <a:latin typeface="var(--jp-code-font-family)"/>
              </a:rPr>
              <a:t> can </a:t>
            </a:r>
            <a:r>
              <a:rPr kumimoji="0" lang="fr-FR" altLang="fr-FR" sz="1200" b="0" i="0" u="none" strike="noStrike" cap="none" normalizeH="0" baseline="0" dirty="0" err="1">
                <a:ln>
                  <a:noFill/>
                </a:ln>
                <a:solidFill>
                  <a:schemeClr val="tx1"/>
                </a:solidFill>
                <a:effectLst/>
                <a:latin typeface="var(--jp-code-font-family)"/>
              </a:rPr>
              <a:t>see</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that</a:t>
            </a:r>
            <a:r>
              <a:rPr kumimoji="0" lang="fr-FR" altLang="fr-FR" sz="1200" b="0" i="0" u="none" strike="noStrike" cap="none" normalizeH="0" baseline="0" dirty="0">
                <a:ln>
                  <a:noFill/>
                </a:ln>
                <a:solidFill>
                  <a:schemeClr val="tx1"/>
                </a:solidFill>
                <a:effectLst/>
                <a:latin typeface="var(--jp-code-font-family)"/>
              </a:rPr>
              <a:t> the group </a:t>
            </a:r>
            <a:r>
              <a:rPr kumimoji="0" lang="fr-FR" altLang="fr-FR" sz="1200" b="0" i="0" u="none" strike="noStrike" cap="none" normalizeH="0" baseline="0" dirty="0" err="1">
                <a:ln>
                  <a:noFill/>
                </a:ln>
                <a:solidFill>
                  <a:schemeClr val="tx1"/>
                </a:solidFill>
                <a:effectLst/>
                <a:latin typeface="var(--jp-code-font-family)"/>
              </a:rPr>
              <a:t>with</a:t>
            </a:r>
            <a:r>
              <a:rPr kumimoji="0" lang="fr-FR" altLang="fr-FR" sz="1200" b="0" i="0" u="none" strike="noStrike" cap="none" normalizeH="0" baseline="0" dirty="0">
                <a:ln>
                  <a:noFill/>
                </a:ln>
                <a:solidFill>
                  <a:schemeClr val="tx1"/>
                </a:solidFill>
                <a:effectLst/>
                <a:latin typeface="var(--jp-code-font-family)"/>
              </a:rPr>
              <a:t> a </a:t>
            </a:r>
            <a:r>
              <a:rPr kumimoji="0" lang="fr-FR" altLang="fr-FR" sz="1200" b="0" i="0" u="none" strike="noStrike" cap="none" normalizeH="0" baseline="0" dirty="0" err="1">
                <a:ln>
                  <a:noFill/>
                </a:ln>
                <a:solidFill>
                  <a:schemeClr val="tx1"/>
                </a:solidFill>
                <a:effectLst/>
                <a:latin typeface="var(--jp-code-font-family)"/>
              </a:rPr>
              <a:t>very</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low</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workday</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alcohol</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consumption</a:t>
            </a:r>
            <a:r>
              <a:rPr kumimoji="0" lang="fr-FR" altLang="fr-FR" sz="1200" b="0" i="0" u="none" strike="noStrike" cap="none" normalizeH="0" baseline="0" dirty="0">
                <a:ln>
                  <a:noFill/>
                </a:ln>
                <a:solidFill>
                  <a:schemeClr val="tx1"/>
                </a:solidFill>
                <a:effectLst/>
                <a:latin typeface="var(--jp-code-font-family)"/>
              </a:rPr>
              <a:t> have </a:t>
            </a:r>
            <a:r>
              <a:rPr kumimoji="0" lang="fr-FR" altLang="fr-FR" sz="1200" b="0" i="0" u="none" strike="noStrike" cap="none" normalizeH="0" baseline="0" dirty="0" err="1">
                <a:ln>
                  <a:noFill/>
                </a:ln>
                <a:solidFill>
                  <a:schemeClr val="tx1"/>
                </a:solidFill>
                <a:effectLst/>
                <a:latin typeface="var(--jp-code-font-family)"/>
              </a:rPr>
              <a:t>better</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average</a:t>
            </a:r>
            <a:r>
              <a:rPr kumimoji="0" lang="fr-FR" altLang="fr-FR" sz="1200" b="0" i="0" u="none" strike="noStrike" cap="none" normalizeH="0" baseline="0" dirty="0">
                <a:ln>
                  <a:noFill/>
                </a:ln>
                <a:solidFill>
                  <a:schemeClr val="tx1"/>
                </a:solidFill>
                <a:effectLst/>
                <a:latin typeface="var(--jp-code-font-family)"/>
              </a:rPr>
              <a:t> grades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var(--jp-code-font-family)"/>
              </a:rPr>
              <a:t>than</a:t>
            </a:r>
            <a:r>
              <a:rPr kumimoji="0" lang="fr-FR" altLang="fr-FR" sz="1200" b="0" i="0" u="none" strike="noStrike" cap="none" normalizeH="0" baseline="0" dirty="0">
                <a:ln>
                  <a:noFill/>
                </a:ln>
                <a:solidFill>
                  <a:schemeClr val="tx1"/>
                </a:solidFill>
                <a:effectLst/>
                <a:latin typeface="var(--jp-code-font-family)"/>
              </a:rPr>
              <a:t> the </a:t>
            </a:r>
            <a:r>
              <a:rPr kumimoji="0" lang="fr-FR" altLang="fr-FR" sz="1200" b="0" i="0" u="none" strike="noStrike" cap="none" normalizeH="0" baseline="0" dirty="0" err="1">
                <a:ln>
                  <a:noFill/>
                </a:ln>
                <a:solidFill>
                  <a:schemeClr val="tx1"/>
                </a:solidFill>
                <a:effectLst/>
                <a:latin typeface="var(--jp-code-font-family)"/>
              </a:rPr>
              <a:t>other</a:t>
            </a:r>
            <a:r>
              <a:rPr kumimoji="0" lang="fr-FR" altLang="fr-FR" sz="1200" b="0" i="0" u="none" strike="noStrike" cap="none" normalizeH="0" baseline="0" dirty="0">
                <a:ln>
                  <a:noFill/>
                </a:ln>
                <a:solidFill>
                  <a:schemeClr val="tx1"/>
                </a:solidFill>
                <a:effectLst/>
                <a:latin typeface="var(--jp-code-font-family)"/>
              </a:rPr>
              <a:t> groups </a:t>
            </a:r>
            <a:r>
              <a:rPr kumimoji="0" lang="fr-FR" altLang="fr-FR" sz="1200" b="0" i="0" u="none" strike="noStrike" cap="none" normalizeH="0" baseline="0" dirty="0" err="1">
                <a:ln>
                  <a:noFill/>
                </a:ln>
                <a:solidFill>
                  <a:schemeClr val="tx1"/>
                </a:solidFill>
                <a:effectLst/>
                <a:latin typeface="var(--jp-code-font-family)"/>
              </a:rPr>
              <a:t>We</a:t>
            </a:r>
            <a:r>
              <a:rPr kumimoji="0" lang="fr-FR" altLang="fr-FR" sz="1200" b="0" i="0" u="none" strike="noStrike" cap="none" normalizeH="0" baseline="0" dirty="0">
                <a:ln>
                  <a:noFill/>
                </a:ln>
                <a:solidFill>
                  <a:schemeClr val="tx1"/>
                </a:solidFill>
                <a:effectLst/>
                <a:latin typeface="var(--jp-code-font-family)"/>
              </a:rPr>
              <a:t> can </a:t>
            </a:r>
            <a:r>
              <a:rPr kumimoji="0" lang="fr-FR" altLang="fr-FR" sz="1200" b="0" i="0" u="none" strike="noStrike" cap="none" normalizeH="0" baseline="0" dirty="0" err="1">
                <a:ln>
                  <a:noFill/>
                </a:ln>
                <a:solidFill>
                  <a:schemeClr val="tx1"/>
                </a:solidFill>
                <a:effectLst/>
                <a:latin typeface="var(--jp-code-font-family)"/>
              </a:rPr>
              <a:t>study</a:t>
            </a:r>
            <a:r>
              <a:rPr kumimoji="0" lang="fr-FR" altLang="fr-FR" sz="1200" b="0" i="0" u="none" strike="noStrike" cap="none" normalizeH="0" baseline="0" dirty="0">
                <a:ln>
                  <a:noFill/>
                </a:ln>
                <a:solidFill>
                  <a:schemeClr val="tx1"/>
                </a:solidFill>
                <a:effectLst/>
                <a:latin typeface="var(--jp-code-font-family)"/>
              </a:rPr>
              <a:t> if the </a:t>
            </a:r>
            <a:r>
              <a:rPr kumimoji="0" lang="fr-FR" altLang="fr-FR" sz="1200" b="0" i="0" u="none" strike="noStrike" cap="none" normalizeH="0" baseline="0" dirty="0" err="1">
                <a:ln>
                  <a:noFill/>
                </a:ln>
                <a:solidFill>
                  <a:schemeClr val="tx1"/>
                </a:solidFill>
                <a:effectLst/>
                <a:latin typeface="var(--jp-code-font-family)"/>
              </a:rPr>
              <a:t>consumption</a:t>
            </a:r>
            <a:r>
              <a:rPr kumimoji="0" lang="fr-FR" altLang="fr-FR" sz="1200" b="0" i="0" u="none" strike="noStrike" cap="none" normalizeH="0" baseline="0" dirty="0">
                <a:ln>
                  <a:noFill/>
                </a:ln>
                <a:solidFill>
                  <a:schemeClr val="tx1"/>
                </a:solidFill>
                <a:effectLst/>
                <a:latin typeface="var(--jp-code-font-family)"/>
              </a:rPr>
              <a:t> of </a:t>
            </a:r>
            <a:r>
              <a:rPr kumimoji="0" lang="fr-FR" altLang="fr-FR" sz="1200" b="0" i="0" u="none" strike="noStrike" cap="none" normalizeH="0" baseline="0" dirty="0" err="1">
                <a:ln>
                  <a:noFill/>
                </a:ln>
                <a:solidFill>
                  <a:schemeClr val="tx1"/>
                </a:solidFill>
                <a:effectLst/>
                <a:latin typeface="var(--jp-code-font-family)"/>
              </a:rPr>
              <a:t>alcohol</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is</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higher</a:t>
            </a:r>
            <a:r>
              <a:rPr kumimoji="0" lang="fr-FR" altLang="fr-FR" sz="1200" b="0" i="0" u="none" strike="noStrike" cap="none" normalizeH="0" baseline="0" dirty="0">
                <a:ln>
                  <a:noFill/>
                </a:ln>
                <a:solidFill>
                  <a:schemeClr val="tx1"/>
                </a:solidFill>
                <a:effectLst/>
                <a:latin typeface="var(--jp-code-font-family)"/>
              </a:rPr>
              <a:t> for the people </a:t>
            </a:r>
            <a:r>
              <a:rPr kumimoji="0" lang="fr-FR" altLang="fr-FR" sz="1200" b="0" i="0" u="none" strike="noStrike" cap="none" normalizeH="0" baseline="0" dirty="0" err="1">
                <a:ln>
                  <a:noFill/>
                </a:ln>
                <a:solidFill>
                  <a:schemeClr val="tx1"/>
                </a:solidFill>
                <a:effectLst/>
                <a:latin typeface="var(--jp-code-font-family)"/>
              </a:rPr>
              <a:t>with</a:t>
            </a:r>
            <a:r>
              <a:rPr kumimoji="0" lang="fr-FR" altLang="fr-FR" sz="1200" b="0" i="0" u="none" strike="noStrike" cap="none" normalizeH="0" baseline="0" dirty="0">
                <a:ln>
                  <a:noFill/>
                </a:ln>
                <a:solidFill>
                  <a:schemeClr val="tx1"/>
                </a:solidFill>
                <a:effectLst/>
                <a:latin typeface="var(--jp-code-font-family)"/>
              </a:rPr>
              <a:t> </a:t>
            </a:r>
            <a:r>
              <a:rPr kumimoji="0" lang="fr-FR" altLang="fr-FR" sz="1200" b="0" i="0" u="none" strike="noStrike" cap="none" normalizeH="0" baseline="0" dirty="0" err="1">
                <a:ln>
                  <a:noFill/>
                </a:ln>
                <a:solidFill>
                  <a:schemeClr val="tx1"/>
                </a:solidFill>
                <a:effectLst/>
                <a:latin typeface="var(--jp-code-font-family)"/>
              </a:rPr>
              <a:t>lower</a:t>
            </a:r>
            <a:r>
              <a:rPr kumimoji="0" lang="fr-FR" altLang="fr-FR" sz="1200" b="0" i="0" u="none" strike="noStrike" cap="none" normalizeH="0" baseline="0" dirty="0">
                <a:ln>
                  <a:noFill/>
                </a:ln>
                <a:solidFill>
                  <a:schemeClr val="tx1"/>
                </a:solidFill>
                <a:effectLst/>
                <a:latin typeface="var(--jp-code-font-family)"/>
              </a:rPr>
              <a:t> grades</a:t>
            </a:r>
            <a:r>
              <a:rPr kumimoji="0" lang="fr-FR" altLang="fr-FR"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50" dirty="0" err="1">
                <a:latin typeface="Arial" panose="020B0604020202020204" pitchFamily="34" charset="0"/>
              </a:rPr>
              <a:t>We</a:t>
            </a:r>
            <a:r>
              <a:rPr lang="fr-FR" altLang="fr-FR" sz="1050" dirty="0">
                <a:latin typeface="Arial" panose="020B0604020202020204" pitchFamily="34" charset="0"/>
              </a:rPr>
              <a:t> can </a:t>
            </a:r>
            <a:r>
              <a:rPr lang="fr-FR" altLang="fr-FR" sz="1050" dirty="0" err="1">
                <a:latin typeface="Arial" panose="020B0604020202020204" pitchFamily="34" charset="0"/>
              </a:rPr>
              <a:t>see</a:t>
            </a:r>
            <a:r>
              <a:rPr lang="fr-FR" altLang="fr-FR" sz="1050" dirty="0">
                <a:latin typeface="Arial" panose="020B0604020202020204" pitchFamily="34" charset="0"/>
              </a:rPr>
              <a:t> in the graph </a:t>
            </a:r>
            <a:r>
              <a:rPr lang="fr-FR" altLang="fr-FR" sz="1050" dirty="0" err="1">
                <a:latin typeface="Arial" panose="020B0604020202020204" pitchFamily="34" charset="0"/>
              </a:rPr>
              <a:t>that</a:t>
            </a:r>
            <a:r>
              <a:rPr lang="fr-FR" altLang="fr-FR" sz="1050" dirty="0">
                <a:latin typeface="Arial" panose="020B0604020202020204" pitchFamily="34" charset="0"/>
              </a:rPr>
              <a:t> </a:t>
            </a:r>
            <a:r>
              <a:rPr lang="fr-FR" altLang="fr-FR" sz="1050" dirty="0" err="1">
                <a:latin typeface="Arial" panose="020B0604020202020204" pitchFamily="34" charset="0"/>
              </a:rPr>
              <a:t>that</a:t>
            </a:r>
            <a:r>
              <a:rPr lang="fr-FR" altLang="fr-FR" sz="1050" dirty="0">
                <a:latin typeface="Arial" panose="020B0604020202020204" pitchFamily="34" charset="0"/>
              </a:rPr>
              <a:t> for </a:t>
            </a:r>
            <a:r>
              <a:rPr lang="fr-FR" altLang="fr-FR" sz="1050" dirty="0" err="1">
                <a:latin typeface="Arial" panose="020B0604020202020204" pitchFamily="34" charset="0"/>
              </a:rPr>
              <a:t>every</a:t>
            </a:r>
            <a:r>
              <a:rPr lang="fr-FR" altLang="fr-FR" sz="1050" dirty="0">
                <a:latin typeface="Arial" panose="020B0604020202020204" pitchFamily="34" charset="0"/>
              </a:rPr>
              <a:t> grades, the students </a:t>
            </a:r>
            <a:r>
              <a:rPr lang="fr-FR" altLang="fr-FR" sz="1050" dirty="0" err="1">
                <a:latin typeface="Arial" panose="020B0604020202020204" pitchFamily="34" charset="0"/>
              </a:rPr>
              <a:t>with</a:t>
            </a:r>
            <a:r>
              <a:rPr lang="fr-FR" altLang="fr-FR" sz="1050" dirty="0">
                <a:latin typeface="Arial" panose="020B0604020202020204" pitchFamily="34" charset="0"/>
              </a:rPr>
              <a:t> a high and </a:t>
            </a:r>
            <a:r>
              <a:rPr lang="fr-FR" altLang="fr-FR" sz="1050" dirty="0" err="1">
                <a:latin typeface="Arial" panose="020B0604020202020204" pitchFamily="34" charset="0"/>
              </a:rPr>
              <a:t>very</a:t>
            </a:r>
            <a:r>
              <a:rPr lang="fr-FR" altLang="fr-FR" sz="1050" dirty="0">
                <a:latin typeface="Arial" panose="020B0604020202020204" pitchFamily="34" charset="0"/>
              </a:rPr>
              <a:t> high </a:t>
            </a:r>
            <a:r>
              <a:rPr lang="fr-FR" altLang="fr-FR" sz="1050" dirty="0" err="1">
                <a:latin typeface="Arial" panose="020B0604020202020204" pitchFamily="34" charset="0"/>
              </a:rPr>
              <a:t>workday</a:t>
            </a:r>
            <a:r>
              <a:rPr lang="fr-FR" altLang="fr-FR" sz="1050" dirty="0">
                <a:latin typeface="Arial" panose="020B0604020202020204" pitchFamily="34" charset="0"/>
              </a:rPr>
              <a:t> </a:t>
            </a:r>
            <a:r>
              <a:rPr lang="fr-FR" altLang="fr-FR" sz="1050" dirty="0" err="1">
                <a:latin typeface="Arial" panose="020B0604020202020204" pitchFamily="34" charset="0"/>
              </a:rPr>
              <a:t>consumption</a:t>
            </a:r>
            <a:r>
              <a:rPr lang="fr-FR" altLang="fr-FR" sz="1050"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50" dirty="0">
                <a:latin typeface="Arial" panose="020B0604020202020204" pitchFamily="34" charset="0"/>
              </a:rPr>
              <a:t>of </a:t>
            </a:r>
            <a:r>
              <a:rPr lang="fr-FR" altLang="fr-FR" sz="1050" dirty="0" err="1">
                <a:latin typeface="Arial" panose="020B0604020202020204" pitchFamily="34" charset="0"/>
              </a:rPr>
              <a:t>alcohol</a:t>
            </a:r>
            <a:r>
              <a:rPr lang="fr-FR" altLang="fr-FR" sz="1050" dirty="0">
                <a:latin typeface="Arial" panose="020B0604020202020204" pitchFamily="34" charset="0"/>
              </a:rPr>
              <a:t> h</a:t>
            </a:r>
            <a:r>
              <a:rPr kumimoji="0" lang="fr-FR" altLang="fr-FR" sz="1050" b="0" i="0" u="none" strike="noStrike" cap="none" normalizeH="0" baseline="0" dirty="0">
                <a:ln>
                  <a:noFill/>
                </a:ln>
                <a:solidFill>
                  <a:schemeClr val="tx1"/>
                </a:solidFill>
                <a:effectLst/>
                <a:latin typeface="Arial" panose="020B0604020202020204" pitchFamily="34" charset="0"/>
              </a:rPr>
              <a:t>ave grades </a:t>
            </a:r>
            <a:r>
              <a:rPr kumimoji="0" lang="fr-FR" altLang="fr-FR" sz="1050" b="0" i="0" u="none" strike="noStrike" cap="none" normalizeH="0" baseline="0" dirty="0" err="1">
                <a:ln>
                  <a:noFill/>
                </a:ln>
                <a:solidFill>
                  <a:schemeClr val="tx1"/>
                </a:solidFill>
                <a:effectLst/>
                <a:latin typeface="Arial" panose="020B0604020202020204" pitchFamily="34" charset="0"/>
              </a:rPr>
              <a:t>between</a:t>
            </a:r>
            <a:r>
              <a:rPr kumimoji="0" lang="fr-FR" altLang="fr-FR" sz="1050" b="0" i="0" u="none" strike="noStrike" cap="none" normalizeH="0" baseline="0" dirty="0">
                <a:ln>
                  <a:noFill/>
                </a:ln>
                <a:solidFill>
                  <a:schemeClr val="tx1"/>
                </a:solidFill>
                <a:effectLst/>
                <a:latin typeface="Arial" panose="020B0604020202020204" pitchFamily="34" charset="0"/>
              </a:rPr>
              <a:t> 5 and 15, but for students </a:t>
            </a:r>
            <a:r>
              <a:rPr kumimoji="0" lang="fr-FR" altLang="fr-FR" sz="1050" b="0" i="0" u="none" strike="noStrike" cap="none" normalizeH="0" baseline="0" dirty="0" err="1">
                <a:ln>
                  <a:noFill/>
                </a:ln>
                <a:solidFill>
                  <a:schemeClr val="tx1"/>
                </a:solidFill>
                <a:effectLst/>
                <a:latin typeface="Arial" panose="020B0604020202020204" pitchFamily="34" charset="0"/>
              </a:rPr>
              <a:t>with</a:t>
            </a:r>
            <a:r>
              <a:rPr kumimoji="0" lang="fr-FR" altLang="fr-FR" sz="1050" b="0" i="0" u="none" strike="noStrike" cap="none" normalizeH="0" baseline="0" dirty="0">
                <a:ln>
                  <a:noFill/>
                </a:ln>
                <a:solidFill>
                  <a:schemeClr val="tx1"/>
                </a:solidFill>
                <a:effectLst/>
                <a:latin typeface="Arial" panose="020B0604020202020204" pitchFamily="34" charset="0"/>
              </a:rPr>
              <a:t> a </a:t>
            </a:r>
            <a:r>
              <a:rPr kumimoji="0" lang="fr-FR" altLang="fr-FR" sz="1050" b="0" i="0" u="none" strike="noStrike" cap="none" normalizeH="0" baseline="0" dirty="0" err="1">
                <a:ln>
                  <a:noFill/>
                </a:ln>
                <a:solidFill>
                  <a:schemeClr val="tx1"/>
                </a:solidFill>
                <a:effectLst/>
                <a:latin typeface="Arial" panose="020B0604020202020204" pitchFamily="34" charset="0"/>
              </a:rPr>
              <a:t>very</a:t>
            </a:r>
            <a:r>
              <a:rPr kumimoji="0" lang="fr-FR" altLang="fr-FR" sz="1050" b="0" i="0" u="none" strike="noStrike" cap="none" normalizeH="0" baseline="0" dirty="0">
                <a:ln>
                  <a:noFill/>
                </a:ln>
                <a:solidFill>
                  <a:schemeClr val="tx1"/>
                </a:solidFill>
                <a:effectLst/>
                <a:latin typeface="Arial" panose="020B0604020202020204" pitchFamily="34" charset="0"/>
              </a:rPr>
              <a:t> </a:t>
            </a:r>
            <a:r>
              <a:rPr kumimoji="0" lang="fr-FR" altLang="fr-FR" sz="1050" b="0" i="0" u="none" strike="noStrike" cap="none" normalizeH="0" baseline="0" dirty="0" err="1">
                <a:ln>
                  <a:noFill/>
                </a:ln>
                <a:solidFill>
                  <a:schemeClr val="tx1"/>
                </a:solidFill>
                <a:effectLst/>
                <a:latin typeface="Arial" panose="020B0604020202020204" pitchFamily="34" charset="0"/>
              </a:rPr>
              <a:t>low</a:t>
            </a:r>
            <a:r>
              <a:rPr kumimoji="0" lang="fr-FR" altLang="fr-FR" sz="1050" b="0" i="0" u="none" strike="noStrike" cap="none" normalizeH="0" baseline="0" dirty="0">
                <a:ln>
                  <a:noFill/>
                </a:ln>
                <a:solidFill>
                  <a:schemeClr val="tx1"/>
                </a:solidFill>
                <a:effectLst/>
                <a:latin typeface="Arial" panose="020B0604020202020204" pitchFamily="34" charset="0"/>
              </a:rPr>
              <a:t> </a:t>
            </a:r>
            <a:r>
              <a:rPr kumimoji="0" lang="fr-FR" altLang="fr-FR" sz="1050" b="0" i="0" u="none" strike="noStrike" cap="none" normalizeH="0" baseline="0" dirty="0" err="1">
                <a:ln>
                  <a:noFill/>
                </a:ln>
                <a:solidFill>
                  <a:schemeClr val="tx1"/>
                </a:solidFill>
                <a:effectLst/>
                <a:latin typeface="Arial" panose="020B0604020202020204" pitchFamily="34" charset="0"/>
              </a:rPr>
              <a:t>wor</a:t>
            </a:r>
            <a:r>
              <a:rPr lang="fr-FR" altLang="fr-FR" sz="1050" dirty="0" err="1">
                <a:latin typeface="Arial" panose="020B0604020202020204" pitchFamily="34" charset="0"/>
              </a:rPr>
              <a:t>kday</a:t>
            </a:r>
            <a:r>
              <a:rPr lang="fr-FR" altLang="fr-FR" sz="1050" dirty="0">
                <a:latin typeface="Arial" panose="020B0604020202020204" pitchFamily="34" charset="0"/>
              </a:rPr>
              <a:t> </a:t>
            </a:r>
            <a:r>
              <a:rPr lang="fr-FR" altLang="fr-FR" sz="1050" dirty="0" err="1">
                <a:latin typeface="Arial" panose="020B0604020202020204" pitchFamily="34" charset="0"/>
              </a:rPr>
              <a:t>consumption</a:t>
            </a:r>
            <a:r>
              <a:rPr lang="fr-FR" altLang="fr-FR" sz="1050" dirty="0">
                <a:latin typeface="Arial" panose="020B0604020202020204" pitchFamily="34" charset="0"/>
              </a:rPr>
              <a:t> of </a:t>
            </a:r>
            <a:r>
              <a:rPr lang="fr-FR" altLang="fr-FR" sz="1050" dirty="0" err="1">
                <a:latin typeface="Arial" panose="020B0604020202020204" pitchFamily="34" charset="0"/>
              </a:rPr>
              <a:t>alcohol</a:t>
            </a:r>
            <a:r>
              <a:rPr lang="fr-FR" altLang="fr-FR" sz="1050" dirty="0">
                <a:latin typeface="Arial" panose="020B0604020202020204" pitchFamily="34" charset="0"/>
              </a:rPr>
              <a:t> the grades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50" dirty="0">
                <a:latin typeface="Arial" panose="020B0604020202020204" pitchFamily="34" charset="0"/>
              </a:rPr>
              <a:t>are </a:t>
            </a:r>
            <a:r>
              <a:rPr lang="fr-FR" altLang="fr-FR" sz="1050" dirty="0" err="1">
                <a:latin typeface="Arial" panose="020B0604020202020204" pitchFamily="34" charset="0"/>
              </a:rPr>
              <a:t>between</a:t>
            </a:r>
            <a:r>
              <a:rPr lang="fr-FR" altLang="fr-FR" sz="1050" dirty="0">
                <a:latin typeface="Arial" panose="020B0604020202020204" pitchFamily="34" charset="0"/>
              </a:rPr>
              <a:t> 0 and 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50" dirty="0">
                <a:latin typeface="Arial" panose="020B0604020202020204" pitchFamily="34" charset="0"/>
              </a:rPr>
              <a:t>In </a:t>
            </a:r>
            <a:r>
              <a:rPr lang="fr-FR" altLang="fr-FR" sz="1050" dirty="0" err="1">
                <a:latin typeface="Arial" panose="020B0604020202020204" pitchFamily="34" charset="0"/>
              </a:rPr>
              <a:t>resume</a:t>
            </a:r>
            <a:r>
              <a:rPr lang="fr-FR" altLang="fr-FR" sz="1050" dirty="0">
                <a:latin typeface="Arial" panose="020B0604020202020204" pitchFamily="34" charset="0"/>
              </a:rPr>
              <a:t>, i can </a:t>
            </a:r>
            <a:r>
              <a:rPr lang="fr-FR" altLang="fr-FR" sz="1050" dirty="0" err="1">
                <a:latin typeface="Arial" panose="020B0604020202020204" pitchFamily="34" charset="0"/>
              </a:rPr>
              <a:t>say</a:t>
            </a:r>
            <a:r>
              <a:rPr lang="fr-FR" altLang="fr-FR" sz="1050" dirty="0">
                <a:latin typeface="Arial" panose="020B0604020202020204" pitchFamily="34" charset="0"/>
              </a:rPr>
              <a:t> </a:t>
            </a:r>
            <a:r>
              <a:rPr lang="fr-FR" altLang="fr-FR" sz="1050" dirty="0" err="1">
                <a:latin typeface="Arial" panose="020B0604020202020204" pitchFamily="34" charset="0"/>
              </a:rPr>
              <a:t>that</a:t>
            </a:r>
            <a:r>
              <a:rPr lang="fr-FR" altLang="fr-FR" sz="1050" dirty="0">
                <a:latin typeface="Arial" panose="020B0604020202020204" pitchFamily="34" charset="0"/>
              </a:rPr>
              <a:t> </a:t>
            </a:r>
            <a:r>
              <a:rPr lang="fr-FR" altLang="fr-FR" sz="1050" dirty="0" err="1">
                <a:latin typeface="Arial" panose="020B0604020202020204" pitchFamily="34" charset="0"/>
              </a:rPr>
              <a:t>maybe</a:t>
            </a:r>
            <a:r>
              <a:rPr lang="fr-FR" altLang="fr-FR" sz="1050" dirty="0">
                <a:latin typeface="Arial" panose="020B0604020202020204" pitchFamily="34" charset="0"/>
              </a:rPr>
              <a:t> grades are not an important factor </a:t>
            </a:r>
            <a:r>
              <a:rPr lang="fr-FR" altLang="fr-FR" sz="1050" dirty="0" err="1">
                <a:latin typeface="Arial" panose="020B0604020202020204" pitchFamily="34" charset="0"/>
              </a:rPr>
              <a:t>with</a:t>
            </a:r>
            <a:r>
              <a:rPr lang="fr-FR" altLang="fr-FR" sz="1050" dirty="0">
                <a:latin typeface="Arial" panose="020B0604020202020204" pitchFamily="34" charset="0"/>
              </a:rPr>
              <a:t> the </a:t>
            </a:r>
            <a:r>
              <a:rPr lang="fr-FR" altLang="fr-FR" sz="1050" dirty="0" err="1">
                <a:latin typeface="Arial" panose="020B0604020202020204" pitchFamily="34" charset="0"/>
              </a:rPr>
              <a:t>workday</a:t>
            </a:r>
            <a:r>
              <a:rPr lang="fr-FR" altLang="fr-FR" sz="1050" dirty="0">
                <a:latin typeface="Arial" panose="020B0604020202020204" pitchFamily="34" charset="0"/>
              </a:rPr>
              <a:t> </a:t>
            </a:r>
            <a:r>
              <a:rPr lang="fr-FR" altLang="fr-FR" sz="1050" dirty="0" err="1">
                <a:latin typeface="Arial" panose="020B0604020202020204" pitchFamily="34" charset="0"/>
              </a:rPr>
              <a:t>consumption</a:t>
            </a:r>
            <a:r>
              <a:rPr lang="fr-FR" altLang="fr-FR" sz="1050" dirty="0">
                <a:latin typeface="Arial" panose="020B0604020202020204" pitchFamily="34" charset="0"/>
              </a:rPr>
              <a:t> of </a:t>
            </a:r>
            <a:r>
              <a:rPr lang="fr-FR" altLang="fr-FR" sz="1050" dirty="0" err="1">
                <a:latin typeface="Arial" panose="020B0604020202020204" pitchFamily="34" charset="0"/>
              </a:rPr>
              <a:t>alcohol</a:t>
            </a:r>
            <a:r>
              <a:rPr lang="fr-FR" altLang="fr-FR" sz="1050" dirty="0">
                <a:latin typeface="Arial" panose="020B0604020202020204" pitchFamily="34" charset="0"/>
              </a:rPr>
              <a:t> of students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50" dirty="0">
                <a:latin typeface="Arial" panose="020B0604020202020204" pitchFamily="34" charset="0"/>
              </a:rPr>
              <a:t>(</a:t>
            </a:r>
            <a:r>
              <a:rPr lang="en-US" altLang="fr-FR" sz="1050" dirty="0">
                <a:latin typeface="Arial" panose="020B0604020202020204" pitchFamily="34" charset="0"/>
              </a:rPr>
              <a:t>For the moment, it is only a brief study)</a:t>
            </a:r>
            <a:endParaRPr lang="fr-FR" altLang="fr-FR" sz="1050" dirty="0">
              <a:latin typeface="Arial" panose="020B0604020202020204" pitchFamily="34" charset="0"/>
            </a:endParaRPr>
          </a:p>
        </p:txBody>
      </p:sp>
      <p:pic>
        <p:nvPicPr>
          <p:cNvPr id="6" name="Image 5">
            <a:extLst>
              <a:ext uri="{FF2B5EF4-FFF2-40B4-BE49-F238E27FC236}">
                <a16:creationId xmlns:a16="http://schemas.microsoft.com/office/drawing/2014/main" id="{9EE1604B-8FA8-6106-42F4-E83DA320DCC4}"/>
              </a:ext>
            </a:extLst>
          </p:cNvPr>
          <p:cNvPicPr>
            <a:picLocks noChangeAspect="1"/>
          </p:cNvPicPr>
          <p:nvPr/>
        </p:nvPicPr>
        <p:blipFill>
          <a:blip r:embed="rId2"/>
          <a:stretch>
            <a:fillRect/>
          </a:stretch>
        </p:blipFill>
        <p:spPr>
          <a:xfrm>
            <a:off x="5457544" y="772567"/>
            <a:ext cx="3438361" cy="2437872"/>
          </a:xfrm>
          <a:prstGeom prst="rect">
            <a:avLst/>
          </a:prstGeom>
        </p:spPr>
      </p:pic>
      <p:pic>
        <p:nvPicPr>
          <p:cNvPr id="8" name="Image 7">
            <a:extLst>
              <a:ext uri="{FF2B5EF4-FFF2-40B4-BE49-F238E27FC236}">
                <a16:creationId xmlns:a16="http://schemas.microsoft.com/office/drawing/2014/main" id="{940EA916-5B86-D3AA-3091-098F9B5D688E}"/>
              </a:ext>
            </a:extLst>
          </p:cNvPr>
          <p:cNvPicPr>
            <a:picLocks noChangeAspect="1"/>
          </p:cNvPicPr>
          <p:nvPr/>
        </p:nvPicPr>
        <p:blipFill>
          <a:blip r:embed="rId3"/>
          <a:stretch>
            <a:fillRect/>
          </a:stretch>
        </p:blipFill>
        <p:spPr>
          <a:xfrm>
            <a:off x="8622385" y="662247"/>
            <a:ext cx="3263260" cy="2437872"/>
          </a:xfrm>
          <a:prstGeom prst="rect">
            <a:avLst/>
          </a:prstGeom>
        </p:spPr>
      </p:pic>
      <p:pic>
        <p:nvPicPr>
          <p:cNvPr id="10" name="Image 9">
            <a:extLst>
              <a:ext uri="{FF2B5EF4-FFF2-40B4-BE49-F238E27FC236}">
                <a16:creationId xmlns:a16="http://schemas.microsoft.com/office/drawing/2014/main" id="{FD515F81-2D5B-A623-8449-4EF8B8DDC488}"/>
              </a:ext>
            </a:extLst>
          </p:cNvPr>
          <p:cNvPicPr>
            <a:picLocks noChangeAspect="1"/>
          </p:cNvPicPr>
          <p:nvPr/>
        </p:nvPicPr>
        <p:blipFill>
          <a:blip r:embed="rId4"/>
          <a:stretch>
            <a:fillRect/>
          </a:stretch>
        </p:blipFill>
        <p:spPr>
          <a:xfrm>
            <a:off x="8622385" y="3100119"/>
            <a:ext cx="2988738" cy="2189922"/>
          </a:xfrm>
          <a:prstGeom prst="rect">
            <a:avLst/>
          </a:prstGeom>
        </p:spPr>
      </p:pic>
    </p:spTree>
    <p:extLst>
      <p:ext uri="{BB962C8B-B14F-4D97-AF65-F5344CB8AC3E}">
        <p14:creationId xmlns:p14="http://schemas.microsoft.com/office/powerpoint/2010/main" val="322017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D457D1-441E-218A-9AC3-33F695EBA49E}"/>
              </a:ext>
            </a:extLst>
          </p:cNvPr>
          <p:cNvSpPr>
            <a:spLocks noGrp="1"/>
          </p:cNvSpPr>
          <p:nvPr>
            <p:ph type="title"/>
          </p:nvPr>
        </p:nvSpPr>
        <p:spPr/>
        <p:txBody>
          <a:bodyPr>
            <a:normAutofit fontScale="90000"/>
          </a:bodyPr>
          <a:lstStyle/>
          <a:p>
            <a:pPr algn="ctr"/>
            <a:r>
              <a:rPr kumimoji="0" lang="fr-FR" altLang="fr-FR" sz="4400" b="1" i="0" strike="noStrike" cap="none" normalizeH="0" baseline="0" dirty="0">
                <a:ln>
                  <a:noFill/>
                </a:ln>
                <a:solidFill>
                  <a:schemeClr val="tx1"/>
                </a:solidFill>
                <a:effectLst/>
                <a:latin typeface="var(--jp-code-font-family)"/>
              </a:rPr>
              <a:t>1.   </a:t>
            </a:r>
            <a:r>
              <a:rPr kumimoji="0" lang="fr-FR" altLang="fr-FR" sz="4400" b="1" i="0" u="sng" strike="noStrike" cap="none" normalizeH="0" baseline="0" dirty="0" err="1">
                <a:ln>
                  <a:noFill/>
                </a:ln>
                <a:solidFill>
                  <a:schemeClr val="tx1"/>
                </a:solidFill>
                <a:effectLst/>
                <a:latin typeface="var(--jp-code-font-family)"/>
              </a:rPr>
              <a:t>Study</a:t>
            </a:r>
            <a:r>
              <a:rPr kumimoji="0" lang="fr-FR" altLang="fr-FR" sz="4400" b="1" i="0" u="sng" strike="noStrike" cap="none" normalizeH="0" baseline="0" dirty="0">
                <a:ln>
                  <a:noFill/>
                </a:ln>
                <a:solidFill>
                  <a:schemeClr val="tx1"/>
                </a:solidFill>
                <a:effectLst/>
                <a:latin typeface="var(--jp-code-font-family)"/>
              </a:rPr>
              <a:t> of the </a:t>
            </a:r>
            <a:r>
              <a:rPr kumimoji="0" lang="fr-FR" altLang="fr-FR" sz="4400" b="1" i="0" u="sng" strike="noStrike" cap="none" normalizeH="0" baseline="0" dirty="0" err="1">
                <a:ln>
                  <a:noFill/>
                </a:ln>
                <a:solidFill>
                  <a:schemeClr val="tx1"/>
                </a:solidFill>
                <a:effectLst/>
                <a:latin typeface="var(--jp-code-font-family)"/>
              </a:rPr>
              <a:t>workday</a:t>
            </a:r>
            <a:r>
              <a:rPr kumimoji="0" lang="fr-FR" altLang="fr-FR" sz="4400" b="1" i="0" u="sng" strike="noStrike" cap="none" normalizeH="0" baseline="0" dirty="0">
                <a:ln>
                  <a:noFill/>
                </a:ln>
                <a:solidFill>
                  <a:schemeClr val="tx1"/>
                </a:solidFill>
                <a:effectLst/>
                <a:latin typeface="var(--jp-code-font-family)"/>
              </a:rPr>
              <a:t> </a:t>
            </a:r>
            <a:r>
              <a:rPr kumimoji="0" lang="fr-FR" altLang="fr-FR" sz="4400" b="1" i="0" u="sng" strike="noStrike" cap="none" normalizeH="0" baseline="0" dirty="0" err="1">
                <a:ln>
                  <a:noFill/>
                </a:ln>
                <a:solidFill>
                  <a:schemeClr val="tx1"/>
                </a:solidFill>
                <a:effectLst/>
                <a:latin typeface="var(--jp-code-font-family)"/>
              </a:rPr>
              <a:t>consumption</a:t>
            </a:r>
            <a:r>
              <a:rPr kumimoji="0" lang="fr-FR" altLang="fr-FR" sz="4400" b="1" i="0" u="sng" strike="noStrike" cap="none" normalizeH="0" baseline="0" dirty="0">
                <a:ln>
                  <a:noFill/>
                </a:ln>
                <a:solidFill>
                  <a:schemeClr val="tx1"/>
                </a:solidFill>
                <a:effectLst/>
                <a:latin typeface="var(--jp-code-font-family)"/>
              </a:rPr>
              <a:t> of </a:t>
            </a:r>
            <a:r>
              <a:rPr kumimoji="0" lang="fr-FR" altLang="fr-FR" sz="4400" b="1" i="0" u="sng" strike="noStrike" cap="none" normalizeH="0" baseline="0" dirty="0" err="1">
                <a:ln>
                  <a:noFill/>
                </a:ln>
                <a:solidFill>
                  <a:schemeClr val="tx1"/>
                </a:solidFill>
                <a:effectLst/>
                <a:latin typeface="var(--jp-code-font-family)"/>
              </a:rPr>
              <a:t>alcohol</a:t>
            </a:r>
            <a:r>
              <a:rPr kumimoji="0" lang="fr-FR" altLang="fr-FR" sz="4400" b="1" i="0" u="sng" strike="noStrike" cap="none" normalizeH="0" baseline="0" dirty="0">
                <a:ln>
                  <a:noFill/>
                </a:ln>
                <a:solidFill>
                  <a:schemeClr val="tx1"/>
                </a:solidFill>
                <a:effectLst/>
                <a:latin typeface="var(--jp-code-font-family)"/>
              </a:rPr>
              <a:t> and </a:t>
            </a:r>
            <a:r>
              <a:rPr kumimoji="0" lang="fr-FR" altLang="fr-FR" sz="4400" b="1" i="0" u="sng" strike="noStrike" cap="none" normalizeH="0" baseline="0" dirty="0" err="1">
                <a:ln>
                  <a:noFill/>
                </a:ln>
                <a:solidFill>
                  <a:schemeClr val="tx1"/>
                </a:solidFill>
                <a:effectLst/>
                <a:latin typeface="var(--jp-code-font-family)"/>
              </a:rPr>
              <a:t>correlation</a:t>
            </a:r>
            <a:r>
              <a:rPr kumimoji="0" lang="fr-FR" altLang="fr-FR" sz="4400" b="1" i="0" u="sng" strike="noStrike" cap="none" normalizeH="0" baseline="0" dirty="0">
                <a:ln>
                  <a:noFill/>
                </a:ln>
                <a:solidFill>
                  <a:schemeClr val="tx1"/>
                </a:solidFill>
                <a:effectLst/>
                <a:latin typeface="var(--jp-code-font-family)"/>
              </a:rPr>
              <a:t> </a:t>
            </a:r>
            <a:r>
              <a:rPr kumimoji="0" lang="fr-FR" altLang="fr-FR" sz="4400" b="1" i="0" u="sng" strike="noStrike" cap="none" normalizeH="0" baseline="0" dirty="0" err="1">
                <a:ln>
                  <a:noFill/>
                </a:ln>
                <a:solidFill>
                  <a:schemeClr val="tx1"/>
                </a:solidFill>
                <a:effectLst/>
                <a:latin typeface="var(--jp-code-font-family)"/>
              </a:rPr>
              <a:t>with</a:t>
            </a:r>
            <a:r>
              <a:rPr kumimoji="0" lang="fr-FR" altLang="fr-FR" sz="4400" b="1" i="0" u="sng" strike="noStrike" cap="none" normalizeH="0" baseline="0" dirty="0">
                <a:ln>
                  <a:noFill/>
                </a:ln>
                <a:solidFill>
                  <a:schemeClr val="tx1"/>
                </a:solidFill>
                <a:effectLst/>
                <a:latin typeface="var(--jp-code-font-family)"/>
              </a:rPr>
              <a:t> grades :</a:t>
            </a:r>
            <a:br>
              <a:rPr kumimoji="0" lang="fr-FR" altLang="fr-FR" sz="4400" b="1" i="0" u="sng" strike="noStrike" cap="none" normalizeH="0" baseline="0" dirty="0">
                <a:ln>
                  <a:noFill/>
                </a:ln>
                <a:solidFill>
                  <a:schemeClr val="tx1"/>
                </a:solidFill>
                <a:effectLst/>
                <a:latin typeface="var(--jp-code-font-family)"/>
              </a:rPr>
            </a:br>
            <a:endParaRPr lang="fr-FR" dirty="0"/>
          </a:p>
        </p:txBody>
      </p:sp>
      <p:sp>
        <p:nvSpPr>
          <p:cNvPr id="3" name="Espace réservé du contenu 2">
            <a:extLst>
              <a:ext uri="{FF2B5EF4-FFF2-40B4-BE49-F238E27FC236}">
                <a16:creationId xmlns:a16="http://schemas.microsoft.com/office/drawing/2014/main" id="{32FF8985-C125-4B1A-F3DC-C28B8DE7978D}"/>
              </a:ext>
            </a:extLst>
          </p:cNvPr>
          <p:cNvSpPr>
            <a:spLocks noGrp="1"/>
          </p:cNvSpPr>
          <p:nvPr>
            <p:ph idx="1"/>
          </p:nvPr>
        </p:nvSpPr>
        <p:spPr/>
        <p:txBody>
          <a:bodyPr>
            <a:normAutofit/>
          </a:bodyPr>
          <a:lstStyle/>
          <a:p>
            <a:pPr marL="0" indent="0">
              <a:buNone/>
            </a:pPr>
            <a:r>
              <a:rPr lang="en-US" sz="1400" dirty="0">
                <a:hlinkClick r:id="rId2">
                  <a:extLst>
                    <a:ext uri="{A12FA001-AC4F-418D-AE19-62706E023703}">
                      <ahyp:hlinkClr xmlns:ahyp="http://schemas.microsoft.com/office/drawing/2018/hyperlinkcolor" val="tx"/>
                    </a:ext>
                  </a:extLst>
                </a:hlinkClick>
              </a:rPr>
              <a:t>Documentation link : </a:t>
            </a:r>
          </a:p>
          <a:p>
            <a:pPr marL="0" indent="0">
              <a:buNone/>
            </a:pPr>
            <a:r>
              <a:rPr lang="en-US" sz="1400" dirty="0">
                <a:solidFill>
                  <a:srgbClr val="0563C1"/>
                </a:solidFill>
                <a:hlinkClick r:id="rId2">
                  <a:extLst>
                    <a:ext uri="{A12FA001-AC4F-418D-AE19-62706E023703}">
                      <ahyp:hlinkClr xmlns:ahyp="http://schemas.microsoft.com/office/drawing/2018/hyperlinkcolor" val="tx"/>
                    </a:ext>
                  </a:extLst>
                </a:hlinkClick>
              </a:rPr>
              <a:t>Investigating the Role of Alcohol in </a:t>
            </a:r>
            <a:r>
              <a:rPr lang="en-US" sz="1400" dirty="0" err="1">
                <a:solidFill>
                  <a:srgbClr val="0563C1"/>
                </a:solidFill>
                <a:hlinkClick r:id="rId2">
                  <a:extLst>
                    <a:ext uri="{A12FA001-AC4F-418D-AE19-62706E023703}">
                      <ahyp:hlinkClr xmlns:ahyp="http://schemas.microsoft.com/office/drawing/2018/hyperlinkcolor" val="tx"/>
                    </a:ext>
                  </a:extLst>
                </a:hlinkClick>
              </a:rPr>
              <a:t>Behavioural</a:t>
            </a:r>
            <a:r>
              <a:rPr lang="en-US" sz="1400" dirty="0">
                <a:solidFill>
                  <a:srgbClr val="0563C1"/>
                </a:solidFill>
                <a:hlinkClick r:id="rId2">
                  <a:extLst>
                    <a:ext uri="{A12FA001-AC4F-418D-AE19-62706E023703}">
                      <ahyp:hlinkClr xmlns:ahyp="http://schemas.microsoft.com/office/drawing/2018/hyperlinkcolor" val="tx"/>
                    </a:ext>
                  </a:extLst>
                </a:hlinkClick>
              </a:rPr>
              <a:t> Problems at School among Secondary School Students in Barbados - PubMed (nih.gov)</a:t>
            </a:r>
            <a:endParaRPr lang="en-US" sz="1400" dirty="0"/>
          </a:p>
          <a:p>
            <a:pPr marL="0" indent="0">
              <a:buNone/>
            </a:pPr>
            <a:endParaRPr lang="en-US" sz="1200" dirty="0"/>
          </a:p>
          <a:p>
            <a:pPr marL="0" indent="0">
              <a:buNone/>
            </a:pPr>
            <a:r>
              <a:rPr lang="en-US" sz="1400" dirty="0"/>
              <a:t>This study examines the role of alcohol consumption in student </a:t>
            </a:r>
            <a:r>
              <a:rPr lang="en-US" sz="1400" dirty="0" err="1"/>
              <a:t>behaviour</a:t>
            </a:r>
            <a:r>
              <a:rPr lang="en-US" sz="1400" dirty="0"/>
              <a:t> problems at school, focusing on the situation in Barbados, where the prevalence of alcohol consumption is high. Data were extracted from the National Secondary School Survey and analyzed using statistical methods such as binary logistic regression.</a:t>
            </a:r>
          </a:p>
          <a:p>
            <a:pPr marL="0" indent="0">
              <a:buNone/>
            </a:pPr>
            <a:endParaRPr lang="en-US" sz="1400" dirty="0"/>
          </a:p>
          <a:p>
            <a:pPr marL="0" indent="0">
              <a:buNone/>
            </a:pPr>
            <a:r>
              <a:rPr lang="en-US" sz="1400" dirty="0"/>
              <a:t>The results of the bivariate analysis indicate significant associations between </a:t>
            </a:r>
            <a:r>
              <a:rPr lang="en-US" sz="1400" dirty="0" err="1"/>
              <a:t>behavioural</a:t>
            </a:r>
            <a:r>
              <a:rPr lang="en-US" sz="1400" dirty="0"/>
              <a:t> problems at school and factors such as age, class, sense of belonging at school, the relationship with teachers and alcohol use in the past month. However, multivariate analysis reveals that alcohol consumption in the past year or last month is not significantly associated with frequent behavioral problems in school.</a:t>
            </a:r>
          </a:p>
          <a:p>
            <a:pPr marL="0" indent="0">
              <a:buNone/>
            </a:pPr>
            <a:endParaRPr lang="en-US" sz="1400" dirty="0"/>
          </a:p>
          <a:p>
            <a:pPr marL="0" indent="0">
              <a:buNone/>
            </a:pPr>
            <a:r>
              <a:rPr lang="en-US" sz="1400" dirty="0"/>
              <a:t>In conclusion, this study does not find a significant link between student alcohol consumption and common behavioral problems at school. On the other hand, significant inverse associations are observed with the age of students (the youngest being less likely) and the quality of the relationship with teachers (a not very bad relationship is associated with a significant reduction in </a:t>
            </a:r>
            <a:r>
              <a:rPr lang="en-US" sz="1400" dirty="0" err="1"/>
              <a:t>behavioural</a:t>
            </a:r>
            <a:r>
              <a:rPr lang="en-US" sz="1400" dirty="0"/>
              <a:t> problems). Thus, the study suggests that factors other than alcohol consumption, such as age and relationship with teachers, may have a greater impact on student </a:t>
            </a:r>
            <a:r>
              <a:rPr lang="en-US" sz="1400" dirty="0" err="1"/>
              <a:t>behaviour</a:t>
            </a:r>
            <a:r>
              <a:rPr lang="en-US" sz="1400" dirty="0"/>
              <a:t> at school than alcohol consumption.</a:t>
            </a:r>
          </a:p>
          <a:p>
            <a:pPr marL="0" indent="0">
              <a:buNone/>
            </a:pPr>
            <a:endParaRPr lang="fr-FR" sz="1200" dirty="0"/>
          </a:p>
        </p:txBody>
      </p:sp>
    </p:spTree>
    <p:extLst>
      <p:ext uri="{BB962C8B-B14F-4D97-AF65-F5344CB8AC3E}">
        <p14:creationId xmlns:p14="http://schemas.microsoft.com/office/powerpoint/2010/main" val="26990836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1362</Words>
  <Application>Microsoft Office PowerPoint</Application>
  <PresentationFormat>Grand écran</PresentationFormat>
  <Paragraphs>126</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Inter</vt:lpstr>
      <vt:lpstr>var(--jp-code-font-family)</vt:lpstr>
      <vt:lpstr>Thème Office</vt:lpstr>
      <vt:lpstr>Data science : Project</vt:lpstr>
      <vt:lpstr>Présentation PowerPoint</vt:lpstr>
      <vt:lpstr>Why was this topic chosen :</vt:lpstr>
      <vt:lpstr>Objectives :</vt:lpstr>
      <vt:lpstr>Hypothesis :</vt:lpstr>
      <vt:lpstr>How :</vt:lpstr>
      <vt:lpstr>Initial results :</vt:lpstr>
      <vt:lpstr>Présentation PowerPoint</vt:lpstr>
      <vt:lpstr>1.   Study of the workday consumption of alcohol and correlation with grades : </vt:lpstr>
      <vt:lpstr>2. Men drink more than women</vt:lpstr>
      <vt:lpstr>2. Men drink more than women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 Project</dc:title>
  <dc:creator>DUGUE Mathéo</dc:creator>
  <cp:lastModifiedBy>DUGUE Mathéo</cp:lastModifiedBy>
  <cp:revision>2</cp:revision>
  <dcterms:created xsi:type="dcterms:W3CDTF">2023-12-04T10:22:53Z</dcterms:created>
  <dcterms:modified xsi:type="dcterms:W3CDTF">2023-12-05T00:12:24Z</dcterms:modified>
</cp:coreProperties>
</file>