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6" r:id="rId12"/>
    <p:sldId id="258" r:id="rId13"/>
    <p:sldId id="259" r:id="rId14"/>
    <p:sldId id="260" r:id="rId15"/>
    <p:sldId id="261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45FB1-85BF-450D-954B-FF0720CFC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6288A-8D0F-447F-A937-63236481C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A5785-8626-4259-8E2C-47AC423C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6A4D5-BE0A-49F2-BD2C-0A2B60D699E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2C812-E650-43AD-BC39-89575BE0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BDDDF-8435-4D8C-8C0A-279B1F90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D291-702C-4F34-AF02-BF03CCE18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7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4666-B3EE-446E-ADEE-5A1A9D62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91342-0796-4980-A50E-8C7D6E5C2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8770-2847-430B-B63A-EF482932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6A4D5-BE0A-49F2-BD2C-0A2B60D699E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F2AEA-D70A-47DF-83B9-3026E479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A046E-B374-4651-B879-10FC3AD8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D291-702C-4F34-AF02-BF03CCE18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1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02368-ABF3-49E7-90E5-27C68B037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B6481-1145-44D5-BB44-EB3E2A44B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ABB37-F181-4829-B2F4-EED3D1F4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6A4D5-BE0A-49F2-BD2C-0A2B60D699E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8B24B-B8E4-4025-8141-A0F8646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145CA-A1F6-4335-8AC1-8B946583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D291-702C-4F34-AF02-BF03CCE18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42A1-2FF5-4AEA-969B-63420BE5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F6606-68B4-44EB-9D5D-AC9E771EA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6B677-F68F-49CB-A514-66AC6DE5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6A4D5-BE0A-49F2-BD2C-0A2B60D699E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3FA85-7010-4683-99A7-138681CC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B8AD0-AD68-493E-A5B0-5AE30658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D291-702C-4F34-AF02-BF03CCE18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5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79E4-EDA7-4C3A-81D3-B58F8CB2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C8A4F-7C9B-4778-AFCA-23C934DE8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82CF8-AE25-4157-A2C6-5F1DF035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6A4D5-BE0A-49F2-BD2C-0A2B60D699E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672D5-DCA9-45E0-B561-3235F9FD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3231E-FAAE-45AC-A86D-469D4BC8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D291-702C-4F34-AF02-BF03CCE18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3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CE8D-C423-4C11-8D5F-0B0E2C86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EDC5-9D6A-4CE9-9FA8-C7947F6BA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6C8D8-07CB-4CE0-8510-AC55FE57F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AF31D-6111-4C1D-9AED-0BB73048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6A4D5-BE0A-49F2-BD2C-0A2B60D699E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A6BF1-EDAF-4553-8254-9A92F595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1069A-03D8-4E81-8608-DE018A8E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D291-702C-4F34-AF02-BF03CCE18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B9271-6DF8-41E6-91D4-4ABD41D6C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50CC1-C595-4017-8468-BF395E1F9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D94B2-6650-462E-B976-879511BCB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17AB0-1BC9-4E54-A80E-2736D105C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A5E2E-F35B-4587-8B31-950C5C08C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6A6C4-7B6F-4592-98E3-620CE024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6A4D5-BE0A-49F2-BD2C-0A2B60D699E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57C32-CC5F-486F-9052-A4ACACD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17048-E367-489F-BE12-FB88D08F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D291-702C-4F34-AF02-BF03CCE18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6F4D-9BB0-499E-8068-2144FDAF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4C53E-5D64-47D6-BF55-9E6E14F0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6A4D5-BE0A-49F2-BD2C-0A2B60D699E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615F6-7D93-44D9-99AB-36C12E44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7FDD2-1B79-4A59-AAAC-44801190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D291-702C-4F34-AF02-BF03CCE18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7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2F71E-7997-437F-BFE6-6DAE58E1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6A4D5-BE0A-49F2-BD2C-0A2B60D699E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1C2E9-3371-496B-96AD-188A3350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91E74-5B46-4B37-B22F-A9BE2C0B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D291-702C-4F34-AF02-BF03CCE18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8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968B-F4D2-41D6-9338-568AF90F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E126-C1A0-4017-8021-6728B42FB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C270B-90C0-461D-B77F-64C30C65C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274DD-C2C4-47D1-99D5-66AB9C39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6A4D5-BE0A-49F2-BD2C-0A2B60D699E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E533C-117D-459E-80E0-800CA08E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DB46F-30DC-4C11-B1F9-806E9422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D291-702C-4F34-AF02-BF03CCE18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4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7978-B8A8-44FA-A085-9FEF56E8A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E13AB-2BF8-4192-AE6C-C37FE7FBB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08501-176F-4345-9BE2-C1F13B35D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306F-CF13-439D-A20E-7BF36E5F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6A4D5-BE0A-49F2-BD2C-0A2B60D699E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0443A-28EE-4A2E-AD44-AF1EE508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59F98-7A31-4FB9-AC48-65DA68BC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D291-702C-4F34-AF02-BF03CCE18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3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75E57-F69C-45EE-9A8A-F539DA9E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1B561-3756-49D1-85F5-9B6204AEF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E0D49-D8F4-415C-9CE3-C0B401CF3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6A4D5-BE0A-49F2-BD2C-0A2B60D699E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4D101-058E-4B01-BF82-9DDF28024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D80CD-6B39-44BF-8BE9-8BFFF9349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6D291-702C-4F34-AF02-BF03CCE18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2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5D02-18F0-4FCA-AAFF-A8E7FB07A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 Genetics in the DTK</a:t>
            </a:r>
            <a:br>
              <a:rPr lang="en-US" dirty="0"/>
            </a:br>
            <a:r>
              <a:rPr lang="en-US" dirty="0"/>
              <a:t>Scenarios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C0702-EFE1-41F1-BD27-343FB305C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4847-1D55-4819-994F-8C319BF0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Delayed Release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6CBC91-14EE-4758-A61D-053B1E74E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87" y="1487625"/>
            <a:ext cx="5523455" cy="5005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E07255-1E7C-4045-B254-9DD47B172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760" y="1487625"/>
            <a:ext cx="5523455" cy="50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79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F6DE-CCD2-415F-B9A1-CF8E52A3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4DD44-750E-43B0-8DD6-F56283532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3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F077AA-01EC-4F7E-8842-BEF832DD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Effector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16F132-69B6-4656-8F75-13161CF15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5731"/>
            <a:ext cx="10376291" cy="53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19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EF3F-7923-469E-B478-EB68E3B8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Driver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74A81F-D07D-49BC-AA14-0B56E9CE9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5731"/>
            <a:ext cx="10382388" cy="53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31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2F99-9C4B-463F-ABB8-66E708F7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And Effector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3C2569-228B-4884-9F11-10D60791D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7924"/>
            <a:ext cx="10522608" cy="531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6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C70E-6806-4535-86ED-2523A848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and Two Effectors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3C58C9-A3FD-45A1-A4AE-DF8B2F6E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92" y="1529634"/>
            <a:ext cx="10522608" cy="53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03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B4C6-58E0-4D1D-B720-CDBAAD43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Non-Driving Cas9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7EF4A2-3D15-4B4C-892E-F142267AA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34" y="1529634"/>
            <a:ext cx="10479932" cy="53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21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E7D0-3A3A-4029-AE18-F9F009E2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262752-D5E1-4CF3-B766-BD8F29874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1345"/>
            <a:ext cx="10492125" cy="534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04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E672-E1CF-48C7-8E98-64E26CA3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Delayed Release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168C5-1931-45E3-BB1C-FB85EA352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5731"/>
            <a:ext cx="10516511" cy="53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2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CA23EE-3584-4435-AAF1-52F585AF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A3EDDA7-CA4C-41D6-B3F6-A568CA939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44880"/>
              </p:ext>
            </p:extLst>
          </p:nvPr>
        </p:nvGraphicFramePr>
        <p:xfrm>
          <a:off x="838200" y="1996758"/>
          <a:ext cx="10515600" cy="3679416"/>
        </p:xfrm>
        <a:graphic>
          <a:graphicData uri="http://schemas.openxmlformats.org/drawingml/2006/table">
            <a:tbl>
              <a:tblPr/>
              <a:tblGrid>
                <a:gridCol w="1682914">
                  <a:extLst>
                    <a:ext uri="{9D8B030D-6E8A-4147-A177-3AD203B41FA5}">
                      <a16:colId xmlns:a16="http://schemas.microsoft.com/office/drawing/2014/main" val="528233791"/>
                    </a:ext>
                  </a:extLst>
                </a:gridCol>
                <a:gridCol w="8832686">
                  <a:extLst>
                    <a:ext uri="{9D8B030D-6E8A-4147-A177-3AD203B41FA5}">
                      <a16:colId xmlns:a16="http://schemas.microsoft.com/office/drawing/2014/main" val="1545160639"/>
                    </a:ext>
                  </a:extLst>
                </a:gridCol>
              </a:tblGrid>
              <a:tr h="4599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5226" marR="5226" marT="52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5226" marR="5226" marT="52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424378"/>
                  </a:ext>
                </a:extLst>
              </a:tr>
              <a:tr h="4599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SingleEffector</a:t>
                      </a:r>
                    </a:p>
                  </a:txBody>
                  <a:tcPr marL="5226" marR="5226" marT="52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Release of an effector component at a single genetic locus (no driver)</a:t>
                      </a:r>
                    </a:p>
                  </a:txBody>
                  <a:tcPr marL="5226" marR="5226" marT="52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097276"/>
                  </a:ext>
                </a:extLst>
              </a:tr>
              <a:tr h="4599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SingleDriver</a:t>
                      </a:r>
                    </a:p>
                  </a:txBody>
                  <a:tcPr marL="5226" marR="5226" marT="52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Release of a drive component at a single genetic locus</a:t>
                      </a:r>
                    </a:p>
                  </a:txBody>
                  <a:tcPr marL="5226" marR="5226" marT="52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909887"/>
                  </a:ext>
                </a:extLst>
              </a:tr>
              <a:tr h="4599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DriverAndEffector</a:t>
                      </a:r>
                    </a:p>
                  </a:txBody>
                  <a:tcPr marL="5226" marR="5226" marT="52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Co-release of both a drive, and effector component, using a different locus for the effector component</a:t>
                      </a:r>
                    </a:p>
                  </a:txBody>
                  <a:tcPr marL="5226" marR="5226" marT="52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482219"/>
                  </a:ext>
                </a:extLst>
              </a:tr>
              <a:tr h="4599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DriverAndTwoEffectors</a:t>
                      </a:r>
                    </a:p>
                  </a:txBody>
                  <a:tcPr marL="5226" marR="5226" marT="52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Co-release of both a drive, and two effector components (using different locus for the effector components)</a:t>
                      </a:r>
                    </a:p>
                  </a:txBody>
                  <a:tcPr marL="5226" marR="5226" marT="52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975382"/>
                  </a:ext>
                </a:extLst>
              </a:tr>
              <a:tr h="4599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NonDrivingCas9</a:t>
                      </a:r>
                    </a:p>
                  </a:txBody>
                  <a:tcPr marL="5226" marR="5226" marT="52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Release of an effector component with a non-driving source of Cas9 (i.e. a source of Cas9 that is inherited at a Mendelian rate)</a:t>
                      </a:r>
                    </a:p>
                  </a:txBody>
                  <a:tcPr marL="5226" marR="5226" marT="52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648687"/>
                  </a:ext>
                </a:extLst>
              </a:tr>
              <a:tr h="4599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Resistance</a:t>
                      </a:r>
                    </a:p>
                  </a:txBody>
                  <a:tcPr marL="5226" marR="5226" marT="52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Co-release of both a drive, and effector component into a brackground with pre-existing resistance alleles</a:t>
                      </a:r>
                    </a:p>
                  </a:txBody>
                  <a:tcPr marL="5226" marR="5226" marT="52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645835"/>
                  </a:ext>
                </a:extLst>
              </a:tr>
              <a:tr h="4599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DelayedRelease</a:t>
                      </a:r>
                    </a:p>
                  </a:txBody>
                  <a:tcPr marL="5226" marR="5226" marT="52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release of a single drive, and effector component, followed by delayed release of a second effector component</a:t>
                      </a:r>
                    </a:p>
                  </a:txBody>
                  <a:tcPr marL="5226" marR="5226" marT="52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79928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0D65B1A-601E-4AC2-970F-4E1CB5E11BFA}"/>
              </a:ext>
            </a:extLst>
          </p:cNvPr>
          <p:cNvSpPr/>
          <p:nvPr/>
        </p:nvSpPr>
        <p:spPr>
          <a:xfrm>
            <a:off x="2429133" y="6018930"/>
            <a:ext cx="6626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DriverAsEffector</a:t>
            </a:r>
            <a:r>
              <a:rPr lang="en-US" dirty="0"/>
              <a:t> - Co-Release of both a drive and effector component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CEEC4-0D2E-4A8C-8E44-B42426DBCF4A}"/>
              </a:ext>
            </a:extLst>
          </p:cNvPr>
          <p:cNvSpPr txBox="1"/>
          <p:nvPr/>
        </p:nvSpPr>
        <p:spPr>
          <a:xfrm>
            <a:off x="3382888" y="6273105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 DTK, this is the same as </a:t>
            </a:r>
            <a:r>
              <a:rPr lang="en-US" i="1" dirty="0" err="1"/>
              <a:t>SingleDriver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4358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7F67-F147-4BEB-968F-4804C111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Parameters</a:t>
            </a:r>
            <a:br>
              <a:rPr lang="en-US"/>
            </a:br>
            <a:r>
              <a:rPr lang="en-US"/>
              <a:t>Initial </a:t>
            </a:r>
            <a:r>
              <a:rPr lang="en-US" dirty="0"/>
              <a:t>Distributions, Drivers, Releases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89CEA-5D4B-4EF3-B677-08D575117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05262"/>
              </p:ext>
            </p:extLst>
          </p:nvPr>
        </p:nvGraphicFramePr>
        <p:xfrm>
          <a:off x="1908541" y="1959059"/>
          <a:ext cx="7629270" cy="4351334"/>
        </p:xfrm>
        <a:graphic>
          <a:graphicData uri="http://schemas.openxmlformats.org/drawingml/2006/table">
            <a:tbl>
              <a:tblPr/>
              <a:tblGrid>
                <a:gridCol w="1454293">
                  <a:extLst>
                    <a:ext uri="{9D8B030D-6E8A-4147-A177-3AD203B41FA5}">
                      <a16:colId xmlns:a16="http://schemas.microsoft.com/office/drawing/2014/main" val="2297283203"/>
                    </a:ext>
                  </a:extLst>
                </a:gridCol>
                <a:gridCol w="807941">
                  <a:extLst>
                    <a:ext uri="{9D8B030D-6E8A-4147-A177-3AD203B41FA5}">
                      <a16:colId xmlns:a16="http://schemas.microsoft.com/office/drawing/2014/main" val="3283661718"/>
                    </a:ext>
                  </a:extLst>
                </a:gridCol>
                <a:gridCol w="680979">
                  <a:extLst>
                    <a:ext uri="{9D8B030D-6E8A-4147-A177-3AD203B41FA5}">
                      <a16:colId xmlns:a16="http://schemas.microsoft.com/office/drawing/2014/main" val="3835214114"/>
                    </a:ext>
                  </a:extLst>
                </a:gridCol>
                <a:gridCol w="1004155">
                  <a:extLst>
                    <a:ext uri="{9D8B030D-6E8A-4147-A177-3AD203B41FA5}">
                      <a16:colId xmlns:a16="http://schemas.microsoft.com/office/drawing/2014/main" val="348723280"/>
                    </a:ext>
                  </a:extLst>
                </a:gridCol>
                <a:gridCol w="1292705">
                  <a:extLst>
                    <a:ext uri="{9D8B030D-6E8A-4147-A177-3AD203B41FA5}">
                      <a16:colId xmlns:a16="http://schemas.microsoft.com/office/drawing/2014/main" val="2015057929"/>
                    </a:ext>
                  </a:extLst>
                </a:gridCol>
                <a:gridCol w="900277">
                  <a:extLst>
                    <a:ext uri="{9D8B030D-6E8A-4147-A177-3AD203B41FA5}">
                      <a16:colId xmlns:a16="http://schemas.microsoft.com/office/drawing/2014/main" val="2072173729"/>
                    </a:ext>
                  </a:extLst>
                </a:gridCol>
                <a:gridCol w="600185">
                  <a:extLst>
                    <a:ext uri="{9D8B030D-6E8A-4147-A177-3AD203B41FA5}">
                      <a16:colId xmlns:a16="http://schemas.microsoft.com/office/drawing/2014/main" val="412525845"/>
                    </a:ext>
                  </a:extLst>
                </a:gridCol>
                <a:gridCol w="888735">
                  <a:extLst>
                    <a:ext uri="{9D8B030D-6E8A-4147-A177-3AD203B41FA5}">
                      <a16:colId xmlns:a16="http://schemas.microsoft.com/office/drawing/2014/main" val="2922298502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Alleles - Initial Distribution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SingleEffector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SingleDriver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DriverAndEffector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DriverAndTwoEffectors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NonDrivingCas9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Resistance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DelayedRelease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90713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6881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0961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98394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Bw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40188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37347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31976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24611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99621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Drivers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3771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46153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33194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26181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Bw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11793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13022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69386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11803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99171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Release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97100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10,000 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1,000 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1,000 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1,000 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10,000 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1,000 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1,000 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66397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03730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74134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42063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B2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4854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32902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6599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0E2530-59F2-4170-8D78-FCF3528B7BDA}"/>
              </a:ext>
            </a:extLst>
          </p:cNvPr>
          <p:cNvSpPr txBox="1"/>
          <p:nvPr/>
        </p:nvSpPr>
        <p:spPr>
          <a:xfrm>
            <a:off x="9510340" y="5886694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Aw-Bw-Ce:Aw-Bw-Ce</a:t>
            </a:r>
            <a:endParaRPr lang="en-US" sz="1400" dirty="0"/>
          </a:p>
          <a:p>
            <a:r>
              <a:rPr lang="en-US" sz="1400" dirty="0"/>
              <a:t>Released at T-800</a:t>
            </a:r>
          </a:p>
        </p:txBody>
      </p:sp>
    </p:spTree>
    <p:extLst>
      <p:ext uri="{BB962C8B-B14F-4D97-AF65-F5344CB8AC3E}">
        <p14:creationId xmlns:p14="http://schemas.microsoft.com/office/powerpoint/2010/main" val="321841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86C7F8-94A7-4DF0-8E58-E93D3BE0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Effector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FFFA48-795E-45B2-8B9D-02FF384E2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076" y="1530301"/>
            <a:ext cx="5486876" cy="49991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E0CA55-30DE-4630-976F-0ED749E8B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8" y="1530301"/>
            <a:ext cx="5486876" cy="49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9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B798-598E-4E45-B153-088FCE8A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Driver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075F4-03B9-47F8-92B7-E5516C3B3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35" y="1536397"/>
            <a:ext cx="5499069" cy="49564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9C9077-D24A-412F-AF9D-37829CA74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809" y="1542494"/>
            <a:ext cx="5505165" cy="495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0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453D-28D5-400A-A56D-4A16EFB5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and Effector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386019-3D50-455B-9021-A1AFA86A9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87" y="1524204"/>
            <a:ext cx="5535648" cy="49686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A64E94-2D64-4283-8B4D-E93A35E2B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848" y="1530301"/>
            <a:ext cx="5505165" cy="49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3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6BD4-F59B-4FDD-A8D3-35DFDDAB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and Two Effectors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591D1B-ED9F-4686-A7C9-5DF65C2F1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18" y="1562479"/>
            <a:ext cx="5492972" cy="5005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14BE9C-7A03-464E-944E-C2DD7530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613" y="1562479"/>
            <a:ext cx="5499069" cy="50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7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45D0-D0C9-491D-9879-83369A7E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Driving Cas9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BC70E5-B23E-4D79-A44B-038F93247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02" y="1596139"/>
            <a:ext cx="5505165" cy="50174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613E81-1CBA-4546-B1ED-7E97F9937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934" y="1596139"/>
            <a:ext cx="5511262" cy="49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4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DB2C-3EA7-465E-A56B-E6FE2AB2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9DFD8-EADC-457E-945C-E5C4CAC4B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92" y="1512011"/>
            <a:ext cx="5474682" cy="49808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A1E18C-1F2A-4C38-A964-CC8340F2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828" y="1512011"/>
            <a:ext cx="5511262" cy="49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4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333</Words>
  <Application>Microsoft Office PowerPoint</Application>
  <PresentationFormat>Widescreen</PresentationFormat>
  <Paragraphs>229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Vector Genetics in the DTK Scenarios</vt:lpstr>
      <vt:lpstr>Scenarios</vt:lpstr>
      <vt:lpstr>Parameters Initial Distributions, Drivers, Releases</vt:lpstr>
      <vt:lpstr>Single Effector</vt:lpstr>
      <vt:lpstr>Single Driver</vt:lpstr>
      <vt:lpstr>Driver and Effector</vt:lpstr>
      <vt:lpstr>Driver and Two Effectors</vt:lpstr>
      <vt:lpstr>Non Driving Cas9</vt:lpstr>
      <vt:lpstr>Resistance</vt:lpstr>
      <vt:lpstr>Delayed Release</vt:lpstr>
      <vt:lpstr>PowerPoint Presentation</vt:lpstr>
      <vt:lpstr>Single Effector</vt:lpstr>
      <vt:lpstr>Single Driver</vt:lpstr>
      <vt:lpstr>Driver And Effector</vt:lpstr>
      <vt:lpstr>Driver and Two Effectors</vt:lpstr>
      <vt:lpstr>Non-Driving Cas9</vt:lpstr>
      <vt:lpstr>Resistance</vt:lpstr>
      <vt:lpstr>Delayed Release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Genetics in the DTK Scenarios</dc:title>
  <dc:creator>Dan Bridenbecker</dc:creator>
  <cp:lastModifiedBy>Dan Bridenbecker</cp:lastModifiedBy>
  <cp:revision>17</cp:revision>
  <dcterms:created xsi:type="dcterms:W3CDTF">2018-10-18T22:33:59Z</dcterms:created>
  <dcterms:modified xsi:type="dcterms:W3CDTF">2018-10-20T01:12:31Z</dcterms:modified>
</cp:coreProperties>
</file>