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1" r:id="rId4"/>
    <p:sldId id="263" r:id="rId5"/>
    <p:sldId id="265" r:id="rId6"/>
    <p:sldId id="264" r:id="rId7"/>
    <p:sldId id="266" r:id="rId8"/>
    <p:sldId id="256" r:id="rId9"/>
    <p:sldId id="257" r:id="rId10"/>
    <p:sldId id="258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62" d="100"/>
          <a:sy n="62" d="100"/>
        </p:scale>
        <p:origin x="52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EEC0C-F849-47E5-8A43-0A1B28E91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566F6-6E76-481A-B9EB-74C2AD204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41DEA-E5F7-4FA9-9D0D-9A448F82F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7B0B-B27C-40EF-89AB-8C6E2D9C2E9B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E8276-59DA-4D76-998A-33C974B59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4670B-680D-4E0A-AD81-12FA87A62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36F4-9807-41A5-A644-137A622F1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70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B04D4-070D-45F4-8F08-85582CDE0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B36BC-3BA1-4B23-860B-25C641D7B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8CE03-D8F8-4DE5-AA4A-20ACD4FF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7B0B-B27C-40EF-89AB-8C6E2D9C2E9B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4918C-9015-45BC-9A01-9F7C0565A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B7496-A876-42CA-A4D7-E333CF1E5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36F4-9807-41A5-A644-137A622F1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74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CCA487-CA62-4354-9859-AB4BE31C2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69D4E-244A-4829-9315-D2F4C56EF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5C187-207E-4442-BBC9-310BC2B81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7B0B-B27C-40EF-89AB-8C6E2D9C2E9B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4AD77-AF17-4AC1-BFA9-653624C96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76430-79B2-4B55-8BD7-DD98687B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36F4-9807-41A5-A644-137A622F1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7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889EE-1543-4576-A449-FA559BC3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BE83D-70FB-48D1-92BA-F85B2BD8A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AE100-7414-4D26-A23C-78E23DDE5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7B0B-B27C-40EF-89AB-8C6E2D9C2E9B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16C66-8151-46D2-A9A6-E8665D30E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5B7D7-1749-4DA4-9BA1-646773EE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36F4-9807-41A5-A644-137A622F1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46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2A02D-A482-46AD-80FE-321AB4B96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25069-E49B-46AC-B151-742A7ED81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6758C-D30B-436A-8858-165DC4652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7B0B-B27C-40EF-89AB-8C6E2D9C2E9B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45887-5A35-428E-AEAB-44C3AA240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9B3E2-5A58-4AC3-84B2-133BC34F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36F4-9807-41A5-A644-137A622F1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1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359B3-2055-404B-A516-7C923E82E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FC4F5-DC43-41F5-BA3B-5F728AB9B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F032C-5B8A-4CC2-A2B0-D86F5002F9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6C326-B881-4A88-A0F7-69178C68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7B0B-B27C-40EF-89AB-8C6E2D9C2E9B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EA004A-4625-4E78-9F98-7B3509AC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F0F96-B40F-485B-B581-A933A905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36F4-9807-41A5-A644-137A622F1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37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A6B09-6F25-4A79-BD64-6811D5E9A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06A2E-F10E-4AD5-B3BC-0196D4112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7C3D7C-7319-4F9B-A5D4-37C91CD2F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E73520-49E0-4AD0-91C8-8FDC7AB0F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55558F-D893-466E-84A1-5D67A72FD5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C7C8D8-74A1-4464-83A6-7B7A6428F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7B0B-B27C-40EF-89AB-8C6E2D9C2E9B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E2D1B3-630C-4AE7-91C9-E8DAAC2E5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C0FFA0-77F4-4722-82A0-DDFD02CCE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36F4-9807-41A5-A644-137A622F1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99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2CFB4-CBCE-4A7A-AC57-05CFD3A4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003BE5-90BA-4B32-9759-DA04D4887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7B0B-B27C-40EF-89AB-8C6E2D9C2E9B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72D40-0296-466F-B7CC-10CECC4F7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F1F98A-AA6E-438F-902C-974E7886A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36F4-9807-41A5-A644-137A622F1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1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A72AAA-A814-4C4D-B978-F282E8B6B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7B0B-B27C-40EF-89AB-8C6E2D9C2E9B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A6F7FA-018F-41B9-8D39-1C71391F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2EA7B-E5BA-4D50-8067-9EAD742E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36F4-9807-41A5-A644-137A622F1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90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AB2CD-E4CC-4883-B2B0-072D6E894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F615F-CD49-4F3F-B50B-47BDE8565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B9A344-B7F0-4114-8CE5-70152CF5B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F6FA40-08ED-435B-B883-4C6A4E364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7B0B-B27C-40EF-89AB-8C6E2D9C2E9B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86F23-01D1-4216-B4B3-9C13F3950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B807D-14EB-4076-B46E-97F072386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36F4-9807-41A5-A644-137A622F1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48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0AF2-1DE1-4121-A9A8-AC4803E1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849181-3F18-4E38-BA2B-78AA28AE3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525B5F-0829-4B7B-8614-1393E0BED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DC491-4849-4514-ABC5-550D0F88A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47B0B-B27C-40EF-89AB-8C6E2D9C2E9B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D3B36-14DA-401B-8428-E50AA8FC6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F2F30-9317-4858-8A26-9096FA220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036F4-9807-41A5-A644-137A622F1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2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D57AD0-02F4-4E0D-B112-BF42BE484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26A34A-F8D1-42C9-84D1-9299E2D3BF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DD1AD-4855-4514-9C46-A60ADF7CB6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47B0B-B27C-40EF-89AB-8C6E2D9C2E9B}" type="datetimeFigureOut">
              <a:rPr lang="en-US" smtClean="0"/>
              <a:t>3/27/2019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1CF57-4D8F-4C41-8A01-50BB37559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864D3-E5C6-49AF-9EBA-AD57A447D1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036F4-9807-41A5-A644-137A622F11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0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917828-E81F-4FE8-9D48-8E41B3A9E7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Vector Model</a:t>
            </a:r>
            <a:br>
              <a:rPr lang="en-US"/>
            </a:br>
            <a:r>
              <a:rPr lang="en-US"/>
              <a:t>Updated </a:t>
            </a:r>
            <a:r>
              <a:rPr lang="en-US" dirty="0"/>
              <a:t>3/27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1FD8292-C262-435E-8C1C-434682E110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I_MAX_AGE=60</a:t>
            </a:r>
          </a:p>
          <a:p>
            <a:r>
              <a:rPr lang="en-US" dirty="0"/>
              <a:t>Other Improvements</a:t>
            </a:r>
          </a:p>
        </p:txBody>
      </p:sp>
    </p:spTree>
    <p:extLst>
      <p:ext uri="{BB962C8B-B14F-4D97-AF65-F5344CB8AC3E}">
        <p14:creationId xmlns:p14="http://schemas.microsoft.com/office/powerpoint/2010/main" val="1389252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E8CF1B-B310-4AEF-AD8A-DFE8F08B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9060"/>
          </a:xfrm>
        </p:spPr>
        <p:txBody>
          <a:bodyPr/>
          <a:lstStyle/>
          <a:p>
            <a:r>
              <a:rPr lang="en-US" dirty="0"/>
              <a:t>Malaria-Ongoing vs Latest – “% Faster”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E868E5-9124-479E-9C87-CAD784567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708" y="1114186"/>
            <a:ext cx="9678583" cy="57455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DD6293-6A96-4BCB-A171-1B61F42820FA}"/>
              </a:ext>
            </a:extLst>
          </p:cNvPr>
          <p:cNvSpPr txBox="1"/>
          <p:nvPr/>
        </p:nvSpPr>
        <p:spPr>
          <a:xfrm>
            <a:off x="3234979" y="2497311"/>
            <a:ext cx="1188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Cohort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0EF232-7D31-4E49-B057-CB8B05E391AD}"/>
              </a:ext>
            </a:extLst>
          </p:cNvPr>
          <p:cNvSpPr txBox="1"/>
          <p:nvPr/>
        </p:nvSpPr>
        <p:spPr>
          <a:xfrm>
            <a:off x="5392910" y="6123542"/>
            <a:ext cx="1407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Individual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2CE8F9-455F-48EE-810C-D9F58D9EA5D8}"/>
              </a:ext>
            </a:extLst>
          </p:cNvPr>
          <p:cNvSpPr txBox="1"/>
          <p:nvPr/>
        </p:nvSpPr>
        <p:spPr>
          <a:xfrm>
            <a:off x="1636699" y="4109916"/>
            <a:ext cx="136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Cohort is 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51FD8E-0135-47E7-A2B1-2FDBC7DBB4A8}"/>
              </a:ext>
            </a:extLst>
          </p:cNvPr>
          <p:cNvSpPr txBox="1"/>
          <p:nvPr/>
        </p:nvSpPr>
        <p:spPr>
          <a:xfrm>
            <a:off x="8397369" y="5477211"/>
            <a:ext cx="21604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No Individual runs with 100 Nodes</a:t>
            </a:r>
          </a:p>
        </p:txBody>
      </p:sp>
    </p:spTree>
    <p:extLst>
      <p:ext uri="{BB962C8B-B14F-4D97-AF65-F5344CB8AC3E}">
        <p14:creationId xmlns:p14="http://schemas.microsoft.com/office/powerpoint/2010/main" val="3469413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2E83-2E51-44B7-9D4A-FBA1CC591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Latest – Cohort vs Individual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8F62AB-2E73-4618-BAD4-6F9C61DD2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32" y="1438186"/>
            <a:ext cx="9772735" cy="54198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E930FA-9F28-411E-98EC-459BAC42AA08}"/>
              </a:ext>
            </a:extLst>
          </p:cNvPr>
          <p:cNvSpPr txBox="1"/>
          <p:nvPr/>
        </p:nvSpPr>
        <p:spPr>
          <a:xfrm rot="16200000">
            <a:off x="379646" y="3499611"/>
            <a:ext cx="1286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Logarithmic</a:t>
            </a:r>
          </a:p>
        </p:txBody>
      </p:sp>
    </p:spTree>
    <p:extLst>
      <p:ext uri="{BB962C8B-B14F-4D97-AF65-F5344CB8AC3E}">
        <p14:creationId xmlns:p14="http://schemas.microsoft.com/office/powerpoint/2010/main" val="29049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4ED53-1418-40D9-BD66-DD6BBF2EC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08DB3-70DD-4E8F-8F35-7D8783DE7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compare Aging versus No Aging</a:t>
            </a:r>
          </a:p>
          <a:p>
            <a:pPr lvl="1"/>
            <a:r>
              <a:rPr lang="en-US" dirty="0"/>
              <a:t>Aging causes vectors to die</a:t>
            </a:r>
          </a:p>
          <a:p>
            <a:pPr lvl="1"/>
            <a:r>
              <a:rPr lang="en-US" dirty="0"/>
              <a:t>No Aging has 13% more vectors</a:t>
            </a:r>
          </a:p>
          <a:p>
            <a:r>
              <a:rPr lang="en-US" dirty="0"/>
              <a:t>Changes include:</a:t>
            </a:r>
          </a:p>
          <a:p>
            <a:pPr lvl="1"/>
            <a:r>
              <a:rPr lang="en-US" dirty="0"/>
              <a:t>I_MAX_AGE from 150 to 60</a:t>
            </a:r>
          </a:p>
          <a:p>
            <a:pPr lvl="1"/>
            <a:r>
              <a:rPr lang="en-US" dirty="0"/>
              <a:t>Removed not needed </a:t>
            </a:r>
            <a:r>
              <a:rPr lang="en-US" dirty="0" err="1"/>
              <a:t>multinomial_approx</a:t>
            </a:r>
            <a:r>
              <a:rPr lang="en-US" dirty="0"/>
              <a:t>() call</a:t>
            </a:r>
          </a:p>
          <a:p>
            <a:pPr lvl="1"/>
            <a:r>
              <a:rPr lang="en-US" dirty="0"/>
              <a:t>Changed oviposition timer to an integer to get rid of calling round()</a:t>
            </a:r>
          </a:p>
          <a:p>
            <a:pPr lvl="1"/>
            <a:r>
              <a:rPr lang="en-US" dirty="0"/>
              <a:t>Reduced some calls to </a:t>
            </a:r>
            <a:r>
              <a:rPr lang="en-US" dirty="0" err="1"/>
              <a:t>QueryInterface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Changed </a:t>
            </a:r>
            <a:r>
              <a:rPr lang="en-US" dirty="0" err="1"/>
              <a:t>VectorPopulation</a:t>
            </a:r>
            <a:r>
              <a:rPr lang="en-US" dirty="0"/>
              <a:t> so that we are caching a pointer to simulation config and params() just returns that</a:t>
            </a:r>
          </a:p>
        </p:txBody>
      </p:sp>
    </p:spTree>
    <p:extLst>
      <p:ext uri="{BB962C8B-B14F-4D97-AF65-F5344CB8AC3E}">
        <p14:creationId xmlns:p14="http://schemas.microsoft.com/office/powerpoint/2010/main" val="47502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7CBE1B-882F-4BA6-BA22-53D6D85C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10K Vectors Per Node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672AE-6A41-4883-B79A-88B764F64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625" y="1613347"/>
            <a:ext cx="9777919" cy="52446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0AB8F5-837B-4026-B219-4FE67A752F77}"/>
              </a:ext>
            </a:extLst>
          </p:cNvPr>
          <p:cNvSpPr/>
          <p:nvPr/>
        </p:nvSpPr>
        <p:spPr>
          <a:xfrm>
            <a:off x="1208776" y="1928692"/>
            <a:ext cx="4454357" cy="45641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BA3C54-7299-4120-BB06-74F3DB8F8B4C}"/>
              </a:ext>
            </a:extLst>
          </p:cNvPr>
          <p:cNvSpPr/>
          <p:nvPr/>
        </p:nvSpPr>
        <p:spPr>
          <a:xfrm>
            <a:off x="5663133" y="1928691"/>
            <a:ext cx="2504995" cy="45641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1C1B9C-A459-47B5-8BF9-A79BDE3C8303}"/>
              </a:ext>
            </a:extLst>
          </p:cNvPr>
          <p:cNvSpPr/>
          <p:nvPr/>
        </p:nvSpPr>
        <p:spPr>
          <a:xfrm>
            <a:off x="8166848" y="1928690"/>
            <a:ext cx="2504995" cy="45641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AA5D39-58A6-4AF2-981F-E6A9EFD14746}"/>
              </a:ext>
            </a:extLst>
          </p:cNvPr>
          <p:cNvSpPr txBox="1"/>
          <p:nvPr/>
        </p:nvSpPr>
        <p:spPr>
          <a:xfrm>
            <a:off x="2743218" y="1613347"/>
            <a:ext cx="1415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2-15 seconds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F58031-D733-4B43-91A0-319E65CCAD0A}"/>
              </a:ext>
            </a:extLst>
          </p:cNvPr>
          <p:cNvSpPr txBox="1"/>
          <p:nvPr/>
        </p:nvSpPr>
        <p:spPr>
          <a:xfrm>
            <a:off x="6275392" y="1563565"/>
            <a:ext cx="176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100-300 seconds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3A5828-9897-4E5F-9A1C-20FB08C1B87D}"/>
              </a:ext>
            </a:extLst>
          </p:cNvPr>
          <p:cNvSpPr txBox="1"/>
          <p:nvPr/>
        </p:nvSpPr>
        <p:spPr>
          <a:xfrm>
            <a:off x="8779107" y="1613347"/>
            <a:ext cx="1883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450-1250 seconds</a:t>
            </a:r>
          </a:p>
        </p:txBody>
      </p:sp>
    </p:spTree>
    <p:extLst>
      <p:ext uri="{BB962C8B-B14F-4D97-AF65-F5344CB8AC3E}">
        <p14:creationId xmlns:p14="http://schemas.microsoft.com/office/powerpoint/2010/main" val="3374766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D75E9-3B2B-44B8-B2DC-3E0A0C6D4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1K Vectors Per Node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DD71BB-10C0-4FAB-A4A2-5BEBA5556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776" y="1303952"/>
            <a:ext cx="9774448" cy="555404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9302343-DE88-4FDF-8397-13CEB7CEA0EC}"/>
              </a:ext>
            </a:extLst>
          </p:cNvPr>
          <p:cNvSpPr/>
          <p:nvPr/>
        </p:nvSpPr>
        <p:spPr>
          <a:xfrm>
            <a:off x="1208776" y="1928692"/>
            <a:ext cx="4454357" cy="45641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7B815A-BDF8-43D9-A780-B3E1322DBEDC}"/>
              </a:ext>
            </a:extLst>
          </p:cNvPr>
          <p:cNvSpPr/>
          <p:nvPr/>
        </p:nvSpPr>
        <p:spPr>
          <a:xfrm>
            <a:off x="5663133" y="1928691"/>
            <a:ext cx="2504995" cy="45641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C1D9E2-5D76-4F01-9A24-F3E3C9BB4B7C}"/>
              </a:ext>
            </a:extLst>
          </p:cNvPr>
          <p:cNvSpPr/>
          <p:nvPr/>
        </p:nvSpPr>
        <p:spPr>
          <a:xfrm>
            <a:off x="8166848" y="1928690"/>
            <a:ext cx="2504995" cy="45641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BBFC26-378E-4AD4-BCBB-8B3AA9720DF7}"/>
              </a:ext>
            </a:extLst>
          </p:cNvPr>
          <p:cNvSpPr txBox="1"/>
          <p:nvPr/>
        </p:nvSpPr>
        <p:spPr>
          <a:xfrm>
            <a:off x="2743218" y="1613347"/>
            <a:ext cx="1279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5 seconds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55BBEC-1075-406E-AE50-6226A61F584E}"/>
              </a:ext>
            </a:extLst>
          </p:cNvPr>
          <p:cNvSpPr txBox="1"/>
          <p:nvPr/>
        </p:nvSpPr>
        <p:spPr>
          <a:xfrm>
            <a:off x="6275392" y="1563565"/>
            <a:ext cx="153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35-80 seconds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F91B07-CC23-4578-BB7D-4921F45D5234}"/>
              </a:ext>
            </a:extLst>
          </p:cNvPr>
          <p:cNvSpPr txBox="1"/>
          <p:nvPr/>
        </p:nvSpPr>
        <p:spPr>
          <a:xfrm>
            <a:off x="8779107" y="1613347"/>
            <a:ext cx="176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150-325 seconds</a:t>
            </a:r>
          </a:p>
        </p:txBody>
      </p:sp>
    </p:spTree>
    <p:extLst>
      <p:ext uri="{BB962C8B-B14F-4D97-AF65-F5344CB8AC3E}">
        <p14:creationId xmlns:p14="http://schemas.microsoft.com/office/powerpoint/2010/main" val="2830945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B9F12-1B7A-43F9-8370-21741376C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Tests - Times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65EFCD-7735-4DB4-BC61-ADA0BBDF6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18" y="1242327"/>
            <a:ext cx="10885037" cy="561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3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B9E5A-B251-469F-94E8-0B380A716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Tests – New % Faster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B13D60-6C40-41D1-BB77-CE8599823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153" y="1249148"/>
            <a:ext cx="10067535" cy="560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937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E1720-65F0-47E9-81ED-A550C43F2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92165-6DC1-4FD7-A89A-A597324B3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Cohort ~ 10% faster</a:t>
            </a:r>
          </a:p>
          <a:p>
            <a:r>
              <a:rPr lang="en-US" dirty="0"/>
              <a:t>Individual ~10% slower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Things Making it Slower</a:t>
            </a:r>
          </a:p>
          <a:p>
            <a:pPr lvl="1"/>
            <a:r>
              <a:rPr lang="en-US" dirty="0"/>
              <a:t>New Genetic features</a:t>
            </a:r>
          </a:p>
          <a:p>
            <a:pPr lvl="2"/>
            <a:r>
              <a:rPr lang="en-US" dirty="0"/>
              <a:t>Trait Modifiers</a:t>
            </a:r>
          </a:p>
          <a:p>
            <a:pPr lvl="2"/>
            <a:r>
              <a:rPr lang="en-US" dirty="0"/>
              <a:t>Std::map used for genomes and counting</a:t>
            </a:r>
          </a:p>
          <a:p>
            <a:pPr lvl="1"/>
            <a:r>
              <a:rPr lang="en-US" dirty="0"/>
              <a:t>Numerous bug fixes</a:t>
            </a:r>
          </a:p>
          <a:p>
            <a:pPr lvl="2"/>
            <a:r>
              <a:rPr lang="en-US" dirty="0"/>
              <a:t>Using binomial instead of truncating</a:t>
            </a:r>
          </a:p>
          <a:p>
            <a:pPr lvl="2"/>
            <a:r>
              <a:rPr lang="en-US" dirty="0"/>
              <a:t>Better management of gestating vectors</a:t>
            </a:r>
          </a:p>
        </p:txBody>
      </p:sp>
    </p:spTree>
    <p:extLst>
      <p:ext uri="{BB962C8B-B14F-4D97-AF65-F5344CB8AC3E}">
        <p14:creationId xmlns:p14="http://schemas.microsoft.com/office/powerpoint/2010/main" val="2499055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126B3-3619-4F6E-9803-3CE0F77E22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Vector Model Update</a:t>
            </a:r>
            <a:br>
              <a:rPr lang="en-US" dirty="0"/>
            </a:br>
            <a:r>
              <a:rPr lang="en-US" dirty="0"/>
              <a:t>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FE068-0ABD-4C94-B566-88E97C45D1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March 22, 2019</a:t>
            </a:r>
          </a:p>
        </p:txBody>
      </p:sp>
    </p:spTree>
    <p:extLst>
      <p:ext uri="{BB962C8B-B14F-4D97-AF65-F5344CB8AC3E}">
        <p14:creationId xmlns:p14="http://schemas.microsoft.com/office/powerpoint/2010/main" val="2721964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670DA-371F-4A5D-80CD-EF322050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4B360-DAA6-4D93-8A1A-9D5D1CD34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 Climate</a:t>
            </a:r>
          </a:p>
          <a:p>
            <a:r>
              <a:rPr lang="en-US" dirty="0" err="1"/>
              <a:t>Days_Between_Feeds</a:t>
            </a:r>
            <a:r>
              <a:rPr lang="en-US" dirty="0"/>
              <a:t> = 3</a:t>
            </a:r>
          </a:p>
          <a:p>
            <a:r>
              <a:rPr lang="en-US" dirty="0"/>
              <a:t>One specie</a:t>
            </a:r>
          </a:p>
          <a:p>
            <a:r>
              <a:rPr lang="en-US" dirty="0"/>
              <a:t>Aging On/Off</a:t>
            </a:r>
          </a:p>
          <a:p>
            <a:r>
              <a:rPr lang="en-US" dirty="0"/>
              <a:t>Genes 0 or 2x2</a:t>
            </a:r>
          </a:p>
          <a:p>
            <a:r>
              <a:rPr lang="en-US" dirty="0"/>
              <a:t>1, 2, 25, 100 Nodes</a:t>
            </a:r>
          </a:p>
          <a:p>
            <a:r>
              <a:rPr lang="en-US" dirty="0"/>
              <a:t>Migration On/Off</a:t>
            </a:r>
          </a:p>
          <a:p>
            <a:r>
              <a:rPr lang="en-US" dirty="0"/>
              <a:t>~100,000 Vectors/Node</a:t>
            </a:r>
          </a:p>
        </p:txBody>
      </p:sp>
    </p:spTree>
    <p:extLst>
      <p:ext uri="{BB962C8B-B14F-4D97-AF65-F5344CB8AC3E}">
        <p14:creationId xmlns:p14="http://schemas.microsoft.com/office/powerpoint/2010/main" val="2570783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228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Vector Model Updated 3/27</vt:lpstr>
      <vt:lpstr>Notes</vt:lpstr>
      <vt:lpstr>10K Vectors Per Node</vt:lpstr>
      <vt:lpstr>1K Vectors Per Node</vt:lpstr>
      <vt:lpstr>Regression Tests - Times</vt:lpstr>
      <vt:lpstr>Regression Tests – New % Faster</vt:lpstr>
      <vt:lpstr>Conclusion</vt:lpstr>
      <vt:lpstr>Vector Model Update Performance</vt:lpstr>
      <vt:lpstr>Scenarios</vt:lpstr>
      <vt:lpstr>Malaria-Ongoing vs Latest – “% Faster”</vt:lpstr>
      <vt:lpstr>Latest – Cohort vs Individual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Vector Model Update Performance</dc:title>
  <dc:creator>Dan Bridenbecker</dc:creator>
  <cp:lastModifiedBy>Dan Bridenbecker</cp:lastModifiedBy>
  <cp:revision>11</cp:revision>
  <dcterms:created xsi:type="dcterms:W3CDTF">2019-03-22T19:53:05Z</dcterms:created>
  <dcterms:modified xsi:type="dcterms:W3CDTF">2019-03-27T22:35:10Z</dcterms:modified>
</cp:coreProperties>
</file>