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16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DA-5BB0-42DB-B145-D76E40B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8" y="111899"/>
            <a:ext cx="5220493" cy="7118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PLDI Story (in one picture)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B84A06-B5B9-4D1E-95B6-9117F3A9F2DA}"/>
              </a:ext>
            </a:extLst>
          </p:cNvPr>
          <p:cNvSpPr/>
          <p:nvPr/>
        </p:nvSpPr>
        <p:spPr>
          <a:xfrm>
            <a:off x="1490130" y="938300"/>
            <a:ext cx="4294294" cy="34476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07E098-7595-4544-875B-991914708D61}"/>
              </a:ext>
            </a:extLst>
          </p:cNvPr>
          <p:cNvSpPr/>
          <p:nvPr/>
        </p:nvSpPr>
        <p:spPr>
          <a:xfrm>
            <a:off x="1490130" y="3064932"/>
            <a:ext cx="4294294" cy="344762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E679-A56D-483E-B210-05892C0CB14E}"/>
              </a:ext>
            </a:extLst>
          </p:cNvPr>
          <p:cNvSpPr txBox="1"/>
          <p:nvPr/>
        </p:nvSpPr>
        <p:spPr>
          <a:xfrm>
            <a:off x="2804128" y="2610678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Static TypeScript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4B83-61DF-4F5D-9FB1-D9350D84C237}"/>
              </a:ext>
            </a:extLst>
          </p:cNvPr>
          <p:cNvSpPr txBox="1"/>
          <p:nvPr/>
        </p:nvSpPr>
        <p:spPr>
          <a:xfrm>
            <a:off x="3259497" y="441941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CODAL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A9F36-381D-4442-B91C-3780A18F5A9F}"/>
              </a:ext>
            </a:extLst>
          </p:cNvPr>
          <p:cNvSpPr txBox="1"/>
          <p:nvPr/>
        </p:nvSpPr>
        <p:spPr>
          <a:xfrm>
            <a:off x="212613" y="1142383"/>
            <a:ext cx="11128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Web</a:t>
            </a:r>
          </a:p>
          <a:p>
            <a:r>
              <a:rPr lang="en-US" b="1" dirty="0">
                <a:solidFill>
                  <a:schemeClr val="accent6"/>
                </a:solidFill>
              </a:rPr>
              <a:t>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72848-299E-48E2-B8E8-DA24568FBD64}"/>
              </a:ext>
            </a:extLst>
          </p:cNvPr>
          <p:cNvSpPr txBox="1"/>
          <p:nvPr/>
        </p:nvSpPr>
        <p:spPr>
          <a:xfrm>
            <a:off x="2456148" y="3167075"/>
            <a:ext cx="24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our contribution</a:t>
            </a:r>
          </a:p>
          <a:p>
            <a:pPr algn="ctr"/>
            <a:r>
              <a:rPr lang="en-US" dirty="0"/>
              <a:t>bringing the worlds of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MCU</a:t>
            </a:r>
            <a:r>
              <a:rPr lang="en-US" dirty="0"/>
              <a:t> together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45395-FA51-4558-A6F3-F9F3D751EC5C}"/>
              </a:ext>
            </a:extLst>
          </p:cNvPr>
          <p:cNvSpPr txBox="1"/>
          <p:nvPr/>
        </p:nvSpPr>
        <p:spPr>
          <a:xfrm>
            <a:off x="5756535" y="1208378"/>
            <a:ext cx="289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World of great frameworks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for beginning programming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Blockly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5A058-8EB9-40B4-82F5-2827024402CB}"/>
              </a:ext>
            </a:extLst>
          </p:cNvPr>
          <p:cNvSpPr txBox="1"/>
          <p:nvPr/>
        </p:nvSpPr>
        <p:spPr>
          <a:xfrm>
            <a:off x="3869429" y="210124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Single-threaded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9A64-BE04-4341-B797-63FB1188D62A}"/>
              </a:ext>
            </a:extLst>
          </p:cNvPr>
          <p:cNvSpPr txBox="1"/>
          <p:nvPr/>
        </p:nvSpPr>
        <p:spPr>
          <a:xfrm>
            <a:off x="2951220" y="1153054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Plentiful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E537F-5B1D-4E43-BE5D-4EA74CF8C5E1}"/>
              </a:ext>
            </a:extLst>
          </p:cNvPr>
          <p:cNvSpPr txBox="1"/>
          <p:nvPr/>
        </p:nvSpPr>
        <p:spPr>
          <a:xfrm>
            <a:off x="212613" y="5977765"/>
            <a:ext cx="21169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microcontroller </a:t>
            </a:r>
          </a:p>
          <a:p>
            <a:r>
              <a:rPr lang="en-US" b="1" dirty="0">
                <a:solidFill>
                  <a:srgbClr val="00B0F0"/>
                </a:solidFill>
              </a:rPr>
              <a:t>(MCU)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4930-3279-49A8-9DA1-F15399FE2EA6}"/>
              </a:ext>
            </a:extLst>
          </p:cNvPr>
          <p:cNvSpPr txBox="1"/>
          <p:nvPr/>
        </p:nvSpPr>
        <p:spPr>
          <a:xfrm>
            <a:off x="4097547" y="4778225"/>
            <a:ext cx="12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Reactive/</a:t>
            </a:r>
          </a:p>
          <a:p>
            <a:r>
              <a:rPr lang="en-US" dirty="0">
                <a:solidFill>
                  <a:srgbClr val="00B0F0"/>
                </a:solidFill>
              </a:rPr>
              <a:t>concurrent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B77EC-280A-45A8-AEB3-C650BD4ABFB5}"/>
              </a:ext>
            </a:extLst>
          </p:cNvPr>
          <p:cNvSpPr txBox="1"/>
          <p:nvPr/>
        </p:nvSpPr>
        <p:spPr>
          <a:xfrm>
            <a:off x="3107288" y="598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Little 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E9DD8-DCC2-4957-A82B-37C5B621FE97}"/>
              </a:ext>
            </a:extLst>
          </p:cNvPr>
          <p:cNvSpPr txBox="1"/>
          <p:nvPr/>
        </p:nvSpPr>
        <p:spPr>
          <a:xfrm>
            <a:off x="2174684" y="491672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C/C++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DD88-6B0C-41F8-89AD-B251DC3A89C5}"/>
              </a:ext>
            </a:extLst>
          </p:cNvPr>
          <p:cNvSpPr txBox="1"/>
          <p:nvPr/>
        </p:nvSpPr>
        <p:spPr>
          <a:xfrm>
            <a:off x="2119204" y="2071633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FF9B-5D47-4590-8BDF-F80599B6ADAA}"/>
              </a:ext>
            </a:extLst>
          </p:cNvPr>
          <p:cNvSpPr txBox="1"/>
          <p:nvPr/>
        </p:nvSpPr>
        <p:spPr>
          <a:xfrm>
            <a:off x="5756535" y="59219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World of the pro IDE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(Eclipse, VS, VS Code)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27CAE-07A8-4630-B7A8-509661AFB9E0}"/>
              </a:ext>
            </a:extLst>
          </p:cNvPr>
          <p:cNvSpPr txBox="1"/>
          <p:nvPr/>
        </p:nvSpPr>
        <p:spPr>
          <a:xfrm>
            <a:off x="3164387" y="160404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FF1-EF46-41DA-B5C0-BCFE8C290079}"/>
              </a:ext>
            </a:extLst>
          </p:cNvPr>
          <p:cNvSpPr txBox="1"/>
          <p:nvPr/>
        </p:nvSpPr>
        <p:spPr>
          <a:xfrm>
            <a:off x="2564383" y="5509132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Full bare-metal binary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70C52-6E93-49AE-A469-D942B3D296AD}"/>
              </a:ext>
            </a:extLst>
          </p:cNvPr>
          <p:cNvSpPr txBox="1"/>
          <p:nvPr/>
        </p:nvSpPr>
        <p:spPr>
          <a:xfrm>
            <a:off x="5949072" y="3080633"/>
            <a:ext cx="29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WA = integration/entry point</a:t>
            </a:r>
          </a:p>
          <a:p>
            <a:pPr algn="ctr"/>
            <a:r>
              <a:rPr lang="en-US" b="1" u="sng" dirty="0"/>
              <a:t>Languages</a:t>
            </a:r>
          </a:p>
          <a:p>
            <a:pPr algn="ctr"/>
            <a:r>
              <a:rPr lang="en-US" b="1" u="sng" dirty="0"/>
              <a:t>Compiler</a:t>
            </a:r>
          </a:p>
          <a:p>
            <a:pPr algn="ctr"/>
            <a:r>
              <a:rPr lang="en-US" b="1" u="sng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719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Assembly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prstDash val="sysDash"/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5523" y="5681873"/>
            <a:ext cx="1961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Cloud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Segoe UI"/>
                <a:ea typeface="Segoe UI" pitchFamily="34" charset="0"/>
                <a:cs typeface="Segoe UI" pitchFamily="34" charset="0"/>
              </a:rPr>
              <a:t>Static TypeScript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chemeClr val="bg1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49295" y="420513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10989</TotalTime>
  <Words>204</Words>
  <Application>Microsoft Office PowerPoint</Application>
  <PresentationFormat>Widescreen</PresentationFormat>
  <Paragraphs>155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The PLDI Story (in one picture)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81</cp:revision>
  <dcterms:created xsi:type="dcterms:W3CDTF">2017-07-20T15:29:18Z</dcterms:created>
  <dcterms:modified xsi:type="dcterms:W3CDTF">2017-11-17T18:41:31Z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