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59" r:id="rId5"/>
    <p:sldId id="260"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481" autoAdjust="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F3DC39AD-61EC-4CE4-9D50-5B70FE58CA5E}" type="datetimeFigureOut">
              <a:rPr lang="en-US" smtClean="0"/>
              <a:t>11/3/2019</a:t>
            </a:fld>
            <a:endParaRPr lang="en-US"/>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ADC5C21A-7CE8-4815-A0BF-45414C2103D4}" type="slidenum">
              <a:rPr lang="en-US" smtClean="0"/>
              <a:t>‹#›</a:t>
            </a:fld>
            <a:endParaRPr lang="en-US"/>
          </a:p>
        </p:txBody>
      </p:sp>
    </p:spTree>
    <p:extLst>
      <p:ext uri="{BB962C8B-B14F-4D97-AF65-F5344CB8AC3E}">
        <p14:creationId xmlns:p14="http://schemas.microsoft.com/office/powerpoint/2010/main" val="225181874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err="1"/>
              <a:t>אקסיליון</a:t>
            </a:r>
            <a:r>
              <a:rPr lang="he-IL" dirty="0"/>
              <a:t> – מתבסס על חיישנים לזיהוי תחבורה ציבורית ומאפשר מעבר מהיר שלה בצמתים, ממומש במטרונית, נמצאה ירידה במשך נסיעה מ73 דק ל58 דק קו קריות </a:t>
            </a:r>
            <a:r>
              <a:rPr lang="he-IL" dirty="0" err="1"/>
              <a:t>מתמ</a:t>
            </a:r>
            <a:r>
              <a:rPr lang="he-IL" dirty="0"/>
              <a:t>. מימוש רמזור כישות בודדת, לא רשת. ברווחים של מליוני דולרים לקו.</a:t>
            </a:r>
            <a:endParaRPr lang="en-US" dirty="0"/>
          </a:p>
          <a:p>
            <a:r>
              <a:rPr lang="he-IL" dirty="0"/>
              <a:t>מכון המחקר בטכניון מתעסק בדיוק בתחום הזה וחלק ממוצרים שראיתי היו בין היתר מוצר שמתריע לפני מצב תאונה. מעבדת </a:t>
            </a:r>
            <a:r>
              <a:rPr lang="he-IL" dirty="0" err="1"/>
              <a:t>טיסמארט</a:t>
            </a:r>
            <a:r>
              <a:rPr lang="he-IL" dirty="0"/>
              <a:t> מתעסקת בדיוק במידול ניטור ואופטימיזציה</a:t>
            </a:r>
            <a:r>
              <a:rPr lang="en-US" dirty="0"/>
              <a:t>.</a:t>
            </a:r>
          </a:p>
          <a:p>
            <a:r>
              <a:rPr lang="he-IL" dirty="0"/>
              <a:t>מערכת בקרת תנועה שהותקנה בתל אביב - </a:t>
            </a:r>
            <a:r>
              <a:rPr lang="en-US" dirty="0"/>
              <a:t>http://www.pcs.co.il/he/company/project/view/?ContentID=10</a:t>
            </a:r>
            <a:r>
              <a:rPr lang="he-IL" dirty="0"/>
              <a:t> בין היתר – מרכז שליטה </a:t>
            </a:r>
            <a:r>
              <a:rPr lang="he-IL" dirty="0" err="1"/>
              <a:t>מאוייש</a:t>
            </a:r>
            <a:r>
              <a:rPr lang="he-IL" dirty="0"/>
              <a:t> ע"י </a:t>
            </a:r>
            <a:r>
              <a:rPr lang="he-IL" dirty="0" err="1"/>
              <a:t>אדם</a:t>
            </a:r>
            <a:endParaRPr lang="en-US" dirty="0"/>
          </a:p>
          <a:p>
            <a:r>
              <a:rPr lang="he-IL" dirty="0"/>
              <a:t>מערכת הרמזורים הנוכחית מבוססת על תוכניות זמנים קבועות, בעלת גמישות מוגבלת. חיישנים המותקנים מתחת לאספלט מדווחים לבקר הרמזור על כלי רכב הממתינים לתורם, ומנגד על מכוניות שמתקדמות לעבר הצומת ומבקשות הארכה של האור הירוק. חלוקת האור הירוק בין כלל הנהגים בצומת מתעדכנת מדי פעם, לפי כמה תוכניות הקבועות מראש, ובכבישים </a:t>
            </a:r>
            <a:r>
              <a:rPr lang="he-IL" dirty="0" err="1"/>
              <a:t>בין־עירוניים</a:t>
            </a:r>
            <a:r>
              <a:rPr lang="he-IL" dirty="0"/>
              <a:t> ראשיים גם לפי התערבות אנושית של בקרי מרכז השליטה של חברת נתיבי ישראל. </a:t>
            </a:r>
            <a:endParaRPr lang="en-US" dirty="0"/>
          </a:p>
          <a:p>
            <a:r>
              <a:rPr lang="he-IL" dirty="0"/>
              <a:t>הפן הכספי - עלות הקמת </a:t>
            </a:r>
            <a:r>
              <a:rPr lang="he-IL" dirty="0" err="1"/>
              <a:t>מערך</a:t>
            </a:r>
            <a:r>
              <a:rPr lang="he-IL" dirty="0"/>
              <a:t> רמזורים סטנדרטי כיום, בצומת </a:t>
            </a:r>
            <a:r>
              <a:rPr lang="he-IL" dirty="0" err="1"/>
              <a:t>בין־עירוני</a:t>
            </a:r>
            <a:r>
              <a:rPr lang="he-IL" dirty="0"/>
              <a:t>, היא עשרות אלפי שקלים עד כ–200 אלף שקל במקרים מורכבים יותר. העלות בצומת מבוסס מצלמות או מכ"מים נאמדת בשלב זה במאות אלפי שקלים — ויכולה להגיע עד כמיליון שקל במהדורות הקצה של הטכנולוגיה.</a:t>
            </a:r>
          </a:p>
          <a:p>
            <a:r>
              <a:rPr lang="en-US" dirty="0"/>
              <a:t>https://www.themarker.com/dynamo/1.4514175</a:t>
            </a:r>
            <a:endParaRPr lang="he-IL" dirty="0"/>
          </a:p>
          <a:p>
            <a:endParaRPr lang="he-IL" dirty="0"/>
          </a:p>
          <a:p>
            <a:endParaRPr lang="en-US" dirty="0"/>
          </a:p>
        </p:txBody>
      </p:sp>
      <p:sp>
        <p:nvSpPr>
          <p:cNvPr id="4" name="מציין מיקום של מספר שקופית 3"/>
          <p:cNvSpPr>
            <a:spLocks noGrp="1"/>
          </p:cNvSpPr>
          <p:nvPr>
            <p:ph type="sldNum" sz="quarter" idx="5"/>
          </p:nvPr>
        </p:nvSpPr>
        <p:spPr/>
        <p:txBody>
          <a:bodyPr/>
          <a:lstStyle/>
          <a:p>
            <a:fld id="{ADC5C21A-7CE8-4815-A0BF-45414C2103D4}" type="slidenum">
              <a:rPr lang="en-US" smtClean="0"/>
              <a:t>3</a:t>
            </a:fld>
            <a:endParaRPr lang="en-US"/>
          </a:p>
        </p:txBody>
      </p:sp>
    </p:spTree>
    <p:extLst>
      <p:ext uri="{BB962C8B-B14F-4D97-AF65-F5344CB8AC3E}">
        <p14:creationId xmlns:p14="http://schemas.microsoft.com/office/powerpoint/2010/main" val="2880908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5"/>
          </p:nvPr>
        </p:nvSpPr>
        <p:spPr/>
        <p:txBody>
          <a:bodyPr/>
          <a:lstStyle/>
          <a:p>
            <a:fld id="{ADC5C21A-7CE8-4815-A0BF-45414C2103D4}" type="slidenum">
              <a:rPr lang="en-US" smtClean="0"/>
              <a:t>4</a:t>
            </a:fld>
            <a:endParaRPr lang="en-US"/>
          </a:p>
        </p:txBody>
      </p:sp>
    </p:spTree>
    <p:extLst>
      <p:ext uri="{BB962C8B-B14F-4D97-AF65-F5344CB8AC3E}">
        <p14:creationId xmlns:p14="http://schemas.microsoft.com/office/powerpoint/2010/main" val="1610632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509A250-FF31-4206-8172-F9D3106AACB1}" type="datetimeFigureOut">
              <a:rPr lang="en-US" dirty="0"/>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he-IL"/>
              <a:t>לחץ כדי לערוך סגנון כותרת של תבנית בסיס</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509A250-FF31-4206-8172-F9D3106AACB1}" type="datetimeFigureOut">
              <a:rPr lang="en-US" dirty="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he-IL"/>
              <a:t>לחץ כדי לערוך סגנון כותרת של תבנית בסיס</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509A250-FF31-4206-8172-F9D3106AACB1}" type="datetimeFigureOut">
              <a:rPr lang="en-US" dirty="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509A250-FF31-4206-8172-F9D3106AACB1}" type="datetimeFigureOut">
              <a:rPr lang="en-US" dirty="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11/3/2019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11/3/2019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nchorCtr="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509A250-FF31-4206-8172-F9D3106AACB1}" type="datetimeFigureOut">
              <a:rPr lang="en-US" dirty="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11/3/2019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11/3/2019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7" name="Date Placeholder 4"/>
          <p:cNvSpPr>
            <a:spLocks noGrp="1"/>
          </p:cNvSpPr>
          <p:nvPr>
            <p:ph type="dt" sz="half" idx="10"/>
          </p:nvPr>
        </p:nvSpPr>
        <p:spPr/>
        <p:txBody>
          <a:bodyPr/>
          <a:lstStyle/>
          <a:p>
            <a:fld id="{4509A250-FF31-4206-8172-F9D3106AACB1}" type="datetimeFigureOut">
              <a:rPr lang="en-US" dirty="0"/>
              <a:t>11/3/2019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509A250-FF31-4206-8172-F9D3106AACB1}" type="datetimeFigureOut">
              <a:rPr lang="en-US" dirty="0"/>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11/3/2019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ideo" Target="https://www.youtube.com/embed/G_7-YofVi0o?feature=oembed" TargetMode="External"/><Relationship Id="rId5" Type="http://schemas.openxmlformats.org/officeDocument/2006/relationships/image" Target="../media/image8.jpe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מציין מיקום תוכן 6">
            <a:extLst>
              <a:ext uri="{FF2B5EF4-FFF2-40B4-BE49-F238E27FC236}">
                <a16:creationId xmlns:a16="http://schemas.microsoft.com/office/drawing/2014/main" id="{3C8AFB01-48FF-4A1F-AFA5-039341876FED}"/>
              </a:ext>
            </a:extLst>
          </p:cNvPr>
          <p:cNvPicPr>
            <a:picLocks noChangeAspect="1"/>
          </p:cNvPicPr>
          <p:nvPr/>
        </p:nvPicPr>
        <p:blipFill rotWithShape="1">
          <a:blip r:embed="rId2"/>
          <a:srcRect l="32727" r="30786" b="51829"/>
          <a:stretch/>
        </p:blipFill>
        <p:spPr>
          <a:xfrm>
            <a:off x="10482605" y="199627"/>
            <a:ext cx="628873" cy="912736"/>
          </a:xfrm>
          <a:prstGeom prst="rect">
            <a:avLst/>
          </a:prstGeom>
        </p:spPr>
      </p:pic>
      <p:sp>
        <p:nvSpPr>
          <p:cNvPr id="2" name="כותרת 1">
            <a:extLst>
              <a:ext uri="{FF2B5EF4-FFF2-40B4-BE49-F238E27FC236}">
                <a16:creationId xmlns:a16="http://schemas.microsoft.com/office/drawing/2014/main" id="{EAD1538D-D428-4F99-B4C2-79B1CA0B52C7}"/>
              </a:ext>
            </a:extLst>
          </p:cNvPr>
          <p:cNvSpPr>
            <a:spLocks noGrp="1"/>
          </p:cNvSpPr>
          <p:nvPr>
            <p:ph type="ctrTitle"/>
          </p:nvPr>
        </p:nvSpPr>
        <p:spPr>
          <a:xfrm>
            <a:off x="7075537" y="320753"/>
            <a:ext cx="4132753" cy="3990588"/>
          </a:xfrm>
        </p:spPr>
        <p:txBody>
          <a:bodyPr/>
          <a:lstStyle/>
          <a:p>
            <a:pPr algn="ctr"/>
            <a:r>
              <a:rPr lang="en-US" sz="9600" b="1" dirty="0">
                <a:solidFill>
                  <a:srgbClr val="FF0000"/>
                </a:solidFill>
              </a:rPr>
              <a:t>RL</a:t>
            </a:r>
            <a:br>
              <a:rPr lang="en-US" sz="9600" b="1" dirty="0"/>
            </a:br>
            <a:r>
              <a:rPr lang="en-US" sz="9600" b="1" dirty="0">
                <a:solidFill>
                  <a:srgbClr val="FFFF00"/>
                </a:solidFill>
              </a:rPr>
              <a:t>Traffic </a:t>
            </a:r>
            <a:r>
              <a:rPr lang="en-US" sz="9600" b="1" dirty="0">
                <a:solidFill>
                  <a:srgbClr val="92D050"/>
                </a:solidFill>
              </a:rPr>
              <a:t>Light</a:t>
            </a:r>
          </a:p>
        </p:txBody>
      </p:sp>
      <p:pic>
        <p:nvPicPr>
          <p:cNvPr id="4" name="תמונה 3">
            <a:extLst>
              <a:ext uri="{FF2B5EF4-FFF2-40B4-BE49-F238E27FC236}">
                <a16:creationId xmlns:a16="http://schemas.microsoft.com/office/drawing/2014/main" id="{A2E97AC0-28A4-48D1-8043-AF76F59E1266}"/>
              </a:ext>
            </a:extLst>
          </p:cNvPr>
          <p:cNvPicPr>
            <a:picLocks noChangeAspect="1"/>
          </p:cNvPicPr>
          <p:nvPr/>
        </p:nvPicPr>
        <p:blipFill>
          <a:blip r:embed="rId3"/>
          <a:stretch>
            <a:fillRect/>
          </a:stretch>
        </p:blipFill>
        <p:spPr>
          <a:xfrm>
            <a:off x="95615" y="2094401"/>
            <a:ext cx="6162675" cy="4638675"/>
          </a:xfrm>
          <a:prstGeom prst="rect">
            <a:avLst/>
          </a:prstGeom>
        </p:spPr>
      </p:pic>
      <p:sp>
        <p:nvSpPr>
          <p:cNvPr id="6" name="כותרת 1">
            <a:extLst>
              <a:ext uri="{FF2B5EF4-FFF2-40B4-BE49-F238E27FC236}">
                <a16:creationId xmlns:a16="http://schemas.microsoft.com/office/drawing/2014/main" id="{14A43C48-F165-4CDD-A24E-2C25F46E39E5}"/>
              </a:ext>
            </a:extLst>
          </p:cNvPr>
          <p:cNvSpPr txBox="1">
            <a:spLocks/>
          </p:cNvSpPr>
          <p:nvPr/>
        </p:nvSpPr>
        <p:spPr>
          <a:xfrm>
            <a:off x="6258291" y="2437173"/>
            <a:ext cx="5838094" cy="3990588"/>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b="1" dirty="0">
                <a:solidFill>
                  <a:schemeClr val="tx1"/>
                </a:solidFill>
              </a:rPr>
              <a:t>Annul project proposal</a:t>
            </a:r>
          </a:p>
        </p:txBody>
      </p:sp>
    </p:spTree>
    <p:extLst>
      <p:ext uri="{BB962C8B-B14F-4D97-AF65-F5344CB8AC3E}">
        <p14:creationId xmlns:p14="http://schemas.microsoft.com/office/powerpoint/2010/main" val="2459790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כותרת 1">
            <a:extLst>
              <a:ext uri="{FF2B5EF4-FFF2-40B4-BE49-F238E27FC236}">
                <a16:creationId xmlns:a16="http://schemas.microsoft.com/office/drawing/2014/main" id="{4DE33409-16C0-43A5-8D9B-635965F5E1B5}"/>
              </a:ext>
            </a:extLst>
          </p:cNvPr>
          <p:cNvSpPr>
            <a:spLocks noGrp="1"/>
          </p:cNvSpPr>
          <p:nvPr>
            <p:ph type="title"/>
          </p:nvPr>
        </p:nvSpPr>
        <p:spPr>
          <a:xfrm>
            <a:off x="1103312" y="452718"/>
            <a:ext cx="8947522" cy="1400530"/>
          </a:xfrm>
        </p:spPr>
        <p:txBody>
          <a:bodyPr anchor="ctr">
            <a:normAutofit/>
          </a:bodyPr>
          <a:lstStyle/>
          <a:p>
            <a:r>
              <a:rPr lang="en-US" sz="6600" b="1" dirty="0">
                <a:solidFill>
                  <a:srgbClr val="FFFFFF"/>
                </a:solidFill>
              </a:rPr>
              <a:t>Current state</a:t>
            </a:r>
          </a:p>
        </p:txBody>
      </p:sp>
      <p:sp>
        <p:nvSpPr>
          <p:cNvPr id="3" name="מציין מיקום תוכן 2">
            <a:extLst>
              <a:ext uri="{FF2B5EF4-FFF2-40B4-BE49-F238E27FC236}">
                <a16:creationId xmlns:a16="http://schemas.microsoft.com/office/drawing/2014/main" id="{F7E37834-F1E4-4501-BE59-5525BDB8840F}"/>
              </a:ext>
            </a:extLst>
          </p:cNvPr>
          <p:cNvSpPr>
            <a:spLocks noGrp="1"/>
          </p:cNvSpPr>
          <p:nvPr>
            <p:ph idx="1"/>
          </p:nvPr>
        </p:nvSpPr>
        <p:spPr>
          <a:xfrm>
            <a:off x="1103312" y="2763520"/>
            <a:ext cx="8946541" cy="3795542"/>
          </a:xfrm>
        </p:spPr>
        <p:txBody>
          <a:bodyPr>
            <a:normAutofit/>
          </a:bodyPr>
          <a:lstStyle/>
          <a:p>
            <a:r>
              <a:rPr lang="en-US" dirty="0"/>
              <a:t>RL agents:</a:t>
            </a:r>
          </a:p>
          <a:p>
            <a:pPr lvl="1"/>
            <a:r>
              <a:rPr lang="en-US" dirty="0"/>
              <a:t>Fixed Q targets</a:t>
            </a:r>
          </a:p>
          <a:p>
            <a:pPr lvl="1"/>
            <a:r>
              <a:rPr lang="en-US" dirty="0"/>
              <a:t>DDQN</a:t>
            </a:r>
          </a:p>
          <a:p>
            <a:r>
              <a:rPr lang="en-US" dirty="0"/>
              <a:t>Environment</a:t>
            </a:r>
          </a:p>
          <a:p>
            <a:pPr lvl="1"/>
            <a:r>
              <a:rPr lang="en-US" dirty="0"/>
              <a:t>Interface class to SUMO/Traci</a:t>
            </a:r>
          </a:p>
          <a:p>
            <a:pPr lvl="1"/>
            <a:r>
              <a:rPr lang="en-US" dirty="0"/>
              <a:t>Single and double intersection networks structure with traffic flow</a:t>
            </a:r>
          </a:p>
          <a:p>
            <a:r>
              <a:rPr lang="en-US" dirty="0"/>
              <a:t>Additional code </a:t>
            </a:r>
            <a:r>
              <a:rPr lang="en-US" dirty="0" err="1"/>
              <a:t>utils</a:t>
            </a:r>
            <a:endParaRPr lang="en-US" dirty="0"/>
          </a:p>
          <a:p>
            <a:pPr lvl="1"/>
            <a:r>
              <a:rPr lang="en-US" dirty="0"/>
              <a:t>Capturing screen shots and creating video simulation</a:t>
            </a:r>
          </a:p>
        </p:txBody>
      </p:sp>
      <p:pic>
        <p:nvPicPr>
          <p:cNvPr id="9" name="מציין מיקום תוכן 6">
            <a:extLst>
              <a:ext uri="{FF2B5EF4-FFF2-40B4-BE49-F238E27FC236}">
                <a16:creationId xmlns:a16="http://schemas.microsoft.com/office/drawing/2014/main" id="{6645CCA9-97F4-4B6D-8156-41D676DA1D62}"/>
              </a:ext>
            </a:extLst>
          </p:cNvPr>
          <p:cNvPicPr>
            <a:picLocks noChangeAspect="1"/>
          </p:cNvPicPr>
          <p:nvPr/>
        </p:nvPicPr>
        <p:blipFill rotWithShape="1">
          <a:blip r:embed="rId2"/>
          <a:srcRect l="32727" r="30786" b="51829"/>
          <a:stretch/>
        </p:blipFill>
        <p:spPr>
          <a:xfrm>
            <a:off x="10482605" y="199627"/>
            <a:ext cx="628873" cy="912736"/>
          </a:xfrm>
          <a:prstGeom prst="rect">
            <a:avLst/>
          </a:prstGeom>
        </p:spPr>
      </p:pic>
    </p:spTree>
    <p:extLst>
      <p:ext uri="{BB962C8B-B14F-4D97-AF65-F5344CB8AC3E}">
        <p14:creationId xmlns:p14="http://schemas.microsoft.com/office/powerpoint/2010/main" val="164353904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1" name="Rectangle 12">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3" name="Freeform: Shape 16">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16" name="כותרת 1">
            <a:extLst>
              <a:ext uri="{FF2B5EF4-FFF2-40B4-BE49-F238E27FC236}">
                <a16:creationId xmlns:a16="http://schemas.microsoft.com/office/drawing/2014/main" id="{A487296E-F995-44C6-8C89-3A9E1D18E40A}"/>
              </a:ext>
            </a:extLst>
          </p:cNvPr>
          <p:cNvSpPr>
            <a:spLocks noGrp="1"/>
          </p:cNvSpPr>
          <p:nvPr>
            <p:ph type="title"/>
          </p:nvPr>
        </p:nvSpPr>
        <p:spPr>
          <a:xfrm>
            <a:off x="1103311" y="452718"/>
            <a:ext cx="10968823" cy="1137003"/>
          </a:xfrm>
        </p:spPr>
        <p:txBody>
          <a:bodyPr anchor="ctr">
            <a:noAutofit/>
          </a:bodyPr>
          <a:lstStyle/>
          <a:p>
            <a:r>
              <a:rPr lang="en-US" sz="3200" b="1" dirty="0">
                <a:solidFill>
                  <a:srgbClr val="FFFFFF"/>
                </a:solidFill>
              </a:rPr>
              <a:t>One picture is worth a thousand words</a:t>
            </a:r>
            <a:br>
              <a:rPr lang="en-US" sz="3200" b="1" dirty="0">
                <a:solidFill>
                  <a:srgbClr val="FFFFFF"/>
                </a:solidFill>
              </a:rPr>
            </a:br>
            <a:r>
              <a:rPr lang="en-US" sz="3200" b="1" dirty="0">
                <a:solidFill>
                  <a:srgbClr val="FFFFFF"/>
                </a:solidFill>
              </a:rPr>
              <a:t>Then one video length 4 minutes with 60fps………. </a:t>
            </a:r>
          </a:p>
        </p:txBody>
      </p:sp>
      <p:pic>
        <p:nvPicPr>
          <p:cNvPr id="18" name="מציין מיקום תוכן 6">
            <a:extLst>
              <a:ext uri="{FF2B5EF4-FFF2-40B4-BE49-F238E27FC236}">
                <a16:creationId xmlns:a16="http://schemas.microsoft.com/office/drawing/2014/main" id="{B7B473DB-9433-4083-A4FB-C9F4509DC5F9}"/>
              </a:ext>
            </a:extLst>
          </p:cNvPr>
          <p:cNvPicPr>
            <a:picLocks noChangeAspect="1"/>
          </p:cNvPicPr>
          <p:nvPr/>
        </p:nvPicPr>
        <p:blipFill rotWithShape="1">
          <a:blip r:embed="rId4"/>
          <a:srcRect l="32727" r="30786" b="51829"/>
          <a:stretch/>
        </p:blipFill>
        <p:spPr>
          <a:xfrm>
            <a:off x="10482605" y="199627"/>
            <a:ext cx="628873" cy="912736"/>
          </a:xfrm>
          <a:prstGeom prst="rect">
            <a:avLst/>
          </a:prstGeom>
        </p:spPr>
      </p:pic>
      <p:pic>
        <p:nvPicPr>
          <p:cNvPr id="12" name="מדיה מקוונת 3" title="Reinforecement learning traffic light system">
            <a:hlinkClick r:id="" action="ppaction://media"/>
            <a:extLst>
              <a:ext uri="{FF2B5EF4-FFF2-40B4-BE49-F238E27FC236}">
                <a16:creationId xmlns:a16="http://schemas.microsoft.com/office/drawing/2014/main" id="{E3538B60-A67E-4D9F-AFE1-A9B8C5972380}"/>
              </a:ext>
            </a:extLst>
          </p:cNvPr>
          <p:cNvPicPr>
            <a:picLocks noGrp="1" noRot="1" noChangeAspect="1"/>
          </p:cNvPicPr>
          <p:nvPr>
            <p:ph idx="1"/>
            <a:videoFile r:link="rId1"/>
          </p:nvPr>
        </p:nvPicPr>
        <p:blipFill>
          <a:blip r:embed="rId5"/>
          <a:stretch>
            <a:fillRect/>
          </a:stretch>
        </p:blipFill>
        <p:spPr>
          <a:xfrm>
            <a:off x="2228056" y="2396412"/>
            <a:ext cx="7735888" cy="4351338"/>
          </a:xfrm>
          <a:prstGeom prst="rect">
            <a:avLst/>
          </a:prstGeom>
        </p:spPr>
      </p:pic>
    </p:spTree>
    <p:extLst>
      <p:ext uri="{BB962C8B-B14F-4D97-AF65-F5344CB8AC3E}">
        <p14:creationId xmlns:p14="http://schemas.microsoft.com/office/powerpoint/2010/main" val="17593808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12"/>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12"/>
                                        </p:tgtEl>
                                      </p:cBhvr>
                                    </p:cmd>
                                  </p:childTnLst>
                                </p:cTn>
                              </p:par>
                            </p:childTnLst>
                          </p:cTn>
                        </p:par>
                      </p:childTnLst>
                    </p:cTn>
                  </p:par>
                </p:childTnLst>
              </p:cTn>
              <p:nextCondLst>
                <p:cond evt="onClick" delay="0">
                  <p:tgtEl>
                    <p:spTgt spid="12"/>
                  </p:tgtEl>
                </p:cond>
              </p:nextCondLst>
            </p:seq>
            <p:video>
              <p:cMediaNode vol="80000">
                <p:cTn id="12" fill="hold" display="0">
                  <p:stCondLst>
                    <p:cond delay="indefinite"/>
                  </p:stCondLst>
                </p:cTn>
                <p:tgtEl>
                  <p:spTgt spid="12"/>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9" name="Rectangle 10">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1" name="Freeform: Shape 14">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2" name="מציין מיקום תוכן 2">
            <a:extLst>
              <a:ext uri="{FF2B5EF4-FFF2-40B4-BE49-F238E27FC236}">
                <a16:creationId xmlns:a16="http://schemas.microsoft.com/office/drawing/2014/main" id="{4D1D7127-AB80-4124-ABC3-20F9B8271705}"/>
              </a:ext>
            </a:extLst>
          </p:cNvPr>
          <p:cNvSpPr>
            <a:spLocks noGrp="1"/>
          </p:cNvSpPr>
          <p:nvPr>
            <p:ph idx="1"/>
          </p:nvPr>
        </p:nvSpPr>
        <p:spPr>
          <a:xfrm>
            <a:off x="1103312" y="2763520"/>
            <a:ext cx="8946541" cy="3484879"/>
          </a:xfrm>
        </p:spPr>
        <p:txBody>
          <a:bodyPr vert="horz" lIns="91440" tIns="45720" rIns="91440" bIns="45720" rtlCol="0">
            <a:normAutofit/>
          </a:bodyPr>
          <a:lstStyle/>
          <a:p>
            <a:r>
              <a:rPr lang="en-US" dirty="0"/>
              <a:t>More Realistic simulations</a:t>
            </a:r>
          </a:p>
          <a:p>
            <a:r>
              <a:rPr lang="en-US" dirty="0"/>
              <a:t>Scalability </a:t>
            </a:r>
          </a:p>
          <a:p>
            <a:r>
              <a:rPr lang="en-US" dirty="0"/>
              <a:t>Optimizations</a:t>
            </a:r>
          </a:p>
          <a:p>
            <a:r>
              <a:rPr lang="en-US" dirty="0"/>
              <a:t>Good advertise</a:t>
            </a:r>
          </a:p>
        </p:txBody>
      </p:sp>
      <p:sp>
        <p:nvSpPr>
          <p:cNvPr id="16" name="כותרת 1">
            <a:extLst>
              <a:ext uri="{FF2B5EF4-FFF2-40B4-BE49-F238E27FC236}">
                <a16:creationId xmlns:a16="http://schemas.microsoft.com/office/drawing/2014/main" id="{1C590BB4-A61B-41B8-86CC-69B1FACA4F21}"/>
              </a:ext>
            </a:extLst>
          </p:cNvPr>
          <p:cNvSpPr>
            <a:spLocks noGrp="1"/>
          </p:cNvSpPr>
          <p:nvPr>
            <p:ph type="title"/>
          </p:nvPr>
        </p:nvSpPr>
        <p:spPr>
          <a:xfrm>
            <a:off x="1103312" y="452718"/>
            <a:ext cx="8947522" cy="1400530"/>
          </a:xfrm>
        </p:spPr>
        <p:txBody>
          <a:bodyPr anchor="ctr">
            <a:noAutofit/>
          </a:bodyPr>
          <a:lstStyle/>
          <a:p>
            <a:r>
              <a:rPr lang="en-US" sz="4400" b="1" dirty="0">
                <a:solidFill>
                  <a:srgbClr val="FFFFFF"/>
                </a:solidFill>
              </a:rPr>
              <a:t>Motivation</a:t>
            </a:r>
          </a:p>
        </p:txBody>
      </p:sp>
      <p:pic>
        <p:nvPicPr>
          <p:cNvPr id="18" name="מציין מיקום תוכן 6">
            <a:extLst>
              <a:ext uri="{FF2B5EF4-FFF2-40B4-BE49-F238E27FC236}">
                <a16:creationId xmlns:a16="http://schemas.microsoft.com/office/drawing/2014/main" id="{62CE1AC0-62C4-4B96-9D55-BF679DC6B7D5}"/>
              </a:ext>
            </a:extLst>
          </p:cNvPr>
          <p:cNvPicPr>
            <a:picLocks noChangeAspect="1"/>
          </p:cNvPicPr>
          <p:nvPr/>
        </p:nvPicPr>
        <p:blipFill rotWithShape="1">
          <a:blip r:embed="rId3"/>
          <a:srcRect l="32727" r="30786" b="51829"/>
          <a:stretch/>
        </p:blipFill>
        <p:spPr>
          <a:xfrm>
            <a:off x="10482605" y="199627"/>
            <a:ext cx="628873" cy="912736"/>
          </a:xfrm>
          <a:prstGeom prst="rect">
            <a:avLst/>
          </a:prstGeom>
        </p:spPr>
      </p:pic>
    </p:spTree>
    <p:extLst>
      <p:ext uri="{BB962C8B-B14F-4D97-AF65-F5344CB8AC3E}">
        <p14:creationId xmlns:p14="http://schemas.microsoft.com/office/powerpoint/2010/main" val="76168579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14">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4" name="Rectangle 16">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36" name="Freeform: Shape 20">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7" name="מציין מיקום תוכן 9">
            <a:extLst>
              <a:ext uri="{FF2B5EF4-FFF2-40B4-BE49-F238E27FC236}">
                <a16:creationId xmlns:a16="http://schemas.microsoft.com/office/drawing/2014/main" id="{F4E9C1FE-C65B-4E6E-9A0C-5D5C22A65FED}"/>
              </a:ext>
            </a:extLst>
          </p:cNvPr>
          <p:cNvSpPr>
            <a:spLocks noGrp="1"/>
          </p:cNvSpPr>
          <p:nvPr>
            <p:ph idx="1"/>
          </p:nvPr>
        </p:nvSpPr>
        <p:spPr>
          <a:xfrm>
            <a:off x="1104293" y="2613184"/>
            <a:ext cx="8946541" cy="3484879"/>
          </a:xfrm>
        </p:spPr>
        <p:txBody>
          <a:bodyPr>
            <a:normAutofit fontScale="92500" lnSpcReduction="10000"/>
          </a:bodyPr>
          <a:lstStyle/>
          <a:p>
            <a:r>
              <a:rPr lang="en-US" dirty="0"/>
              <a:t>Pedestrians.</a:t>
            </a:r>
          </a:p>
          <a:p>
            <a:r>
              <a:rPr lang="en-US" dirty="0"/>
              <a:t>Public Transportation:</a:t>
            </a:r>
          </a:p>
          <a:p>
            <a:pPr lvl="1"/>
            <a:r>
              <a:rPr lang="en-US" dirty="0"/>
              <a:t>Bus – Bus stops in margins, shared lane usage</a:t>
            </a:r>
          </a:p>
          <a:p>
            <a:pPr lvl="1"/>
            <a:r>
              <a:rPr lang="en-US" dirty="0"/>
              <a:t>“</a:t>
            </a:r>
            <a:r>
              <a:rPr lang="en-US" dirty="0" err="1"/>
              <a:t>Metronit</a:t>
            </a:r>
            <a:r>
              <a:rPr lang="en-US" dirty="0"/>
              <a:t>” – Bus stops in margins and in special centered bays, special lanes prohibited for another types (except of emergency types) </a:t>
            </a:r>
          </a:p>
          <a:p>
            <a:r>
              <a:rPr lang="en-US" dirty="0"/>
              <a:t>Realistic traffic based on google maps data (if it would be accessible for us)</a:t>
            </a:r>
          </a:p>
          <a:p>
            <a:r>
              <a:rPr lang="en-US" dirty="0"/>
              <a:t>Yellow light.</a:t>
            </a:r>
          </a:p>
          <a:p>
            <a:r>
              <a:rPr lang="en-US" dirty="0"/>
              <a:t>Real world intersection:</a:t>
            </a:r>
          </a:p>
          <a:p>
            <a:pPr lvl="1"/>
            <a:r>
              <a:rPr lang="en-US" dirty="0"/>
              <a:t>Real representation of big intersection in Haifa (or\and another city) </a:t>
            </a:r>
          </a:p>
          <a:p>
            <a:pPr lvl="2"/>
            <a:endParaRPr lang="en-US" dirty="0"/>
          </a:p>
        </p:txBody>
      </p:sp>
      <p:pic>
        <p:nvPicPr>
          <p:cNvPr id="8" name="מציין מיקום תוכן 6">
            <a:extLst>
              <a:ext uri="{FF2B5EF4-FFF2-40B4-BE49-F238E27FC236}">
                <a16:creationId xmlns:a16="http://schemas.microsoft.com/office/drawing/2014/main" id="{4A9DA56B-201D-4C19-B2CF-97DDD49D54C4}"/>
              </a:ext>
            </a:extLst>
          </p:cNvPr>
          <p:cNvPicPr>
            <a:picLocks noChangeAspect="1"/>
          </p:cNvPicPr>
          <p:nvPr/>
        </p:nvPicPr>
        <p:blipFill rotWithShape="1">
          <a:blip r:embed="rId2"/>
          <a:srcRect l="32727" r="30786" b="51829"/>
          <a:stretch/>
        </p:blipFill>
        <p:spPr>
          <a:xfrm>
            <a:off x="10482605" y="199627"/>
            <a:ext cx="628873" cy="912736"/>
          </a:xfrm>
          <a:prstGeom prst="rect">
            <a:avLst/>
          </a:prstGeom>
        </p:spPr>
      </p:pic>
      <p:sp>
        <p:nvSpPr>
          <p:cNvPr id="28" name="כותרת 1">
            <a:extLst>
              <a:ext uri="{FF2B5EF4-FFF2-40B4-BE49-F238E27FC236}">
                <a16:creationId xmlns:a16="http://schemas.microsoft.com/office/drawing/2014/main" id="{B0090425-6460-4439-838F-F9F1FB9409B6}"/>
              </a:ext>
            </a:extLst>
          </p:cNvPr>
          <p:cNvSpPr txBox="1">
            <a:spLocks/>
          </p:cNvSpPr>
          <p:nvPr/>
        </p:nvSpPr>
        <p:spPr>
          <a:xfrm>
            <a:off x="1103312" y="452718"/>
            <a:ext cx="8947522" cy="140053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600" b="1" dirty="0">
                <a:solidFill>
                  <a:srgbClr val="FFFFFF"/>
                </a:solidFill>
              </a:rPr>
              <a:t>Realistic Simulations</a:t>
            </a:r>
          </a:p>
        </p:txBody>
      </p:sp>
    </p:spTree>
    <p:extLst>
      <p:ext uri="{BB962C8B-B14F-4D97-AF65-F5344CB8AC3E}">
        <p14:creationId xmlns:p14="http://schemas.microsoft.com/office/powerpoint/2010/main" val="290774038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14">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4" name="Rectangle 16">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36" name="Freeform: Shape 20">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7" name="מציין מיקום תוכן 9">
            <a:extLst>
              <a:ext uri="{FF2B5EF4-FFF2-40B4-BE49-F238E27FC236}">
                <a16:creationId xmlns:a16="http://schemas.microsoft.com/office/drawing/2014/main" id="{F4E9C1FE-C65B-4E6E-9A0C-5D5C22A65FED}"/>
              </a:ext>
            </a:extLst>
          </p:cNvPr>
          <p:cNvSpPr>
            <a:spLocks noGrp="1"/>
          </p:cNvSpPr>
          <p:nvPr>
            <p:ph idx="1"/>
          </p:nvPr>
        </p:nvSpPr>
        <p:spPr>
          <a:xfrm>
            <a:off x="1104293" y="2613184"/>
            <a:ext cx="8946541" cy="3484879"/>
          </a:xfrm>
        </p:spPr>
        <p:txBody>
          <a:bodyPr>
            <a:normAutofit/>
          </a:bodyPr>
          <a:lstStyle/>
          <a:p>
            <a:r>
              <a:rPr lang="en-US" dirty="0"/>
              <a:t>Transfer Learning – According to transfer learning principle we can train one Agent on single intersection and reuse it on a large-scale simulation with multiple intersections of the same shape.</a:t>
            </a:r>
          </a:p>
          <a:p>
            <a:pPr lvl="2"/>
            <a:endParaRPr lang="en-US" dirty="0"/>
          </a:p>
        </p:txBody>
      </p:sp>
      <p:pic>
        <p:nvPicPr>
          <p:cNvPr id="8" name="מציין מיקום תוכן 6">
            <a:extLst>
              <a:ext uri="{FF2B5EF4-FFF2-40B4-BE49-F238E27FC236}">
                <a16:creationId xmlns:a16="http://schemas.microsoft.com/office/drawing/2014/main" id="{4A9DA56B-201D-4C19-B2CF-97DDD49D54C4}"/>
              </a:ext>
            </a:extLst>
          </p:cNvPr>
          <p:cNvPicPr>
            <a:picLocks noChangeAspect="1"/>
          </p:cNvPicPr>
          <p:nvPr/>
        </p:nvPicPr>
        <p:blipFill rotWithShape="1">
          <a:blip r:embed="rId2"/>
          <a:srcRect l="32727" r="30786" b="51829"/>
          <a:stretch/>
        </p:blipFill>
        <p:spPr>
          <a:xfrm>
            <a:off x="10482605" y="199627"/>
            <a:ext cx="628873" cy="912736"/>
          </a:xfrm>
          <a:prstGeom prst="rect">
            <a:avLst/>
          </a:prstGeom>
        </p:spPr>
      </p:pic>
      <p:sp>
        <p:nvSpPr>
          <p:cNvPr id="28" name="כותרת 1">
            <a:extLst>
              <a:ext uri="{FF2B5EF4-FFF2-40B4-BE49-F238E27FC236}">
                <a16:creationId xmlns:a16="http://schemas.microsoft.com/office/drawing/2014/main" id="{B0090425-6460-4439-838F-F9F1FB9409B6}"/>
              </a:ext>
            </a:extLst>
          </p:cNvPr>
          <p:cNvSpPr txBox="1">
            <a:spLocks/>
          </p:cNvSpPr>
          <p:nvPr/>
        </p:nvSpPr>
        <p:spPr>
          <a:xfrm>
            <a:off x="1103312" y="452718"/>
            <a:ext cx="8947522" cy="140053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600" b="1" dirty="0">
                <a:solidFill>
                  <a:srgbClr val="FFFFFF"/>
                </a:solidFill>
              </a:rPr>
              <a:t>Scalability</a:t>
            </a:r>
          </a:p>
        </p:txBody>
      </p:sp>
    </p:spTree>
    <p:extLst>
      <p:ext uri="{BB962C8B-B14F-4D97-AF65-F5344CB8AC3E}">
        <p14:creationId xmlns:p14="http://schemas.microsoft.com/office/powerpoint/2010/main" val="204027679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14">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4" name="Rectangle 16">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36" name="Freeform: Shape 20">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7" name="מציין מיקום תוכן 9">
            <a:extLst>
              <a:ext uri="{FF2B5EF4-FFF2-40B4-BE49-F238E27FC236}">
                <a16:creationId xmlns:a16="http://schemas.microsoft.com/office/drawing/2014/main" id="{F4E9C1FE-C65B-4E6E-9A0C-5D5C22A65FED}"/>
              </a:ext>
            </a:extLst>
          </p:cNvPr>
          <p:cNvSpPr>
            <a:spLocks noGrp="1"/>
          </p:cNvSpPr>
          <p:nvPr>
            <p:ph idx="1"/>
          </p:nvPr>
        </p:nvSpPr>
        <p:spPr>
          <a:xfrm>
            <a:off x="1104293" y="2613184"/>
            <a:ext cx="8946541" cy="3484879"/>
          </a:xfrm>
        </p:spPr>
        <p:txBody>
          <a:bodyPr>
            <a:normAutofit/>
          </a:bodyPr>
          <a:lstStyle/>
          <a:p>
            <a:r>
              <a:rPr lang="en-US" dirty="0"/>
              <a:t>Tiny Agent – shirk the deep neural network as small as possible.</a:t>
            </a:r>
          </a:p>
          <a:p>
            <a:pPr lvl="2"/>
            <a:endParaRPr lang="en-US" dirty="0"/>
          </a:p>
        </p:txBody>
      </p:sp>
      <p:pic>
        <p:nvPicPr>
          <p:cNvPr id="8" name="מציין מיקום תוכן 6">
            <a:extLst>
              <a:ext uri="{FF2B5EF4-FFF2-40B4-BE49-F238E27FC236}">
                <a16:creationId xmlns:a16="http://schemas.microsoft.com/office/drawing/2014/main" id="{4A9DA56B-201D-4C19-B2CF-97DDD49D54C4}"/>
              </a:ext>
            </a:extLst>
          </p:cNvPr>
          <p:cNvPicPr>
            <a:picLocks noChangeAspect="1"/>
          </p:cNvPicPr>
          <p:nvPr/>
        </p:nvPicPr>
        <p:blipFill rotWithShape="1">
          <a:blip r:embed="rId2"/>
          <a:srcRect l="32727" r="30786" b="51829"/>
          <a:stretch/>
        </p:blipFill>
        <p:spPr>
          <a:xfrm>
            <a:off x="10482605" y="199627"/>
            <a:ext cx="628873" cy="912736"/>
          </a:xfrm>
          <a:prstGeom prst="rect">
            <a:avLst/>
          </a:prstGeom>
        </p:spPr>
      </p:pic>
      <p:sp>
        <p:nvSpPr>
          <p:cNvPr id="28" name="כותרת 1">
            <a:extLst>
              <a:ext uri="{FF2B5EF4-FFF2-40B4-BE49-F238E27FC236}">
                <a16:creationId xmlns:a16="http://schemas.microsoft.com/office/drawing/2014/main" id="{B0090425-6460-4439-838F-F9F1FB9409B6}"/>
              </a:ext>
            </a:extLst>
          </p:cNvPr>
          <p:cNvSpPr txBox="1">
            <a:spLocks/>
          </p:cNvSpPr>
          <p:nvPr/>
        </p:nvSpPr>
        <p:spPr>
          <a:xfrm>
            <a:off x="1103312" y="452718"/>
            <a:ext cx="8947522" cy="140053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600" b="1" dirty="0">
                <a:solidFill>
                  <a:srgbClr val="FFFFFF"/>
                </a:solidFill>
              </a:rPr>
              <a:t>Optimizations</a:t>
            </a:r>
          </a:p>
        </p:txBody>
      </p:sp>
    </p:spTree>
    <p:extLst>
      <p:ext uri="{BB962C8B-B14F-4D97-AF65-F5344CB8AC3E}">
        <p14:creationId xmlns:p14="http://schemas.microsoft.com/office/powerpoint/2010/main" val="1516302027"/>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יונים">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424</Words>
  <Application>Microsoft Office PowerPoint</Application>
  <PresentationFormat>מסך רחב</PresentationFormat>
  <Paragraphs>38</Paragraphs>
  <Slides>7</Slides>
  <Notes>2</Notes>
  <HiddenSlides>0</HiddenSlides>
  <MMClips>1</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7</vt:i4>
      </vt:variant>
    </vt:vector>
  </HeadingPairs>
  <TitlesOfParts>
    <vt:vector size="12" baseType="lpstr">
      <vt:lpstr>Arial</vt:lpstr>
      <vt:lpstr>Calibri</vt:lpstr>
      <vt:lpstr>Century Gothic</vt:lpstr>
      <vt:lpstr>Wingdings 3</vt:lpstr>
      <vt:lpstr>יונים</vt:lpstr>
      <vt:lpstr>RL Traffic Light</vt:lpstr>
      <vt:lpstr>Current state</vt:lpstr>
      <vt:lpstr>One picture is worth a thousand words Then one video length 4 minutes with 60fps………. </vt:lpstr>
      <vt:lpstr>Motivation</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SMART LIGHTS</dc:title>
  <dc:creator>Alexey Tusov</dc:creator>
  <cp:lastModifiedBy>Alexey Tusov</cp:lastModifiedBy>
  <cp:revision>6</cp:revision>
  <dcterms:created xsi:type="dcterms:W3CDTF">2019-04-05T22:42:18Z</dcterms:created>
  <dcterms:modified xsi:type="dcterms:W3CDTF">2019-11-03T13:54:39Z</dcterms:modified>
</cp:coreProperties>
</file>