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85" r:id="rId4"/>
    <p:sldId id="275" r:id="rId5"/>
    <p:sldId id="274" r:id="rId6"/>
    <p:sldId id="261" r:id="rId7"/>
    <p:sldId id="262" r:id="rId8"/>
    <p:sldId id="263" r:id="rId9"/>
    <p:sldId id="277" r:id="rId10"/>
    <p:sldId id="278" r:id="rId11"/>
    <p:sldId id="279" r:id="rId12"/>
    <p:sldId id="258" r:id="rId13"/>
    <p:sldId id="264" r:id="rId14"/>
    <p:sldId id="281" r:id="rId15"/>
    <p:sldId id="282" r:id="rId16"/>
    <p:sldId id="283" r:id="rId17"/>
    <p:sldId id="284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/>
    <p:restoredTop sz="94630"/>
  </p:normalViewPr>
  <p:slideViewPr>
    <p:cSldViewPr snapToGrid="0">
      <p:cViewPr varScale="1">
        <p:scale>
          <a:sx n="113" d="100"/>
          <a:sy n="113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it.ly/PostdocFundingOpps5725" TargetMode="External"/><Relationship Id="rId1" Type="http://schemas.openxmlformats.org/officeDocument/2006/relationships/hyperlink" Target="https://bit.ly/GradFundingOpps5725" TargetMode="Externa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hyperlink" Target="https://bit.ly/PostdocFundingOpps5725" TargetMode="External"/><Relationship Id="rId5" Type="http://schemas.openxmlformats.org/officeDocument/2006/relationships/hyperlink" Target="https://bit.ly/GradFundingOpps5725" TargetMode="External"/><Relationship Id="rId4" Type="http://schemas.openxmlformats.org/officeDocument/2006/relationships/image" Target="../media/image1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B56D5F-3136-4630-8B52-91FDE4B2DE0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AF89CF1-C9E9-40B5-AA14-B3938958A659}">
      <dgm:prSet/>
      <dgm:spPr/>
      <dgm:t>
        <a:bodyPr/>
        <a:lstStyle/>
        <a:p>
          <a:pPr>
            <a:defRPr cap="all"/>
          </a:pPr>
          <a:r>
            <a:rPr lang="en-US"/>
            <a:t>Walk through current NIH funding pathways </a:t>
          </a:r>
        </a:p>
      </dgm:t>
    </dgm:pt>
    <dgm:pt modelId="{4DEC115D-08F7-485D-8908-CCC67C8B5EF0}" type="parTrans" cxnId="{BA9FED7A-A473-41F4-AD6F-24C54E0349DD}">
      <dgm:prSet/>
      <dgm:spPr/>
      <dgm:t>
        <a:bodyPr/>
        <a:lstStyle/>
        <a:p>
          <a:endParaRPr lang="en-US"/>
        </a:p>
      </dgm:t>
    </dgm:pt>
    <dgm:pt modelId="{1913FAD4-13A7-449A-B399-CF61C792413C}" type="sibTrans" cxnId="{BA9FED7A-A473-41F4-AD6F-24C54E0349DD}">
      <dgm:prSet/>
      <dgm:spPr/>
      <dgm:t>
        <a:bodyPr/>
        <a:lstStyle/>
        <a:p>
          <a:endParaRPr lang="en-US"/>
        </a:p>
      </dgm:t>
    </dgm:pt>
    <dgm:pt modelId="{CE160084-0528-413A-BEAA-2AEA4870D55A}">
      <dgm:prSet/>
      <dgm:spPr/>
      <dgm:t>
        <a:bodyPr/>
        <a:lstStyle/>
        <a:p>
          <a:pPr>
            <a:defRPr cap="all"/>
          </a:pPr>
          <a:r>
            <a:rPr lang="en-US"/>
            <a:t>Finding non-NIH mechanisms to support research</a:t>
          </a:r>
        </a:p>
      </dgm:t>
    </dgm:pt>
    <dgm:pt modelId="{5B5F3021-80F0-47A1-8D6A-C4499AC71BCB}" type="parTrans" cxnId="{D72B7BEC-44DF-499F-955D-DC7595FA7D51}">
      <dgm:prSet/>
      <dgm:spPr/>
      <dgm:t>
        <a:bodyPr/>
        <a:lstStyle/>
        <a:p>
          <a:endParaRPr lang="en-US"/>
        </a:p>
      </dgm:t>
    </dgm:pt>
    <dgm:pt modelId="{D144CED6-5E7C-43F0-AF4D-AEEBF1B1F1AD}" type="sibTrans" cxnId="{D72B7BEC-44DF-499F-955D-DC7595FA7D51}">
      <dgm:prSet/>
      <dgm:spPr/>
      <dgm:t>
        <a:bodyPr/>
        <a:lstStyle/>
        <a:p>
          <a:endParaRPr lang="en-US"/>
        </a:p>
      </dgm:t>
    </dgm:pt>
    <dgm:pt modelId="{B7755123-A14F-44AD-A5DF-D60C281DB14B}" type="pres">
      <dgm:prSet presAssocID="{AFB56D5F-3136-4630-8B52-91FDE4B2DE06}" presName="root" presStyleCnt="0">
        <dgm:presLayoutVars>
          <dgm:dir/>
          <dgm:resizeHandles val="exact"/>
        </dgm:presLayoutVars>
      </dgm:prSet>
      <dgm:spPr/>
    </dgm:pt>
    <dgm:pt modelId="{340ED7F7-AD68-4099-8611-B343C7B3D988}" type="pres">
      <dgm:prSet presAssocID="{7AF89CF1-C9E9-40B5-AA14-B3938958A659}" presName="compNode" presStyleCnt="0"/>
      <dgm:spPr/>
    </dgm:pt>
    <dgm:pt modelId="{C4991A18-46A0-4FD6-9683-0F5D2AF5FA69}" type="pres">
      <dgm:prSet presAssocID="{7AF89CF1-C9E9-40B5-AA14-B3938958A659}" presName="iconBgRect" presStyleLbl="bgShp" presStyleIdx="0" presStyleCnt="2"/>
      <dgm:spPr/>
    </dgm:pt>
    <dgm:pt modelId="{2EE943F0-3740-4AC0-AC84-E1841D6D12D1}" type="pres">
      <dgm:prSet presAssocID="{7AF89CF1-C9E9-40B5-AA14-B3938958A65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k"/>
        </a:ext>
      </dgm:extLst>
    </dgm:pt>
    <dgm:pt modelId="{4E7685F7-DF80-4067-8556-9A0BE1B093C4}" type="pres">
      <dgm:prSet presAssocID="{7AF89CF1-C9E9-40B5-AA14-B3938958A659}" presName="spaceRect" presStyleCnt="0"/>
      <dgm:spPr/>
    </dgm:pt>
    <dgm:pt modelId="{2C21E401-AF51-472D-8A3F-FB17E4AA3FEA}" type="pres">
      <dgm:prSet presAssocID="{7AF89CF1-C9E9-40B5-AA14-B3938958A659}" presName="textRect" presStyleLbl="revTx" presStyleIdx="0" presStyleCnt="2">
        <dgm:presLayoutVars>
          <dgm:chMax val="1"/>
          <dgm:chPref val="1"/>
        </dgm:presLayoutVars>
      </dgm:prSet>
      <dgm:spPr/>
    </dgm:pt>
    <dgm:pt modelId="{231A2A1C-8415-4C7A-A455-9A352FC8D5B9}" type="pres">
      <dgm:prSet presAssocID="{1913FAD4-13A7-449A-B399-CF61C792413C}" presName="sibTrans" presStyleCnt="0"/>
      <dgm:spPr/>
    </dgm:pt>
    <dgm:pt modelId="{7165924C-5B94-4D60-AAEB-A6999EDBF960}" type="pres">
      <dgm:prSet presAssocID="{CE160084-0528-413A-BEAA-2AEA4870D55A}" presName="compNode" presStyleCnt="0"/>
      <dgm:spPr/>
    </dgm:pt>
    <dgm:pt modelId="{A433D05F-3AFD-4790-8EE7-CFE3131613A8}" type="pres">
      <dgm:prSet presAssocID="{CE160084-0528-413A-BEAA-2AEA4870D55A}" presName="iconBgRect" presStyleLbl="bgShp" presStyleIdx="1" presStyleCnt="2"/>
      <dgm:spPr/>
    </dgm:pt>
    <dgm:pt modelId="{7B97134D-AF84-40F0-8B21-D0AD0A238DA8}" type="pres">
      <dgm:prSet presAssocID="{CE160084-0528-413A-BEAA-2AEA4870D55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D72F9DA-D557-499E-BE7C-5324B4A808D7}" type="pres">
      <dgm:prSet presAssocID="{CE160084-0528-413A-BEAA-2AEA4870D55A}" presName="spaceRect" presStyleCnt="0"/>
      <dgm:spPr/>
    </dgm:pt>
    <dgm:pt modelId="{77BE175C-4892-4786-9A39-1573ABB943A7}" type="pres">
      <dgm:prSet presAssocID="{CE160084-0528-413A-BEAA-2AEA4870D55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659B64D-7021-4467-829F-1A1EE6100E01}" type="presOf" srcId="{7AF89CF1-C9E9-40B5-AA14-B3938958A659}" destId="{2C21E401-AF51-472D-8A3F-FB17E4AA3FEA}" srcOrd="0" destOrd="0" presId="urn:microsoft.com/office/officeart/2018/5/layout/IconCircleLabelList"/>
    <dgm:cxn modelId="{BA9FED7A-A473-41F4-AD6F-24C54E0349DD}" srcId="{AFB56D5F-3136-4630-8B52-91FDE4B2DE06}" destId="{7AF89CF1-C9E9-40B5-AA14-B3938958A659}" srcOrd="0" destOrd="0" parTransId="{4DEC115D-08F7-485D-8908-CCC67C8B5EF0}" sibTransId="{1913FAD4-13A7-449A-B399-CF61C792413C}"/>
    <dgm:cxn modelId="{3890F689-4E6E-4BE5-81AB-D7A0F8D2B397}" type="presOf" srcId="{CE160084-0528-413A-BEAA-2AEA4870D55A}" destId="{77BE175C-4892-4786-9A39-1573ABB943A7}" srcOrd="0" destOrd="0" presId="urn:microsoft.com/office/officeart/2018/5/layout/IconCircleLabelList"/>
    <dgm:cxn modelId="{1A33D9AB-EE79-4B8C-9BC8-0FB07CB89D8E}" type="presOf" srcId="{AFB56D5F-3136-4630-8B52-91FDE4B2DE06}" destId="{B7755123-A14F-44AD-A5DF-D60C281DB14B}" srcOrd="0" destOrd="0" presId="urn:microsoft.com/office/officeart/2018/5/layout/IconCircleLabelList"/>
    <dgm:cxn modelId="{D72B7BEC-44DF-499F-955D-DC7595FA7D51}" srcId="{AFB56D5F-3136-4630-8B52-91FDE4B2DE06}" destId="{CE160084-0528-413A-BEAA-2AEA4870D55A}" srcOrd="1" destOrd="0" parTransId="{5B5F3021-80F0-47A1-8D6A-C4499AC71BCB}" sibTransId="{D144CED6-5E7C-43F0-AF4D-AEEBF1B1F1AD}"/>
    <dgm:cxn modelId="{E8066CF4-0A83-4DC0-AA0C-5747137D40B1}" type="presParOf" srcId="{B7755123-A14F-44AD-A5DF-D60C281DB14B}" destId="{340ED7F7-AD68-4099-8611-B343C7B3D988}" srcOrd="0" destOrd="0" presId="urn:microsoft.com/office/officeart/2018/5/layout/IconCircleLabelList"/>
    <dgm:cxn modelId="{B6A0BD00-3E34-4CDC-9E26-F91E270B87E6}" type="presParOf" srcId="{340ED7F7-AD68-4099-8611-B343C7B3D988}" destId="{C4991A18-46A0-4FD6-9683-0F5D2AF5FA69}" srcOrd="0" destOrd="0" presId="urn:microsoft.com/office/officeart/2018/5/layout/IconCircleLabelList"/>
    <dgm:cxn modelId="{F0261E6C-25EF-44EB-989A-AB162FCB4324}" type="presParOf" srcId="{340ED7F7-AD68-4099-8611-B343C7B3D988}" destId="{2EE943F0-3740-4AC0-AC84-E1841D6D12D1}" srcOrd="1" destOrd="0" presId="urn:microsoft.com/office/officeart/2018/5/layout/IconCircleLabelList"/>
    <dgm:cxn modelId="{5B924C57-DF4E-4EC8-BE43-CA62B9429AC3}" type="presParOf" srcId="{340ED7F7-AD68-4099-8611-B343C7B3D988}" destId="{4E7685F7-DF80-4067-8556-9A0BE1B093C4}" srcOrd="2" destOrd="0" presId="urn:microsoft.com/office/officeart/2018/5/layout/IconCircleLabelList"/>
    <dgm:cxn modelId="{55502605-C393-4C31-A914-895D2A561A70}" type="presParOf" srcId="{340ED7F7-AD68-4099-8611-B343C7B3D988}" destId="{2C21E401-AF51-472D-8A3F-FB17E4AA3FEA}" srcOrd="3" destOrd="0" presId="urn:microsoft.com/office/officeart/2018/5/layout/IconCircleLabelList"/>
    <dgm:cxn modelId="{331B7771-5404-42ED-A790-B90C932185B6}" type="presParOf" srcId="{B7755123-A14F-44AD-A5DF-D60C281DB14B}" destId="{231A2A1C-8415-4C7A-A455-9A352FC8D5B9}" srcOrd="1" destOrd="0" presId="urn:microsoft.com/office/officeart/2018/5/layout/IconCircleLabelList"/>
    <dgm:cxn modelId="{E5659EA1-7B57-4674-AC6F-690CEEA98A2E}" type="presParOf" srcId="{B7755123-A14F-44AD-A5DF-D60C281DB14B}" destId="{7165924C-5B94-4D60-AAEB-A6999EDBF960}" srcOrd="2" destOrd="0" presId="urn:microsoft.com/office/officeart/2018/5/layout/IconCircleLabelList"/>
    <dgm:cxn modelId="{175F02C2-2889-4BF2-81DD-6BF16EB36D09}" type="presParOf" srcId="{7165924C-5B94-4D60-AAEB-A6999EDBF960}" destId="{A433D05F-3AFD-4790-8EE7-CFE3131613A8}" srcOrd="0" destOrd="0" presId="urn:microsoft.com/office/officeart/2018/5/layout/IconCircleLabelList"/>
    <dgm:cxn modelId="{23B74F9D-B52C-43D4-92A1-46A68D7F4055}" type="presParOf" srcId="{7165924C-5B94-4D60-AAEB-A6999EDBF960}" destId="{7B97134D-AF84-40F0-8B21-D0AD0A238DA8}" srcOrd="1" destOrd="0" presId="urn:microsoft.com/office/officeart/2018/5/layout/IconCircleLabelList"/>
    <dgm:cxn modelId="{C7287E2E-E5C5-418D-AB0C-1EC6E66FC730}" type="presParOf" srcId="{7165924C-5B94-4D60-AAEB-A6999EDBF960}" destId="{9D72F9DA-D557-499E-BE7C-5324B4A808D7}" srcOrd="2" destOrd="0" presId="urn:microsoft.com/office/officeart/2018/5/layout/IconCircleLabelList"/>
    <dgm:cxn modelId="{414BD020-F94F-49B9-9021-313F142C2184}" type="presParOf" srcId="{7165924C-5B94-4D60-AAEB-A6999EDBF960}" destId="{77BE175C-4892-4786-9A39-1573ABB943A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708C64-7DFF-44FE-B909-54B7EE0FA3F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5BC008-AB6C-4506-BA75-BDD00D8CFCD4}">
      <dgm:prSet/>
      <dgm:spPr/>
      <dgm:t>
        <a:bodyPr/>
        <a:lstStyle/>
        <a:p>
          <a:r>
            <a:rPr lang="en-US"/>
            <a:t>May be portable</a:t>
          </a:r>
        </a:p>
      </dgm:t>
    </dgm:pt>
    <dgm:pt modelId="{00C97A20-86BC-475F-949C-1B8A959EFC14}" type="parTrans" cxnId="{EED649EF-11A2-4F1B-8F43-E15546B1D7B8}">
      <dgm:prSet/>
      <dgm:spPr/>
      <dgm:t>
        <a:bodyPr/>
        <a:lstStyle/>
        <a:p>
          <a:endParaRPr lang="en-US"/>
        </a:p>
      </dgm:t>
    </dgm:pt>
    <dgm:pt modelId="{36AB2C87-DA3A-4BB3-BD4A-B2C9D7BBC705}" type="sibTrans" cxnId="{EED649EF-11A2-4F1B-8F43-E15546B1D7B8}">
      <dgm:prSet/>
      <dgm:spPr/>
      <dgm:t>
        <a:bodyPr/>
        <a:lstStyle/>
        <a:p>
          <a:endParaRPr lang="en-US"/>
        </a:p>
      </dgm:t>
    </dgm:pt>
    <dgm:pt modelId="{60F50D77-18C5-48AF-9141-8CD5CD29B3DA}">
      <dgm:prSet/>
      <dgm:spPr/>
      <dgm:t>
        <a:bodyPr/>
        <a:lstStyle/>
        <a:p>
          <a:r>
            <a:rPr lang="en-US"/>
            <a:t>Uniquely identifiable to you – track record </a:t>
          </a:r>
        </a:p>
      </dgm:t>
    </dgm:pt>
    <dgm:pt modelId="{EB3CF272-782E-4F1A-AB4D-71A5CCDB4869}" type="parTrans" cxnId="{0204125A-36B8-4B70-B98D-5362E7A1A6AC}">
      <dgm:prSet/>
      <dgm:spPr/>
      <dgm:t>
        <a:bodyPr/>
        <a:lstStyle/>
        <a:p>
          <a:endParaRPr lang="en-US"/>
        </a:p>
      </dgm:t>
    </dgm:pt>
    <dgm:pt modelId="{FA8A4D63-0222-4C34-B37C-B715D0BE2CA1}" type="sibTrans" cxnId="{0204125A-36B8-4B70-B98D-5362E7A1A6AC}">
      <dgm:prSet/>
      <dgm:spPr/>
      <dgm:t>
        <a:bodyPr/>
        <a:lstStyle/>
        <a:p>
          <a:endParaRPr lang="en-US"/>
        </a:p>
      </dgm:t>
    </dgm:pt>
    <dgm:pt modelId="{6BDB7B90-0BB4-4B25-8343-C052CB815CF2}">
      <dgm:prSet/>
      <dgm:spPr/>
      <dgm:t>
        <a:bodyPr/>
        <a:lstStyle/>
        <a:p>
          <a:r>
            <a:rPr lang="en-US"/>
            <a:t>Often includes training components, including career development</a:t>
          </a:r>
        </a:p>
      </dgm:t>
    </dgm:pt>
    <dgm:pt modelId="{9B8618D5-FBED-41FC-B456-7CD96CB67B28}" type="parTrans" cxnId="{66B1D558-59C9-4D41-B6AB-1AD4C37BCCDC}">
      <dgm:prSet/>
      <dgm:spPr/>
      <dgm:t>
        <a:bodyPr/>
        <a:lstStyle/>
        <a:p>
          <a:endParaRPr lang="en-US"/>
        </a:p>
      </dgm:t>
    </dgm:pt>
    <dgm:pt modelId="{DC29AD8B-3A1D-47C6-90AB-F811A501ACEC}" type="sibTrans" cxnId="{66B1D558-59C9-4D41-B6AB-1AD4C37BCCDC}">
      <dgm:prSet/>
      <dgm:spPr/>
      <dgm:t>
        <a:bodyPr/>
        <a:lstStyle/>
        <a:p>
          <a:endParaRPr lang="en-US"/>
        </a:p>
      </dgm:t>
    </dgm:pt>
    <dgm:pt modelId="{7BA33FAB-3B9B-F14B-A462-9069C0317EDD}" type="pres">
      <dgm:prSet presAssocID="{BA708C64-7DFF-44FE-B909-54B7EE0FA3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A4951B-40C7-9E49-92D4-C560810B9741}" type="pres">
      <dgm:prSet presAssocID="{DF5BC008-AB6C-4506-BA75-BDD00D8CFCD4}" presName="hierRoot1" presStyleCnt="0"/>
      <dgm:spPr/>
    </dgm:pt>
    <dgm:pt modelId="{D72C7230-8906-AC41-AE0F-6506F676C8D7}" type="pres">
      <dgm:prSet presAssocID="{DF5BC008-AB6C-4506-BA75-BDD00D8CFCD4}" presName="composite" presStyleCnt="0"/>
      <dgm:spPr/>
    </dgm:pt>
    <dgm:pt modelId="{EBCA0D36-B15A-AE43-BCB2-BB76EA45262B}" type="pres">
      <dgm:prSet presAssocID="{DF5BC008-AB6C-4506-BA75-BDD00D8CFCD4}" presName="background" presStyleLbl="node0" presStyleIdx="0" presStyleCnt="3"/>
      <dgm:spPr/>
    </dgm:pt>
    <dgm:pt modelId="{26DA6807-7EA3-7D46-A782-A36C444BF703}" type="pres">
      <dgm:prSet presAssocID="{DF5BC008-AB6C-4506-BA75-BDD00D8CFCD4}" presName="text" presStyleLbl="fgAcc0" presStyleIdx="0" presStyleCnt="3">
        <dgm:presLayoutVars>
          <dgm:chPref val="3"/>
        </dgm:presLayoutVars>
      </dgm:prSet>
      <dgm:spPr/>
    </dgm:pt>
    <dgm:pt modelId="{61D81BB9-72F1-6040-BB45-A597A12D3093}" type="pres">
      <dgm:prSet presAssocID="{DF5BC008-AB6C-4506-BA75-BDD00D8CFCD4}" presName="hierChild2" presStyleCnt="0"/>
      <dgm:spPr/>
    </dgm:pt>
    <dgm:pt modelId="{31B6DF5B-ADC9-B940-BA17-71AA0A06FB72}" type="pres">
      <dgm:prSet presAssocID="{60F50D77-18C5-48AF-9141-8CD5CD29B3DA}" presName="hierRoot1" presStyleCnt="0"/>
      <dgm:spPr/>
    </dgm:pt>
    <dgm:pt modelId="{1D28DD4A-B2AF-F444-89C8-E1F3A24EFE67}" type="pres">
      <dgm:prSet presAssocID="{60F50D77-18C5-48AF-9141-8CD5CD29B3DA}" presName="composite" presStyleCnt="0"/>
      <dgm:spPr/>
    </dgm:pt>
    <dgm:pt modelId="{41CF15A2-0B42-EF49-884D-2FC3B41CD17A}" type="pres">
      <dgm:prSet presAssocID="{60F50D77-18C5-48AF-9141-8CD5CD29B3DA}" presName="background" presStyleLbl="node0" presStyleIdx="1" presStyleCnt="3"/>
      <dgm:spPr/>
    </dgm:pt>
    <dgm:pt modelId="{52330445-905B-D34E-84B6-4C090219F9D0}" type="pres">
      <dgm:prSet presAssocID="{60F50D77-18C5-48AF-9141-8CD5CD29B3DA}" presName="text" presStyleLbl="fgAcc0" presStyleIdx="1" presStyleCnt="3">
        <dgm:presLayoutVars>
          <dgm:chPref val="3"/>
        </dgm:presLayoutVars>
      </dgm:prSet>
      <dgm:spPr/>
    </dgm:pt>
    <dgm:pt modelId="{69CBD699-7333-8340-8122-397BD533899C}" type="pres">
      <dgm:prSet presAssocID="{60F50D77-18C5-48AF-9141-8CD5CD29B3DA}" presName="hierChild2" presStyleCnt="0"/>
      <dgm:spPr/>
    </dgm:pt>
    <dgm:pt modelId="{A8C03692-69DC-0A4F-BC37-9204666463D7}" type="pres">
      <dgm:prSet presAssocID="{6BDB7B90-0BB4-4B25-8343-C052CB815CF2}" presName="hierRoot1" presStyleCnt="0"/>
      <dgm:spPr/>
    </dgm:pt>
    <dgm:pt modelId="{CDCD7D01-24F3-6B47-9402-4BB650CE28DB}" type="pres">
      <dgm:prSet presAssocID="{6BDB7B90-0BB4-4B25-8343-C052CB815CF2}" presName="composite" presStyleCnt="0"/>
      <dgm:spPr/>
    </dgm:pt>
    <dgm:pt modelId="{8481D014-479E-474C-BF6B-C2955150EC3E}" type="pres">
      <dgm:prSet presAssocID="{6BDB7B90-0BB4-4B25-8343-C052CB815CF2}" presName="background" presStyleLbl="node0" presStyleIdx="2" presStyleCnt="3"/>
      <dgm:spPr/>
    </dgm:pt>
    <dgm:pt modelId="{FDBE2C21-D428-9747-8760-A341AAAF231C}" type="pres">
      <dgm:prSet presAssocID="{6BDB7B90-0BB4-4B25-8343-C052CB815CF2}" presName="text" presStyleLbl="fgAcc0" presStyleIdx="2" presStyleCnt="3">
        <dgm:presLayoutVars>
          <dgm:chPref val="3"/>
        </dgm:presLayoutVars>
      </dgm:prSet>
      <dgm:spPr/>
    </dgm:pt>
    <dgm:pt modelId="{2038A172-445E-A64E-B9A1-CE6FF805ED4A}" type="pres">
      <dgm:prSet presAssocID="{6BDB7B90-0BB4-4B25-8343-C052CB815CF2}" presName="hierChild2" presStyleCnt="0"/>
      <dgm:spPr/>
    </dgm:pt>
  </dgm:ptLst>
  <dgm:cxnLst>
    <dgm:cxn modelId="{66B1D558-59C9-4D41-B6AB-1AD4C37BCCDC}" srcId="{BA708C64-7DFF-44FE-B909-54B7EE0FA3FA}" destId="{6BDB7B90-0BB4-4B25-8343-C052CB815CF2}" srcOrd="2" destOrd="0" parTransId="{9B8618D5-FBED-41FC-B456-7CD96CB67B28}" sibTransId="{DC29AD8B-3A1D-47C6-90AB-F811A501ACEC}"/>
    <dgm:cxn modelId="{0204125A-36B8-4B70-B98D-5362E7A1A6AC}" srcId="{BA708C64-7DFF-44FE-B909-54B7EE0FA3FA}" destId="{60F50D77-18C5-48AF-9141-8CD5CD29B3DA}" srcOrd="1" destOrd="0" parTransId="{EB3CF272-782E-4F1A-AB4D-71A5CCDB4869}" sibTransId="{FA8A4D63-0222-4C34-B37C-B715D0BE2CA1}"/>
    <dgm:cxn modelId="{61F8745C-B91B-2E44-931A-D619AC0E577E}" type="presOf" srcId="{DF5BC008-AB6C-4506-BA75-BDD00D8CFCD4}" destId="{26DA6807-7EA3-7D46-A782-A36C444BF703}" srcOrd="0" destOrd="0" presId="urn:microsoft.com/office/officeart/2005/8/layout/hierarchy1"/>
    <dgm:cxn modelId="{273C59C4-C8F1-DE43-8B95-DA9AFE7B15DA}" type="presOf" srcId="{BA708C64-7DFF-44FE-B909-54B7EE0FA3FA}" destId="{7BA33FAB-3B9B-F14B-A462-9069C0317EDD}" srcOrd="0" destOrd="0" presId="urn:microsoft.com/office/officeart/2005/8/layout/hierarchy1"/>
    <dgm:cxn modelId="{3A2235C8-A89C-804E-B2BC-381E826740FD}" type="presOf" srcId="{60F50D77-18C5-48AF-9141-8CD5CD29B3DA}" destId="{52330445-905B-D34E-84B6-4C090219F9D0}" srcOrd="0" destOrd="0" presId="urn:microsoft.com/office/officeart/2005/8/layout/hierarchy1"/>
    <dgm:cxn modelId="{EED649EF-11A2-4F1B-8F43-E15546B1D7B8}" srcId="{BA708C64-7DFF-44FE-B909-54B7EE0FA3FA}" destId="{DF5BC008-AB6C-4506-BA75-BDD00D8CFCD4}" srcOrd="0" destOrd="0" parTransId="{00C97A20-86BC-475F-949C-1B8A959EFC14}" sibTransId="{36AB2C87-DA3A-4BB3-BD4A-B2C9D7BBC705}"/>
    <dgm:cxn modelId="{E3BD3FF1-29FD-F849-B021-FC9AB4FEA423}" type="presOf" srcId="{6BDB7B90-0BB4-4B25-8343-C052CB815CF2}" destId="{FDBE2C21-D428-9747-8760-A341AAAF231C}" srcOrd="0" destOrd="0" presId="urn:microsoft.com/office/officeart/2005/8/layout/hierarchy1"/>
    <dgm:cxn modelId="{F4259E4A-D3E7-C74D-A255-44B19E51BCA7}" type="presParOf" srcId="{7BA33FAB-3B9B-F14B-A462-9069C0317EDD}" destId="{BAA4951B-40C7-9E49-92D4-C560810B9741}" srcOrd="0" destOrd="0" presId="urn:microsoft.com/office/officeart/2005/8/layout/hierarchy1"/>
    <dgm:cxn modelId="{FF9D51DD-9532-A34B-AD6F-3E79ACC241CA}" type="presParOf" srcId="{BAA4951B-40C7-9E49-92D4-C560810B9741}" destId="{D72C7230-8906-AC41-AE0F-6506F676C8D7}" srcOrd="0" destOrd="0" presId="urn:microsoft.com/office/officeart/2005/8/layout/hierarchy1"/>
    <dgm:cxn modelId="{E877ABAC-D3ED-BD4E-818B-A41F3354C2AB}" type="presParOf" srcId="{D72C7230-8906-AC41-AE0F-6506F676C8D7}" destId="{EBCA0D36-B15A-AE43-BCB2-BB76EA45262B}" srcOrd="0" destOrd="0" presId="urn:microsoft.com/office/officeart/2005/8/layout/hierarchy1"/>
    <dgm:cxn modelId="{9C248473-AB83-A341-B659-9E7D1D9982F3}" type="presParOf" srcId="{D72C7230-8906-AC41-AE0F-6506F676C8D7}" destId="{26DA6807-7EA3-7D46-A782-A36C444BF703}" srcOrd="1" destOrd="0" presId="urn:microsoft.com/office/officeart/2005/8/layout/hierarchy1"/>
    <dgm:cxn modelId="{D867D10D-02C5-FF47-9B11-C685DD9D55CF}" type="presParOf" srcId="{BAA4951B-40C7-9E49-92D4-C560810B9741}" destId="{61D81BB9-72F1-6040-BB45-A597A12D3093}" srcOrd="1" destOrd="0" presId="urn:microsoft.com/office/officeart/2005/8/layout/hierarchy1"/>
    <dgm:cxn modelId="{6B3D5767-D0EC-564E-B293-85A12CDEE71D}" type="presParOf" srcId="{7BA33FAB-3B9B-F14B-A462-9069C0317EDD}" destId="{31B6DF5B-ADC9-B940-BA17-71AA0A06FB72}" srcOrd="1" destOrd="0" presId="urn:microsoft.com/office/officeart/2005/8/layout/hierarchy1"/>
    <dgm:cxn modelId="{C4A88EAD-A131-C546-BDE1-863109258888}" type="presParOf" srcId="{31B6DF5B-ADC9-B940-BA17-71AA0A06FB72}" destId="{1D28DD4A-B2AF-F444-89C8-E1F3A24EFE67}" srcOrd="0" destOrd="0" presId="urn:microsoft.com/office/officeart/2005/8/layout/hierarchy1"/>
    <dgm:cxn modelId="{D7F5DF1B-5903-A74C-A1E5-1B1D319533DB}" type="presParOf" srcId="{1D28DD4A-B2AF-F444-89C8-E1F3A24EFE67}" destId="{41CF15A2-0B42-EF49-884D-2FC3B41CD17A}" srcOrd="0" destOrd="0" presId="urn:microsoft.com/office/officeart/2005/8/layout/hierarchy1"/>
    <dgm:cxn modelId="{9DEC71D5-1E3E-1C46-9993-5FB88FAA9BD7}" type="presParOf" srcId="{1D28DD4A-B2AF-F444-89C8-E1F3A24EFE67}" destId="{52330445-905B-D34E-84B6-4C090219F9D0}" srcOrd="1" destOrd="0" presId="urn:microsoft.com/office/officeart/2005/8/layout/hierarchy1"/>
    <dgm:cxn modelId="{A896F319-B272-A84B-B2FF-009CD459D3FC}" type="presParOf" srcId="{31B6DF5B-ADC9-B940-BA17-71AA0A06FB72}" destId="{69CBD699-7333-8340-8122-397BD533899C}" srcOrd="1" destOrd="0" presId="urn:microsoft.com/office/officeart/2005/8/layout/hierarchy1"/>
    <dgm:cxn modelId="{0903537D-0240-FB40-A169-DA2424A60EE7}" type="presParOf" srcId="{7BA33FAB-3B9B-F14B-A462-9069C0317EDD}" destId="{A8C03692-69DC-0A4F-BC37-9204666463D7}" srcOrd="2" destOrd="0" presId="urn:microsoft.com/office/officeart/2005/8/layout/hierarchy1"/>
    <dgm:cxn modelId="{992DE1C0-E24E-0042-A8E1-1B478325FBE3}" type="presParOf" srcId="{A8C03692-69DC-0A4F-BC37-9204666463D7}" destId="{CDCD7D01-24F3-6B47-9402-4BB650CE28DB}" srcOrd="0" destOrd="0" presId="urn:microsoft.com/office/officeart/2005/8/layout/hierarchy1"/>
    <dgm:cxn modelId="{2BB4DE51-69F8-CD4E-88CE-60804DF0D26C}" type="presParOf" srcId="{CDCD7D01-24F3-6B47-9402-4BB650CE28DB}" destId="{8481D014-479E-474C-BF6B-C2955150EC3E}" srcOrd="0" destOrd="0" presId="urn:microsoft.com/office/officeart/2005/8/layout/hierarchy1"/>
    <dgm:cxn modelId="{A95B6B3D-7DE4-7A48-ACAF-D4EEB0A2652E}" type="presParOf" srcId="{CDCD7D01-24F3-6B47-9402-4BB650CE28DB}" destId="{FDBE2C21-D428-9747-8760-A341AAAF231C}" srcOrd="1" destOrd="0" presId="urn:microsoft.com/office/officeart/2005/8/layout/hierarchy1"/>
    <dgm:cxn modelId="{27791185-CF53-D34D-BAC3-C1BC5DBD89AF}" type="presParOf" srcId="{A8C03692-69DC-0A4F-BC37-9204666463D7}" destId="{2038A172-445E-A64E-B9A1-CE6FF805ED4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B6B900-8E38-42BC-B789-CD1D2775344B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AEEDFE3-2D32-449A-8390-22A3D429942D}">
      <dgm:prSet/>
      <dgm:spPr/>
      <dgm:t>
        <a:bodyPr/>
        <a:lstStyle/>
        <a:p>
          <a:r>
            <a:rPr lang="en-US"/>
            <a:t>Programs or Groups apply (not individuals)</a:t>
          </a:r>
        </a:p>
      </dgm:t>
    </dgm:pt>
    <dgm:pt modelId="{DBCDD7AB-AAF0-412B-997C-E7AC449F48C0}" type="parTrans" cxnId="{A48DAD88-6F71-40F4-AB35-2B71FA36267E}">
      <dgm:prSet/>
      <dgm:spPr/>
      <dgm:t>
        <a:bodyPr/>
        <a:lstStyle/>
        <a:p>
          <a:endParaRPr lang="en-US"/>
        </a:p>
      </dgm:t>
    </dgm:pt>
    <dgm:pt modelId="{0029CEF4-678E-4487-9450-5D5C28237378}" type="sibTrans" cxnId="{A48DAD88-6F71-40F4-AB35-2B71FA36267E}">
      <dgm:prSet/>
      <dgm:spPr/>
      <dgm:t>
        <a:bodyPr/>
        <a:lstStyle/>
        <a:p>
          <a:endParaRPr lang="en-US"/>
        </a:p>
      </dgm:t>
    </dgm:pt>
    <dgm:pt modelId="{68C6FCEF-387C-42F1-8921-D968EAFE7A98}">
      <dgm:prSet/>
      <dgm:spPr/>
      <dgm:t>
        <a:bodyPr/>
        <a:lstStyle/>
        <a:p>
          <a:r>
            <a:rPr lang="en-US"/>
            <a:t>Can be predoctoral or postdoctoral, </a:t>
          </a:r>
        </a:p>
      </dgm:t>
    </dgm:pt>
    <dgm:pt modelId="{0B101C32-2D10-4903-9C77-7D6258B4FA5A}" type="parTrans" cxnId="{3719D6AD-888C-47FE-AB97-8AB1827851F2}">
      <dgm:prSet/>
      <dgm:spPr/>
      <dgm:t>
        <a:bodyPr/>
        <a:lstStyle/>
        <a:p>
          <a:endParaRPr lang="en-US"/>
        </a:p>
      </dgm:t>
    </dgm:pt>
    <dgm:pt modelId="{F7D7E078-73C1-46B7-8743-22B98F0018F7}" type="sibTrans" cxnId="{3719D6AD-888C-47FE-AB97-8AB1827851F2}">
      <dgm:prSet/>
      <dgm:spPr/>
      <dgm:t>
        <a:bodyPr/>
        <a:lstStyle/>
        <a:p>
          <a:endParaRPr lang="en-US"/>
        </a:p>
      </dgm:t>
    </dgm:pt>
    <dgm:pt modelId="{C66EBFEB-F841-4364-B173-2A49C5389FD2}">
      <dgm:prSet/>
      <dgm:spPr/>
      <dgm:t>
        <a:bodyPr/>
        <a:lstStyle/>
        <a:p>
          <a:r>
            <a:rPr lang="en-US"/>
            <a:t>Can be clinical or basic science</a:t>
          </a:r>
        </a:p>
      </dgm:t>
    </dgm:pt>
    <dgm:pt modelId="{7D903710-AAF8-4129-B44E-DAED3551E8A5}" type="parTrans" cxnId="{FFF3E30A-CC1C-4D8B-8A90-5CC77009D989}">
      <dgm:prSet/>
      <dgm:spPr/>
      <dgm:t>
        <a:bodyPr/>
        <a:lstStyle/>
        <a:p>
          <a:endParaRPr lang="en-US"/>
        </a:p>
      </dgm:t>
    </dgm:pt>
    <dgm:pt modelId="{57F7AC3F-C732-4284-8EF6-22A5315EB861}" type="sibTrans" cxnId="{FFF3E30A-CC1C-4D8B-8A90-5CC77009D989}">
      <dgm:prSet/>
      <dgm:spPr/>
      <dgm:t>
        <a:bodyPr/>
        <a:lstStyle/>
        <a:p>
          <a:endParaRPr lang="en-US"/>
        </a:p>
      </dgm:t>
    </dgm:pt>
    <dgm:pt modelId="{498A876E-005D-4EE1-BEDC-9D5601DC2258}">
      <dgm:prSet/>
      <dgm:spPr/>
      <dgm:t>
        <a:bodyPr/>
        <a:lstStyle/>
        <a:p>
          <a:r>
            <a:rPr lang="en-US"/>
            <a:t>Dedicated number of slots, allocated by the program</a:t>
          </a:r>
        </a:p>
      </dgm:t>
    </dgm:pt>
    <dgm:pt modelId="{5249E100-3623-4087-9F54-811C86C8B8A7}" type="parTrans" cxnId="{7726B817-9AD5-44D6-BEFB-09F85D5490C9}">
      <dgm:prSet/>
      <dgm:spPr/>
      <dgm:t>
        <a:bodyPr/>
        <a:lstStyle/>
        <a:p>
          <a:endParaRPr lang="en-US"/>
        </a:p>
      </dgm:t>
    </dgm:pt>
    <dgm:pt modelId="{F3630D07-CC34-4F64-A93D-E2379D4C31D4}" type="sibTrans" cxnId="{7726B817-9AD5-44D6-BEFB-09F85D5490C9}">
      <dgm:prSet/>
      <dgm:spPr/>
      <dgm:t>
        <a:bodyPr/>
        <a:lstStyle/>
        <a:p>
          <a:endParaRPr lang="en-US"/>
        </a:p>
      </dgm:t>
    </dgm:pt>
    <dgm:pt modelId="{92E7DCC1-F0C9-49C8-A464-2AA587BC560A}">
      <dgm:prSet/>
      <dgm:spPr/>
      <dgm:t>
        <a:bodyPr/>
        <a:lstStyle/>
        <a:p>
          <a:r>
            <a:rPr lang="en-US"/>
            <a:t>Involves Training Program and Trainee Support</a:t>
          </a:r>
        </a:p>
      </dgm:t>
    </dgm:pt>
    <dgm:pt modelId="{7BB24640-A561-417B-A8D0-BB65FCCF693F}" type="parTrans" cxnId="{B2EED05A-EA2E-4CFA-8EE2-1B97AEDFE270}">
      <dgm:prSet/>
      <dgm:spPr/>
      <dgm:t>
        <a:bodyPr/>
        <a:lstStyle/>
        <a:p>
          <a:endParaRPr lang="en-US"/>
        </a:p>
      </dgm:t>
    </dgm:pt>
    <dgm:pt modelId="{1383333A-6679-4209-9EA9-08CEC3C3166E}" type="sibTrans" cxnId="{B2EED05A-EA2E-4CFA-8EE2-1B97AEDFE270}">
      <dgm:prSet/>
      <dgm:spPr/>
      <dgm:t>
        <a:bodyPr/>
        <a:lstStyle/>
        <a:p>
          <a:endParaRPr lang="en-US"/>
        </a:p>
      </dgm:t>
    </dgm:pt>
    <dgm:pt modelId="{E4170DF4-F005-4A8E-8BC2-6455C341DDD6}">
      <dgm:prSet/>
      <dgm:spPr/>
      <dgm:t>
        <a:bodyPr/>
        <a:lstStyle/>
        <a:p>
          <a:r>
            <a:rPr lang="en-US"/>
            <a:t>Restricted to US Citizens and Permanent Residents</a:t>
          </a:r>
        </a:p>
      </dgm:t>
    </dgm:pt>
    <dgm:pt modelId="{709C4B94-B4B7-4A5D-B16B-CBAA2BF2453E}" type="parTrans" cxnId="{E3E251A0-A816-4866-8B38-3E357813D769}">
      <dgm:prSet/>
      <dgm:spPr/>
      <dgm:t>
        <a:bodyPr/>
        <a:lstStyle/>
        <a:p>
          <a:endParaRPr lang="en-US"/>
        </a:p>
      </dgm:t>
    </dgm:pt>
    <dgm:pt modelId="{F2D184EC-204E-4D2C-AB19-463D42B651C0}" type="sibTrans" cxnId="{E3E251A0-A816-4866-8B38-3E357813D769}">
      <dgm:prSet/>
      <dgm:spPr/>
      <dgm:t>
        <a:bodyPr/>
        <a:lstStyle/>
        <a:p>
          <a:endParaRPr lang="en-US"/>
        </a:p>
      </dgm:t>
    </dgm:pt>
    <dgm:pt modelId="{C2FBDACB-1834-7F4C-A7DA-78B6C585FFBC}" type="pres">
      <dgm:prSet presAssocID="{F0B6B900-8E38-42BC-B789-CD1D2775344B}" presName="matrix" presStyleCnt="0">
        <dgm:presLayoutVars>
          <dgm:chMax val="1"/>
          <dgm:dir/>
          <dgm:resizeHandles val="exact"/>
        </dgm:presLayoutVars>
      </dgm:prSet>
      <dgm:spPr/>
    </dgm:pt>
    <dgm:pt modelId="{B97312B1-6860-0248-B373-127A2CC39497}" type="pres">
      <dgm:prSet presAssocID="{F0B6B900-8E38-42BC-B789-CD1D2775344B}" presName="diamond" presStyleLbl="bgShp" presStyleIdx="0" presStyleCnt="1"/>
      <dgm:spPr/>
    </dgm:pt>
    <dgm:pt modelId="{FA306BC0-6755-3C41-91FF-E55376372E17}" type="pres">
      <dgm:prSet presAssocID="{F0B6B900-8E38-42BC-B789-CD1D2775344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190892-0447-4048-A520-6BEF94FAECE7}" type="pres">
      <dgm:prSet presAssocID="{F0B6B900-8E38-42BC-B789-CD1D2775344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E46C6A-E314-4A4D-9364-5F5DA5BD30FA}" type="pres">
      <dgm:prSet presAssocID="{F0B6B900-8E38-42BC-B789-CD1D2775344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A8C4348-B6E3-984D-944D-6AEC8E12EEBF}" type="pres">
      <dgm:prSet presAssocID="{F0B6B900-8E38-42BC-B789-CD1D2775344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FF3E30A-CC1C-4D8B-8A90-5CC77009D989}" srcId="{FAEEDFE3-2D32-449A-8390-22A3D429942D}" destId="{C66EBFEB-F841-4364-B173-2A49C5389FD2}" srcOrd="1" destOrd="0" parTransId="{7D903710-AAF8-4129-B44E-DAED3551E8A5}" sibTransId="{57F7AC3F-C732-4284-8EF6-22A5315EB861}"/>
    <dgm:cxn modelId="{7726B817-9AD5-44D6-BEFB-09F85D5490C9}" srcId="{F0B6B900-8E38-42BC-B789-CD1D2775344B}" destId="{498A876E-005D-4EE1-BEDC-9D5601DC2258}" srcOrd="1" destOrd="0" parTransId="{5249E100-3623-4087-9F54-811C86C8B8A7}" sibTransId="{F3630D07-CC34-4F64-A93D-E2379D4C31D4}"/>
    <dgm:cxn modelId="{67C5DF21-9D2A-9649-BF0C-7C2F1BB19922}" type="presOf" srcId="{C66EBFEB-F841-4364-B173-2A49C5389FD2}" destId="{FA306BC0-6755-3C41-91FF-E55376372E17}" srcOrd="0" destOrd="2" presId="urn:microsoft.com/office/officeart/2005/8/layout/matrix3"/>
    <dgm:cxn modelId="{CF9FCA49-30E8-AD43-A55B-60E59708C400}" type="presOf" srcId="{E4170DF4-F005-4A8E-8BC2-6455C341DDD6}" destId="{8A8C4348-B6E3-984D-944D-6AEC8E12EEBF}" srcOrd="0" destOrd="0" presId="urn:microsoft.com/office/officeart/2005/8/layout/matrix3"/>
    <dgm:cxn modelId="{19BD0B57-D576-3B42-827B-DED02F94DD30}" type="presOf" srcId="{FAEEDFE3-2D32-449A-8390-22A3D429942D}" destId="{FA306BC0-6755-3C41-91FF-E55376372E17}" srcOrd="0" destOrd="0" presId="urn:microsoft.com/office/officeart/2005/8/layout/matrix3"/>
    <dgm:cxn modelId="{B2EED05A-EA2E-4CFA-8EE2-1B97AEDFE270}" srcId="{F0B6B900-8E38-42BC-B789-CD1D2775344B}" destId="{92E7DCC1-F0C9-49C8-A464-2AA587BC560A}" srcOrd="2" destOrd="0" parTransId="{7BB24640-A561-417B-A8D0-BB65FCCF693F}" sibTransId="{1383333A-6679-4209-9EA9-08CEC3C3166E}"/>
    <dgm:cxn modelId="{A48DAD88-6F71-40F4-AB35-2B71FA36267E}" srcId="{F0B6B900-8E38-42BC-B789-CD1D2775344B}" destId="{FAEEDFE3-2D32-449A-8390-22A3D429942D}" srcOrd="0" destOrd="0" parTransId="{DBCDD7AB-AAF0-412B-997C-E7AC449F48C0}" sibTransId="{0029CEF4-678E-4487-9450-5D5C28237378}"/>
    <dgm:cxn modelId="{018C7B99-4555-1442-920F-7618F17FE191}" type="presOf" srcId="{92E7DCC1-F0C9-49C8-A464-2AA587BC560A}" destId="{09E46C6A-E314-4A4D-9364-5F5DA5BD30FA}" srcOrd="0" destOrd="0" presId="urn:microsoft.com/office/officeart/2005/8/layout/matrix3"/>
    <dgm:cxn modelId="{E3E251A0-A816-4866-8B38-3E357813D769}" srcId="{F0B6B900-8E38-42BC-B789-CD1D2775344B}" destId="{E4170DF4-F005-4A8E-8BC2-6455C341DDD6}" srcOrd="3" destOrd="0" parTransId="{709C4B94-B4B7-4A5D-B16B-CBAA2BF2453E}" sibTransId="{F2D184EC-204E-4D2C-AB19-463D42B651C0}"/>
    <dgm:cxn modelId="{C969E3A1-DC1C-FB4B-A8A2-BB9B258E426D}" type="presOf" srcId="{F0B6B900-8E38-42BC-B789-CD1D2775344B}" destId="{C2FBDACB-1834-7F4C-A7DA-78B6C585FFBC}" srcOrd="0" destOrd="0" presId="urn:microsoft.com/office/officeart/2005/8/layout/matrix3"/>
    <dgm:cxn modelId="{448322A6-5E25-B944-B0E4-D86E3227A62A}" type="presOf" srcId="{68C6FCEF-387C-42F1-8921-D968EAFE7A98}" destId="{FA306BC0-6755-3C41-91FF-E55376372E17}" srcOrd="0" destOrd="1" presId="urn:microsoft.com/office/officeart/2005/8/layout/matrix3"/>
    <dgm:cxn modelId="{3719D6AD-888C-47FE-AB97-8AB1827851F2}" srcId="{FAEEDFE3-2D32-449A-8390-22A3D429942D}" destId="{68C6FCEF-387C-42F1-8921-D968EAFE7A98}" srcOrd="0" destOrd="0" parTransId="{0B101C32-2D10-4903-9C77-7D6258B4FA5A}" sibTransId="{F7D7E078-73C1-46B7-8743-22B98F0018F7}"/>
    <dgm:cxn modelId="{ABC7B1DE-C91D-AF49-A04B-02AAC69A7607}" type="presOf" srcId="{498A876E-005D-4EE1-BEDC-9D5601DC2258}" destId="{B2190892-0447-4048-A520-6BEF94FAECE7}" srcOrd="0" destOrd="0" presId="urn:microsoft.com/office/officeart/2005/8/layout/matrix3"/>
    <dgm:cxn modelId="{D50841FB-8AA9-F94F-A1E0-188AA7C4E381}" type="presParOf" srcId="{C2FBDACB-1834-7F4C-A7DA-78B6C585FFBC}" destId="{B97312B1-6860-0248-B373-127A2CC39497}" srcOrd="0" destOrd="0" presId="urn:microsoft.com/office/officeart/2005/8/layout/matrix3"/>
    <dgm:cxn modelId="{9B850EB9-3B4B-E441-A221-950F11304FEF}" type="presParOf" srcId="{C2FBDACB-1834-7F4C-A7DA-78B6C585FFBC}" destId="{FA306BC0-6755-3C41-91FF-E55376372E17}" srcOrd="1" destOrd="0" presId="urn:microsoft.com/office/officeart/2005/8/layout/matrix3"/>
    <dgm:cxn modelId="{01E20194-1491-E942-8254-24F28CD681E2}" type="presParOf" srcId="{C2FBDACB-1834-7F4C-A7DA-78B6C585FFBC}" destId="{B2190892-0447-4048-A520-6BEF94FAECE7}" srcOrd="2" destOrd="0" presId="urn:microsoft.com/office/officeart/2005/8/layout/matrix3"/>
    <dgm:cxn modelId="{C2220DE9-C39E-3845-897D-579FE5B4ED3E}" type="presParOf" srcId="{C2FBDACB-1834-7F4C-A7DA-78B6C585FFBC}" destId="{09E46C6A-E314-4A4D-9364-5F5DA5BD30FA}" srcOrd="3" destOrd="0" presId="urn:microsoft.com/office/officeart/2005/8/layout/matrix3"/>
    <dgm:cxn modelId="{91AA36EB-D7C7-E84D-819B-22808A1B53A7}" type="presParOf" srcId="{C2FBDACB-1834-7F4C-A7DA-78B6C585FFBC}" destId="{8A8C4348-B6E3-984D-944D-6AEC8E12EEB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35AD7A-DD56-4293-835C-454FFD660D5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62166C-8285-457B-A3E7-F2338EF6C07D}">
      <dgm:prSet/>
      <dgm:spPr/>
      <dgm:t>
        <a:bodyPr/>
        <a:lstStyle/>
        <a:p>
          <a:r>
            <a:rPr lang="en-US"/>
            <a:t>Michigan has 59 separate T32s</a:t>
          </a:r>
        </a:p>
      </dgm:t>
    </dgm:pt>
    <dgm:pt modelId="{7641E899-30A1-4317-B242-90EE4D9143CD}" type="parTrans" cxnId="{C0303B36-E4C5-4BBD-B0E5-0FA7EA178ED9}">
      <dgm:prSet/>
      <dgm:spPr/>
      <dgm:t>
        <a:bodyPr/>
        <a:lstStyle/>
        <a:p>
          <a:endParaRPr lang="en-US"/>
        </a:p>
      </dgm:t>
    </dgm:pt>
    <dgm:pt modelId="{DE25278A-330A-441B-A1B8-A2E58705C707}" type="sibTrans" cxnId="{C0303B36-E4C5-4BBD-B0E5-0FA7EA178ED9}">
      <dgm:prSet/>
      <dgm:spPr/>
      <dgm:t>
        <a:bodyPr/>
        <a:lstStyle/>
        <a:p>
          <a:endParaRPr lang="en-US"/>
        </a:p>
      </dgm:t>
    </dgm:pt>
    <dgm:pt modelId="{2EF22382-85E6-4E9B-8B03-4E78143B701E}">
      <dgm:prSet/>
      <dgm:spPr/>
      <dgm:t>
        <a:bodyPr/>
        <a:lstStyle/>
        <a:p>
          <a:r>
            <a:rPr lang="en-US"/>
            <a:t>242 predoctoral trainee slots</a:t>
          </a:r>
        </a:p>
      </dgm:t>
    </dgm:pt>
    <dgm:pt modelId="{973BE47C-DFAC-4F0E-A11F-2A158489D09B}" type="parTrans" cxnId="{57F6674A-83FB-495D-8CED-7795B99014D4}">
      <dgm:prSet/>
      <dgm:spPr/>
      <dgm:t>
        <a:bodyPr/>
        <a:lstStyle/>
        <a:p>
          <a:endParaRPr lang="en-US"/>
        </a:p>
      </dgm:t>
    </dgm:pt>
    <dgm:pt modelId="{932BA67C-E67E-48C8-AA2F-A289DCACA604}" type="sibTrans" cxnId="{57F6674A-83FB-495D-8CED-7795B99014D4}">
      <dgm:prSet/>
      <dgm:spPr/>
      <dgm:t>
        <a:bodyPr/>
        <a:lstStyle/>
        <a:p>
          <a:endParaRPr lang="en-US"/>
        </a:p>
      </dgm:t>
    </dgm:pt>
    <dgm:pt modelId="{D819873D-E118-4555-9E3D-9B6E06058BD2}">
      <dgm:prSet/>
      <dgm:spPr/>
      <dgm:t>
        <a:bodyPr/>
        <a:lstStyle/>
        <a:p>
          <a:r>
            <a:rPr lang="en-US"/>
            <a:t>132 postdoctoral trainee slots</a:t>
          </a:r>
        </a:p>
      </dgm:t>
    </dgm:pt>
    <dgm:pt modelId="{170AB4F6-8D8E-4084-9021-92126894641D}" type="parTrans" cxnId="{2FD63883-F707-4D66-81F8-79C9D2A7C033}">
      <dgm:prSet/>
      <dgm:spPr/>
      <dgm:t>
        <a:bodyPr/>
        <a:lstStyle/>
        <a:p>
          <a:endParaRPr lang="en-US"/>
        </a:p>
      </dgm:t>
    </dgm:pt>
    <dgm:pt modelId="{77D7CA98-EBE2-4B71-B890-5D8C60758535}" type="sibTrans" cxnId="{2FD63883-F707-4D66-81F8-79C9D2A7C033}">
      <dgm:prSet/>
      <dgm:spPr/>
      <dgm:t>
        <a:bodyPr/>
        <a:lstStyle/>
        <a:p>
          <a:endParaRPr lang="en-US"/>
        </a:p>
      </dgm:t>
    </dgm:pt>
    <dgm:pt modelId="{4707FFDE-74B8-42F1-BD67-AAF6D86B76D3}">
      <dgm:prSet/>
      <dgm:spPr/>
      <dgm:t>
        <a:bodyPr/>
        <a:lstStyle/>
        <a:p>
          <a:r>
            <a:rPr lang="en-US"/>
            <a:t>Some examples of T32s at Michigan</a:t>
          </a:r>
        </a:p>
      </dgm:t>
    </dgm:pt>
    <dgm:pt modelId="{41C83B2D-E0C9-4C92-BD79-9F02D07820B5}" type="parTrans" cxnId="{B7289F57-BCDF-4B26-A091-A577609CB8C0}">
      <dgm:prSet/>
      <dgm:spPr/>
      <dgm:t>
        <a:bodyPr/>
        <a:lstStyle/>
        <a:p>
          <a:endParaRPr lang="en-US"/>
        </a:p>
      </dgm:t>
    </dgm:pt>
    <dgm:pt modelId="{A37F55A4-AC6E-4C83-ACFC-6DD45538D4E3}" type="sibTrans" cxnId="{B7289F57-BCDF-4B26-A091-A577609CB8C0}">
      <dgm:prSet/>
      <dgm:spPr/>
      <dgm:t>
        <a:bodyPr/>
        <a:lstStyle/>
        <a:p>
          <a:endParaRPr lang="en-US"/>
        </a:p>
      </dgm:t>
    </dgm:pt>
    <dgm:pt modelId="{32C1CF44-6FC1-4ED5-927B-7521CFFD1388}">
      <dgm:prSet/>
      <dgm:spPr/>
      <dgm:t>
        <a:bodyPr/>
        <a:lstStyle/>
        <a:p>
          <a:r>
            <a:rPr lang="en-US"/>
            <a:t>Multidisciplinary Training Program in Basic Diabetes Research (5 postdoc  - basic)</a:t>
          </a:r>
        </a:p>
      </dgm:t>
    </dgm:pt>
    <dgm:pt modelId="{EAAF1A91-4EB3-449C-A11D-62347D9C26B2}" type="parTrans" cxnId="{B5827C05-EE6D-414F-8B7F-300E010D7FFD}">
      <dgm:prSet/>
      <dgm:spPr/>
      <dgm:t>
        <a:bodyPr/>
        <a:lstStyle/>
        <a:p>
          <a:endParaRPr lang="en-US"/>
        </a:p>
      </dgm:t>
    </dgm:pt>
    <dgm:pt modelId="{93AF124F-A6FA-43F3-9316-EBA72217484E}" type="sibTrans" cxnId="{B5827C05-EE6D-414F-8B7F-300E010D7FFD}">
      <dgm:prSet/>
      <dgm:spPr/>
      <dgm:t>
        <a:bodyPr/>
        <a:lstStyle/>
        <a:p>
          <a:endParaRPr lang="en-US"/>
        </a:p>
      </dgm:t>
    </dgm:pt>
    <dgm:pt modelId="{14C8B1BE-C5CC-45DC-A8AA-91C3C5855983}">
      <dgm:prSet/>
      <dgm:spPr/>
      <dgm:t>
        <a:bodyPr/>
        <a:lstStyle/>
        <a:p>
          <a:r>
            <a:rPr lang="en-US" dirty="0"/>
            <a:t>Developmental Origins of Metabolic Disorders (3 postdoc - clinical)</a:t>
          </a:r>
        </a:p>
      </dgm:t>
    </dgm:pt>
    <dgm:pt modelId="{F1C1BD83-703B-4C3E-ABAC-25F5BD69E48C}" type="parTrans" cxnId="{265943FB-7F6A-4747-A16C-F4A950B042E9}">
      <dgm:prSet/>
      <dgm:spPr/>
      <dgm:t>
        <a:bodyPr/>
        <a:lstStyle/>
        <a:p>
          <a:endParaRPr lang="en-US"/>
        </a:p>
      </dgm:t>
    </dgm:pt>
    <dgm:pt modelId="{C3350880-C052-4DE3-89CF-28D1602248EA}" type="sibTrans" cxnId="{265943FB-7F6A-4747-A16C-F4A950B042E9}">
      <dgm:prSet/>
      <dgm:spPr/>
      <dgm:t>
        <a:bodyPr/>
        <a:lstStyle/>
        <a:p>
          <a:endParaRPr lang="en-US"/>
        </a:p>
      </dgm:t>
    </dgm:pt>
    <dgm:pt modelId="{087E69EF-A2EA-4F99-8ABB-55D4B33AC927}">
      <dgm:prSet/>
      <dgm:spPr/>
      <dgm:t>
        <a:bodyPr/>
        <a:lstStyle/>
        <a:p>
          <a:r>
            <a:rPr lang="en-US" dirty="0"/>
            <a:t>Training Program in Endocrinology and Metabolism (4 postdoc - clinical)</a:t>
          </a:r>
        </a:p>
      </dgm:t>
    </dgm:pt>
    <dgm:pt modelId="{034F4457-42AE-4001-BAA1-33679E646A9E}" type="parTrans" cxnId="{77BDA507-EC15-4107-8930-7858237293AF}">
      <dgm:prSet/>
      <dgm:spPr/>
      <dgm:t>
        <a:bodyPr/>
        <a:lstStyle/>
        <a:p>
          <a:endParaRPr lang="en-US"/>
        </a:p>
      </dgm:t>
    </dgm:pt>
    <dgm:pt modelId="{6B2BC693-D49E-4970-A590-188E406A8ED8}" type="sibTrans" cxnId="{77BDA507-EC15-4107-8930-7858237293AF}">
      <dgm:prSet/>
      <dgm:spPr/>
      <dgm:t>
        <a:bodyPr/>
        <a:lstStyle/>
        <a:p>
          <a:endParaRPr lang="en-US"/>
        </a:p>
      </dgm:t>
    </dgm:pt>
    <dgm:pt modelId="{4E9693DE-A0BC-4D11-9785-6AB11F93B964}">
      <dgm:prSet/>
      <dgm:spPr/>
      <dgm:t>
        <a:bodyPr/>
        <a:lstStyle/>
        <a:p>
          <a:r>
            <a:rPr lang="en-US" b="0" i="0" baseline="0" dirty="0"/>
            <a:t>Obesity &amp; Gastrointestinal Surgery Research Training Program (3 postdoc - clinical)</a:t>
          </a:r>
          <a:endParaRPr lang="en-US" dirty="0"/>
        </a:p>
      </dgm:t>
    </dgm:pt>
    <dgm:pt modelId="{D5CDF4B4-5368-4BE2-A4D3-A5FF2D5EC16C}" type="parTrans" cxnId="{35EA395D-605F-4A5B-98C2-5E550BAD7277}">
      <dgm:prSet/>
      <dgm:spPr/>
      <dgm:t>
        <a:bodyPr/>
        <a:lstStyle/>
        <a:p>
          <a:endParaRPr lang="en-US"/>
        </a:p>
      </dgm:t>
    </dgm:pt>
    <dgm:pt modelId="{BFDE35F8-A628-48A4-BCC7-B81025D2623B}" type="sibTrans" cxnId="{35EA395D-605F-4A5B-98C2-5E550BAD7277}">
      <dgm:prSet/>
      <dgm:spPr/>
      <dgm:t>
        <a:bodyPr/>
        <a:lstStyle/>
        <a:p>
          <a:endParaRPr lang="en-US"/>
        </a:p>
      </dgm:t>
    </dgm:pt>
    <dgm:pt modelId="{0E61D469-43CD-44C8-86E5-B5B5645BFD41}">
      <dgm:prSet/>
      <dgm:spPr/>
      <dgm:t>
        <a:bodyPr/>
        <a:lstStyle/>
        <a:p>
          <a:r>
            <a:rPr lang="en-US"/>
            <a:t>Training in Basic and Translational Digestive Sciences (3 predoc, 1 postdoc – basic)</a:t>
          </a:r>
        </a:p>
      </dgm:t>
    </dgm:pt>
    <dgm:pt modelId="{148FB3A7-B5B9-4CF5-AC3A-7D21E19EDCC2}" type="parTrans" cxnId="{11CAD679-279F-42F2-AE51-4C1DF41E0913}">
      <dgm:prSet/>
      <dgm:spPr/>
      <dgm:t>
        <a:bodyPr/>
        <a:lstStyle/>
        <a:p>
          <a:endParaRPr lang="en-US"/>
        </a:p>
      </dgm:t>
    </dgm:pt>
    <dgm:pt modelId="{CEBA9759-180C-42DB-B66C-FA66EB686BBD}" type="sibTrans" cxnId="{11CAD679-279F-42F2-AE51-4C1DF41E0913}">
      <dgm:prSet/>
      <dgm:spPr/>
      <dgm:t>
        <a:bodyPr/>
        <a:lstStyle/>
        <a:p>
          <a:endParaRPr lang="en-US"/>
        </a:p>
      </dgm:t>
    </dgm:pt>
    <dgm:pt modelId="{19F93206-7D84-1243-9284-8880F909DACF}" type="pres">
      <dgm:prSet presAssocID="{5135AD7A-DD56-4293-835C-454FFD660D52}" presName="linear" presStyleCnt="0">
        <dgm:presLayoutVars>
          <dgm:animLvl val="lvl"/>
          <dgm:resizeHandles val="exact"/>
        </dgm:presLayoutVars>
      </dgm:prSet>
      <dgm:spPr/>
    </dgm:pt>
    <dgm:pt modelId="{F26CE564-FD7F-D74E-B34D-4B2C633D3E6F}" type="pres">
      <dgm:prSet presAssocID="{6362166C-8285-457B-A3E7-F2338EF6C0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E1FDE7B-54D6-6B4E-8FD3-556F54A9E1C3}" type="pres">
      <dgm:prSet presAssocID="{6362166C-8285-457B-A3E7-F2338EF6C07D}" presName="childText" presStyleLbl="revTx" presStyleIdx="0" presStyleCnt="2">
        <dgm:presLayoutVars>
          <dgm:bulletEnabled val="1"/>
        </dgm:presLayoutVars>
      </dgm:prSet>
      <dgm:spPr/>
    </dgm:pt>
    <dgm:pt modelId="{BCA16409-F2C1-9F4C-BCC7-A5F6AFCFC9B2}" type="pres">
      <dgm:prSet presAssocID="{4707FFDE-74B8-42F1-BD67-AAF6D86B76D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1A36669-1AF7-4944-A373-57478A3C957A}" type="pres">
      <dgm:prSet presAssocID="{4707FFDE-74B8-42F1-BD67-AAF6D86B76D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392DE02-818C-B74C-A6F7-FC14417AA629}" type="presOf" srcId="{087E69EF-A2EA-4F99-8ABB-55D4B33AC927}" destId="{01A36669-1AF7-4944-A373-57478A3C957A}" srcOrd="0" destOrd="2" presId="urn:microsoft.com/office/officeart/2005/8/layout/vList2"/>
    <dgm:cxn modelId="{B5827C05-EE6D-414F-8B7F-300E010D7FFD}" srcId="{4707FFDE-74B8-42F1-BD67-AAF6D86B76D3}" destId="{32C1CF44-6FC1-4ED5-927B-7521CFFD1388}" srcOrd="0" destOrd="0" parTransId="{EAAF1A91-4EB3-449C-A11D-62347D9C26B2}" sibTransId="{93AF124F-A6FA-43F3-9316-EBA72217484E}"/>
    <dgm:cxn modelId="{77BDA507-EC15-4107-8930-7858237293AF}" srcId="{4707FFDE-74B8-42F1-BD67-AAF6D86B76D3}" destId="{087E69EF-A2EA-4F99-8ABB-55D4B33AC927}" srcOrd="2" destOrd="0" parTransId="{034F4457-42AE-4001-BAA1-33679E646A9E}" sibTransId="{6B2BC693-D49E-4970-A590-188E406A8ED8}"/>
    <dgm:cxn modelId="{A028300A-1D67-8B4C-AC00-A94E6AED5410}" type="presOf" srcId="{D819873D-E118-4555-9E3D-9B6E06058BD2}" destId="{2E1FDE7B-54D6-6B4E-8FD3-556F54A9E1C3}" srcOrd="0" destOrd="1" presId="urn:microsoft.com/office/officeart/2005/8/layout/vList2"/>
    <dgm:cxn modelId="{95AF6B14-A1FA-E143-95AC-6FA10445ABF3}" type="presOf" srcId="{5135AD7A-DD56-4293-835C-454FFD660D52}" destId="{19F93206-7D84-1243-9284-8880F909DACF}" srcOrd="0" destOrd="0" presId="urn:microsoft.com/office/officeart/2005/8/layout/vList2"/>
    <dgm:cxn modelId="{C0303B36-E4C5-4BBD-B0E5-0FA7EA178ED9}" srcId="{5135AD7A-DD56-4293-835C-454FFD660D52}" destId="{6362166C-8285-457B-A3E7-F2338EF6C07D}" srcOrd="0" destOrd="0" parTransId="{7641E899-30A1-4317-B242-90EE4D9143CD}" sibTransId="{DE25278A-330A-441B-A1B8-A2E58705C707}"/>
    <dgm:cxn modelId="{57F6674A-83FB-495D-8CED-7795B99014D4}" srcId="{6362166C-8285-457B-A3E7-F2338EF6C07D}" destId="{2EF22382-85E6-4E9B-8B03-4E78143B701E}" srcOrd="0" destOrd="0" parTransId="{973BE47C-DFAC-4F0E-A11F-2A158489D09B}" sibTransId="{932BA67C-E67E-48C8-AA2F-A289DCACA604}"/>
    <dgm:cxn modelId="{391D704B-3CD9-9343-B3F9-1C8C2F590095}" type="presOf" srcId="{0E61D469-43CD-44C8-86E5-B5B5645BFD41}" destId="{01A36669-1AF7-4944-A373-57478A3C957A}" srcOrd="0" destOrd="4" presId="urn:microsoft.com/office/officeart/2005/8/layout/vList2"/>
    <dgm:cxn modelId="{70CA434F-B3A9-0541-96C8-E335027A3EEB}" type="presOf" srcId="{32C1CF44-6FC1-4ED5-927B-7521CFFD1388}" destId="{01A36669-1AF7-4944-A373-57478A3C957A}" srcOrd="0" destOrd="0" presId="urn:microsoft.com/office/officeart/2005/8/layout/vList2"/>
    <dgm:cxn modelId="{B7289F57-BCDF-4B26-A091-A577609CB8C0}" srcId="{5135AD7A-DD56-4293-835C-454FFD660D52}" destId="{4707FFDE-74B8-42F1-BD67-AAF6D86B76D3}" srcOrd="1" destOrd="0" parTransId="{41C83B2D-E0C9-4C92-BD79-9F02D07820B5}" sibTransId="{A37F55A4-AC6E-4C83-ACFC-6DD45538D4E3}"/>
    <dgm:cxn modelId="{AE87345C-1ACE-514A-B0A7-6AE95E48459C}" type="presOf" srcId="{2EF22382-85E6-4E9B-8B03-4E78143B701E}" destId="{2E1FDE7B-54D6-6B4E-8FD3-556F54A9E1C3}" srcOrd="0" destOrd="0" presId="urn:microsoft.com/office/officeart/2005/8/layout/vList2"/>
    <dgm:cxn modelId="{B04A335D-221A-C74D-854B-F63DD7D282B0}" type="presOf" srcId="{14C8B1BE-C5CC-45DC-A8AA-91C3C5855983}" destId="{01A36669-1AF7-4944-A373-57478A3C957A}" srcOrd="0" destOrd="1" presId="urn:microsoft.com/office/officeart/2005/8/layout/vList2"/>
    <dgm:cxn modelId="{35EA395D-605F-4A5B-98C2-5E550BAD7277}" srcId="{4707FFDE-74B8-42F1-BD67-AAF6D86B76D3}" destId="{4E9693DE-A0BC-4D11-9785-6AB11F93B964}" srcOrd="3" destOrd="0" parTransId="{D5CDF4B4-5368-4BE2-A4D3-A5FF2D5EC16C}" sibTransId="{BFDE35F8-A628-48A4-BCC7-B81025D2623B}"/>
    <dgm:cxn modelId="{BE743777-4B45-2249-B9AE-265468A53DF9}" type="presOf" srcId="{4E9693DE-A0BC-4D11-9785-6AB11F93B964}" destId="{01A36669-1AF7-4944-A373-57478A3C957A}" srcOrd="0" destOrd="3" presId="urn:microsoft.com/office/officeart/2005/8/layout/vList2"/>
    <dgm:cxn modelId="{11CAD679-279F-42F2-AE51-4C1DF41E0913}" srcId="{4707FFDE-74B8-42F1-BD67-AAF6D86B76D3}" destId="{0E61D469-43CD-44C8-86E5-B5B5645BFD41}" srcOrd="4" destOrd="0" parTransId="{148FB3A7-B5B9-4CF5-AC3A-7D21E19EDCC2}" sibTransId="{CEBA9759-180C-42DB-B66C-FA66EB686BBD}"/>
    <dgm:cxn modelId="{2FD63883-F707-4D66-81F8-79C9D2A7C033}" srcId="{6362166C-8285-457B-A3E7-F2338EF6C07D}" destId="{D819873D-E118-4555-9E3D-9B6E06058BD2}" srcOrd="1" destOrd="0" parTransId="{170AB4F6-8D8E-4084-9021-92126894641D}" sibTransId="{77D7CA98-EBE2-4B71-B890-5D8C60758535}"/>
    <dgm:cxn modelId="{0FCB7FAC-A299-8E46-A9DF-8E2E71E4804E}" type="presOf" srcId="{4707FFDE-74B8-42F1-BD67-AAF6D86B76D3}" destId="{BCA16409-F2C1-9F4C-BCC7-A5F6AFCFC9B2}" srcOrd="0" destOrd="0" presId="urn:microsoft.com/office/officeart/2005/8/layout/vList2"/>
    <dgm:cxn modelId="{8BE272D7-E9DB-0D49-B257-CA45A040E726}" type="presOf" srcId="{6362166C-8285-457B-A3E7-F2338EF6C07D}" destId="{F26CE564-FD7F-D74E-B34D-4B2C633D3E6F}" srcOrd="0" destOrd="0" presId="urn:microsoft.com/office/officeart/2005/8/layout/vList2"/>
    <dgm:cxn modelId="{265943FB-7F6A-4747-A16C-F4A950B042E9}" srcId="{4707FFDE-74B8-42F1-BD67-AAF6D86B76D3}" destId="{14C8B1BE-C5CC-45DC-A8AA-91C3C5855983}" srcOrd="1" destOrd="0" parTransId="{F1C1BD83-703B-4C3E-ABAC-25F5BD69E48C}" sibTransId="{C3350880-C052-4DE3-89CF-28D1602248EA}"/>
    <dgm:cxn modelId="{80D8662B-3597-5B4D-8460-FB2D4AF0C8EA}" type="presParOf" srcId="{19F93206-7D84-1243-9284-8880F909DACF}" destId="{F26CE564-FD7F-D74E-B34D-4B2C633D3E6F}" srcOrd="0" destOrd="0" presId="urn:microsoft.com/office/officeart/2005/8/layout/vList2"/>
    <dgm:cxn modelId="{EFE6824B-7F75-AF49-8D97-2EA7F6DCDEAD}" type="presParOf" srcId="{19F93206-7D84-1243-9284-8880F909DACF}" destId="{2E1FDE7B-54D6-6B4E-8FD3-556F54A9E1C3}" srcOrd="1" destOrd="0" presId="urn:microsoft.com/office/officeart/2005/8/layout/vList2"/>
    <dgm:cxn modelId="{142AB010-014F-A746-9387-0567A1AA61C8}" type="presParOf" srcId="{19F93206-7D84-1243-9284-8880F909DACF}" destId="{BCA16409-F2C1-9F4C-BCC7-A5F6AFCFC9B2}" srcOrd="2" destOrd="0" presId="urn:microsoft.com/office/officeart/2005/8/layout/vList2"/>
    <dgm:cxn modelId="{5336755C-24A0-454F-9820-48411FFA7BA2}" type="presParOf" srcId="{19F93206-7D84-1243-9284-8880F909DACF}" destId="{01A36669-1AF7-4944-A373-57478A3C957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34C34A2-75C6-4313-8434-075EBCD8E0E9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85F588-FD3F-4415-8A5D-6035C0EDB312}">
      <dgm:prSet/>
      <dgm:spPr/>
      <dgm:t>
        <a:bodyPr/>
        <a:lstStyle/>
        <a:p>
          <a:pPr>
            <a:defRPr b="1"/>
          </a:pPr>
          <a:r>
            <a:rPr lang="en-US"/>
            <a:t>American Heart Association </a:t>
          </a:r>
        </a:p>
      </dgm:t>
    </dgm:pt>
    <dgm:pt modelId="{17AC1F0E-D97E-4673-8360-D0AAF30AF094}" type="parTrans" cxnId="{AC356E73-8D29-41CC-9F99-0430EAF6A986}">
      <dgm:prSet/>
      <dgm:spPr/>
      <dgm:t>
        <a:bodyPr/>
        <a:lstStyle/>
        <a:p>
          <a:endParaRPr lang="en-US"/>
        </a:p>
      </dgm:t>
    </dgm:pt>
    <dgm:pt modelId="{07A51A0A-0BDA-4FE8-9D5A-CC1844CB57CC}" type="sibTrans" cxnId="{AC356E73-8D29-41CC-9F99-0430EAF6A986}">
      <dgm:prSet/>
      <dgm:spPr/>
      <dgm:t>
        <a:bodyPr/>
        <a:lstStyle/>
        <a:p>
          <a:endParaRPr lang="en-US"/>
        </a:p>
      </dgm:t>
    </dgm:pt>
    <dgm:pt modelId="{998E2E2D-D3CA-408B-807E-953FB2095850}">
      <dgm:prSet/>
      <dgm:spPr/>
      <dgm:t>
        <a:bodyPr/>
        <a:lstStyle/>
        <a:p>
          <a:r>
            <a:rPr lang="en-US"/>
            <a:t>Predoc and Postdoc fellowships (due early September)</a:t>
          </a:r>
        </a:p>
      </dgm:t>
    </dgm:pt>
    <dgm:pt modelId="{6BA77966-D885-4C05-A264-AD2199475739}" type="parTrans" cxnId="{9D4B8965-90E5-4105-B161-2C07384D5835}">
      <dgm:prSet/>
      <dgm:spPr/>
      <dgm:t>
        <a:bodyPr/>
        <a:lstStyle/>
        <a:p>
          <a:endParaRPr lang="en-US"/>
        </a:p>
      </dgm:t>
    </dgm:pt>
    <dgm:pt modelId="{1BEC69AF-B4E8-4E00-A122-C0AD3FC25409}" type="sibTrans" cxnId="{9D4B8965-90E5-4105-B161-2C07384D5835}">
      <dgm:prSet/>
      <dgm:spPr/>
      <dgm:t>
        <a:bodyPr/>
        <a:lstStyle/>
        <a:p>
          <a:endParaRPr lang="en-US"/>
        </a:p>
      </dgm:t>
    </dgm:pt>
    <dgm:pt modelId="{8F87B6E3-87AB-4663-A51B-E5BCEADD5B49}">
      <dgm:prSet/>
      <dgm:spPr/>
      <dgm:t>
        <a:bodyPr/>
        <a:lstStyle/>
        <a:p>
          <a:pPr>
            <a:defRPr b="1"/>
          </a:pPr>
          <a:r>
            <a:rPr lang="en-US"/>
            <a:t>Johns Hopkins Database of Trainee Funding</a:t>
          </a:r>
        </a:p>
      </dgm:t>
    </dgm:pt>
    <dgm:pt modelId="{DACF4409-FD6F-477B-9545-F952F18E76D8}" type="parTrans" cxnId="{63F62430-C45D-4AD9-A9F4-44858D9FA750}">
      <dgm:prSet/>
      <dgm:spPr/>
      <dgm:t>
        <a:bodyPr/>
        <a:lstStyle/>
        <a:p>
          <a:endParaRPr lang="en-US"/>
        </a:p>
      </dgm:t>
    </dgm:pt>
    <dgm:pt modelId="{1B263C6D-47B6-4AA4-A45C-7F96BD796560}" type="sibTrans" cxnId="{63F62430-C45D-4AD9-A9F4-44858D9FA750}">
      <dgm:prSet/>
      <dgm:spPr/>
      <dgm:t>
        <a:bodyPr/>
        <a:lstStyle/>
        <a:p>
          <a:endParaRPr lang="en-US"/>
        </a:p>
      </dgm:t>
    </dgm:pt>
    <dgm:pt modelId="{65EFEB09-A764-4A53-821F-9FD2A78FCB49}">
      <dgm:prSet/>
      <dgm:spPr/>
      <dgm:t>
        <a:bodyPr/>
        <a:lstStyle/>
        <a:p>
          <a:r>
            <a:rPr lang="en-US"/>
            <a:t>Predoc </a:t>
          </a:r>
          <a:r>
            <a:rPr lang="en-US">
              <a:hlinkClick xmlns:r="http://schemas.openxmlformats.org/officeDocument/2006/relationships" r:id="rId1"/>
            </a:rPr>
            <a:t>https://bit.ly/GradFundingOpps5725</a:t>
          </a:r>
          <a:endParaRPr lang="en-US"/>
        </a:p>
      </dgm:t>
    </dgm:pt>
    <dgm:pt modelId="{2DFB0160-BDCC-405D-B820-AE648DB31BE9}" type="parTrans" cxnId="{F725AAE4-7D1C-4F9B-A38F-EA4926C30038}">
      <dgm:prSet/>
      <dgm:spPr/>
      <dgm:t>
        <a:bodyPr/>
        <a:lstStyle/>
        <a:p>
          <a:endParaRPr lang="en-US"/>
        </a:p>
      </dgm:t>
    </dgm:pt>
    <dgm:pt modelId="{5C9C9E73-0230-48D7-8757-6C3858A83C0D}" type="sibTrans" cxnId="{F725AAE4-7D1C-4F9B-A38F-EA4926C30038}">
      <dgm:prSet/>
      <dgm:spPr/>
      <dgm:t>
        <a:bodyPr/>
        <a:lstStyle/>
        <a:p>
          <a:endParaRPr lang="en-US"/>
        </a:p>
      </dgm:t>
    </dgm:pt>
    <dgm:pt modelId="{D7C33852-6785-42C9-B00F-F0D421415133}">
      <dgm:prSet/>
      <dgm:spPr/>
      <dgm:t>
        <a:bodyPr/>
        <a:lstStyle/>
        <a:p>
          <a:r>
            <a:rPr lang="en-US"/>
            <a:t>Postdoc </a:t>
          </a:r>
          <a:r>
            <a:rPr lang="en-US">
              <a:hlinkClick xmlns:r="http://schemas.openxmlformats.org/officeDocument/2006/relationships" r:id="rId2"/>
            </a:rPr>
            <a:t>https://bit.ly/PostdocFundingOpps5725</a:t>
          </a:r>
          <a:endParaRPr lang="en-US"/>
        </a:p>
      </dgm:t>
    </dgm:pt>
    <dgm:pt modelId="{7EA55E23-236B-4D19-A304-8AA0DBBAFD45}" type="parTrans" cxnId="{7BC9AC1A-436C-4EB4-B92E-F091DB016F43}">
      <dgm:prSet/>
      <dgm:spPr/>
      <dgm:t>
        <a:bodyPr/>
        <a:lstStyle/>
        <a:p>
          <a:endParaRPr lang="en-US"/>
        </a:p>
      </dgm:t>
    </dgm:pt>
    <dgm:pt modelId="{90418F91-68FE-4D5A-969A-6B5273A31B10}" type="sibTrans" cxnId="{7BC9AC1A-436C-4EB4-B92E-F091DB016F43}">
      <dgm:prSet/>
      <dgm:spPr/>
      <dgm:t>
        <a:bodyPr/>
        <a:lstStyle/>
        <a:p>
          <a:endParaRPr lang="en-US"/>
        </a:p>
      </dgm:t>
    </dgm:pt>
    <dgm:pt modelId="{1042E568-D059-46DB-B4D9-A1F5CC009CCB}" type="pres">
      <dgm:prSet presAssocID="{634C34A2-75C6-4313-8434-075EBCD8E0E9}" presName="root" presStyleCnt="0">
        <dgm:presLayoutVars>
          <dgm:dir/>
          <dgm:resizeHandles val="exact"/>
        </dgm:presLayoutVars>
      </dgm:prSet>
      <dgm:spPr/>
    </dgm:pt>
    <dgm:pt modelId="{776DEF95-A96B-4DCA-ACB0-245A30B6C62C}" type="pres">
      <dgm:prSet presAssocID="{5D85F588-FD3F-4415-8A5D-6035C0EDB312}" presName="compNode" presStyleCnt="0"/>
      <dgm:spPr/>
    </dgm:pt>
    <dgm:pt modelId="{98D2E9D5-E7B0-4F3B-B6B8-408085167F3F}" type="pres">
      <dgm:prSet presAssocID="{5D85F588-FD3F-4415-8A5D-6035C0EDB312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3DC70DFA-B086-46A5-AABC-4C431FEB37FE}" type="pres">
      <dgm:prSet presAssocID="{5D85F588-FD3F-4415-8A5D-6035C0EDB312}" presName="iconSpace" presStyleCnt="0"/>
      <dgm:spPr/>
    </dgm:pt>
    <dgm:pt modelId="{3AA2F6E4-EFE4-48B8-9874-88EABFD98EF3}" type="pres">
      <dgm:prSet presAssocID="{5D85F588-FD3F-4415-8A5D-6035C0EDB312}" presName="parTx" presStyleLbl="revTx" presStyleIdx="0" presStyleCnt="4">
        <dgm:presLayoutVars>
          <dgm:chMax val="0"/>
          <dgm:chPref val="0"/>
        </dgm:presLayoutVars>
      </dgm:prSet>
      <dgm:spPr/>
    </dgm:pt>
    <dgm:pt modelId="{E91CD1C0-DCA1-40BA-BC94-CAE65A617964}" type="pres">
      <dgm:prSet presAssocID="{5D85F588-FD3F-4415-8A5D-6035C0EDB312}" presName="txSpace" presStyleCnt="0"/>
      <dgm:spPr/>
    </dgm:pt>
    <dgm:pt modelId="{6080738B-6F06-4BCB-ABF6-0B98210DEE93}" type="pres">
      <dgm:prSet presAssocID="{5D85F588-FD3F-4415-8A5D-6035C0EDB312}" presName="desTx" presStyleLbl="revTx" presStyleIdx="1" presStyleCnt="4">
        <dgm:presLayoutVars/>
      </dgm:prSet>
      <dgm:spPr/>
    </dgm:pt>
    <dgm:pt modelId="{ED61D370-D1C5-4DAC-98EF-429A35DB9AFC}" type="pres">
      <dgm:prSet presAssocID="{07A51A0A-0BDA-4FE8-9D5A-CC1844CB57CC}" presName="sibTrans" presStyleCnt="0"/>
      <dgm:spPr/>
    </dgm:pt>
    <dgm:pt modelId="{998DEC32-6C49-4D9F-A96C-3384E22F6B83}" type="pres">
      <dgm:prSet presAssocID="{8F87B6E3-87AB-4663-A51B-E5BCEADD5B49}" presName="compNode" presStyleCnt="0"/>
      <dgm:spPr/>
    </dgm:pt>
    <dgm:pt modelId="{D893291E-D118-40C4-8554-285822F68ABE}" type="pres">
      <dgm:prSet presAssocID="{8F87B6E3-87AB-4663-A51B-E5BCEADD5B49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1705850-DACC-4C56-B379-1381216BCE7B}" type="pres">
      <dgm:prSet presAssocID="{8F87B6E3-87AB-4663-A51B-E5BCEADD5B49}" presName="iconSpace" presStyleCnt="0"/>
      <dgm:spPr/>
    </dgm:pt>
    <dgm:pt modelId="{9028DB1D-8689-408F-97D4-AA29EE57695D}" type="pres">
      <dgm:prSet presAssocID="{8F87B6E3-87AB-4663-A51B-E5BCEADD5B49}" presName="parTx" presStyleLbl="revTx" presStyleIdx="2" presStyleCnt="4">
        <dgm:presLayoutVars>
          <dgm:chMax val="0"/>
          <dgm:chPref val="0"/>
        </dgm:presLayoutVars>
      </dgm:prSet>
      <dgm:spPr/>
    </dgm:pt>
    <dgm:pt modelId="{CA24F168-EFE3-4D0E-B0B2-91E8B0E5C6C9}" type="pres">
      <dgm:prSet presAssocID="{8F87B6E3-87AB-4663-A51B-E5BCEADD5B49}" presName="txSpace" presStyleCnt="0"/>
      <dgm:spPr/>
    </dgm:pt>
    <dgm:pt modelId="{8FDD8F0B-38B9-4DC4-9586-CDCA6BF0E7B4}" type="pres">
      <dgm:prSet presAssocID="{8F87B6E3-87AB-4663-A51B-E5BCEADD5B49}" presName="desTx" presStyleLbl="revTx" presStyleIdx="3" presStyleCnt="4">
        <dgm:presLayoutVars/>
      </dgm:prSet>
      <dgm:spPr/>
    </dgm:pt>
  </dgm:ptLst>
  <dgm:cxnLst>
    <dgm:cxn modelId="{7BC9AC1A-436C-4EB4-B92E-F091DB016F43}" srcId="{8F87B6E3-87AB-4663-A51B-E5BCEADD5B49}" destId="{D7C33852-6785-42C9-B00F-F0D421415133}" srcOrd="1" destOrd="0" parTransId="{7EA55E23-236B-4D19-A304-8AA0DBBAFD45}" sibTransId="{90418F91-68FE-4D5A-969A-6B5273A31B10}"/>
    <dgm:cxn modelId="{63F62430-C45D-4AD9-A9F4-44858D9FA750}" srcId="{634C34A2-75C6-4313-8434-075EBCD8E0E9}" destId="{8F87B6E3-87AB-4663-A51B-E5BCEADD5B49}" srcOrd="1" destOrd="0" parTransId="{DACF4409-FD6F-477B-9545-F952F18E76D8}" sibTransId="{1B263C6D-47B6-4AA4-A45C-7F96BD796560}"/>
    <dgm:cxn modelId="{76027C40-0849-40D9-BF66-891EB0E6BB83}" type="presOf" srcId="{D7C33852-6785-42C9-B00F-F0D421415133}" destId="{8FDD8F0B-38B9-4DC4-9586-CDCA6BF0E7B4}" srcOrd="0" destOrd="1" presId="urn:microsoft.com/office/officeart/2018/5/layout/CenteredIconLabelDescriptionList"/>
    <dgm:cxn modelId="{2EF5BA58-CF51-48BA-BC5A-5CABCEB10579}" type="presOf" srcId="{5D85F588-FD3F-4415-8A5D-6035C0EDB312}" destId="{3AA2F6E4-EFE4-48B8-9874-88EABFD98EF3}" srcOrd="0" destOrd="0" presId="urn:microsoft.com/office/officeart/2018/5/layout/CenteredIconLabelDescriptionList"/>
    <dgm:cxn modelId="{9CB1495F-41CD-41A4-BBE5-684D819DFB96}" type="presOf" srcId="{634C34A2-75C6-4313-8434-075EBCD8E0E9}" destId="{1042E568-D059-46DB-B4D9-A1F5CC009CCB}" srcOrd="0" destOrd="0" presId="urn:microsoft.com/office/officeart/2018/5/layout/CenteredIconLabelDescriptionList"/>
    <dgm:cxn modelId="{9D4B8965-90E5-4105-B161-2C07384D5835}" srcId="{5D85F588-FD3F-4415-8A5D-6035C0EDB312}" destId="{998E2E2D-D3CA-408B-807E-953FB2095850}" srcOrd="0" destOrd="0" parTransId="{6BA77966-D885-4C05-A264-AD2199475739}" sibTransId="{1BEC69AF-B4E8-4E00-A122-C0AD3FC25409}"/>
    <dgm:cxn modelId="{AC356E73-8D29-41CC-9F99-0430EAF6A986}" srcId="{634C34A2-75C6-4313-8434-075EBCD8E0E9}" destId="{5D85F588-FD3F-4415-8A5D-6035C0EDB312}" srcOrd="0" destOrd="0" parTransId="{17AC1F0E-D97E-4673-8360-D0AAF30AF094}" sibTransId="{07A51A0A-0BDA-4FE8-9D5A-CC1844CB57CC}"/>
    <dgm:cxn modelId="{71E00F7A-7A72-4FB7-BE59-F1CC5CE87469}" type="presOf" srcId="{8F87B6E3-87AB-4663-A51B-E5BCEADD5B49}" destId="{9028DB1D-8689-408F-97D4-AA29EE57695D}" srcOrd="0" destOrd="0" presId="urn:microsoft.com/office/officeart/2018/5/layout/CenteredIconLabelDescriptionList"/>
    <dgm:cxn modelId="{23A4CE8C-42F7-4233-826D-3B40123047C3}" type="presOf" srcId="{65EFEB09-A764-4A53-821F-9FD2A78FCB49}" destId="{8FDD8F0B-38B9-4DC4-9586-CDCA6BF0E7B4}" srcOrd="0" destOrd="0" presId="urn:microsoft.com/office/officeart/2018/5/layout/CenteredIconLabelDescriptionList"/>
    <dgm:cxn modelId="{223CE2CE-62EC-4B7F-A3AD-1D7920FF3968}" type="presOf" srcId="{998E2E2D-D3CA-408B-807E-953FB2095850}" destId="{6080738B-6F06-4BCB-ABF6-0B98210DEE93}" srcOrd="0" destOrd="0" presId="urn:microsoft.com/office/officeart/2018/5/layout/CenteredIconLabelDescriptionList"/>
    <dgm:cxn modelId="{F725AAE4-7D1C-4F9B-A38F-EA4926C30038}" srcId="{8F87B6E3-87AB-4663-A51B-E5BCEADD5B49}" destId="{65EFEB09-A764-4A53-821F-9FD2A78FCB49}" srcOrd="0" destOrd="0" parTransId="{2DFB0160-BDCC-405D-B820-AE648DB31BE9}" sibTransId="{5C9C9E73-0230-48D7-8757-6C3858A83C0D}"/>
    <dgm:cxn modelId="{3D939EC8-2545-4F58-BBFA-CB13922E8680}" type="presParOf" srcId="{1042E568-D059-46DB-B4D9-A1F5CC009CCB}" destId="{776DEF95-A96B-4DCA-ACB0-245A30B6C62C}" srcOrd="0" destOrd="0" presId="urn:microsoft.com/office/officeart/2018/5/layout/CenteredIconLabelDescriptionList"/>
    <dgm:cxn modelId="{45D53E14-3DEF-442D-8C24-38FCC95A1C3E}" type="presParOf" srcId="{776DEF95-A96B-4DCA-ACB0-245A30B6C62C}" destId="{98D2E9D5-E7B0-4F3B-B6B8-408085167F3F}" srcOrd="0" destOrd="0" presId="urn:microsoft.com/office/officeart/2018/5/layout/CenteredIconLabelDescriptionList"/>
    <dgm:cxn modelId="{7B6E7386-3325-4BAD-865D-243AC025B87D}" type="presParOf" srcId="{776DEF95-A96B-4DCA-ACB0-245A30B6C62C}" destId="{3DC70DFA-B086-46A5-AABC-4C431FEB37FE}" srcOrd="1" destOrd="0" presId="urn:microsoft.com/office/officeart/2018/5/layout/CenteredIconLabelDescriptionList"/>
    <dgm:cxn modelId="{A147BBE6-648C-454C-BA9D-CC3A92EA3798}" type="presParOf" srcId="{776DEF95-A96B-4DCA-ACB0-245A30B6C62C}" destId="{3AA2F6E4-EFE4-48B8-9874-88EABFD98EF3}" srcOrd="2" destOrd="0" presId="urn:microsoft.com/office/officeart/2018/5/layout/CenteredIconLabelDescriptionList"/>
    <dgm:cxn modelId="{0B72C9A6-0A8A-46C7-AC1F-4C577D20791F}" type="presParOf" srcId="{776DEF95-A96B-4DCA-ACB0-245A30B6C62C}" destId="{E91CD1C0-DCA1-40BA-BC94-CAE65A617964}" srcOrd="3" destOrd="0" presId="urn:microsoft.com/office/officeart/2018/5/layout/CenteredIconLabelDescriptionList"/>
    <dgm:cxn modelId="{215574DA-AA39-4916-A059-6FCDDD7501FA}" type="presParOf" srcId="{776DEF95-A96B-4DCA-ACB0-245A30B6C62C}" destId="{6080738B-6F06-4BCB-ABF6-0B98210DEE93}" srcOrd="4" destOrd="0" presId="urn:microsoft.com/office/officeart/2018/5/layout/CenteredIconLabelDescriptionList"/>
    <dgm:cxn modelId="{D068F59E-DA50-46D5-BE11-8A4DDD73E15B}" type="presParOf" srcId="{1042E568-D059-46DB-B4D9-A1F5CC009CCB}" destId="{ED61D370-D1C5-4DAC-98EF-429A35DB9AFC}" srcOrd="1" destOrd="0" presId="urn:microsoft.com/office/officeart/2018/5/layout/CenteredIconLabelDescriptionList"/>
    <dgm:cxn modelId="{2B620AC3-3FAA-4269-B99C-C1698A5FAF7F}" type="presParOf" srcId="{1042E568-D059-46DB-B4D9-A1F5CC009CCB}" destId="{998DEC32-6C49-4D9F-A96C-3384E22F6B83}" srcOrd="2" destOrd="0" presId="urn:microsoft.com/office/officeart/2018/5/layout/CenteredIconLabelDescriptionList"/>
    <dgm:cxn modelId="{D4597BB2-C474-4C46-9011-AE6D23CE5524}" type="presParOf" srcId="{998DEC32-6C49-4D9F-A96C-3384E22F6B83}" destId="{D893291E-D118-40C4-8554-285822F68ABE}" srcOrd="0" destOrd="0" presId="urn:microsoft.com/office/officeart/2018/5/layout/CenteredIconLabelDescriptionList"/>
    <dgm:cxn modelId="{72DB8718-2A63-4027-851A-3F7F45D5437C}" type="presParOf" srcId="{998DEC32-6C49-4D9F-A96C-3384E22F6B83}" destId="{51705850-DACC-4C56-B379-1381216BCE7B}" srcOrd="1" destOrd="0" presId="urn:microsoft.com/office/officeart/2018/5/layout/CenteredIconLabelDescriptionList"/>
    <dgm:cxn modelId="{4A0725BB-EA50-4B52-9AC8-E5E5DCDF9A51}" type="presParOf" srcId="{998DEC32-6C49-4D9F-A96C-3384E22F6B83}" destId="{9028DB1D-8689-408F-97D4-AA29EE57695D}" srcOrd="2" destOrd="0" presId="urn:microsoft.com/office/officeart/2018/5/layout/CenteredIconLabelDescriptionList"/>
    <dgm:cxn modelId="{5F3C8979-83C1-4E08-87F8-C4CD7F12D4D4}" type="presParOf" srcId="{998DEC32-6C49-4D9F-A96C-3384E22F6B83}" destId="{CA24F168-EFE3-4D0E-B0B2-91E8B0E5C6C9}" srcOrd="3" destOrd="0" presId="urn:microsoft.com/office/officeart/2018/5/layout/CenteredIconLabelDescriptionList"/>
    <dgm:cxn modelId="{F1713893-1194-4E18-AD72-8AEF6CCD20FE}" type="presParOf" srcId="{998DEC32-6C49-4D9F-A96C-3384E22F6B83}" destId="{8FDD8F0B-38B9-4DC4-9586-CDCA6BF0E7B4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9D1DFE-B058-4E10-9C36-814E4273C4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D0E49C-B45B-4059-9034-055899107DAE}">
      <dgm:prSet/>
      <dgm:spPr/>
      <dgm:t>
        <a:bodyPr/>
        <a:lstStyle/>
        <a:p>
          <a:pPr>
            <a:defRPr cap="all"/>
          </a:pPr>
          <a:r>
            <a:rPr lang="en-US"/>
            <a:t>Challenge beliefs about uncertainty</a:t>
          </a:r>
        </a:p>
      </dgm:t>
    </dgm:pt>
    <dgm:pt modelId="{06BD293A-0C95-44D6-933A-920196A653E2}" type="parTrans" cxnId="{6FAB1D89-5100-4315-BFD8-1D450BA93AE3}">
      <dgm:prSet/>
      <dgm:spPr/>
      <dgm:t>
        <a:bodyPr/>
        <a:lstStyle/>
        <a:p>
          <a:endParaRPr lang="en-US"/>
        </a:p>
      </dgm:t>
    </dgm:pt>
    <dgm:pt modelId="{93B85675-02A5-4FF5-9B63-EA4972299542}" type="sibTrans" cxnId="{6FAB1D89-5100-4315-BFD8-1D450BA93AE3}">
      <dgm:prSet/>
      <dgm:spPr/>
      <dgm:t>
        <a:bodyPr/>
        <a:lstStyle/>
        <a:p>
          <a:endParaRPr lang="en-US"/>
        </a:p>
      </dgm:t>
    </dgm:pt>
    <dgm:pt modelId="{2ACE3278-78E6-4064-A86F-CFEA8B5B031B}">
      <dgm:prSet/>
      <dgm:spPr/>
      <dgm:t>
        <a:bodyPr/>
        <a:lstStyle/>
        <a:p>
          <a:pPr>
            <a:defRPr cap="all"/>
          </a:pPr>
          <a:r>
            <a:rPr lang="en-US"/>
            <a:t>Reflect on past successes</a:t>
          </a:r>
        </a:p>
      </dgm:t>
    </dgm:pt>
    <dgm:pt modelId="{8FBB6ADF-8647-4FAE-A521-C7B9B9C2031B}" type="parTrans" cxnId="{7C9B678E-8C47-469C-AEE1-B52CBE7158FD}">
      <dgm:prSet/>
      <dgm:spPr/>
      <dgm:t>
        <a:bodyPr/>
        <a:lstStyle/>
        <a:p>
          <a:endParaRPr lang="en-US"/>
        </a:p>
      </dgm:t>
    </dgm:pt>
    <dgm:pt modelId="{50A4C353-9377-4CA8-B7D2-D07F77FC2006}" type="sibTrans" cxnId="{7C9B678E-8C47-469C-AEE1-B52CBE7158FD}">
      <dgm:prSet/>
      <dgm:spPr/>
      <dgm:t>
        <a:bodyPr/>
        <a:lstStyle/>
        <a:p>
          <a:endParaRPr lang="en-US"/>
        </a:p>
      </dgm:t>
    </dgm:pt>
    <dgm:pt modelId="{6A5198BB-2D36-4B98-A30D-CD1D64F889A8}">
      <dgm:prSet/>
      <dgm:spPr/>
      <dgm:t>
        <a:bodyPr/>
        <a:lstStyle/>
        <a:p>
          <a:pPr>
            <a:defRPr cap="all"/>
          </a:pPr>
          <a:r>
            <a:rPr lang="en-US"/>
            <a:t>Make a plan B or C</a:t>
          </a:r>
        </a:p>
      </dgm:t>
    </dgm:pt>
    <dgm:pt modelId="{FB0D697C-3AB8-4ADC-A32C-EC320F4FC992}" type="parTrans" cxnId="{F72363FE-C082-4CAF-BAC8-7C2EC0D57DF8}">
      <dgm:prSet/>
      <dgm:spPr/>
      <dgm:t>
        <a:bodyPr/>
        <a:lstStyle/>
        <a:p>
          <a:endParaRPr lang="en-US"/>
        </a:p>
      </dgm:t>
    </dgm:pt>
    <dgm:pt modelId="{F42C38AC-AD39-471C-B0AF-ADD922051C32}" type="sibTrans" cxnId="{F72363FE-C082-4CAF-BAC8-7C2EC0D57DF8}">
      <dgm:prSet/>
      <dgm:spPr/>
      <dgm:t>
        <a:bodyPr/>
        <a:lstStyle/>
        <a:p>
          <a:endParaRPr lang="en-US"/>
        </a:p>
      </dgm:t>
    </dgm:pt>
    <dgm:pt modelId="{0F61FAD8-08A1-4A61-B771-B2D9FA3DBBF1}" type="pres">
      <dgm:prSet presAssocID="{809D1DFE-B058-4E10-9C36-814E4273C433}" presName="root" presStyleCnt="0">
        <dgm:presLayoutVars>
          <dgm:dir/>
          <dgm:resizeHandles val="exact"/>
        </dgm:presLayoutVars>
      </dgm:prSet>
      <dgm:spPr/>
    </dgm:pt>
    <dgm:pt modelId="{8680F3DF-9CB2-43CA-B73D-A2348172F4DE}" type="pres">
      <dgm:prSet presAssocID="{EBD0E49C-B45B-4059-9034-055899107DAE}" presName="compNode" presStyleCnt="0"/>
      <dgm:spPr/>
    </dgm:pt>
    <dgm:pt modelId="{CB8E9919-4D64-412F-B345-80D2A0FC29B2}" type="pres">
      <dgm:prSet presAssocID="{EBD0E49C-B45B-4059-9034-055899107DAE}" presName="iconBgRect" presStyleLbl="bgShp" presStyleIdx="0" presStyleCnt="3"/>
      <dgm:spPr/>
    </dgm:pt>
    <dgm:pt modelId="{E832EAF7-8254-47A8-9C7F-ECAAAC1549C8}" type="pres">
      <dgm:prSet presAssocID="{EBD0E49C-B45B-4059-9034-055899107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7FFF853F-D25B-4E57-835B-75C19357ABF2}" type="pres">
      <dgm:prSet presAssocID="{EBD0E49C-B45B-4059-9034-055899107DAE}" presName="spaceRect" presStyleCnt="0"/>
      <dgm:spPr/>
    </dgm:pt>
    <dgm:pt modelId="{C8DAA703-4A03-451A-BA6C-D1CA65ADBDE5}" type="pres">
      <dgm:prSet presAssocID="{EBD0E49C-B45B-4059-9034-055899107DAE}" presName="textRect" presStyleLbl="revTx" presStyleIdx="0" presStyleCnt="3">
        <dgm:presLayoutVars>
          <dgm:chMax val="1"/>
          <dgm:chPref val="1"/>
        </dgm:presLayoutVars>
      </dgm:prSet>
      <dgm:spPr/>
    </dgm:pt>
    <dgm:pt modelId="{8D6603CC-07D4-4828-B9B7-DF8E3835F19A}" type="pres">
      <dgm:prSet presAssocID="{93B85675-02A5-4FF5-9B63-EA4972299542}" presName="sibTrans" presStyleCnt="0"/>
      <dgm:spPr/>
    </dgm:pt>
    <dgm:pt modelId="{E5B08BF4-09F8-4D3D-87F5-7C5FA3594026}" type="pres">
      <dgm:prSet presAssocID="{2ACE3278-78E6-4064-A86F-CFEA8B5B031B}" presName="compNode" presStyleCnt="0"/>
      <dgm:spPr/>
    </dgm:pt>
    <dgm:pt modelId="{DD5DEF74-5D3F-438F-8310-FDBD1F798243}" type="pres">
      <dgm:prSet presAssocID="{2ACE3278-78E6-4064-A86F-CFEA8B5B031B}" presName="iconBgRect" presStyleLbl="bgShp" presStyleIdx="1" presStyleCnt="3"/>
      <dgm:spPr/>
    </dgm:pt>
    <dgm:pt modelId="{20CB2DBB-0639-4BBD-9CF9-95912F3F1569}" type="pres">
      <dgm:prSet presAssocID="{2ACE3278-78E6-4064-A86F-CFEA8B5B031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ABC4B27A-077C-4E71-81D8-AD56FB9D3430}" type="pres">
      <dgm:prSet presAssocID="{2ACE3278-78E6-4064-A86F-CFEA8B5B031B}" presName="spaceRect" presStyleCnt="0"/>
      <dgm:spPr/>
    </dgm:pt>
    <dgm:pt modelId="{9C27B8EB-05A1-4309-A421-3A281B7FFCB5}" type="pres">
      <dgm:prSet presAssocID="{2ACE3278-78E6-4064-A86F-CFEA8B5B031B}" presName="textRect" presStyleLbl="revTx" presStyleIdx="1" presStyleCnt="3">
        <dgm:presLayoutVars>
          <dgm:chMax val="1"/>
          <dgm:chPref val="1"/>
        </dgm:presLayoutVars>
      </dgm:prSet>
      <dgm:spPr/>
    </dgm:pt>
    <dgm:pt modelId="{62F8E52A-2527-4609-8CCB-6152FBC47DE5}" type="pres">
      <dgm:prSet presAssocID="{50A4C353-9377-4CA8-B7D2-D07F77FC2006}" presName="sibTrans" presStyleCnt="0"/>
      <dgm:spPr/>
    </dgm:pt>
    <dgm:pt modelId="{11A97EEA-E010-44A9-9B0D-A0A05F55274E}" type="pres">
      <dgm:prSet presAssocID="{6A5198BB-2D36-4B98-A30D-CD1D64F889A8}" presName="compNode" presStyleCnt="0"/>
      <dgm:spPr/>
    </dgm:pt>
    <dgm:pt modelId="{5AB96228-C20A-46ED-8E44-0C025056A3D9}" type="pres">
      <dgm:prSet presAssocID="{6A5198BB-2D36-4B98-A30D-CD1D64F889A8}" presName="iconBgRect" presStyleLbl="bgShp" presStyleIdx="2" presStyleCnt="3"/>
      <dgm:spPr/>
    </dgm:pt>
    <dgm:pt modelId="{9E53E5C0-5FDF-4462-BD2F-0605AB7DD3F4}" type="pres">
      <dgm:prSet presAssocID="{6A5198BB-2D36-4B98-A30D-CD1D64F889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3DFA00A3-E464-4002-8B07-CF4014D601C5}" type="pres">
      <dgm:prSet presAssocID="{6A5198BB-2D36-4B98-A30D-CD1D64F889A8}" presName="spaceRect" presStyleCnt="0"/>
      <dgm:spPr/>
    </dgm:pt>
    <dgm:pt modelId="{978EF2A8-2BA8-4044-B401-3E427A0D5668}" type="pres">
      <dgm:prSet presAssocID="{6A5198BB-2D36-4B98-A30D-CD1D64F889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8935200-CFEF-4FBB-B8BD-D068848BFFAD}" type="presOf" srcId="{EBD0E49C-B45B-4059-9034-055899107DAE}" destId="{C8DAA703-4A03-451A-BA6C-D1CA65ADBDE5}" srcOrd="0" destOrd="0" presId="urn:microsoft.com/office/officeart/2018/5/layout/IconCircleLabelList"/>
    <dgm:cxn modelId="{17ACB820-E4AD-408D-A473-F481CB7CE7D4}" type="presOf" srcId="{809D1DFE-B058-4E10-9C36-814E4273C433}" destId="{0F61FAD8-08A1-4A61-B771-B2D9FA3DBBF1}" srcOrd="0" destOrd="0" presId="urn:microsoft.com/office/officeart/2018/5/layout/IconCircleLabelList"/>
    <dgm:cxn modelId="{804E414D-929B-4693-911B-33F0E9C33C51}" type="presOf" srcId="{2ACE3278-78E6-4064-A86F-CFEA8B5B031B}" destId="{9C27B8EB-05A1-4309-A421-3A281B7FFCB5}" srcOrd="0" destOrd="0" presId="urn:microsoft.com/office/officeart/2018/5/layout/IconCircleLabelList"/>
    <dgm:cxn modelId="{06694F67-2BD8-42A4-AB59-40FEC6BAE2EC}" type="presOf" srcId="{6A5198BB-2D36-4B98-A30D-CD1D64F889A8}" destId="{978EF2A8-2BA8-4044-B401-3E427A0D5668}" srcOrd="0" destOrd="0" presId="urn:microsoft.com/office/officeart/2018/5/layout/IconCircleLabelList"/>
    <dgm:cxn modelId="{6FAB1D89-5100-4315-BFD8-1D450BA93AE3}" srcId="{809D1DFE-B058-4E10-9C36-814E4273C433}" destId="{EBD0E49C-B45B-4059-9034-055899107DAE}" srcOrd="0" destOrd="0" parTransId="{06BD293A-0C95-44D6-933A-920196A653E2}" sibTransId="{93B85675-02A5-4FF5-9B63-EA4972299542}"/>
    <dgm:cxn modelId="{7C9B678E-8C47-469C-AEE1-B52CBE7158FD}" srcId="{809D1DFE-B058-4E10-9C36-814E4273C433}" destId="{2ACE3278-78E6-4064-A86F-CFEA8B5B031B}" srcOrd="1" destOrd="0" parTransId="{8FBB6ADF-8647-4FAE-A521-C7B9B9C2031B}" sibTransId="{50A4C353-9377-4CA8-B7D2-D07F77FC2006}"/>
    <dgm:cxn modelId="{F72363FE-C082-4CAF-BAC8-7C2EC0D57DF8}" srcId="{809D1DFE-B058-4E10-9C36-814E4273C433}" destId="{6A5198BB-2D36-4B98-A30D-CD1D64F889A8}" srcOrd="2" destOrd="0" parTransId="{FB0D697C-3AB8-4ADC-A32C-EC320F4FC992}" sibTransId="{F42C38AC-AD39-471C-B0AF-ADD922051C32}"/>
    <dgm:cxn modelId="{B2618BF6-E26E-41BF-B14C-8C26930205F7}" type="presParOf" srcId="{0F61FAD8-08A1-4A61-B771-B2D9FA3DBBF1}" destId="{8680F3DF-9CB2-43CA-B73D-A2348172F4DE}" srcOrd="0" destOrd="0" presId="urn:microsoft.com/office/officeart/2018/5/layout/IconCircleLabelList"/>
    <dgm:cxn modelId="{E7BF347C-3B09-47F9-90A3-1CE9E8F18C28}" type="presParOf" srcId="{8680F3DF-9CB2-43CA-B73D-A2348172F4DE}" destId="{CB8E9919-4D64-412F-B345-80D2A0FC29B2}" srcOrd="0" destOrd="0" presId="urn:microsoft.com/office/officeart/2018/5/layout/IconCircleLabelList"/>
    <dgm:cxn modelId="{E887131C-73EB-44FB-9618-33A7C6835538}" type="presParOf" srcId="{8680F3DF-9CB2-43CA-B73D-A2348172F4DE}" destId="{E832EAF7-8254-47A8-9C7F-ECAAAC1549C8}" srcOrd="1" destOrd="0" presId="urn:microsoft.com/office/officeart/2018/5/layout/IconCircleLabelList"/>
    <dgm:cxn modelId="{7F0E7E5B-3A6F-4CCF-9D93-801208901F1C}" type="presParOf" srcId="{8680F3DF-9CB2-43CA-B73D-A2348172F4DE}" destId="{7FFF853F-D25B-4E57-835B-75C19357ABF2}" srcOrd="2" destOrd="0" presId="urn:microsoft.com/office/officeart/2018/5/layout/IconCircleLabelList"/>
    <dgm:cxn modelId="{78214A16-A15F-480C-899C-4D41495D1C47}" type="presParOf" srcId="{8680F3DF-9CB2-43CA-B73D-A2348172F4DE}" destId="{C8DAA703-4A03-451A-BA6C-D1CA65ADBDE5}" srcOrd="3" destOrd="0" presId="urn:microsoft.com/office/officeart/2018/5/layout/IconCircleLabelList"/>
    <dgm:cxn modelId="{1AFA01D0-392B-413D-8D3D-8521A3CC110D}" type="presParOf" srcId="{0F61FAD8-08A1-4A61-B771-B2D9FA3DBBF1}" destId="{8D6603CC-07D4-4828-B9B7-DF8E3835F19A}" srcOrd="1" destOrd="0" presId="urn:microsoft.com/office/officeart/2018/5/layout/IconCircleLabelList"/>
    <dgm:cxn modelId="{0889F615-B639-49E3-9936-1B2B2C417AEB}" type="presParOf" srcId="{0F61FAD8-08A1-4A61-B771-B2D9FA3DBBF1}" destId="{E5B08BF4-09F8-4D3D-87F5-7C5FA3594026}" srcOrd="2" destOrd="0" presId="urn:microsoft.com/office/officeart/2018/5/layout/IconCircleLabelList"/>
    <dgm:cxn modelId="{161150E6-D623-467E-8FA1-9DA3AD17B0FF}" type="presParOf" srcId="{E5B08BF4-09F8-4D3D-87F5-7C5FA3594026}" destId="{DD5DEF74-5D3F-438F-8310-FDBD1F798243}" srcOrd="0" destOrd="0" presId="urn:microsoft.com/office/officeart/2018/5/layout/IconCircleLabelList"/>
    <dgm:cxn modelId="{12EAAEBB-5198-44F8-B0D6-D181381E8D96}" type="presParOf" srcId="{E5B08BF4-09F8-4D3D-87F5-7C5FA3594026}" destId="{20CB2DBB-0639-4BBD-9CF9-95912F3F1569}" srcOrd="1" destOrd="0" presId="urn:microsoft.com/office/officeart/2018/5/layout/IconCircleLabelList"/>
    <dgm:cxn modelId="{18683C1C-B1AD-4094-A28C-9AAE3481B3E5}" type="presParOf" srcId="{E5B08BF4-09F8-4D3D-87F5-7C5FA3594026}" destId="{ABC4B27A-077C-4E71-81D8-AD56FB9D3430}" srcOrd="2" destOrd="0" presId="urn:microsoft.com/office/officeart/2018/5/layout/IconCircleLabelList"/>
    <dgm:cxn modelId="{9FD97C50-366D-417A-A203-0FA4AB879E2C}" type="presParOf" srcId="{E5B08BF4-09F8-4D3D-87F5-7C5FA3594026}" destId="{9C27B8EB-05A1-4309-A421-3A281B7FFCB5}" srcOrd="3" destOrd="0" presId="urn:microsoft.com/office/officeart/2018/5/layout/IconCircleLabelList"/>
    <dgm:cxn modelId="{5D88D1BB-C11C-4314-8D85-4681B8E58013}" type="presParOf" srcId="{0F61FAD8-08A1-4A61-B771-B2D9FA3DBBF1}" destId="{62F8E52A-2527-4609-8CCB-6152FBC47DE5}" srcOrd="3" destOrd="0" presId="urn:microsoft.com/office/officeart/2018/5/layout/IconCircleLabelList"/>
    <dgm:cxn modelId="{5E80E8E4-83B2-4C60-9432-1930CF6C9017}" type="presParOf" srcId="{0F61FAD8-08A1-4A61-B771-B2D9FA3DBBF1}" destId="{11A97EEA-E010-44A9-9B0D-A0A05F55274E}" srcOrd="4" destOrd="0" presId="urn:microsoft.com/office/officeart/2018/5/layout/IconCircleLabelList"/>
    <dgm:cxn modelId="{64BC870E-A886-4D32-8CF4-DA82AE7531CE}" type="presParOf" srcId="{11A97EEA-E010-44A9-9B0D-A0A05F55274E}" destId="{5AB96228-C20A-46ED-8E44-0C025056A3D9}" srcOrd="0" destOrd="0" presId="urn:microsoft.com/office/officeart/2018/5/layout/IconCircleLabelList"/>
    <dgm:cxn modelId="{98BC7C17-F5CE-4951-AA37-0E4C68DC83B6}" type="presParOf" srcId="{11A97EEA-E010-44A9-9B0D-A0A05F55274E}" destId="{9E53E5C0-5FDF-4462-BD2F-0605AB7DD3F4}" srcOrd="1" destOrd="0" presId="urn:microsoft.com/office/officeart/2018/5/layout/IconCircleLabelList"/>
    <dgm:cxn modelId="{5D661892-B1D3-4CCC-9D05-60967E9861AB}" type="presParOf" srcId="{11A97EEA-E010-44A9-9B0D-A0A05F55274E}" destId="{3DFA00A3-E464-4002-8B07-CF4014D601C5}" srcOrd="2" destOrd="0" presId="urn:microsoft.com/office/officeart/2018/5/layout/IconCircleLabelList"/>
    <dgm:cxn modelId="{B77FA62A-862C-46F5-B2B8-6A46F2EBDF62}" type="presParOf" srcId="{11A97EEA-E010-44A9-9B0D-A0A05F55274E}" destId="{978EF2A8-2BA8-4044-B401-3E427A0D566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91A18-46A0-4FD6-9683-0F5D2AF5FA69}">
      <dsp:nvSpPr>
        <dsp:cNvPr id="0" name=""/>
        <dsp:cNvSpPr/>
      </dsp:nvSpPr>
      <dsp:spPr>
        <a:xfrm>
          <a:off x="2250914" y="447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E943F0-3740-4AC0-AC84-E1841D6D12D1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1E401-AF51-472D-8A3F-FB17E4AA3FEA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Walk through current NIH funding pathways </a:t>
          </a:r>
        </a:p>
      </dsp:txBody>
      <dsp:txXfrm>
        <a:off x="1548914" y="2924702"/>
        <a:ext cx="3600000" cy="720000"/>
      </dsp:txXfrm>
    </dsp:sp>
    <dsp:sp modelId="{A433D05F-3AFD-4790-8EE7-CFE3131613A8}">
      <dsp:nvSpPr>
        <dsp:cNvPr id="0" name=""/>
        <dsp:cNvSpPr/>
      </dsp:nvSpPr>
      <dsp:spPr>
        <a:xfrm>
          <a:off x="6480914" y="447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7134D-AF84-40F0-8B21-D0AD0A238DA8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E175C-4892-4786-9A39-1573ABB943A7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Finding non-NIH mechanisms to support research</a:t>
          </a:r>
        </a:p>
      </dsp:txBody>
      <dsp:txXfrm>
        <a:off x="5778914" y="29247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CA0D36-B15A-AE43-BCB2-BB76EA45262B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A6807-7EA3-7D46-A782-A36C444BF703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May be portable</a:t>
          </a:r>
        </a:p>
      </dsp:txBody>
      <dsp:txXfrm>
        <a:off x="398656" y="1088253"/>
        <a:ext cx="2959127" cy="1837317"/>
      </dsp:txXfrm>
    </dsp:sp>
    <dsp:sp modelId="{41CF15A2-0B42-EF49-884D-2FC3B41CD17A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30445-905B-D34E-84B6-4C090219F9D0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Uniquely identifiable to you – track record </a:t>
          </a:r>
        </a:p>
      </dsp:txBody>
      <dsp:txXfrm>
        <a:off x="4155097" y="1088253"/>
        <a:ext cx="2959127" cy="1837317"/>
      </dsp:txXfrm>
    </dsp:sp>
    <dsp:sp modelId="{8481D014-479E-474C-BF6B-C2955150EC3E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E2C21-D428-9747-8760-A341AAAF231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Often includes training components, including career development</a:t>
          </a:r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7312B1-6860-0248-B373-127A2CC39497}">
      <dsp:nvSpPr>
        <dsp:cNvPr id="0" name=""/>
        <dsp:cNvSpPr/>
      </dsp:nvSpPr>
      <dsp:spPr>
        <a:xfrm>
          <a:off x="606456" y="0"/>
          <a:ext cx="5453920" cy="54539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306BC0-6755-3C41-91FF-E55376372E17}">
      <dsp:nvSpPr>
        <dsp:cNvPr id="0" name=""/>
        <dsp:cNvSpPr/>
      </dsp:nvSpPr>
      <dsp:spPr>
        <a:xfrm>
          <a:off x="1124578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Programs or Groups apply (not individuals)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Can be predoctoral or postdoctoral,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Can be clinical or basic science</a:t>
          </a:r>
        </a:p>
      </dsp:txBody>
      <dsp:txXfrm>
        <a:off x="1228411" y="621955"/>
        <a:ext cx="1919362" cy="1919362"/>
      </dsp:txXfrm>
    </dsp:sp>
    <dsp:sp modelId="{B2190892-0447-4048-A520-6BEF94FAECE7}">
      <dsp:nvSpPr>
        <dsp:cNvPr id="0" name=""/>
        <dsp:cNvSpPr/>
      </dsp:nvSpPr>
      <dsp:spPr>
        <a:xfrm>
          <a:off x="3415225" y="518122"/>
          <a:ext cx="2127028" cy="212702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Dedicated number of slots, allocated by the program</a:t>
          </a:r>
        </a:p>
      </dsp:txBody>
      <dsp:txXfrm>
        <a:off x="3519058" y="621955"/>
        <a:ext cx="1919362" cy="1919362"/>
      </dsp:txXfrm>
    </dsp:sp>
    <dsp:sp modelId="{09E46C6A-E314-4A4D-9364-5F5DA5BD30FA}">
      <dsp:nvSpPr>
        <dsp:cNvPr id="0" name=""/>
        <dsp:cNvSpPr/>
      </dsp:nvSpPr>
      <dsp:spPr>
        <a:xfrm>
          <a:off x="1124578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Involves Training Program and Trainee Support</a:t>
          </a:r>
        </a:p>
      </dsp:txBody>
      <dsp:txXfrm>
        <a:off x="1228411" y="2912601"/>
        <a:ext cx="1919362" cy="1919362"/>
      </dsp:txXfrm>
    </dsp:sp>
    <dsp:sp modelId="{8A8C4348-B6E3-984D-944D-6AEC8E12EEBF}">
      <dsp:nvSpPr>
        <dsp:cNvPr id="0" name=""/>
        <dsp:cNvSpPr/>
      </dsp:nvSpPr>
      <dsp:spPr>
        <a:xfrm>
          <a:off x="3415225" y="2808768"/>
          <a:ext cx="2127028" cy="21270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Restricted to US Citizens and Permanent Residents</a:t>
          </a:r>
        </a:p>
      </dsp:txBody>
      <dsp:txXfrm>
        <a:off x="3519058" y="2912601"/>
        <a:ext cx="1919362" cy="19193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CE564-FD7F-D74E-B34D-4B2C633D3E6F}">
      <dsp:nvSpPr>
        <dsp:cNvPr id="0" name=""/>
        <dsp:cNvSpPr/>
      </dsp:nvSpPr>
      <dsp:spPr>
        <a:xfrm>
          <a:off x="0" y="51530"/>
          <a:ext cx="6666833" cy="66338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Michigan has 59 separate T32s</a:t>
          </a:r>
        </a:p>
      </dsp:txBody>
      <dsp:txXfrm>
        <a:off x="32384" y="83914"/>
        <a:ext cx="6602065" cy="598621"/>
      </dsp:txXfrm>
    </dsp:sp>
    <dsp:sp modelId="{2E1FDE7B-54D6-6B4E-8FD3-556F54A9E1C3}">
      <dsp:nvSpPr>
        <dsp:cNvPr id="0" name=""/>
        <dsp:cNvSpPr/>
      </dsp:nvSpPr>
      <dsp:spPr>
        <a:xfrm>
          <a:off x="0" y="714920"/>
          <a:ext cx="6666833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242 predoctoral trainee slots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132 postdoctoral trainee slots</a:t>
          </a:r>
        </a:p>
      </dsp:txBody>
      <dsp:txXfrm>
        <a:off x="0" y="714920"/>
        <a:ext cx="6666833" cy="726570"/>
      </dsp:txXfrm>
    </dsp:sp>
    <dsp:sp modelId="{BCA16409-F2C1-9F4C-BCC7-A5F6AFCFC9B2}">
      <dsp:nvSpPr>
        <dsp:cNvPr id="0" name=""/>
        <dsp:cNvSpPr/>
      </dsp:nvSpPr>
      <dsp:spPr>
        <a:xfrm>
          <a:off x="0" y="1441490"/>
          <a:ext cx="6666833" cy="663389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Some examples of T32s at Michigan</a:t>
          </a:r>
        </a:p>
      </dsp:txBody>
      <dsp:txXfrm>
        <a:off x="32384" y="1473874"/>
        <a:ext cx="6602065" cy="598621"/>
      </dsp:txXfrm>
    </dsp:sp>
    <dsp:sp modelId="{01A36669-1AF7-4944-A373-57478A3C957A}">
      <dsp:nvSpPr>
        <dsp:cNvPr id="0" name=""/>
        <dsp:cNvSpPr/>
      </dsp:nvSpPr>
      <dsp:spPr>
        <a:xfrm>
          <a:off x="0" y="2104880"/>
          <a:ext cx="6666833" cy="3297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Multidisciplinary Training Program in Basic Diabetes Research (5 postdoc  - basic)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Developmental Origins of Metabolic Disorders (3 postdoc - clinical)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Training Program in Endocrinology and Metabolism (4 postdoc - clinical)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kern="1200" baseline="0" dirty="0"/>
            <a:t>Obesity &amp; Gastrointestinal Surgery Research Training Program (3 postdoc - clinical)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Training in Basic and Translational Digestive Sciences (3 predoc, 1 postdoc – basic)</a:t>
          </a:r>
        </a:p>
      </dsp:txBody>
      <dsp:txXfrm>
        <a:off x="0" y="2104880"/>
        <a:ext cx="6666833" cy="329750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D2E9D5-E7B0-4F3B-B6B8-408085167F3F}">
      <dsp:nvSpPr>
        <dsp:cNvPr id="0" name=""/>
        <dsp:cNvSpPr/>
      </dsp:nvSpPr>
      <dsp:spPr>
        <a:xfrm>
          <a:off x="2169914" y="25823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2F6E4-EFE4-48B8-9874-88EABFD98EF3}">
      <dsp:nvSpPr>
        <dsp:cNvPr id="0" name=""/>
        <dsp:cNvSpPr/>
      </dsp:nvSpPr>
      <dsp:spPr>
        <a:xfrm>
          <a:off x="765914" y="19066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American Heart Association </a:t>
          </a:r>
        </a:p>
      </dsp:txBody>
      <dsp:txXfrm>
        <a:off x="765914" y="1906669"/>
        <a:ext cx="4320000" cy="648000"/>
      </dsp:txXfrm>
    </dsp:sp>
    <dsp:sp modelId="{6080738B-6F06-4BCB-ABF6-0B98210DEE93}">
      <dsp:nvSpPr>
        <dsp:cNvPr id="0" name=""/>
        <dsp:cNvSpPr/>
      </dsp:nvSpPr>
      <dsp:spPr>
        <a:xfrm>
          <a:off x="765914" y="2618128"/>
          <a:ext cx="4320000" cy="81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Predoc and Postdoc fellowships (due early September)</a:t>
          </a:r>
        </a:p>
      </dsp:txBody>
      <dsp:txXfrm>
        <a:off x="765914" y="2618128"/>
        <a:ext cx="4320000" cy="813042"/>
      </dsp:txXfrm>
    </dsp:sp>
    <dsp:sp modelId="{D893291E-D118-40C4-8554-285822F68ABE}">
      <dsp:nvSpPr>
        <dsp:cNvPr id="0" name=""/>
        <dsp:cNvSpPr/>
      </dsp:nvSpPr>
      <dsp:spPr>
        <a:xfrm>
          <a:off x="7245914" y="25823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8DB1D-8689-408F-97D4-AA29EE57695D}">
      <dsp:nvSpPr>
        <dsp:cNvPr id="0" name=""/>
        <dsp:cNvSpPr/>
      </dsp:nvSpPr>
      <dsp:spPr>
        <a:xfrm>
          <a:off x="5841914" y="190666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Johns Hopkins Database of Trainee Funding</a:t>
          </a:r>
        </a:p>
      </dsp:txBody>
      <dsp:txXfrm>
        <a:off x="5841914" y="1906669"/>
        <a:ext cx="4320000" cy="648000"/>
      </dsp:txXfrm>
    </dsp:sp>
    <dsp:sp modelId="{8FDD8F0B-38B9-4DC4-9586-CDCA6BF0E7B4}">
      <dsp:nvSpPr>
        <dsp:cNvPr id="0" name=""/>
        <dsp:cNvSpPr/>
      </dsp:nvSpPr>
      <dsp:spPr>
        <a:xfrm>
          <a:off x="5841914" y="2618128"/>
          <a:ext cx="4320000" cy="8130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Predoc </a:t>
          </a:r>
          <a:r>
            <a:rPr lang="en-US" sz="1700" kern="1200">
              <a:hlinkClick xmlns:r="http://schemas.openxmlformats.org/officeDocument/2006/relationships" r:id="rId5"/>
            </a:rPr>
            <a:t>https://bit.ly/GradFundingOpps5725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Postdoc </a:t>
          </a:r>
          <a:r>
            <a:rPr lang="en-US" sz="1700" kern="1200">
              <a:hlinkClick xmlns:r="http://schemas.openxmlformats.org/officeDocument/2006/relationships" r:id="rId6"/>
            </a:rPr>
            <a:t>https://bit.ly/PostdocFundingOpps5725</a:t>
          </a:r>
          <a:endParaRPr lang="en-US" sz="1700" kern="1200"/>
        </a:p>
      </dsp:txBody>
      <dsp:txXfrm>
        <a:off x="5841914" y="2618128"/>
        <a:ext cx="4320000" cy="8130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E9919-4D64-412F-B345-80D2A0FC29B2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2EAF7-8254-47A8-9C7F-ECAAAC1549C8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AA703-4A03-451A-BA6C-D1CA65ADBDE5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Challenge beliefs about uncertainty</a:t>
          </a:r>
        </a:p>
      </dsp:txBody>
      <dsp:txXfrm>
        <a:off x="93445" y="2767202"/>
        <a:ext cx="3206250" cy="720000"/>
      </dsp:txXfrm>
    </dsp:sp>
    <dsp:sp modelId="{DD5DEF74-5D3F-438F-8310-FDBD1F798243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CB2DBB-0639-4BBD-9CF9-95912F3F1569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7B8EB-05A1-4309-A421-3A281B7FFCB5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Reflect on past successes</a:t>
          </a:r>
        </a:p>
      </dsp:txBody>
      <dsp:txXfrm>
        <a:off x="3860789" y="2767202"/>
        <a:ext cx="3206250" cy="720000"/>
      </dsp:txXfrm>
    </dsp:sp>
    <dsp:sp modelId="{5AB96228-C20A-46ED-8E44-0C025056A3D9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3E5C0-5FDF-4462-BD2F-0605AB7DD3F4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EF2A8-2BA8-4044-B401-3E427A0D5668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Make a plan B or C</a:t>
          </a:r>
        </a:p>
      </dsp:txBody>
      <dsp:txXfrm>
        <a:off x="7628133" y="27672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012B3A-5DC6-924B-9D33-D49195D7EED6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61F6DF-A6FE-5447-A34A-A2F2F7E04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63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A0AA68-6088-F945-9E44-5A6FE83AFA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8076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16B0-8E7A-643F-E4DB-7357185A9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15381-4473-ECCB-6E04-DE563A98F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566F-F3C5-21F1-0A8E-85A6306E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5655-6151-4D43-CF2D-B3CA5AEB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E816-414D-323C-1750-510E2120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311-35AF-1287-E86A-FA9EE10A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357AB-84B0-3E38-0F11-18E12DBA9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80A2-893E-430C-FA5A-0BDEF30E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64B9-168E-EAC4-1EE7-4B6B8F1E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6CE8-AB68-A793-2EBC-62551BB6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EEFC1-E2EA-D4A2-AF30-5CAAB0503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9F3A4-892F-2CFF-1738-716730868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6233-1464-C223-201B-76CFCC5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D9E6-AC9E-ABBD-C798-47BFE0F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18A7-ACA1-8FFC-06A3-B6F6F74C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7112-D344-73B4-A339-2FB02B5C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73E8-9BA0-B361-620F-4998F23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801E-0E14-FFB1-CDE1-D4E24F06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B65B-37C3-C5DE-E14B-22921309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8BCA-2F23-ABD0-8BD3-3E0C02AB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6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0618-29AC-4B20-84DF-9EB58873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E4DE-1799-933C-54D3-0ADF60C2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4B8D-DEC6-B019-39E6-FA6E1022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F664-B86F-833C-24BE-23EBF0C1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B406-0F44-A3F3-1A24-7EE1614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7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E2CE-8409-C47D-D011-62B31514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DAD9-E418-D706-E43E-EF5B3C8D0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F4E0-3B5D-6D98-FB31-57A9B29F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7C37B-7815-4621-A70B-F2EC357B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4C096-3106-1298-C1D0-4E308F16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B20F-75C1-652B-9736-4A468F44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01D1-6063-CB15-6971-916A2FA5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4831-0379-53A4-2BC0-2DE8A3F8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8FF31-B01E-083C-32B2-B67AE8D09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D3E61-68DB-5310-E990-F29D5894B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D7ACB-F4B4-D92C-B689-90F47BF30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BF6A7-78C2-1B4A-8A5C-5C5C7B5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AFF1A-5FC6-2FA5-ECEA-E05702E0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8956C-3EC7-AF65-638B-43CCE894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1808-AB32-70F2-99EE-3365E157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AC1EC-CDCB-32CF-B57C-08048740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F5A19-D453-6E1C-4A5C-FB1BDCC4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E4FA3-F912-28B7-A515-C0DD44DF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0C1A9-310F-F385-26EB-01CBD29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423D5-8F76-5934-595B-D6D24EE8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85DD9-541A-13B1-779C-C0F314D5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9CB2-7DA1-957A-1118-A4D3F586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D46B-6F93-23BD-E2E5-F37B841A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655D8-BC65-9D14-D26A-BC3010CD5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97BB0-AF1B-CB1F-8347-B2429C1B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D0B80-3CFF-811C-D7C5-39B9ADCD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43499-9817-7DE2-0959-0DEFD0CB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D088-C45A-13D3-4EFE-5D3BC101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BE077-C33E-74AB-09F3-5161F50B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8C81-CCBD-1079-FC1C-2E63BC37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38E34-DBDA-1FF8-6C1A-82284682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2ADC5-958C-45FF-6AFC-AFDA1AEC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79C7-CB79-E904-620A-473AD9AF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134EA-E10F-9652-007D-61FC56FE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873D-D955-2499-59D6-AA45CD2E7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377-A2FF-D48E-662B-A357A1D27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D5E81-E12D-C048-A372-A160708B6731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D10E-7F25-7CDB-0A9D-4C6AB3E13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D64C-2FE4-16D4-2FD3-3B58290CF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bit.ly/CDIFund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mich.qualtrics.com/jfe/form/SV_0JtmZxR1fl9lAa2" TargetMode="External"/><Relationship Id="rId2" Type="http://schemas.openxmlformats.org/officeDocument/2006/relationships/hyperlink" Target="https://research.umich.edu/ovpr-find-fund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762F5-E5EB-9904-0370-C3B3EBFAE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Finding Funding and Managing Uncertainty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584A0-6EF3-3FDD-B1D9-299F31150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Slides/links at </a:t>
            </a:r>
            <a:r>
              <a:rPr lang="en-US" dirty="0">
                <a:hlinkClick r:id="rId2"/>
              </a:rPr>
              <a:t>https://bit.ly/CDIFunding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6" name="Picture 5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A04BB379-786D-04B0-90DC-48641648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0472" y="4357756"/>
            <a:ext cx="2477123" cy="247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0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C87D14-04B5-BDC3-8592-B7DEC4EA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Training Grants at Michigan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A560FD-EB4E-995F-4C03-309448B4D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63927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1452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517C0-B6FB-759F-0C36-C26351028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if I’m not eligible for T32/F31?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1DCCAB-5A5E-4B04-08F2-C1CEF4012B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33443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292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D4F7-EFF1-58D0-3EDD-B42704F62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9950" y="0"/>
            <a:ext cx="10452100" cy="1455738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002060"/>
                </a:solidFill>
                <a:effectLst/>
                <a:latin typeface="Aptos" panose="020B0004020202020204" pitchFamily="34" charset="0"/>
              </a:rPr>
              <a:t>Navigating Uncertainty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31C534-57D1-0F05-B278-BE52722F1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2693"/>
            <a:ext cx="9144000" cy="804862"/>
          </a:xfrm>
        </p:spPr>
        <p:txBody>
          <a:bodyPr/>
          <a:lstStyle/>
          <a:p>
            <a:r>
              <a:rPr lang="en-US" sz="2400" b="1" dirty="0">
                <a:solidFill>
                  <a:srgbClr val="002060"/>
                </a:solidFill>
                <a:effectLst/>
                <a:ea typeface="Calibri" panose="020F0502020204030204" pitchFamily="34" charset="0"/>
              </a:rPr>
              <a:t>Durga Singer, MD, MA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F01F3-D9F5-01C6-B445-CFCC2F247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45" y="5965047"/>
            <a:ext cx="7772400" cy="876413"/>
          </a:xfrm>
          <a:prstGeom prst="rect">
            <a:avLst/>
          </a:prstGeom>
        </p:spPr>
      </p:pic>
      <p:pic>
        <p:nvPicPr>
          <p:cNvPr id="4" name="Picture 2" descr="Navigating uncertainty together ...">
            <a:extLst>
              <a:ext uri="{FF2B5EF4-FFF2-40B4-BE49-F238E27FC236}">
                <a16:creationId xmlns:a16="http://schemas.microsoft.com/office/drawing/2014/main" id="{270FF930-2798-4102-B139-144909C50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" y="3683797"/>
            <a:ext cx="42672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mbracing Transient Competitive Advantage">
            <a:extLst>
              <a:ext uri="{FF2B5EF4-FFF2-40B4-BE49-F238E27FC236}">
                <a16:creationId xmlns:a16="http://schemas.microsoft.com/office/drawing/2014/main" id="{AF4D8574-DD4D-4CA6-FD6C-2DDBF48EF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38" y="2549130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375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DCCE7-516F-2D14-57DA-CB196BDC5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F80F-98D6-650B-B259-E71DCCF5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Individual tips for dealing with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90F7-1ACF-AA90-094D-30FADE544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Practice mindfulness 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Focus on the present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Be aware of your responses/feelings</a:t>
            </a:r>
          </a:p>
          <a:p>
            <a:r>
              <a:rPr lang="en-US" dirty="0">
                <a:solidFill>
                  <a:srgbClr val="002060"/>
                </a:solidFill>
              </a:rPr>
              <a:t> Routine/practice of self care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Delegation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Adjusting</a:t>
            </a:r>
          </a:p>
          <a:p>
            <a:r>
              <a:rPr lang="en-US" dirty="0">
                <a:solidFill>
                  <a:srgbClr val="002060"/>
                </a:solidFill>
              </a:rPr>
              <a:t>Stay connected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1026" name="Picture 2" descr="Meditation Images - Free Download on ...">
            <a:extLst>
              <a:ext uri="{FF2B5EF4-FFF2-40B4-BE49-F238E27FC236}">
                <a16:creationId xmlns:a16="http://schemas.microsoft.com/office/drawing/2014/main" id="{301EF790-60DB-480D-EB14-82767FC76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303" y="1554797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ying Connected through the Holiday Season - Nevada Department of  Veterans Services">
            <a:extLst>
              <a:ext uri="{FF2B5EF4-FFF2-40B4-BE49-F238E27FC236}">
                <a16:creationId xmlns:a16="http://schemas.microsoft.com/office/drawing/2014/main" id="{64AEC22A-2784-8AAA-1976-8C4125BE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886" y="4641760"/>
            <a:ext cx="5769495" cy="19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974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1E8511-BA98-D43E-EBA4-A1D56CEF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Proactive tips for dealing with uncertainty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E62412-59D6-9077-C1A0-44CB6EDBEA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766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AEFA4-E8B8-6A53-6D25-371EE3879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AA2CE-2EB2-A97C-2B63-24BBA946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Tips for dealing with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D7A6-9619-04CA-ACD4-4B0E09D92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Reframe your thoughts about uncertainty and focus on certainty</a:t>
            </a:r>
          </a:p>
          <a:p>
            <a:r>
              <a:rPr lang="en-US" dirty="0">
                <a:solidFill>
                  <a:srgbClr val="002060"/>
                </a:solidFill>
              </a:rPr>
              <a:t>Focus on what you can control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Keep an eye on your vision</a:t>
            </a:r>
          </a:p>
          <a:p>
            <a:r>
              <a:rPr lang="en-US" dirty="0">
                <a:solidFill>
                  <a:srgbClr val="002060"/>
                </a:solidFill>
              </a:rPr>
              <a:t>Focus on values</a:t>
            </a:r>
          </a:p>
          <a:p>
            <a:r>
              <a:rPr lang="en-US" dirty="0">
                <a:solidFill>
                  <a:srgbClr val="002060"/>
                </a:solidFill>
              </a:rPr>
              <a:t>Ground yourself with who you are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dirty="0">
                <a:solidFill>
                  <a:srgbClr val="002060"/>
                </a:solidFill>
              </a:rPr>
              <a:t>Limit news and social media</a:t>
            </a:r>
          </a:p>
          <a:p>
            <a:r>
              <a:rPr lang="en-US" dirty="0">
                <a:solidFill>
                  <a:srgbClr val="002060"/>
                </a:solidFill>
              </a:rPr>
              <a:t>Reflect the emotion you want your team to have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4" name="Picture 3" descr="Just Keep On GIFs - Find &amp; Share on GIPHY">
            <a:extLst>
              <a:ext uri="{FF2B5EF4-FFF2-40B4-BE49-F238E27FC236}">
                <a16:creationId xmlns:a16="http://schemas.microsoft.com/office/drawing/2014/main" id="{A2D21EF8-DC97-C59B-DD9B-BA224C9F7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2997" y="3429000"/>
            <a:ext cx="4309452" cy="1636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9443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4" name="Picture 3" descr="A close up of a text&#10;&#10;AI-generated content may be incorrect.">
            <a:extLst>
              <a:ext uri="{FF2B5EF4-FFF2-40B4-BE49-F238E27FC236}">
                <a16:creationId xmlns:a16="http://schemas.microsoft.com/office/drawing/2014/main" id="{740D2CF3-DDA2-D8CB-3D5E-AF5D371B0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92" y="597445"/>
            <a:ext cx="11139778" cy="31748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2E4B-B11A-4F1C-ED46-8CCE89EB0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r>
              <a:rPr lang="en-US" sz="2000"/>
              <a:t>Focus on action</a:t>
            </a:r>
          </a:p>
          <a:p>
            <a:r>
              <a:rPr lang="en-US" sz="2000"/>
              <a:t>Be willing to experiment (to identify what works for you)</a:t>
            </a:r>
          </a:p>
          <a:p>
            <a:r>
              <a:rPr lang="en-US" sz="2000"/>
              <a:t>Cultivate mindfulness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731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E0181-C4E1-EA6A-5BC6-C2C99AF9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9AF0-4ED6-77E4-6C96-ED842A1F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What ideas do you have and what can CDI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3E09-20D5-DAB0-736E-AB317B76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Help pivoting grants?</a:t>
            </a:r>
          </a:p>
          <a:p>
            <a:r>
              <a:rPr lang="en-US" dirty="0">
                <a:solidFill>
                  <a:srgbClr val="002060"/>
                </a:solidFill>
              </a:rPr>
              <a:t>Holding no agenda meeting</a:t>
            </a:r>
          </a:p>
          <a:p>
            <a:r>
              <a:rPr lang="en-US" dirty="0">
                <a:solidFill>
                  <a:srgbClr val="002060"/>
                </a:solidFill>
              </a:rPr>
              <a:t>How to advocate productively.</a:t>
            </a:r>
          </a:p>
          <a:p>
            <a:r>
              <a:rPr lang="en-US" dirty="0">
                <a:solidFill>
                  <a:srgbClr val="002060"/>
                </a:solidFill>
              </a:rPr>
              <a:t>Flexibility in funds use - salary restriction?</a:t>
            </a:r>
          </a:p>
          <a:p>
            <a:r>
              <a:rPr lang="en-US" dirty="0">
                <a:solidFill>
                  <a:srgbClr val="002060"/>
                </a:solidFill>
              </a:rPr>
              <a:t>Provide updates as we learn them</a:t>
            </a:r>
          </a:p>
          <a:p>
            <a:r>
              <a:rPr lang="en-US" dirty="0">
                <a:solidFill>
                  <a:srgbClr val="002060"/>
                </a:solidFill>
              </a:rPr>
              <a:t>Advocating for information about internal grants when unknown RPPR?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993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4C4EE1-3688-B9FE-0551-5A17FDBF3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Slides and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4C8BC-69EB-B0B6-B58F-DD3E78229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OVPR’s Funding Database (Michigan Specific) - </a:t>
            </a:r>
            <a:r>
              <a:rPr lang="en-US" sz="1800" dirty="0">
                <a:solidFill>
                  <a:schemeClr val="tx2"/>
                </a:solidFill>
                <a:hlinkClick r:id="rId2"/>
              </a:rPr>
              <a:t>https://research.umich.edu/ovpr-find-funding/</a:t>
            </a:r>
            <a:r>
              <a:rPr lang="en-US" sz="1800" dirty="0">
                <a:solidFill>
                  <a:schemeClr val="tx2"/>
                </a:solidFill>
              </a:rPr>
              <a:t>	</a:t>
            </a:r>
          </a:p>
          <a:p>
            <a:r>
              <a:rPr lang="en-US" sz="1800" dirty="0">
                <a:solidFill>
                  <a:schemeClr val="tx2"/>
                </a:solidFill>
              </a:rPr>
              <a:t>Next month’s talk </a:t>
            </a:r>
            <a:r>
              <a:rPr lang="en-US" sz="1800" b="1" dirty="0">
                <a:solidFill>
                  <a:schemeClr val="tx2"/>
                </a:solidFill>
              </a:rPr>
              <a:t>Giving a presentation </a:t>
            </a:r>
            <a:r>
              <a:rPr lang="en-US" sz="1800" dirty="0">
                <a:solidFill>
                  <a:schemeClr val="tx2"/>
                </a:solidFill>
              </a:rPr>
              <a:t>(June 27th) B20, Rm 2814</a:t>
            </a:r>
          </a:p>
          <a:p>
            <a:r>
              <a:rPr lang="en-US" sz="1800" dirty="0">
                <a:solidFill>
                  <a:schemeClr val="tx2"/>
                </a:solidFill>
                <a:hlinkClick r:id="rId3"/>
              </a:rPr>
              <a:t>Subscribe here</a:t>
            </a:r>
            <a:r>
              <a:rPr lang="en-US" sz="1800" dirty="0">
                <a:solidFill>
                  <a:schemeClr val="tx2"/>
                </a:solidFill>
              </a:rPr>
              <a:t> to get the latest news, events and happenings.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DD18BACD-38D5-F0CE-6A79-B78C16403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392" y="1819656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93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78BDE-00C1-B72A-1638-93D40F94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Plan for today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E4669A-264A-5FBB-C7BB-7574C493ED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1532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016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BAB31-3980-9C2D-CC03-D1168947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Entry Points to Diabetes Research</a:t>
            </a:r>
          </a:p>
        </p:txBody>
      </p:sp>
      <p:pic>
        <p:nvPicPr>
          <p:cNvPr id="7" name="Picture 6" descr="A group of rectangular boxes with text&#10;&#10;AI-generated content may be incorrect.">
            <a:extLst>
              <a:ext uri="{FF2B5EF4-FFF2-40B4-BE49-F238E27FC236}">
                <a16:creationId xmlns:a16="http://schemas.microsoft.com/office/drawing/2014/main" id="{2E272CA1-C7A0-7C3D-8ACA-DF3C74C05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271" y="643466"/>
            <a:ext cx="575678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7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9AE38-3048-8AF5-4FB3-7F00F0111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Some Types of Funding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861846-80CB-F494-C247-A4D4A6E64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355510"/>
              </p:ext>
            </p:extLst>
          </p:nvPr>
        </p:nvGraphicFramePr>
        <p:xfrm>
          <a:off x="644056" y="2426069"/>
          <a:ext cx="10927830" cy="3565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7672">
                  <a:extLst>
                    <a:ext uri="{9D8B030D-6E8A-4147-A177-3AD203B41FA5}">
                      <a16:colId xmlns:a16="http://schemas.microsoft.com/office/drawing/2014/main" val="2820266019"/>
                    </a:ext>
                  </a:extLst>
                </a:gridCol>
                <a:gridCol w="2371333">
                  <a:extLst>
                    <a:ext uri="{9D8B030D-6E8A-4147-A177-3AD203B41FA5}">
                      <a16:colId xmlns:a16="http://schemas.microsoft.com/office/drawing/2014/main" val="792715080"/>
                    </a:ext>
                  </a:extLst>
                </a:gridCol>
                <a:gridCol w="4218825">
                  <a:extLst>
                    <a:ext uri="{9D8B030D-6E8A-4147-A177-3AD203B41FA5}">
                      <a16:colId xmlns:a16="http://schemas.microsoft.com/office/drawing/2014/main" val="1666921276"/>
                    </a:ext>
                  </a:extLst>
                </a:gridCol>
              </a:tblGrid>
              <a:tr h="484248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0056" marR="110056" marT="55028" marB="55028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Controlled by</a:t>
                      </a:r>
                    </a:p>
                  </a:txBody>
                  <a:tcPr marL="110056" marR="110056" marT="55028" marB="55028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Generally Covers</a:t>
                      </a:r>
                    </a:p>
                  </a:txBody>
                  <a:tcPr marL="110056" marR="110056" marT="55028" marB="55028"/>
                </a:tc>
                <a:extLst>
                  <a:ext uri="{0D108BD9-81ED-4DB2-BD59-A6C34878D82A}">
                    <a16:rowId xmlns:a16="http://schemas.microsoft.com/office/drawing/2014/main" val="3748629809"/>
                  </a:ext>
                </a:extLst>
              </a:tr>
              <a:tr h="484248">
                <a:tc>
                  <a:txBody>
                    <a:bodyPr/>
                    <a:lstStyle/>
                    <a:p>
                      <a:r>
                        <a:rPr lang="en-US" sz="2200"/>
                        <a:t>Mentor Based Funding or GSRAs</a:t>
                      </a:r>
                    </a:p>
                  </a:txBody>
                  <a:tcPr marL="110056" marR="110056" marT="55028" marB="55028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Mentor</a:t>
                      </a:r>
                    </a:p>
                  </a:txBody>
                  <a:tcPr marL="110056" marR="110056" marT="55028" marB="55028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Research costs, stipends</a:t>
                      </a:r>
                    </a:p>
                  </a:txBody>
                  <a:tcPr marL="110056" marR="110056" marT="55028" marB="55028"/>
                </a:tc>
                <a:extLst>
                  <a:ext uri="{0D108BD9-81ED-4DB2-BD59-A6C34878D82A}">
                    <a16:rowId xmlns:a16="http://schemas.microsoft.com/office/drawing/2014/main" val="3336770909"/>
                  </a:ext>
                </a:extLst>
              </a:tr>
              <a:tr h="814417">
                <a:tc>
                  <a:txBody>
                    <a:bodyPr/>
                    <a:lstStyle/>
                    <a:p>
                      <a:r>
                        <a:rPr lang="en-US" sz="2200"/>
                        <a:t>Fellowships (</a:t>
                      </a:r>
                      <a:r>
                        <a:rPr lang="en-US" sz="2200" i="1"/>
                        <a:t>e.g. </a:t>
                      </a:r>
                      <a:r>
                        <a:rPr lang="en-US" sz="2200"/>
                        <a:t>F/K awards)</a:t>
                      </a:r>
                    </a:p>
                  </a:txBody>
                  <a:tcPr marL="110056" marR="110056" marT="55028" marB="55028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Trainee</a:t>
                      </a:r>
                    </a:p>
                  </a:txBody>
                  <a:tcPr marL="110056" marR="110056" marT="55028" marB="55028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Stipend, benefits, career development, </a:t>
                      </a:r>
                    </a:p>
                  </a:txBody>
                  <a:tcPr marL="110056" marR="110056" marT="55028" marB="55028"/>
                </a:tc>
                <a:extLst>
                  <a:ext uri="{0D108BD9-81ED-4DB2-BD59-A6C34878D82A}">
                    <a16:rowId xmlns:a16="http://schemas.microsoft.com/office/drawing/2014/main" val="2999060199"/>
                  </a:ext>
                </a:extLst>
              </a:tr>
              <a:tr h="814417">
                <a:tc>
                  <a:txBody>
                    <a:bodyPr/>
                    <a:lstStyle/>
                    <a:p>
                      <a:r>
                        <a:rPr lang="en-US" sz="2200"/>
                        <a:t>Training Grants (</a:t>
                      </a:r>
                      <a:r>
                        <a:rPr lang="en-US" sz="2200" i="1"/>
                        <a:t>e.g. </a:t>
                      </a:r>
                      <a:r>
                        <a:rPr lang="en-US" sz="2200" i="0"/>
                        <a:t>T32)</a:t>
                      </a:r>
                      <a:endParaRPr lang="en-US" sz="2200"/>
                    </a:p>
                  </a:txBody>
                  <a:tcPr marL="110056" marR="110056" marT="55028" marB="55028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Program Director</a:t>
                      </a:r>
                    </a:p>
                  </a:txBody>
                  <a:tcPr marL="110056" marR="110056" marT="55028" marB="550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/>
                        <a:t>Set number of trainee slots, salary and training plan</a:t>
                      </a:r>
                    </a:p>
                  </a:txBody>
                  <a:tcPr marL="110056" marR="110056" marT="55028" marB="55028"/>
                </a:tc>
                <a:extLst>
                  <a:ext uri="{0D108BD9-81ED-4DB2-BD59-A6C34878D82A}">
                    <a16:rowId xmlns:a16="http://schemas.microsoft.com/office/drawing/2014/main" val="2289666093"/>
                  </a:ext>
                </a:extLst>
              </a:tr>
              <a:tr h="484248">
                <a:tc>
                  <a:txBody>
                    <a:bodyPr/>
                    <a:lstStyle/>
                    <a:p>
                      <a:r>
                        <a:rPr lang="en-US" sz="2200"/>
                        <a:t>Research Grants</a:t>
                      </a:r>
                    </a:p>
                  </a:txBody>
                  <a:tcPr marL="110056" marR="110056" marT="55028" marB="55028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Trainee</a:t>
                      </a:r>
                    </a:p>
                  </a:txBody>
                  <a:tcPr marL="110056" marR="110056" marT="55028" marB="550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/>
                        <a:t>Research costs, stipends</a:t>
                      </a:r>
                    </a:p>
                  </a:txBody>
                  <a:tcPr marL="110056" marR="110056" marT="55028" marB="55028"/>
                </a:tc>
                <a:extLst>
                  <a:ext uri="{0D108BD9-81ED-4DB2-BD59-A6C34878D82A}">
                    <a16:rowId xmlns:a16="http://schemas.microsoft.com/office/drawing/2014/main" val="3601166599"/>
                  </a:ext>
                </a:extLst>
              </a:tr>
              <a:tr h="484248">
                <a:tc>
                  <a:txBody>
                    <a:bodyPr/>
                    <a:lstStyle/>
                    <a:p>
                      <a:r>
                        <a:rPr lang="en-US" sz="2200"/>
                        <a:t>Grad Student Instructors (predoc)</a:t>
                      </a:r>
                    </a:p>
                  </a:txBody>
                  <a:tcPr marL="110056" marR="110056" marT="55028" marB="55028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Department</a:t>
                      </a:r>
                    </a:p>
                  </a:txBody>
                  <a:tcPr marL="110056" marR="110056" marT="55028" marB="550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Stipend, but involves teaching</a:t>
                      </a:r>
                    </a:p>
                  </a:txBody>
                  <a:tcPr marL="110056" marR="110056" marT="55028" marB="55028"/>
                </a:tc>
                <a:extLst>
                  <a:ext uri="{0D108BD9-81ED-4DB2-BD59-A6C34878D82A}">
                    <a16:rowId xmlns:a16="http://schemas.microsoft.com/office/drawing/2014/main" val="4285652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09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FEA780-636C-6B94-0084-BB912DA6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Fellowship Advantages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57D466CA-2DA2-D559-C7E6-B3A7D7178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66645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325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3B065A-1A61-6FEE-18D8-65D10F11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Fellowships and Training Programs (NIH)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1BCF6-5BDF-0F8C-40CA-49BDA7074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99086"/>
            <a:ext cx="6780700" cy="52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1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E8881-86EB-30EE-8DDA-88348E52C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Other NIH Fellowship Programs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158B7-D455-E8AD-8F9F-B61A396819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82519" y="643466"/>
            <a:ext cx="517029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0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4C4E4-0333-8039-5BBB-9688C23D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Award Eligibility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0E35B8A-8491-8E97-3A9E-EF94896EE6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597774"/>
              </p:ext>
            </p:extLst>
          </p:nvPr>
        </p:nvGraphicFramePr>
        <p:xfrm>
          <a:off x="644056" y="2263271"/>
          <a:ext cx="10927831" cy="3891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5745">
                  <a:extLst>
                    <a:ext uri="{9D8B030D-6E8A-4147-A177-3AD203B41FA5}">
                      <a16:colId xmlns:a16="http://schemas.microsoft.com/office/drawing/2014/main" val="1358671808"/>
                    </a:ext>
                  </a:extLst>
                </a:gridCol>
                <a:gridCol w="4793918">
                  <a:extLst>
                    <a:ext uri="{9D8B030D-6E8A-4147-A177-3AD203B41FA5}">
                      <a16:colId xmlns:a16="http://schemas.microsoft.com/office/drawing/2014/main" val="665766156"/>
                    </a:ext>
                  </a:extLst>
                </a:gridCol>
                <a:gridCol w="4378168">
                  <a:extLst>
                    <a:ext uri="{9D8B030D-6E8A-4147-A177-3AD203B41FA5}">
                      <a16:colId xmlns:a16="http://schemas.microsoft.com/office/drawing/2014/main" val="3654621585"/>
                    </a:ext>
                  </a:extLst>
                </a:gridCol>
              </a:tblGrid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Fellowship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Citizenship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Stage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1140608426"/>
                  </a:ext>
                </a:extLst>
              </a:tr>
              <a:tr h="851968">
                <a:tc>
                  <a:txBody>
                    <a:bodyPr/>
                    <a:lstStyle/>
                    <a:p>
                      <a:r>
                        <a:rPr lang="en-US" sz="2300"/>
                        <a:t>F31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US Citizen or Permanent Resident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PhD Program, Candidate when awarded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180970921"/>
                  </a:ext>
                </a:extLst>
              </a:tr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F32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US Citizen or Permanent Resident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Postdoc (PhD when awarded)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2374620046"/>
                  </a:ext>
                </a:extLst>
              </a:tr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K01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US Citizen or Permanent Resident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Postdoc (2-6 years)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2986451647"/>
                  </a:ext>
                </a:extLst>
              </a:tr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K08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US Citizen or Permanent Resident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Clinical Postdoc (2-6 years)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2842476760"/>
                  </a:ext>
                </a:extLst>
              </a:tr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K23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US Citizen or Permanent Resident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Clinical Postdoc (2-6 years)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3474684673"/>
                  </a:ext>
                </a:extLst>
              </a:tr>
              <a:tr h="506576">
                <a:tc>
                  <a:txBody>
                    <a:bodyPr/>
                    <a:lstStyle/>
                    <a:p>
                      <a:r>
                        <a:rPr lang="en-US" sz="2300"/>
                        <a:t>K99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Any</a:t>
                      </a:r>
                    </a:p>
                  </a:txBody>
                  <a:tcPr marL="115131" marR="115131" marT="57565" marB="57565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Postdoc (1-4 years)</a:t>
                      </a:r>
                    </a:p>
                  </a:txBody>
                  <a:tcPr marL="115131" marR="115131" marT="57565" marB="57565"/>
                </a:tc>
                <a:extLst>
                  <a:ext uri="{0D108BD9-81ED-4DB2-BD59-A6C34878D82A}">
                    <a16:rowId xmlns:a16="http://schemas.microsoft.com/office/drawing/2014/main" val="1894607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964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59489A-C6BE-90FA-D27E-7E895D6C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Training Grants (</a:t>
            </a:r>
            <a:r>
              <a:rPr lang="en-US" sz="4000" i="1">
                <a:solidFill>
                  <a:srgbClr val="FFFFFF"/>
                </a:solidFill>
              </a:rPr>
              <a:t>e.g</a:t>
            </a:r>
            <a:r>
              <a:rPr lang="en-US" sz="4000">
                <a:solidFill>
                  <a:srgbClr val="FFFFFF"/>
                </a:solidFill>
              </a:rPr>
              <a:t>. T32)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1D094A-EFEB-910F-F2A1-F11F442D6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24165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813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619</Words>
  <Application>Microsoft Macintosh PowerPoint</Application>
  <PresentationFormat>Widescreen</PresentationFormat>
  <Paragraphs>114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Finding Funding and Managing Uncertainty</vt:lpstr>
      <vt:lpstr>Plan for today</vt:lpstr>
      <vt:lpstr>Entry Points to Diabetes Research</vt:lpstr>
      <vt:lpstr>Some Types of Funding</vt:lpstr>
      <vt:lpstr>Fellowship Advantages</vt:lpstr>
      <vt:lpstr>Fellowships and Training Programs (NIH)</vt:lpstr>
      <vt:lpstr>Other NIH Fellowship Programs</vt:lpstr>
      <vt:lpstr>Award Eligibility</vt:lpstr>
      <vt:lpstr>Training Grants (e.g. T32)</vt:lpstr>
      <vt:lpstr>Training Grants at Michigan</vt:lpstr>
      <vt:lpstr>What if I’m not eligible for T32/F31?</vt:lpstr>
      <vt:lpstr>Navigating Uncertainty</vt:lpstr>
      <vt:lpstr>Individual tips for dealing with uncertainty</vt:lpstr>
      <vt:lpstr>Proactive tips for dealing with uncertainty</vt:lpstr>
      <vt:lpstr>Tips for dealing with uncertainty</vt:lpstr>
      <vt:lpstr>PowerPoint Presentation</vt:lpstr>
      <vt:lpstr>What ideas do you have and what can CDI do?</vt:lpstr>
      <vt:lpstr>Slides and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Bridges</dc:creator>
  <cp:lastModifiedBy>Dave Bridges</cp:lastModifiedBy>
  <cp:revision>17</cp:revision>
  <dcterms:created xsi:type="dcterms:W3CDTF">2025-05-13T20:29:14Z</dcterms:created>
  <dcterms:modified xsi:type="dcterms:W3CDTF">2025-05-23T17:18:58Z</dcterms:modified>
</cp:coreProperties>
</file>