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74" r:id="rId4"/>
    <p:sldId id="259" r:id="rId5"/>
    <p:sldId id="275" r:id="rId6"/>
    <p:sldId id="279" r:id="rId7"/>
    <p:sldId id="278" r:id="rId8"/>
    <p:sldId id="281" r:id="rId9"/>
    <p:sldId id="282" r:id="rId10"/>
    <p:sldId id="276" r:id="rId11"/>
    <p:sldId id="280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/>
    <p:restoredTop sz="94648"/>
  </p:normalViewPr>
  <p:slideViewPr>
    <p:cSldViewPr snapToGrid="0">
      <p:cViewPr varScale="1">
        <p:scale>
          <a:sx n="107" d="100"/>
          <a:sy n="107" d="100"/>
        </p:scale>
        <p:origin x="6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16B0-8E7A-643F-E4DB-7357185A9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15381-4473-ECCB-6E04-DE563A98F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566F-F3C5-21F1-0A8E-85A6306E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5655-6151-4D43-CF2D-B3CA5AEB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E816-414D-323C-1750-510E2120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311-35AF-1287-E86A-FA9EE10A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357AB-84B0-3E38-0F11-18E12DBA9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80A2-893E-430C-FA5A-0BDEF30E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64B9-168E-EAC4-1EE7-4B6B8F1E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6CE8-AB68-A793-2EBC-62551BB6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EEFC1-E2EA-D4A2-AF30-5CAAB0503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9F3A4-892F-2CFF-1738-716730868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6233-1464-C223-201B-76CFCC5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D9E6-AC9E-ABBD-C798-47BFE0F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18A7-ACA1-8FFC-06A3-B6F6F74C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7112-D344-73B4-A339-2FB02B5C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73E8-9BA0-B361-620F-4998F23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801E-0E14-FFB1-CDE1-D4E24F06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B65B-37C3-C5DE-E14B-22921309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8BCA-2F23-ABD0-8BD3-3E0C02AB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6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0618-29AC-4B20-84DF-9EB58873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E4DE-1799-933C-54D3-0ADF60C2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4B8D-DEC6-B019-39E6-FA6E1022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F664-B86F-833C-24BE-23EBF0C1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B406-0F44-A3F3-1A24-7EE1614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7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E2CE-8409-C47D-D011-62B31514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DAD9-E418-D706-E43E-EF5B3C8D0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F4E0-3B5D-6D98-FB31-57A9B29F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7C37B-7815-4621-A70B-F2EC357B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4C096-3106-1298-C1D0-4E308F16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B20F-75C1-652B-9736-4A468F44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01D1-6063-CB15-6971-916A2FA5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4831-0379-53A4-2BC0-2DE8A3F8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8FF31-B01E-083C-32B2-B67AE8D09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D3E61-68DB-5310-E990-F29D5894B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D7ACB-F4B4-D92C-B689-90F47BF30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BF6A7-78C2-1B4A-8A5C-5C5C7B5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AFF1A-5FC6-2FA5-ECEA-E05702E0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8956C-3EC7-AF65-638B-43CCE894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1808-AB32-70F2-99EE-3365E157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AC1EC-CDCB-32CF-B57C-08048740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F5A19-D453-6E1C-4A5C-FB1BDCC4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E4FA3-F912-28B7-A515-C0DD44DF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0C1A9-310F-F385-26EB-01CBD29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423D5-8F76-5934-595B-D6D24EE8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85DD9-541A-13B1-779C-C0F314D5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9CB2-7DA1-957A-1118-A4D3F586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D46B-6F93-23BD-E2E5-F37B841A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655D8-BC65-9D14-D26A-BC3010CD5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97BB0-AF1B-CB1F-8347-B2429C1B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D0B80-3CFF-811C-D7C5-39B9ADCD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43499-9817-7DE2-0959-0DEFD0CB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D088-C45A-13D3-4EFE-5D3BC101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BE077-C33E-74AB-09F3-5161F50B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8C81-CCBD-1079-FC1C-2E63BC37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38E34-DBDA-1FF8-6C1A-82284682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2ADC5-958C-45FF-6AFC-AFDA1AEC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79C7-CB79-E904-620A-473AD9AF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134EA-E10F-9652-007D-61FC56FE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873D-D955-2499-59D6-AA45CD2E7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377-A2FF-D48E-662B-A357A1D27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D10E-7F25-7CDB-0A9D-4C6AB3E13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D64C-2FE4-16D4-2FD3-3B58290CF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ridgeslab.github.io/FellowshipWorkshopDocument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ridgeslab.github.io/FellowshipWorkshopDocuments/Candidate.html" TargetMode="External"/><Relationship Id="rId7" Type="http://schemas.openxmlformats.org/officeDocument/2006/relationships/hyperlink" Target="https://bridgeslab.github.io/FellowshipWorkshopDocuments/Sponsor_Statement.html" TargetMode="External"/><Relationship Id="rId2" Type="http://schemas.openxmlformats.org/officeDocument/2006/relationships/hyperlink" Target="https://bridgeslab.github.io/FellowshipWorkshopDocuments/Aim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idgeslab.github.io/FellowshipWorkshopDocuments/Supporting_Documents.html" TargetMode="External"/><Relationship Id="rId5" Type="http://schemas.openxmlformats.org/officeDocument/2006/relationships/hyperlink" Target="https://bridgeslab.github.io/FellowshipWorkshopDocuments/Research_Plan.md" TargetMode="External"/><Relationship Id="rId4" Type="http://schemas.openxmlformats.org/officeDocument/2006/relationships/hyperlink" Target="https://bridgeslab.github.io/FellowshipWorkshopDocuments/Training_Plan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62F5-E5EB-9904-0370-C3B3EBFAE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Fellowship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584A0-6EF3-3FDD-B1D9-299F31150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Materials at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bridgeslab.github.io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FellowshipWorkshopDocuments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0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1AD6-B4CC-6F4B-9A97-52C48A77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Sponsor’s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9D5A-07B3-B64A-8B82-40FCF400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by sponsor and co-sponsors</a:t>
            </a:r>
          </a:p>
          <a:p>
            <a:r>
              <a:rPr lang="en-US" dirty="0"/>
              <a:t>Five key sections (A-E)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Available Research Support – make a table of current/pending funds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Sponsor’s/Co-Sponsor’s Previous Fellows/Trainees – table including current positions.  Should be complete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Training Plan, Environment, and Research Facilities</a:t>
            </a:r>
          </a:p>
          <a:p>
            <a:pPr lvl="2"/>
            <a:r>
              <a:rPr lang="en-US" dirty="0"/>
              <a:t>You will have separate documents describing these in detail, ask your PI for a copy (no page limits)</a:t>
            </a:r>
          </a:p>
          <a:p>
            <a:pPr marL="457200" lvl="1" indent="0">
              <a:buNone/>
            </a:pPr>
            <a:r>
              <a:rPr lang="en-US" dirty="0"/>
              <a:t>D.	Number of Fellows/Trainees to be Supervised During the Fellowship</a:t>
            </a:r>
          </a:p>
          <a:p>
            <a:pPr marL="457200" lvl="1" indent="0">
              <a:buNone/>
            </a:pPr>
            <a:r>
              <a:rPr lang="en-US" dirty="0"/>
              <a:t>E.	Applicant’s Qualifications and Potential for a Research Career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971550" lvl="1" indent="-514350">
              <a:buFont typeface="+mj-lt"/>
              <a:buAutoNum type="alphaUcPeriod"/>
            </a:pPr>
            <a:endParaRPr lang="en-US" dirty="0"/>
          </a:p>
          <a:p>
            <a:pPr marL="971550" lvl="1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44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4874-F2AC-4445-BC3B-942258D5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Sponsor and Institution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071C-F3C6-C84F-8827-1EBC4956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Rationale for Sponsor Selection</a:t>
            </a:r>
          </a:p>
          <a:p>
            <a:r>
              <a:rPr lang="en-US" dirty="0"/>
              <a:t>Rationale for Institution Selection</a:t>
            </a:r>
          </a:p>
          <a:p>
            <a:r>
              <a:rPr lang="en-US" dirty="0"/>
              <a:t>Alignment with Training Goals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may need info from sponsor statement to work on this</a:t>
            </a:r>
          </a:p>
        </p:txBody>
      </p:sp>
    </p:spTree>
    <p:extLst>
      <p:ext uri="{BB962C8B-B14F-4D97-AF65-F5344CB8AC3E}">
        <p14:creationId xmlns:p14="http://schemas.microsoft.com/office/powerpoint/2010/main" val="244471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200E-1CA2-E14C-A209-E6B31F5A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DEDAC-6917-434A-850D-37C05F11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your candidate introduction (we will review in 4 weeks)</a:t>
            </a:r>
          </a:p>
          <a:p>
            <a:r>
              <a:rPr lang="en-US" dirty="0"/>
              <a:t>Ask your PI for facilities and equipment sections</a:t>
            </a:r>
          </a:p>
          <a:p>
            <a:r>
              <a:rPr lang="en-US" dirty="0"/>
              <a:t>Write or work with your PI to write </a:t>
            </a:r>
          </a:p>
          <a:p>
            <a:pPr lvl="1"/>
            <a:r>
              <a:rPr lang="en-US" dirty="0"/>
              <a:t>Training plan</a:t>
            </a:r>
          </a:p>
          <a:p>
            <a:pPr lvl="1"/>
            <a:r>
              <a:rPr lang="en-US" dirty="0"/>
              <a:t>Sponsors statement</a:t>
            </a:r>
          </a:p>
          <a:p>
            <a:pPr lvl="1"/>
            <a:r>
              <a:rPr lang="en-US" dirty="0"/>
              <a:t>Selection of sponsor</a:t>
            </a:r>
          </a:p>
          <a:p>
            <a:r>
              <a:rPr lang="en-US" dirty="0"/>
              <a:t>Upload those to the </a:t>
            </a:r>
            <a:r>
              <a:rPr lang="en-US" dirty="0" err="1"/>
              <a:t>dropbox</a:t>
            </a:r>
            <a:r>
              <a:rPr lang="en-US" dirty="0"/>
              <a:t> by June 11</a:t>
            </a:r>
          </a:p>
        </p:txBody>
      </p:sp>
    </p:spTree>
    <p:extLst>
      <p:ext uri="{BB962C8B-B14F-4D97-AF65-F5344CB8AC3E}">
        <p14:creationId xmlns:p14="http://schemas.microsoft.com/office/powerpoint/2010/main" val="20442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F93A3-6FAE-52AA-CF90-46FE373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 for Writing and Revising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A832D5-C498-5821-540E-DCE5E596D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97457"/>
            <a:ext cx="7225748" cy="486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9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7E6F-C3C2-8A4B-BC36-A7D456DB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Introduction Scoring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37DF-A2F2-2849-8441-C7877CC4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Are the candidate's academic record and research experience of high quality? </a:t>
            </a:r>
          </a:p>
          <a:p>
            <a:r>
              <a:rPr lang="en-US" dirty="0"/>
              <a:t>Does the candidate have the potential to develop into an independent and productive researcher? </a:t>
            </a:r>
          </a:p>
          <a:p>
            <a:r>
              <a:rPr lang="en-US" dirty="0"/>
              <a:t>Does the candidate demonstrate commitment to a research career in the future?</a:t>
            </a:r>
          </a:p>
          <a:p>
            <a:r>
              <a:rPr lang="en-US" dirty="0"/>
              <a:t>Does the training plan take advantage of the candidate’s strengths and address gaps in needed skills? Does the training plan document a clear need for, and value of, the proposed training?</a:t>
            </a:r>
          </a:p>
          <a:p>
            <a:r>
              <a:rPr lang="en-US" dirty="0"/>
              <a:t>Does the proposed training have the potential to serve as a sound foundation that will clearly enhance the candidate’s ability to develop into a productive researcher?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2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AF65-6375-1EE1-8828-00CCF32C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Describing the Training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C44D6D-8327-B3E3-3E74-244970753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13157"/>
              </p:ext>
            </p:extLst>
          </p:nvPr>
        </p:nvGraphicFramePr>
        <p:xfrm>
          <a:off x="644056" y="2302093"/>
          <a:ext cx="10927830" cy="38137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816703">
                  <a:extLst>
                    <a:ext uri="{9D8B030D-6E8A-4147-A177-3AD203B41FA5}">
                      <a16:colId xmlns:a16="http://schemas.microsoft.com/office/drawing/2014/main" val="704131674"/>
                    </a:ext>
                  </a:extLst>
                </a:gridCol>
                <a:gridCol w="2400674">
                  <a:extLst>
                    <a:ext uri="{9D8B030D-6E8A-4147-A177-3AD203B41FA5}">
                      <a16:colId xmlns:a16="http://schemas.microsoft.com/office/drawing/2014/main" val="2481678263"/>
                    </a:ext>
                  </a:extLst>
                </a:gridCol>
                <a:gridCol w="3710453">
                  <a:extLst>
                    <a:ext uri="{9D8B030D-6E8A-4147-A177-3AD203B41FA5}">
                      <a16:colId xmlns:a16="http://schemas.microsoft.com/office/drawing/2014/main" val="69688479"/>
                    </a:ext>
                  </a:extLst>
                </a:gridCol>
              </a:tblGrid>
              <a:tr h="282165"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Section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595108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Project Summary/Abstract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30 lines of text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76985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Project Narrative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Three sentences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2882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Introduction to Resubmission or Revision Application (when applicable)</a:t>
                      </a: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Only if revising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524517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Applicant’s Background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and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Goals for Fellowship Training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Includes Research Experience, Goals, and Activities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75926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Specific Aims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11719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Research Strategy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92806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Respective Contributions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832065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Selection of Sponsor and Institution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1240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Training in the Responsible Conduct of Research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975165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Sponsor and Co-Sponsor Statements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17553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Letters of Support from Collaborators, Contributors, and Consultants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55558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Description of Institutional Environment and Commitment to Training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2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9437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Biographical Sketches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5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Candidate and all key personnel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36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99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1762-14D3-FC4E-A8B1-49523B29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Documents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28DB-D64F-8748-9513-CD6125D6A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and Training Activities (6 pages, including candidate background)</a:t>
            </a:r>
          </a:p>
          <a:p>
            <a:r>
              <a:rPr lang="en-US" dirty="0"/>
              <a:t>Selection of Sponsor (1 page)</a:t>
            </a:r>
          </a:p>
          <a:p>
            <a:r>
              <a:rPr lang="en-US" dirty="0"/>
              <a:t>Sponsor Statement (6 pages)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7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5CB7-EBB7-2041-9068-AC94AC2B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Training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7CAE-B422-764D-B646-EE6EC074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Candidate Introduction (Gaps identified)</a:t>
            </a:r>
          </a:p>
          <a:p>
            <a:r>
              <a:rPr lang="en-US" dirty="0"/>
              <a:t>Goals (Goal is to fill those gaps)</a:t>
            </a:r>
          </a:p>
          <a:p>
            <a:r>
              <a:rPr lang="en-US" dirty="0"/>
              <a:t>Activities (Activities to achieve those goals)</a:t>
            </a:r>
          </a:p>
        </p:txBody>
      </p:sp>
    </p:spTree>
    <p:extLst>
      <p:ext uri="{BB962C8B-B14F-4D97-AF65-F5344CB8AC3E}">
        <p14:creationId xmlns:p14="http://schemas.microsoft.com/office/powerpoint/2010/main" val="282358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9C82-4603-3140-BA36-9BBD7EA4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DCA2F-2191-8642-9E31-FD390A5F1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should have 3-5 training goals. </a:t>
            </a:r>
          </a:p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pecific</a:t>
            </a:r>
            <a:r>
              <a:rPr lang="en-US" dirty="0"/>
              <a:t> What will you accomplish, what will you do?</a:t>
            </a:r>
          </a:p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easurable </a:t>
            </a:r>
            <a:r>
              <a:rPr lang="en-US" dirty="0"/>
              <a:t> How will you know you have achieved this goal?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A</a:t>
            </a:r>
            <a:r>
              <a:rPr lang="en-US" b="1" dirty="0" err="1"/>
              <a:t>chieveable</a:t>
            </a:r>
            <a:r>
              <a:rPr lang="en-US" b="1" dirty="0"/>
              <a:t>. </a:t>
            </a:r>
            <a:r>
              <a:rPr lang="en-US" dirty="0"/>
              <a:t> Is it reasonable that you can achieve this goal? What are the necessary resources to achieve this (mentors, data, training)?</a:t>
            </a:r>
          </a:p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/>
              <a:t>elevant.</a:t>
            </a:r>
            <a:r>
              <a:rPr lang="en-US" dirty="0"/>
              <a:t> Are these goals relevant to your overall ambitions?</a:t>
            </a:r>
          </a:p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ime-Bound. </a:t>
            </a:r>
            <a:r>
              <a:rPr lang="en-US" dirty="0"/>
              <a:t> Must be met within the time of your fellowship (so consider how many years of fellowship training you are requesting)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4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2394-1761-5740-99A5-4A8A6E2B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936A-CAFE-0341-844D-DB9E9CD7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workshops (best for general skills)</a:t>
            </a:r>
          </a:p>
          <a:p>
            <a:r>
              <a:rPr lang="en-US" dirty="0"/>
              <a:t>Hands on mentor-based training (best for specific techniques/skills)</a:t>
            </a:r>
          </a:p>
          <a:p>
            <a:r>
              <a:rPr lang="en-US" dirty="0"/>
              <a:t>Conferences and meetings (for networking and sharing your work)</a:t>
            </a:r>
          </a:p>
          <a:p>
            <a:r>
              <a:rPr lang="en-US" dirty="0"/>
              <a:t>Include some professional development goals and activities</a:t>
            </a:r>
          </a:p>
          <a:p>
            <a:endParaRPr lang="en-US" dirty="0"/>
          </a:p>
          <a:p>
            <a:r>
              <a:rPr lang="en-US" dirty="0"/>
              <a:t>Beware of the “usual activities”.  Lab meetings, seminars, talking to mentor should happen regardless of the fellowship.</a:t>
            </a:r>
          </a:p>
        </p:txBody>
      </p:sp>
    </p:spTree>
    <p:extLst>
      <p:ext uri="{BB962C8B-B14F-4D97-AF65-F5344CB8AC3E}">
        <p14:creationId xmlns:p14="http://schemas.microsoft.com/office/powerpoint/2010/main" val="213922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218A-6CA9-0045-B518-13F73EBC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your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2709B-59D7-1C46-93D7-A37B83078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Sponsor/co-sponsor</a:t>
            </a:r>
          </a:p>
          <a:p>
            <a:r>
              <a:rPr lang="en-US" dirty="0"/>
              <a:t>Collaborators</a:t>
            </a:r>
          </a:p>
          <a:p>
            <a:r>
              <a:rPr lang="en-US" dirty="0"/>
              <a:t>Consultants</a:t>
            </a:r>
          </a:p>
          <a:p>
            <a:r>
              <a:rPr lang="en-US" dirty="0"/>
              <a:t>Co-Investigators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Think about who can supervise and evaluate your training goals/activities.   You will need letters of support describing their contributions.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 when will you meet</a:t>
            </a:r>
          </a:p>
          <a:p>
            <a:r>
              <a:rPr lang="en-US" dirty="0"/>
              <a:t>Regular meetings for training/feedback</a:t>
            </a:r>
          </a:p>
          <a:p>
            <a:r>
              <a:rPr lang="en-US" dirty="0"/>
              <a:t>Every six months – a year: group meeting to evaluate progress </a:t>
            </a:r>
          </a:p>
        </p:txBody>
      </p:sp>
    </p:spTree>
    <p:extLst>
      <p:ext uri="{BB962C8B-B14F-4D97-AF65-F5344CB8AC3E}">
        <p14:creationId xmlns:p14="http://schemas.microsoft.com/office/powerpoint/2010/main" val="39722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687</Words>
  <Application>Microsoft Macintosh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Fellowship Workshop</vt:lpstr>
      <vt:lpstr>Timeline for Writing and Revising</vt:lpstr>
      <vt:lpstr>Candidate Introduction Scoring Criteria</vt:lpstr>
      <vt:lpstr>Describing the Training Plan</vt:lpstr>
      <vt:lpstr>Three Documents for Next Week</vt:lpstr>
      <vt:lpstr>Flow of Training Information</vt:lpstr>
      <vt:lpstr>Training Goals </vt:lpstr>
      <vt:lpstr>Activities</vt:lpstr>
      <vt:lpstr>Identify your team</vt:lpstr>
      <vt:lpstr>Sponsor’s Statement</vt:lpstr>
      <vt:lpstr>Selection of Sponsor and Institution</vt:lpstr>
      <vt:lpstr>For Next Meeting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Fellowship Workshop</dc:title>
  <dc:creator>Dave Bridges</dc:creator>
  <cp:lastModifiedBy>Dave Bridges</cp:lastModifiedBy>
  <cp:revision>20</cp:revision>
  <dcterms:created xsi:type="dcterms:W3CDTF">2025-05-13T20:29:14Z</dcterms:created>
  <dcterms:modified xsi:type="dcterms:W3CDTF">2025-05-29T21:57:21Z</dcterms:modified>
</cp:coreProperties>
</file>