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36"/>
    <p:restoredTop sz="94681"/>
  </p:normalViewPr>
  <p:slideViewPr>
    <p:cSldViewPr snapToGrid="0">
      <p:cViewPr varScale="1">
        <p:scale>
          <a:sx n="62" d="100"/>
          <a:sy n="62" d="100"/>
        </p:scale>
        <p:origin x="200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864EE-02F9-B25D-66FB-DEAE0B399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03159-547D-4E92-F92B-BC03E079D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4FED3-9F27-C173-A288-604E0F56F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A2C2-2D2C-B444-807A-9C9FDFFA3422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4A25E-7954-4051-EB03-3A14B09F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50545-23F3-0167-5632-4A2DA7F3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74EC-E2D0-DE49-A728-4314515B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6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9DA8-4E37-3CD9-D624-FEA9337B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C33CB-C7E3-EF77-062A-FFFB4A0EF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B46A5-0D19-8467-F079-1040CD2B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A2C2-2D2C-B444-807A-9C9FDFFA3422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23EEB-46D2-30E9-5FE2-AD951B4C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B8213-E615-BFB5-12C3-3F5C3704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74EC-E2D0-DE49-A728-4314515B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BA4D9-C547-00C7-8355-A8971984A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66AFB-8C1B-5B38-9FA5-D9EEFC167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59C5C-429D-8A8A-476D-9EE294E4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A2C2-2D2C-B444-807A-9C9FDFFA3422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BCE74-9E62-14D9-B483-DCD2FA02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BEE87-6A15-54B9-ED85-8D3D1B86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74EC-E2D0-DE49-A728-4314515B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4992-87E6-D09F-338B-87F4862D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00C7-B064-BC24-DBB7-834463322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F607A-7EDB-853C-7E9C-BB3DC579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A2C2-2D2C-B444-807A-9C9FDFFA3422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3B94-AD6A-E424-BDFF-E7249605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51CCC-0119-496F-5C1B-9E8FD430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74EC-E2D0-DE49-A728-4314515B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9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502E-FD42-63E0-91AF-E849B7F1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7FE88-4A79-2EAC-3ADD-48C8B87B0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B5A4F-1C47-15B8-5138-A5F54656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A2C2-2D2C-B444-807A-9C9FDFFA3422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04844-1C6B-558A-9C1E-662165F6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2F3FF-3A02-71EE-601B-5E0E81FE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74EC-E2D0-DE49-A728-4314515B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3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5E6D-82F9-0AF6-32E8-42BC635F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BF7C5-7111-B87F-34F1-CC0886066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08B3E-F6D4-2A9D-4DAB-8CE8E047D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3F945-5A4E-0445-CB4C-70BC975E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A2C2-2D2C-B444-807A-9C9FDFFA3422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905C0-1226-F306-1E52-D23BB6CC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13041-A1A0-175A-4651-6D0DD2E2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74EC-E2D0-DE49-A728-4314515B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9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7D8F-A6B5-5A23-C351-5D6F4480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B7A37-0414-8A80-3C48-456AF3A84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786C0-54E5-B50F-3DCB-7823DE08D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B690B8-DEE7-85B9-EF04-3EA47B2F6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A76F1C-230A-790D-228B-63E824EFB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244D49-3D9C-93DC-5ABE-8F610E348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A2C2-2D2C-B444-807A-9C9FDFFA3422}" type="datetimeFigureOut">
              <a:rPr lang="en-US" smtClean="0"/>
              <a:t>6/26/25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C921E-49B4-0231-1D20-D51698B9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1AF460-9294-3E6A-715A-05137294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74EC-E2D0-DE49-A728-4314515B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5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2CEC-FAC9-A42C-3D76-1B1C6DF2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30684-E871-803A-A215-A67D07D9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A2C2-2D2C-B444-807A-9C9FDFFA3422}" type="datetimeFigureOut">
              <a:rPr lang="en-US" smtClean="0"/>
              <a:t>6/26/25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94E53-0FDE-30EA-980D-9DAA40DC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FBAD7-B66A-A710-6C3A-3805B49E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74EC-E2D0-DE49-A728-4314515B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51539-493E-1ADA-CD69-3C3F1AB0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A2C2-2D2C-B444-807A-9C9FDFFA3422}" type="datetimeFigureOut">
              <a:rPr lang="en-US" smtClean="0"/>
              <a:t>6/26/25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97847A-8FAB-2167-0045-26DFCD7B0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CA2A1-2E7D-F722-2C72-441E6EDC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74EC-E2D0-DE49-A728-4314515B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8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E932-7DF3-CBC1-1FE0-4E997957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67599-CA03-D3FB-9D1F-F56AD6BEB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32C10-2B03-72CF-BE15-BE947FE3B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AB2A9-B503-80AE-4F41-DEB67D338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A2C2-2D2C-B444-807A-9C9FDFFA3422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E0E6A-0058-86DC-B174-A1BBD093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4AEC2-8DAE-D549-A4B2-642FBE91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74EC-E2D0-DE49-A728-4314515B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0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BB22-6621-48B3-6974-2634415B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63A2DC-DC36-77B0-F9AB-D017F8BF1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8EA52-A06D-F58B-513A-18076BE66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48127-6C52-A3F6-8647-387994BC0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A2C2-2D2C-B444-807A-9C9FDFFA3422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D8F16-0FEB-5862-1BE3-C42EEB5D1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1AD52-0086-CE04-FA24-DD36889F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74EC-E2D0-DE49-A728-4314515B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4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8CC95-C561-55C3-ABB4-99F5A413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213BC-C417-3163-F22F-8FD9F6EDD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18689-6AF2-394C-37FD-B6C7BCB3A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C6A2C2-2D2C-B444-807A-9C9FDFFA3422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7A54E-6D86-43BB-A7CD-9F6B40A2D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B18A0-CEAD-66DA-70C9-5A6526235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9F74EC-E2D0-DE49-A728-4314515B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5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7F71-D294-CA08-94EC-2D9CE5CA01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Aims and NIH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11076-DA0A-58AC-713F-B077F070E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62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2B06-4009-60CA-57FE-147F800AF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will model this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20E9-C472-BDA2-6890-93925CA73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next meeting (two weeks)</a:t>
            </a:r>
          </a:p>
          <a:p>
            <a:pPr lvl="1"/>
            <a:r>
              <a:rPr lang="en-US" dirty="0"/>
              <a:t>Ill assign each of you two applications</a:t>
            </a:r>
          </a:p>
          <a:p>
            <a:pPr lvl="1"/>
            <a:r>
              <a:rPr lang="en-US" dirty="0"/>
              <a:t>Read the candidate introduction, training plan, sponsor statement</a:t>
            </a:r>
          </a:p>
          <a:p>
            <a:pPr lvl="1"/>
            <a:r>
              <a:rPr lang="en-US" dirty="0"/>
              <a:t>Provide a written critique for candidate and goals (ill provide templates)</a:t>
            </a:r>
          </a:p>
          <a:p>
            <a:pPr lvl="2"/>
            <a:r>
              <a:rPr lang="en-US" dirty="0"/>
              <a:t>List strengths and weaknesses</a:t>
            </a:r>
          </a:p>
          <a:p>
            <a:pPr lvl="2"/>
            <a:r>
              <a:rPr lang="en-US" dirty="0"/>
              <a:t>Focus on noting where things are clear/unclear, hard to find, lacking evidence</a:t>
            </a:r>
          </a:p>
          <a:p>
            <a:pPr lvl="2"/>
            <a:r>
              <a:rPr lang="en-US" dirty="0"/>
              <a:t>Try to use these words when describing each aspect</a:t>
            </a:r>
          </a:p>
          <a:p>
            <a:pPr lvl="3"/>
            <a:r>
              <a:rPr lang="en-US" dirty="0"/>
              <a:t>Exceptional, outstanding, excellent, very good, good, satisfactory, fair, marginal, poor</a:t>
            </a:r>
          </a:p>
          <a:p>
            <a:r>
              <a:rPr lang="en-US" dirty="0"/>
              <a:t>Also revise your aim/research strategy based on today’s discussion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7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51D53-CEFF-06F6-6939-23D6A4CA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Criteria (Updated)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54643-1844-4209-C9D4-6A4DF0577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Assess the rigor and feasibility of the research training project and how completion of the project will contribute to the development of the candidate as a research scientist. (</a:t>
            </a:r>
            <a:r>
              <a:rPr lang="en-US" b="1" dirty="0"/>
              <a:t>RIGOR</a:t>
            </a:r>
            <a:r>
              <a:rPr lang="en-US" dirty="0"/>
              <a:t>)</a:t>
            </a:r>
          </a:p>
          <a:p>
            <a:r>
              <a:rPr lang="en-US" dirty="0"/>
              <a:t>Evaluate the goals of the overall research training plan and the extent to which the plan will facilitate the attainment of the goals. (</a:t>
            </a:r>
            <a:r>
              <a:rPr lang="en-US" b="1" dirty="0"/>
              <a:t>FEASIBILITY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76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685D8-6324-4390-BC42-C4A79FCF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707E0-3F2F-421C-D3EE-3AA653896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Facilities</a:t>
            </a:r>
          </a:p>
          <a:p>
            <a:r>
              <a:rPr lang="en-US" dirty="0"/>
              <a:t>Key equipment</a:t>
            </a:r>
          </a:p>
          <a:p>
            <a:r>
              <a:rPr lang="en-US" dirty="0"/>
              <a:t>Training in Responsible Conduct of Research</a:t>
            </a:r>
          </a:p>
          <a:p>
            <a:r>
              <a:rPr lang="en-US" dirty="0"/>
              <a:t>Authentication of Key Resources</a:t>
            </a:r>
          </a:p>
          <a:p>
            <a:r>
              <a:rPr lang="en-US" dirty="0"/>
              <a:t>Resource Sharing Plans</a:t>
            </a:r>
          </a:p>
          <a:p>
            <a:r>
              <a:rPr lang="en-US" dirty="0"/>
              <a:t>Protections for Human Subjects </a:t>
            </a:r>
          </a:p>
          <a:p>
            <a:r>
              <a:rPr lang="en-US" dirty="0"/>
              <a:t>Vertebrate Animals</a:t>
            </a:r>
          </a:p>
          <a:p>
            <a:r>
              <a:rPr lang="en-US" dirty="0"/>
              <a:t>Biohazards (Tamoxifen, Lentivirus, not AAV)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38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2073-7FC0-8000-AF52-21F6C3E2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in Responsible Conduct of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921C6-A00A-038C-1A5B-457820129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 </a:t>
            </a:r>
            <a:r>
              <a:rPr lang="en-US" b="1" i="1" dirty="0"/>
              <a:t>Format -</a:t>
            </a:r>
            <a:r>
              <a:rPr lang="en-US" dirty="0"/>
              <a:t> the required format of instruction</a:t>
            </a:r>
          </a:p>
          <a:p>
            <a:pPr marL="0" indent="0">
              <a:buNone/>
            </a:pPr>
            <a:r>
              <a:rPr lang="en-US" dirty="0"/>
              <a:t>2) </a:t>
            </a:r>
            <a:r>
              <a:rPr lang="en-US" b="1" i="1" dirty="0"/>
              <a:t>Subject Matter -</a:t>
            </a:r>
            <a:r>
              <a:rPr lang="en-US" dirty="0"/>
              <a:t> the breadth of subject matter</a:t>
            </a:r>
          </a:p>
          <a:p>
            <a:pPr marL="0" indent="0">
              <a:buNone/>
            </a:pPr>
            <a:r>
              <a:rPr lang="en-US" dirty="0"/>
              <a:t>3) </a:t>
            </a:r>
            <a:r>
              <a:rPr lang="en-US" b="1" i="1" dirty="0"/>
              <a:t>Faculty Participation -</a:t>
            </a:r>
            <a:r>
              <a:rPr lang="en-US" dirty="0"/>
              <a:t> the role of the sponsor(s) and other faculty involvement in the fellow’s instruction; </a:t>
            </a:r>
          </a:p>
          <a:p>
            <a:pPr marL="0" indent="0">
              <a:buNone/>
            </a:pPr>
            <a:r>
              <a:rPr lang="en-US" dirty="0"/>
              <a:t>4) </a:t>
            </a:r>
            <a:r>
              <a:rPr lang="en-US" b="1" i="1" dirty="0"/>
              <a:t>Duration of Instruction -</a:t>
            </a:r>
            <a:r>
              <a:rPr lang="en-US" dirty="0"/>
              <a:t> the number of contact hours of instruction (at least eight contact hours are required); and 5) </a:t>
            </a:r>
            <a:r>
              <a:rPr lang="en-US" b="1" i="1" dirty="0"/>
              <a:t>Frequency of Instruction – </a:t>
            </a:r>
            <a:r>
              <a:rPr lang="en-US" dirty="0"/>
              <a:t>instruction must occur during each career stage and at least once every four years. </a:t>
            </a:r>
          </a:p>
        </p:txBody>
      </p:sp>
    </p:spTree>
    <p:extLst>
      <p:ext uri="{BB962C8B-B14F-4D97-AF65-F5344CB8AC3E}">
        <p14:creationId xmlns:p14="http://schemas.microsoft.com/office/powerpoint/2010/main" val="375737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E5423-1D4C-C03C-FCF3-49E78C233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NIH Review Process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6CF3E4-8474-0F9D-B1EB-DB15AAEC5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7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B87B70-27D5-2115-C784-421957C2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Stages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8CEC3A-12EE-BA33-B00E-537F9226A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Study Section</a:t>
            </a:r>
          </a:p>
          <a:p>
            <a:pPr lvl="1"/>
            <a:r>
              <a:rPr lang="en-US" dirty="0"/>
              <a:t>Preliminary Review (Scored)</a:t>
            </a:r>
          </a:p>
          <a:p>
            <a:pPr lvl="1"/>
            <a:r>
              <a:rPr lang="en-US" dirty="0"/>
              <a:t>Discussion</a:t>
            </a:r>
          </a:p>
          <a:p>
            <a:pPr lvl="1"/>
            <a:r>
              <a:rPr lang="en-US" dirty="0"/>
              <a:t>Restating Scores</a:t>
            </a:r>
          </a:p>
          <a:p>
            <a:r>
              <a:rPr lang="en-US" dirty="0"/>
              <a:t>Separate Council Makes Funding Decisions</a:t>
            </a:r>
          </a:p>
        </p:txBody>
      </p:sp>
    </p:spTree>
    <p:extLst>
      <p:ext uri="{BB962C8B-B14F-4D97-AF65-F5344CB8AC3E}">
        <p14:creationId xmlns:p14="http://schemas.microsoft.com/office/powerpoint/2010/main" val="235171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10C1-7202-EA06-08A1-B8DEE9F0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13FE4D-9E1A-B777-C4E7-44AD04E00A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20422" y="1825625"/>
            <a:ext cx="4217155" cy="4351338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370E9D-6F84-AE4E-D4AB-A3C02A6D58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Will be given score between 1 (excellent) and 9 on three categories</a:t>
            </a:r>
          </a:p>
          <a:p>
            <a:r>
              <a:rPr lang="en-US" dirty="0"/>
              <a:t>Overall score</a:t>
            </a:r>
          </a:p>
          <a:p>
            <a:r>
              <a:rPr lang="en-US" dirty="0"/>
              <a:t>Triage process</a:t>
            </a:r>
          </a:p>
          <a:p>
            <a:endParaRPr lang="en-US" dirty="0"/>
          </a:p>
          <a:p>
            <a:r>
              <a:rPr lang="en-US" dirty="0"/>
              <a:t>Not scored</a:t>
            </a:r>
          </a:p>
          <a:p>
            <a:pPr lvl="1"/>
            <a:r>
              <a:rPr lang="en-US" dirty="0"/>
              <a:t>RCRS</a:t>
            </a:r>
          </a:p>
          <a:p>
            <a:pPr lvl="1"/>
            <a:r>
              <a:rPr lang="en-US" dirty="0"/>
              <a:t>Human subjects, vertebrate animals</a:t>
            </a:r>
          </a:p>
          <a:p>
            <a:pPr lvl="1"/>
            <a:r>
              <a:rPr lang="en-US" dirty="0"/>
              <a:t>Budget</a:t>
            </a:r>
          </a:p>
          <a:p>
            <a:pPr lvl="1"/>
            <a:r>
              <a:rPr lang="en-US" dirty="0"/>
              <a:t>Resource sharing</a:t>
            </a:r>
          </a:p>
        </p:txBody>
      </p:sp>
    </p:spTree>
    <p:extLst>
      <p:ext uri="{BB962C8B-B14F-4D97-AF65-F5344CB8AC3E}">
        <p14:creationId xmlns:p14="http://schemas.microsoft.com/office/powerpoint/2010/main" val="304413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D5A1-0FF0-A037-81F2-56E2AE3D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During the Discussion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8118B6-A1D5-861D-FA44-4DA636810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F30, F31 and F32 reviewed by same panel of 30-40</a:t>
            </a:r>
          </a:p>
          <a:p>
            <a:r>
              <a:rPr lang="en-US" dirty="0"/>
              <a:t>Conflicts </a:t>
            </a:r>
          </a:p>
          <a:p>
            <a:r>
              <a:rPr lang="en-US" dirty="0"/>
              <a:t>Applications will be assigned to three reviewers </a:t>
            </a:r>
          </a:p>
          <a:p>
            <a:r>
              <a:rPr lang="en-US" dirty="0"/>
              <a:t>Primary reviewer is most important</a:t>
            </a:r>
          </a:p>
          <a:p>
            <a:pPr lvl="1"/>
            <a:r>
              <a:rPr lang="en-US" dirty="0"/>
              <a:t>Will introduce application, describe their evaluation ~15 mins</a:t>
            </a:r>
          </a:p>
          <a:p>
            <a:pPr lvl="1"/>
            <a:r>
              <a:rPr lang="en-US" dirty="0"/>
              <a:t>Secondary reviewers will add new points/clarify differences</a:t>
            </a:r>
          </a:p>
          <a:p>
            <a:pPr lvl="1"/>
            <a:r>
              <a:rPr lang="en-US" dirty="0"/>
              <a:t>Rest of panel can ask questions</a:t>
            </a:r>
          </a:p>
          <a:p>
            <a:r>
              <a:rPr lang="en-US" dirty="0"/>
              <a:t>All panel members vote (weighted towards primary reviewers)</a:t>
            </a:r>
          </a:p>
        </p:txBody>
      </p:sp>
    </p:spTree>
    <p:extLst>
      <p:ext uri="{BB962C8B-B14F-4D97-AF65-F5344CB8AC3E}">
        <p14:creationId xmlns:p14="http://schemas.microsoft.com/office/powerpoint/2010/main" val="375734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00CD2-8F33-03D2-EE83-6248C6D2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the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BFE7C-5D5D-715A-4373-9D592BF61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Reviewers strongly encouraged to update critiques</a:t>
            </a:r>
          </a:p>
          <a:p>
            <a:r>
              <a:rPr lang="en-US" dirty="0"/>
              <a:t>You will get a score between 10 (all 1s) and 90 (all 9s)</a:t>
            </a:r>
          </a:p>
          <a:p>
            <a:r>
              <a:rPr lang="en-US" dirty="0"/>
              <a:t>A couple weeks later you will get the written critiques</a:t>
            </a:r>
          </a:p>
          <a:p>
            <a:r>
              <a:rPr lang="en-US" dirty="0"/>
              <a:t>Current paylines not available, generally &lt;30 or &lt;30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  <a:p>
            <a:pPr lvl="1"/>
            <a:r>
              <a:rPr lang="en-US" dirty="0"/>
              <a:t>Usually, institutes publish these, currently not available</a:t>
            </a:r>
          </a:p>
          <a:p>
            <a:r>
              <a:rPr lang="en-US" dirty="0"/>
              <a:t>Your PO may ask for clarifications or a response to critiques</a:t>
            </a:r>
          </a:p>
        </p:txBody>
      </p:sp>
    </p:spTree>
    <p:extLst>
      <p:ext uri="{BB962C8B-B14F-4D97-AF65-F5344CB8AC3E}">
        <p14:creationId xmlns:p14="http://schemas.microsoft.com/office/powerpoint/2010/main" val="31329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478</Words>
  <Application>Microsoft Macintosh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Aims and NIH Review</vt:lpstr>
      <vt:lpstr>Review Criteria (Updated)</vt:lpstr>
      <vt:lpstr>Supporting Documents</vt:lpstr>
      <vt:lpstr>Training in Responsible Conduct of Research</vt:lpstr>
      <vt:lpstr>The NIH Review Process</vt:lpstr>
      <vt:lpstr>Two Stages</vt:lpstr>
      <vt:lpstr>Preliminary Review</vt:lpstr>
      <vt:lpstr>During the Discussion</vt:lpstr>
      <vt:lpstr>After the Discussion</vt:lpstr>
      <vt:lpstr>How we will model this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Dave Bridges</dc:creator>
  <cp:lastModifiedBy>Dave Bridges</cp:lastModifiedBy>
  <cp:revision>5</cp:revision>
  <dcterms:created xsi:type="dcterms:W3CDTF">2025-06-26T19:03:46Z</dcterms:created>
  <dcterms:modified xsi:type="dcterms:W3CDTF">2025-06-26T19:27:15Z</dcterms:modified>
</cp:coreProperties>
</file>