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BOWER\bridges_lab\Ragauskas\Mouse%20work\Maternal%20Particulate%20Study\qPCR\Adipose%20Tissue\Maternal%20Particulate%20eWAT%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Mitochondrial biogenesis signaling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solidFill>
            <a:ln>
              <a:solidFill>
                <a:sysClr val="windowText" lastClr="000000"/>
              </a:solidFill>
            </a:ln>
            <a:effectLst/>
          </c:spPr>
          <c:invertIfNegative val="0"/>
          <c:dPt>
            <c:idx val="1"/>
            <c:invertIfNegative val="0"/>
            <c:bubble3D val="0"/>
            <c:spPr>
              <a:solidFill>
                <a:schemeClr val="tx1"/>
              </a:solidFill>
              <a:ln>
                <a:solidFill>
                  <a:sysClr val="windowText" lastClr="000000"/>
                </a:solidFill>
              </a:ln>
              <a:effectLst/>
            </c:spPr>
          </c:dPt>
          <c:dPt>
            <c:idx val="3"/>
            <c:invertIfNegative val="0"/>
            <c:bubble3D val="0"/>
            <c:spPr>
              <a:solidFill>
                <a:schemeClr val="tx1"/>
              </a:solidFill>
              <a:ln>
                <a:solidFill>
                  <a:sysClr val="windowText" lastClr="000000"/>
                </a:solidFill>
              </a:ln>
              <a:effectLst/>
            </c:spPr>
          </c:dPt>
          <c:dPt>
            <c:idx val="5"/>
            <c:invertIfNegative val="0"/>
            <c:bubble3D val="0"/>
            <c:spPr>
              <a:solidFill>
                <a:schemeClr val="tx1"/>
              </a:solidFill>
              <a:ln>
                <a:solidFill>
                  <a:sysClr val="windowText" lastClr="000000"/>
                </a:solidFill>
              </a:ln>
              <a:effectLst/>
            </c:spPr>
          </c:dPt>
          <c:dPt>
            <c:idx val="7"/>
            <c:invertIfNegative val="0"/>
            <c:bubble3D val="0"/>
            <c:spPr>
              <a:solidFill>
                <a:schemeClr val="tx1"/>
              </a:solidFill>
              <a:ln>
                <a:solidFill>
                  <a:sysClr val="windowText" lastClr="000000"/>
                </a:solidFill>
              </a:ln>
              <a:effectLst/>
            </c:spPr>
          </c:dPt>
          <c:dPt>
            <c:idx val="9"/>
            <c:invertIfNegative val="0"/>
            <c:bubble3D val="0"/>
            <c:spPr>
              <a:solidFill>
                <a:schemeClr val="tx1"/>
              </a:solidFill>
              <a:ln>
                <a:solidFill>
                  <a:sysClr val="windowText" lastClr="000000"/>
                </a:solidFill>
              </a:ln>
              <a:effectLst/>
            </c:spPr>
          </c:dPt>
          <c:errBars>
            <c:errBarType val="both"/>
            <c:errValType val="cust"/>
            <c:noEndCap val="0"/>
            <c:plus>
              <c:numRef>
                <c:f>'Combined results'!$B$11:$K$11</c:f>
                <c:numCache>
                  <c:formatCode>General</c:formatCode>
                  <c:ptCount val="10"/>
                  <c:pt idx="0">
                    <c:v>0.2569110228770356</c:v>
                  </c:pt>
                  <c:pt idx="1">
                    <c:v>0.98549330545492764</c:v>
                  </c:pt>
                  <c:pt idx="2">
                    <c:v>0.36730019669421476</c:v>
                  </c:pt>
                  <c:pt idx="3">
                    <c:v>0.4129549092701168</c:v>
                  </c:pt>
                  <c:pt idx="4">
                    <c:v>0.4478491377918008</c:v>
                  </c:pt>
                  <c:pt idx="5">
                    <c:v>0.22928438063885082</c:v>
                  </c:pt>
                  <c:pt idx="6">
                    <c:v>0.3748133267731627</c:v>
                  </c:pt>
                  <c:pt idx="7">
                    <c:v>0.20200274275389227</c:v>
                  </c:pt>
                  <c:pt idx="8">
                    <c:v>0.33903976307238998</c:v>
                  </c:pt>
                  <c:pt idx="9">
                    <c:v>0.25823105059649071</c:v>
                  </c:pt>
                </c:numCache>
              </c:numRef>
            </c:plus>
            <c:minus>
              <c:numRef>
                <c:f>'Combined results'!$B$11:$K$11</c:f>
                <c:numCache>
                  <c:formatCode>General</c:formatCode>
                  <c:ptCount val="10"/>
                  <c:pt idx="0">
                    <c:v>0.2569110228770356</c:v>
                  </c:pt>
                  <c:pt idx="1">
                    <c:v>0.98549330545492764</c:v>
                  </c:pt>
                  <c:pt idx="2">
                    <c:v>0.36730019669421476</c:v>
                  </c:pt>
                  <c:pt idx="3">
                    <c:v>0.4129549092701168</c:v>
                  </c:pt>
                  <c:pt idx="4">
                    <c:v>0.4478491377918008</c:v>
                  </c:pt>
                  <c:pt idx="5">
                    <c:v>0.22928438063885082</c:v>
                  </c:pt>
                  <c:pt idx="6">
                    <c:v>0.3748133267731627</c:v>
                  </c:pt>
                  <c:pt idx="7">
                    <c:v>0.20200274275389227</c:v>
                  </c:pt>
                  <c:pt idx="8">
                    <c:v>0.33903976307238998</c:v>
                  </c:pt>
                  <c:pt idx="9">
                    <c:v>0.25823105059649071</c:v>
                  </c:pt>
                </c:numCache>
              </c:numRef>
            </c:minus>
            <c:spPr>
              <a:noFill/>
              <a:ln w="9525" cap="flat" cmpd="sng" algn="ctr">
                <a:solidFill>
                  <a:sysClr val="windowText" lastClr="000000"/>
                </a:solidFill>
                <a:round/>
              </a:ln>
              <a:effectLst/>
            </c:spPr>
          </c:errBars>
          <c:cat>
            <c:multiLvlStrRef>
              <c:f>'Combined results'!$B$6:$K$7</c:f>
              <c:multiLvlStrCache>
                <c:ptCount val="10"/>
                <c:lvl>
                  <c:pt idx="0">
                    <c:v>Saline</c:v>
                  </c:pt>
                  <c:pt idx="1">
                    <c:v>MCP230</c:v>
                  </c:pt>
                  <c:pt idx="2">
                    <c:v>Saline</c:v>
                  </c:pt>
                  <c:pt idx="3">
                    <c:v>MCP230</c:v>
                  </c:pt>
                  <c:pt idx="4">
                    <c:v>Saline</c:v>
                  </c:pt>
                  <c:pt idx="5">
                    <c:v>MCP230</c:v>
                  </c:pt>
                  <c:pt idx="6">
                    <c:v>Saline</c:v>
                  </c:pt>
                  <c:pt idx="7">
                    <c:v>MCP230</c:v>
                  </c:pt>
                  <c:pt idx="8">
                    <c:v>Saline</c:v>
                  </c:pt>
                  <c:pt idx="9">
                    <c:v>MCP230</c:v>
                  </c:pt>
                </c:lvl>
                <c:lvl>
                  <c:pt idx="0">
                    <c:v>Ppargc1b</c:v>
                  </c:pt>
                  <c:pt idx="2">
                    <c:v>Ppard</c:v>
                  </c:pt>
                  <c:pt idx="4">
                    <c:v>Tfam</c:v>
                  </c:pt>
                  <c:pt idx="6">
                    <c:v>Nrf1</c:v>
                  </c:pt>
                  <c:pt idx="8">
                    <c:v>Nfe2l2</c:v>
                  </c:pt>
                </c:lvl>
              </c:multiLvlStrCache>
            </c:multiLvlStrRef>
          </c:cat>
          <c:val>
            <c:numRef>
              <c:f>'Combined results'!$B$8:$K$8</c:f>
              <c:numCache>
                <c:formatCode>General</c:formatCode>
                <c:ptCount val="10"/>
                <c:pt idx="0">
                  <c:v>1</c:v>
                </c:pt>
                <c:pt idx="1">
                  <c:v>3.1491526952225777</c:v>
                </c:pt>
                <c:pt idx="2">
                  <c:v>1</c:v>
                </c:pt>
                <c:pt idx="3">
                  <c:v>1.9173133823510136</c:v>
                </c:pt>
                <c:pt idx="4">
                  <c:v>1</c:v>
                </c:pt>
                <c:pt idx="5">
                  <c:v>0.84980763632419298</c:v>
                </c:pt>
                <c:pt idx="6">
                  <c:v>0.99999999999999978</c:v>
                </c:pt>
                <c:pt idx="7">
                  <c:v>0.81360564972666816</c:v>
                </c:pt>
                <c:pt idx="8">
                  <c:v>1</c:v>
                </c:pt>
                <c:pt idx="9">
                  <c:v>1.0623114431618126</c:v>
                </c:pt>
              </c:numCache>
            </c:numRef>
          </c:val>
        </c:ser>
        <c:dLbls>
          <c:showLegendKey val="0"/>
          <c:showVal val="0"/>
          <c:showCatName val="0"/>
          <c:showSerName val="0"/>
          <c:showPercent val="0"/>
          <c:showBubbleSize val="0"/>
        </c:dLbls>
        <c:gapWidth val="32"/>
        <c:overlap val="-27"/>
        <c:axId val="412065344"/>
        <c:axId val="412066520"/>
      </c:barChart>
      <c:catAx>
        <c:axId val="41206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412066520"/>
        <c:crosses val="autoZero"/>
        <c:auto val="1"/>
        <c:lblAlgn val="ctr"/>
        <c:lblOffset val="100"/>
        <c:noMultiLvlLbl val="0"/>
      </c:catAx>
      <c:valAx>
        <c:axId val="412066520"/>
        <c:scaling>
          <c:orientation val="minMax"/>
          <c:max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dirty="0">
                    <a:solidFill>
                      <a:sysClr val="windowText" lastClr="000000"/>
                    </a:solidFill>
                  </a:rPr>
                  <a:t>Expression relative to </a:t>
                </a:r>
                <a:r>
                  <a:rPr lang="en-US" sz="1200" i="1" dirty="0">
                    <a:solidFill>
                      <a:sysClr val="windowText" lastClr="000000"/>
                    </a:solidFill>
                  </a:rPr>
                  <a:t>Rpl13a</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41206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"Uncoupling"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solidFill>
            <a:ln>
              <a:solidFill>
                <a:sysClr val="windowText" lastClr="000000"/>
              </a:solidFill>
            </a:ln>
            <a:effectLst/>
          </c:spPr>
          <c:invertIfNegative val="0"/>
          <c:dPt>
            <c:idx val="1"/>
            <c:invertIfNegative val="0"/>
            <c:bubble3D val="0"/>
            <c:spPr>
              <a:solidFill>
                <a:schemeClr val="tx1"/>
              </a:solidFill>
              <a:ln>
                <a:solidFill>
                  <a:sysClr val="windowText" lastClr="000000"/>
                </a:solidFill>
              </a:ln>
              <a:effectLst/>
            </c:spPr>
          </c:dPt>
          <c:dPt>
            <c:idx val="3"/>
            <c:invertIfNegative val="0"/>
            <c:bubble3D val="0"/>
            <c:spPr>
              <a:solidFill>
                <a:schemeClr val="tx1"/>
              </a:solidFill>
              <a:ln>
                <a:solidFill>
                  <a:sysClr val="windowText" lastClr="000000"/>
                </a:solidFill>
              </a:ln>
              <a:effectLst/>
            </c:spPr>
          </c:dPt>
          <c:dPt>
            <c:idx val="5"/>
            <c:invertIfNegative val="0"/>
            <c:bubble3D val="0"/>
            <c:spPr>
              <a:solidFill>
                <a:schemeClr val="tx1"/>
              </a:solidFill>
              <a:ln>
                <a:solidFill>
                  <a:sysClr val="windowText" lastClr="000000"/>
                </a:solidFill>
              </a:ln>
              <a:effectLst/>
            </c:spPr>
          </c:dPt>
          <c:dPt>
            <c:idx val="7"/>
            <c:invertIfNegative val="0"/>
            <c:bubble3D val="0"/>
            <c:spPr>
              <a:solidFill>
                <a:schemeClr val="tx1"/>
              </a:solidFill>
              <a:ln>
                <a:solidFill>
                  <a:sysClr val="windowText" lastClr="000000"/>
                </a:solidFill>
              </a:ln>
              <a:effectLst/>
            </c:spPr>
          </c:dPt>
          <c:dPt>
            <c:idx val="9"/>
            <c:invertIfNegative val="0"/>
            <c:bubble3D val="0"/>
            <c:spPr>
              <a:solidFill>
                <a:schemeClr val="tx1"/>
              </a:solidFill>
              <a:ln>
                <a:solidFill>
                  <a:sysClr val="windowText" lastClr="000000"/>
                </a:solidFill>
              </a:ln>
              <a:effectLst/>
            </c:spPr>
          </c:dPt>
          <c:errBars>
            <c:errBarType val="both"/>
            <c:errValType val="cust"/>
            <c:noEndCap val="0"/>
            <c:plus>
              <c:numRef>
                <c:f>'Combined results'!$B$22:$K$22</c:f>
                <c:numCache>
                  <c:formatCode>General</c:formatCode>
                  <c:ptCount val="10"/>
                  <c:pt idx="0">
                    <c:v>0.26208866321820551</c:v>
                  </c:pt>
                  <c:pt idx="1">
                    <c:v>0.70757667427341941</c:v>
                  </c:pt>
                  <c:pt idx="2">
                    <c:v>0.48667566640873611</c:v>
                  </c:pt>
                  <c:pt idx="3">
                    <c:v>0.11526242749186526</c:v>
                  </c:pt>
                  <c:pt idx="4">
                    <c:v>0.52047270584516536</c:v>
                  </c:pt>
                  <c:pt idx="5">
                    <c:v>0.27671772198591815</c:v>
                  </c:pt>
                  <c:pt idx="6">
                    <c:v>0.27890598398134392</c:v>
                  </c:pt>
                  <c:pt idx="7">
                    <c:v>0.56060555528212785</c:v>
                  </c:pt>
                  <c:pt idx="8">
                    <c:v>0.28980395117539887</c:v>
                  </c:pt>
                  <c:pt idx="9">
                    <c:v>0.1688995350463352</c:v>
                  </c:pt>
                </c:numCache>
              </c:numRef>
            </c:plus>
            <c:minus>
              <c:numRef>
                <c:f>'Combined results'!$B$22:$K$22</c:f>
                <c:numCache>
                  <c:formatCode>General</c:formatCode>
                  <c:ptCount val="10"/>
                  <c:pt idx="0">
                    <c:v>0.26208866321820551</c:v>
                  </c:pt>
                  <c:pt idx="1">
                    <c:v>0.70757667427341941</c:v>
                  </c:pt>
                  <c:pt idx="2">
                    <c:v>0.48667566640873611</c:v>
                  </c:pt>
                  <c:pt idx="3">
                    <c:v>0.11526242749186526</c:v>
                  </c:pt>
                  <c:pt idx="4">
                    <c:v>0.52047270584516536</c:v>
                  </c:pt>
                  <c:pt idx="5">
                    <c:v>0.27671772198591815</c:v>
                  </c:pt>
                  <c:pt idx="6">
                    <c:v>0.27890598398134392</c:v>
                  </c:pt>
                  <c:pt idx="7">
                    <c:v>0.56060555528212785</c:v>
                  </c:pt>
                  <c:pt idx="8">
                    <c:v>0.28980395117539887</c:v>
                  </c:pt>
                  <c:pt idx="9">
                    <c:v>0.1688995350463352</c:v>
                  </c:pt>
                </c:numCache>
              </c:numRef>
            </c:minus>
            <c:spPr>
              <a:noFill/>
              <a:ln w="9525" cap="flat" cmpd="sng" algn="ctr">
                <a:solidFill>
                  <a:sysClr val="windowText" lastClr="000000"/>
                </a:solidFill>
                <a:round/>
              </a:ln>
              <a:effectLst/>
            </c:spPr>
          </c:errBars>
          <c:cat>
            <c:multiLvlStrRef>
              <c:f>'Combined results'!$B$17:$K$18</c:f>
              <c:multiLvlStrCache>
                <c:ptCount val="10"/>
                <c:lvl>
                  <c:pt idx="0">
                    <c:v>Saline</c:v>
                  </c:pt>
                  <c:pt idx="1">
                    <c:v>MCP230</c:v>
                  </c:pt>
                  <c:pt idx="2">
                    <c:v>Saline</c:v>
                  </c:pt>
                  <c:pt idx="3">
                    <c:v>MCP230</c:v>
                  </c:pt>
                  <c:pt idx="4">
                    <c:v>Saline</c:v>
                  </c:pt>
                  <c:pt idx="5">
                    <c:v>MCP230</c:v>
                  </c:pt>
                  <c:pt idx="6">
                    <c:v>Saline</c:v>
                  </c:pt>
                  <c:pt idx="7">
                    <c:v>MCP230</c:v>
                  </c:pt>
                  <c:pt idx="8">
                    <c:v>Saline</c:v>
                  </c:pt>
                  <c:pt idx="9">
                    <c:v>MCP230</c:v>
                  </c:pt>
                </c:lvl>
                <c:lvl>
                  <c:pt idx="0">
                    <c:v>Ucp2</c:v>
                  </c:pt>
                  <c:pt idx="2">
                    <c:v>Ucp3</c:v>
                  </c:pt>
                  <c:pt idx="4">
                    <c:v>Sln</c:v>
                  </c:pt>
                  <c:pt idx="6">
                    <c:v>Atp2a1</c:v>
                  </c:pt>
                  <c:pt idx="8">
                    <c:v>Atp2a2</c:v>
                  </c:pt>
                </c:lvl>
              </c:multiLvlStrCache>
            </c:multiLvlStrRef>
          </c:cat>
          <c:val>
            <c:numRef>
              <c:f>'Combined results'!$B$19:$K$19</c:f>
              <c:numCache>
                <c:formatCode>General</c:formatCode>
                <c:ptCount val="10"/>
                <c:pt idx="0">
                  <c:v>0.99999999999999967</c:v>
                </c:pt>
                <c:pt idx="1">
                  <c:v>3.3717654162950659</c:v>
                </c:pt>
                <c:pt idx="2">
                  <c:v>1</c:v>
                </c:pt>
                <c:pt idx="3">
                  <c:v>0.34746474821806989</c:v>
                </c:pt>
                <c:pt idx="4">
                  <c:v>1</c:v>
                </c:pt>
                <c:pt idx="5">
                  <c:v>1.3730462572918241</c:v>
                </c:pt>
                <c:pt idx="6">
                  <c:v>0.99999999999999989</c:v>
                </c:pt>
                <c:pt idx="7">
                  <c:v>3.3195554913376712</c:v>
                </c:pt>
                <c:pt idx="8">
                  <c:v>1.0000000000000002</c:v>
                </c:pt>
                <c:pt idx="9">
                  <c:v>0.66096141232335148</c:v>
                </c:pt>
              </c:numCache>
            </c:numRef>
          </c:val>
        </c:ser>
        <c:dLbls>
          <c:showLegendKey val="0"/>
          <c:showVal val="0"/>
          <c:showCatName val="0"/>
          <c:showSerName val="0"/>
          <c:showPercent val="0"/>
          <c:showBubbleSize val="0"/>
        </c:dLbls>
        <c:gapWidth val="32"/>
        <c:overlap val="-27"/>
        <c:axId val="552769352"/>
        <c:axId val="552766216"/>
      </c:barChart>
      <c:catAx>
        <c:axId val="552769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52766216"/>
        <c:crosses val="autoZero"/>
        <c:auto val="1"/>
        <c:lblAlgn val="ctr"/>
        <c:lblOffset val="100"/>
        <c:noMultiLvlLbl val="0"/>
      </c:catAx>
      <c:valAx>
        <c:axId val="552766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ysClr val="windowText" lastClr="000000"/>
                    </a:solidFill>
                  </a:rPr>
                  <a:t>Expression relative to </a:t>
                </a:r>
                <a:r>
                  <a:rPr lang="en-US" i="1" dirty="0">
                    <a:solidFill>
                      <a:sysClr val="windowText" lastClr="000000"/>
                    </a:solidFill>
                  </a:rPr>
                  <a:t>Rpl13a</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5276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tx1"/>
              </a:solidFill>
              <a:ln>
                <a:solidFill>
                  <a:sysClr val="windowText" lastClr="000000"/>
                </a:solidFill>
              </a:ln>
              <a:effectLst/>
            </c:spPr>
          </c:dPt>
          <c:dPt>
            <c:idx val="1"/>
            <c:invertIfNegative val="0"/>
            <c:bubble3D val="0"/>
            <c:spPr>
              <a:solidFill>
                <a:schemeClr val="bg1">
                  <a:lumMod val="50000"/>
                </a:schemeClr>
              </a:solidFill>
              <a:ln>
                <a:noFill/>
              </a:ln>
              <a:effectLst/>
            </c:spPr>
          </c:dPt>
          <c:errBars>
            <c:errBarType val="both"/>
            <c:errValType val="cust"/>
            <c:noEndCap val="0"/>
            <c:plus>
              <c:numRef>
                <c:f>Sheet1!$N$21:$O$21</c:f>
                <c:numCache>
                  <c:formatCode>General</c:formatCode>
                  <c:ptCount val="2"/>
                  <c:pt idx="0">
                    <c:v>0.20935659834719195</c:v>
                  </c:pt>
                  <c:pt idx="1">
                    <c:v>0.14154471821951992</c:v>
                  </c:pt>
                </c:numCache>
              </c:numRef>
            </c:plus>
            <c:minus>
              <c:numRef>
                <c:f>Sheet1!$N$21:$O$21</c:f>
                <c:numCache>
                  <c:formatCode>General</c:formatCode>
                  <c:ptCount val="2"/>
                  <c:pt idx="0">
                    <c:v>0.20935659834719195</c:v>
                  </c:pt>
                  <c:pt idx="1">
                    <c:v>0.14154471821951992</c:v>
                  </c:pt>
                </c:numCache>
              </c:numRef>
            </c:minus>
            <c:spPr>
              <a:noFill/>
              <a:ln w="9525" cap="flat" cmpd="sng" algn="ctr">
                <a:solidFill>
                  <a:sysClr val="windowText" lastClr="000000"/>
                </a:solidFill>
                <a:round/>
              </a:ln>
              <a:effectLst/>
            </c:spPr>
          </c:errBars>
          <c:cat>
            <c:strRef>
              <c:f>Sheet1!$N$17:$O$17</c:f>
              <c:strCache>
                <c:ptCount val="2"/>
                <c:pt idx="0">
                  <c:v>Saline</c:v>
                </c:pt>
                <c:pt idx="1">
                  <c:v>MCP230</c:v>
                </c:pt>
              </c:strCache>
            </c:strRef>
          </c:cat>
          <c:val>
            <c:numRef>
              <c:f>Sheet1!$N$18:$O$18</c:f>
              <c:numCache>
                <c:formatCode>General</c:formatCode>
                <c:ptCount val="2"/>
                <c:pt idx="0">
                  <c:v>1.0000000000000002</c:v>
                </c:pt>
                <c:pt idx="1">
                  <c:v>0.53459794436788721</c:v>
                </c:pt>
              </c:numCache>
            </c:numRef>
          </c:val>
        </c:ser>
        <c:dLbls>
          <c:showLegendKey val="0"/>
          <c:showVal val="0"/>
          <c:showCatName val="0"/>
          <c:showSerName val="0"/>
          <c:showPercent val="0"/>
          <c:showBubbleSize val="0"/>
        </c:dLbls>
        <c:gapWidth val="66"/>
        <c:overlap val="-27"/>
        <c:axId val="413215128"/>
        <c:axId val="413215520"/>
      </c:barChart>
      <c:catAx>
        <c:axId val="413215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413215520"/>
        <c:crosses val="autoZero"/>
        <c:auto val="1"/>
        <c:lblAlgn val="ctr"/>
        <c:lblOffset val="100"/>
        <c:noMultiLvlLbl val="0"/>
      </c:catAx>
      <c:valAx>
        <c:axId val="413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i="1"/>
                  <a:t>Ucp1</a:t>
                </a:r>
                <a:r>
                  <a:rPr lang="en-US"/>
                  <a:t> expression relative to </a:t>
                </a:r>
                <a:r>
                  <a:rPr lang="en-US" i="1"/>
                  <a:t>Actb</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41321512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sz="1200">
          <a:solidFill>
            <a:sysClr val="windowText" lastClr="000000"/>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Antioxidant</a:t>
            </a:r>
            <a:r>
              <a:rPr lang="en-US" baseline="0"/>
              <a:t> defense system</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solidFill>
            <a:ln>
              <a:solidFill>
                <a:sysClr val="windowText" lastClr="000000"/>
              </a:solidFill>
            </a:ln>
            <a:effectLst/>
          </c:spPr>
          <c:invertIfNegative val="0"/>
          <c:dPt>
            <c:idx val="1"/>
            <c:invertIfNegative val="0"/>
            <c:bubble3D val="0"/>
            <c:spPr>
              <a:solidFill>
                <a:schemeClr val="tx1"/>
              </a:solidFill>
              <a:ln>
                <a:solidFill>
                  <a:sysClr val="windowText" lastClr="000000"/>
                </a:solidFill>
              </a:ln>
              <a:effectLst/>
            </c:spPr>
          </c:dPt>
          <c:dPt>
            <c:idx val="3"/>
            <c:invertIfNegative val="0"/>
            <c:bubble3D val="0"/>
            <c:spPr>
              <a:solidFill>
                <a:schemeClr val="tx1"/>
              </a:solidFill>
              <a:ln>
                <a:solidFill>
                  <a:sysClr val="windowText" lastClr="000000"/>
                </a:solidFill>
              </a:ln>
              <a:effectLst/>
            </c:spPr>
          </c:dPt>
          <c:dPt>
            <c:idx val="5"/>
            <c:invertIfNegative val="0"/>
            <c:bubble3D val="0"/>
            <c:spPr>
              <a:solidFill>
                <a:schemeClr val="tx1"/>
              </a:solidFill>
              <a:ln>
                <a:solidFill>
                  <a:sysClr val="windowText" lastClr="000000"/>
                </a:solidFill>
              </a:ln>
              <a:effectLst/>
            </c:spPr>
          </c:dPt>
          <c:dPt>
            <c:idx val="7"/>
            <c:invertIfNegative val="0"/>
            <c:bubble3D val="0"/>
            <c:spPr>
              <a:solidFill>
                <a:schemeClr val="tx1"/>
              </a:solidFill>
              <a:ln>
                <a:solidFill>
                  <a:sysClr val="windowText" lastClr="000000"/>
                </a:solidFill>
              </a:ln>
              <a:effectLst/>
            </c:spPr>
          </c:dPt>
          <c:dPt>
            <c:idx val="9"/>
            <c:invertIfNegative val="0"/>
            <c:bubble3D val="0"/>
            <c:spPr>
              <a:solidFill>
                <a:schemeClr val="tx1"/>
              </a:solidFill>
              <a:ln>
                <a:solidFill>
                  <a:sysClr val="windowText" lastClr="000000"/>
                </a:solidFill>
              </a:ln>
              <a:effectLst/>
            </c:spPr>
          </c:dPt>
          <c:dPt>
            <c:idx val="11"/>
            <c:invertIfNegative val="0"/>
            <c:bubble3D val="0"/>
            <c:spPr>
              <a:solidFill>
                <a:schemeClr val="tx1"/>
              </a:solidFill>
              <a:ln>
                <a:solidFill>
                  <a:sysClr val="windowText" lastClr="000000"/>
                </a:solidFill>
              </a:ln>
              <a:effectLst/>
            </c:spPr>
          </c:dPt>
          <c:dPt>
            <c:idx val="13"/>
            <c:invertIfNegative val="0"/>
            <c:bubble3D val="0"/>
            <c:spPr>
              <a:solidFill>
                <a:schemeClr val="tx1"/>
              </a:solidFill>
              <a:ln>
                <a:solidFill>
                  <a:sysClr val="windowText" lastClr="000000"/>
                </a:solidFill>
              </a:ln>
              <a:effectLst/>
            </c:spPr>
          </c:dPt>
          <c:dPt>
            <c:idx val="15"/>
            <c:invertIfNegative val="0"/>
            <c:bubble3D val="0"/>
            <c:spPr>
              <a:solidFill>
                <a:schemeClr val="tx1"/>
              </a:solidFill>
              <a:ln>
                <a:solidFill>
                  <a:sysClr val="windowText" lastClr="000000"/>
                </a:solidFill>
              </a:ln>
              <a:effectLst/>
            </c:spPr>
          </c:dPt>
          <c:errBars>
            <c:errBarType val="both"/>
            <c:errValType val="cust"/>
            <c:noEndCap val="0"/>
            <c:plus>
              <c:numRef>
                <c:f>'Combined results'!$B$32:$Q$32</c:f>
                <c:numCache>
                  <c:formatCode>General</c:formatCode>
                  <c:ptCount val="16"/>
                  <c:pt idx="0">
                    <c:v>0.10581742447450881</c:v>
                  </c:pt>
                  <c:pt idx="1">
                    <c:v>0.38802486505274342</c:v>
                  </c:pt>
                  <c:pt idx="2">
                    <c:v>0.20841664308094152</c:v>
                  </c:pt>
                  <c:pt idx="3">
                    <c:v>0.94412611647008238</c:v>
                  </c:pt>
                  <c:pt idx="4">
                    <c:v>0.37955428312695566</c:v>
                  </c:pt>
                  <c:pt idx="5">
                    <c:v>0.98928806526008672</c:v>
                  </c:pt>
                  <c:pt idx="6">
                    <c:v>9.5992498761363371E-2</c:v>
                  </c:pt>
                  <c:pt idx="7">
                    <c:v>3.5173324717108649E-2</c:v>
                  </c:pt>
                  <c:pt idx="8">
                    <c:v>0.16750824003642453</c:v>
                  </c:pt>
                  <c:pt idx="9">
                    <c:v>6.8180582786195557E-2</c:v>
                  </c:pt>
                  <c:pt idx="10">
                    <c:v>0.26742290425772264</c:v>
                  </c:pt>
                  <c:pt idx="11">
                    <c:v>0.52688226276287187</c:v>
                  </c:pt>
                  <c:pt idx="12">
                    <c:v>0.32968621905699669</c:v>
                  </c:pt>
                  <c:pt idx="13">
                    <c:v>1.0481337085467706</c:v>
                  </c:pt>
                  <c:pt idx="14">
                    <c:v>0.26208866321820551</c:v>
                  </c:pt>
                  <c:pt idx="15">
                    <c:v>0.70757667427341941</c:v>
                  </c:pt>
                </c:numCache>
              </c:numRef>
            </c:plus>
            <c:minus>
              <c:numRef>
                <c:f>'Combined results'!$B$32:$Q$32</c:f>
                <c:numCache>
                  <c:formatCode>General</c:formatCode>
                  <c:ptCount val="16"/>
                  <c:pt idx="0">
                    <c:v>0.10581742447450881</c:v>
                  </c:pt>
                  <c:pt idx="1">
                    <c:v>0.38802486505274342</c:v>
                  </c:pt>
                  <c:pt idx="2">
                    <c:v>0.20841664308094152</c:v>
                  </c:pt>
                  <c:pt idx="3">
                    <c:v>0.94412611647008238</c:v>
                  </c:pt>
                  <c:pt idx="4">
                    <c:v>0.37955428312695566</c:v>
                  </c:pt>
                  <c:pt idx="5">
                    <c:v>0.98928806526008672</c:v>
                  </c:pt>
                  <c:pt idx="6">
                    <c:v>9.5992498761363371E-2</c:v>
                  </c:pt>
                  <c:pt idx="7">
                    <c:v>3.5173324717108649E-2</c:v>
                  </c:pt>
                  <c:pt idx="8">
                    <c:v>0.16750824003642453</c:v>
                  </c:pt>
                  <c:pt idx="9">
                    <c:v>6.8180582786195557E-2</c:v>
                  </c:pt>
                  <c:pt idx="10">
                    <c:v>0.26742290425772264</c:v>
                  </c:pt>
                  <c:pt idx="11">
                    <c:v>0.52688226276287187</c:v>
                  </c:pt>
                  <c:pt idx="12">
                    <c:v>0.32968621905699669</c:v>
                  </c:pt>
                  <c:pt idx="13">
                    <c:v>1.0481337085467706</c:v>
                  </c:pt>
                  <c:pt idx="14">
                    <c:v>0.26208866321820551</c:v>
                  </c:pt>
                  <c:pt idx="15">
                    <c:v>0.70757667427341941</c:v>
                  </c:pt>
                </c:numCache>
              </c:numRef>
            </c:minus>
            <c:spPr>
              <a:noFill/>
              <a:ln w="9525" cap="flat" cmpd="sng" algn="ctr">
                <a:solidFill>
                  <a:sysClr val="windowText" lastClr="000000"/>
                </a:solidFill>
                <a:round/>
              </a:ln>
              <a:effectLst/>
            </c:spPr>
          </c:errBars>
          <c:cat>
            <c:multiLvlStrRef>
              <c:f>'Combined results'!$B$27:$Q$28</c:f>
              <c:multiLvlStrCache>
                <c:ptCount val="16"/>
                <c:lvl>
                  <c:pt idx="0">
                    <c:v>Saline</c:v>
                  </c:pt>
                  <c:pt idx="1">
                    <c:v>MCP230</c:v>
                  </c:pt>
                  <c:pt idx="2">
                    <c:v>Saline</c:v>
                  </c:pt>
                  <c:pt idx="3">
                    <c:v>MCP230</c:v>
                  </c:pt>
                  <c:pt idx="4">
                    <c:v>Saline</c:v>
                  </c:pt>
                  <c:pt idx="5">
                    <c:v>MCP230</c:v>
                  </c:pt>
                  <c:pt idx="6">
                    <c:v>Saline</c:v>
                  </c:pt>
                  <c:pt idx="7">
                    <c:v>MCP230</c:v>
                  </c:pt>
                  <c:pt idx="8">
                    <c:v>Saline</c:v>
                  </c:pt>
                  <c:pt idx="9">
                    <c:v>MCP230</c:v>
                  </c:pt>
                  <c:pt idx="10">
                    <c:v>Saline</c:v>
                  </c:pt>
                  <c:pt idx="11">
                    <c:v>MCP230</c:v>
                  </c:pt>
                  <c:pt idx="12">
                    <c:v>Saline</c:v>
                  </c:pt>
                  <c:pt idx="13">
                    <c:v>MCP230</c:v>
                  </c:pt>
                  <c:pt idx="14">
                    <c:v>Saline</c:v>
                  </c:pt>
                  <c:pt idx="15">
                    <c:v>MCP230</c:v>
                  </c:pt>
                </c:lvl>
                <c:lvl>
                  <c:pt idx="0">
                    <c:v>Sod1</c:v>
                  </c:pt>
                  <c:pt idx="2">
                    <c:v>Sod2</c:v>
                  </c:pt>
                  <c:pt idx="4">
                    <c:v>Gpx1</c:v>
                  </c:pt>
                  <c:pt idx="6">
                    <c:v>Gpx4</c:v>
                  </c:pt>
                  <c:pt idx="8">
                    <c:v>Gpx7</c:v>
                  </c:pt>
                  <c:pt idx="10">
                    <c:v>Gclm</c:v>
                  </c:pt>
                  <c:pt idx="12">
                    <c:v>Cat</c:v>
                  </c:pt>
                  <c:pt idx="14">
                    <c:v>Ucp2</c:v>
                  </c:pt>
                </c:lvl>
              </c:multiLvlStrCache>
            </c:multiLvlStrRef>
          </c:cat>
          <c:val>
            <c:numRef>
              <c:f>'Combined results'!$B$29:$Q$29</c:f>
              <c:numCache>
                <c:formatCode>General</c:formatCode>
                <c:ptCount val="16"/>
                <c:pt idx="0">
                  <c:v>1.0000000000000002</c:v>
                </c:pt>
                <c:pt idx="1">
                  <c:v>3.0500954083501215</c:v>
                </c:pt>
                <c:pt idx="2">
                  <c:v>1</c:v>
                </c:pt>
                <c:pt idx="3">
                  <c:v>6.4315314052115449</c:v>
                </c:pt>
                <c:pt idx="4">
                  <c:v>1</c:v>
                </c:pt>
                <c:pt idx="5">
                  <c:v>5.2329182619416557</c:v>
                </c:pt>
                <c:pt idx="6">
                  <c:v>0.99999999999999989</c:v>
                </c:pt>
                <c:pt idx="7">
                  <c:v>0.74933011574701569</c:v>
                </c:pt>
                <c:pt idx="8">
                  <c:v>1.0000000000000002</c:v>
                </c:pt>
                <c:pt idx="9">
                  <c:v>0.71096668146629294</c:v>
                </c:pt>
                <c:pt idx="10">
                  <c:v>1</c:v>
                </c:pt>
                <c:pt idx="11">
                  <c:v>2.8079146772016874</c:v>
                </c:pt>
                <c:pt idx="12">
                  <c:v>0.99999999999999989</c:v>
                </c:pt>
                <c:pt idx="13">
                  <c:v>3.6255966253474119</c:v>
                </c:pt>
                <c:pt idx="14">
                  <c:v>0.99999999999999967</c:v>
                </c:pt>
                <c:pt idx="15">
                  <c:v>3.3717654162950659</c:v>
                </c:pt>
              </c:numCache>
            </c:numRef>
          </c:val>
        </c:ser>
        <c:dLbls>
          <c:showLegendKey val="0"/>
          <c:showVal val="0"/>
          <c:showCatName val="0"/>
          <c:showSerName val="0"/>
          <c:showPercent val="0"/>
          <c:showBubbleSize val="0"/>
        </c:dLbls>
        <c:gapWidth val="32"/>
        <c:overlap val="-27"/>
        <c:axId val="413218656"/>
        <c:axId val="413221792"/>
      </c:barChart>
      <c:catAx>
        <c:axId val="413218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13221792"/>
        <c:crosses val="autoZero"/>
        <c:auto val="1"/>
        <c:lblAlgn val="ctr"/>
        <c:lblOffset val="100"/>
        <c:noMultiLvlLbl val="0"/>
      </c:catAx>
      <c:valAx>
        <c:axId val="413221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ysClr val="windowText" lastClr="000000"/>
                    </a:solidFill>
                  </a:rPr>
                  <a:t>Expression relative to </a:t>
                </a:r>
                <a:r>
                  <a:rPr lang="en-US" i="1">
                    <a:solidFill>
                      <a:sysClr val="windowText" lastClr="000000"/>
                    </a:solidFill>
                  </a:rPr>
                  <a:t>Rpl13a</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13218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4228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36619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11758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324551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4E0D3B-C874-4149-8BAB-9C8A57DDEFE5}"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123703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E0D3B-C874-4149-8BAB-9C8A57DDEFE5}"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248023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4E0D3B-C874-4149-8BAB-9C8A57DDEFE5}"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235671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4E0D3B-C874-4149-8BAB-9C8A57DDEFE5}"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63333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E0D3B-C874-4149-8BAB-9C8A57DDEFE5}"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42117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4E0D3B-C874-4149-8BAB-9C8A57DDEFE5}"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387297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4E0D3B-C874-4149-8BAB-9C8A57DDEFE5}"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19669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E0D3B-C874-4149-8BAB-9C8A57DDEFE5}"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609EE-8A66-4DAC-AD3C-8D541D08807F}" type="slidenum">
              <a:rPr lang="en-US" smtClean="0"/>
              <a:t>‹#›</a:t>
            </a:fld>
            <a:endParaRPr lang="en-US"/>
          </a:p>
        </p:txBody>
      </p:sp>
    </p:spTree>
    <p:extLst>
      <p:ext uri="{BB962C8B-B14F-4D97-AF65-F5344CB8AC3E}">
        <p14:creationId xmlns:p14="http://schemas.microsoft.com/office/powerpoint/2010/main" val="28655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50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rgbClr val="FF0000"/>
                </a:solidFill>
              </a:rPr>
              <a:t>I am pretty sure we discussed this in the text of the manuscript. </a:t>
            </a:r>
            <a:r>
              <a:rPr lang="en-US" sz="2400" dirty="0" err="1" smtClean="0">
                <a:solidFill>
                  <a:srgbClr val="FF0000"/>
                </a:solidFill>
              </a:rPr>
              <a:t>Cabosil</a:t>
            </a:r>
            <a:r>
              <a:rPr lang="en-US" sz="2400" dirty="0" smtClean="0">
                <a:solidFill>
                  <a:srgbClr val="FF0000"/>
                </a:solidFill>
              </a:rPr>
              <a:t> only had an effect on RER, which is why all the other data is presented as Saline/MCP230, or Saline &amp; </a:t>
            </a:r>
            <a:r>
              <a:rPr lang="en-US" sz="2400" dirty="0" err="1" smtClean="0">
                <a:solidFill>
                  <a:srgbClr val="FF0000"/>
                </a:solidFill>
              </a:rPr>
              <a:t>Cabosil</a:t>
            </a:r>
            <a:r>
              <a:rPr lang="en-US" sz="2400" dirty="0" smtClean="0">
                <a:solidFill>
                  <a:srgbClr val="FF0000"/>
                </a:solidFill>
              </a:rPr>
              <a:t>/MCP230. </a:t>
            </a:r>
            <a:endParaRPr lang="en-US" sz="2400"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“Based on the RER data – it seems that the </a:t>
            </a:r>
            <a:r>
              <a:rPr lang="en-US" sz="2000" dirty="0" err="1" smtClean="0"/>
              <a:t>Cabosil</a:t>
            </a:r>
            <a:r>
              <a:rPr lang="en-US" sz="2000" dirty="0" smtClean="0"/>
              <a:t> control alters energy metabolism independent of the EPFR as the </a:t>
            </a:r>
            <a:r>
              <a:rPr lang="en-US" sz="2000" dirty="0" err="1" smtClean="0"/>
              <a:t>Cabosil</a:t>
            </a:r>
            <a:r>
              <a:rPr lang="en-US" sz="2000" dirty="0" smtClean="0"/>
              <a:t> group and the MCP230 group both show increases in fat oxidation (or decreases in carbohydrate oxidation) comparable to saline. Thus, it is pertinent to ensure that the </a:t>
            </a:r>
            <a:r>
              <a:rPr lang="en-US" sz="2000" dirty="0" err="1" smtClean="0"/>
              <a:t>Cabosil</a:t>
            </a:r>
            <a:r>
              <a:rPr lang="en-US" sz="2000" dirty="0" smtClean="0"/>
              <a:t> is not a confounding variable. Also, why is the VO2 graph and the ambulatory movement graph labelled as both Saline and </a:t>
            </a:r>
            <a:r>
              <a:rPr lang="en-US" sz="2000" dirty="0" err="1" smtClean="0"/>
              <a:t>Cabosil</a:t>
            </a:r>
            <a:r>
              <a:rPr lang="en-US" sz="2000" dirty="0" smtClean="0"/>
              <a:t> while the RER is labeled as 3 groups? It is unclear what is happening here ”</a:t>
            </a:r>
            <a:endParaRPr lang="en-US" dirty="0"/>
          </a:p>
        </p:txBody>
      </p:sp>
    </p:spTree>
    <p:extLst>
      <p:ext uri="{BB962C8B-B14F-4D97-AF65-F5344CB8AC3E}">
        <p14:creationId xmlns:p14="http://schemas.microsoft.com/office/powerpoint/2010/main" val="329511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It is not possible to assess mitochondrial activity in freshly isolated mitochondria or </a:t>
            </a:r>
            <a:r>
              <a:rPr lang="en-US" dirty="0" err="1" smtClean="0">
                <a:solidFill>
                  <a:srgbClr val="FF0000"/>
                </a:solidFill>
              </a:rPr>
              <a:t>permeabilized</a:t>
            </a:r>
            <a:r>
              <a:rPr lang="en-US" dirty="0" smtClean="0">
                <a:solidFill>
                  <a:srgbClr val="FF0000"/>
                </a:solidFill>
              </a:rPr>
              <a:t> fibers without repeating the entire study. </a:t>
            </a:r>
          </a:p>
          <a:p>
            <a:endParaRPr lang="en-US" dirty="0">
              <a:solidFill>
                <a:srgbClr val="FF0000"/>
              </a:solidFill>
            </a:endParaRPr>
          </a:p>
          <a:p>
            <a:r>
              <a:rPr lang="en-US" dirty="0" smtClean="0">
                <a:solidFill>
                  <a:srgbClr val="FF0000"/>
                </a:solidFill>
              </a:rPr>
              <a:t>A possible explanation for the reduction in </a:t>
            </a:r>
            <a:r>
              <a:rPr lang="en-US" dirty="0" err="1" smtClean="0">
                <a:solidFill>
                  <a:srgbClr val="FF0000"/>
                </a:solidFill>
              </a:rPr>
              <a:t>mtDNA</a:t>
            </a:r>
            <a:r>
              <a:rPr lang="en-US" dirty="0" smtClean="0">
                <a:solidFill>
                  <a:srgbClr val="FF0000"/>
                </a:solidFill>
              </a:rPr>
              <a:t>/ reduced mitochondrial activity is </a:t>
            </a:r>
            <a:r>
              <a:rPr lang="en-US" dirty="0" err="1" smtClean="0">
                <a:solidFill>
                  <a:srgbClr val="FF0000"/>
                </a:solidFill>
              </a:rPr>
              <a:t>glutathionlyation</a:t>
            </a:r>
            <a:r>
              <a:rPr lang="en-US" dirty="0">
                <a:solidFill>
                  <a:srgbClr val="FF0000"/>
                </a:solidFill>
              </a:rPr>
              <a:t> </a:t>
            </a:r>
            <a:r>
              <a:rPr lang="en-US" dirty="0" smtClean="0">
                <a:solidFill>
                  <a:srgbClr val="FF0000"/>
                </a:solidFill>
              </a:rPr>
              <a:t>induced by oxidative stress. CI and CV of the respiratory chain and many enzymes of the TCA cycle (including citrate synthase) can by </a:t>
            </a:r>
            <a:r>
              <a:rPr lang="en-US" dirty="0" err="1" smtClean="0">
                <a:solidFill>
                  <a:srgbClr val="FF0000"/>
                </a:solidFill>
              </a:rPr>
              <a:t>glutathionylated</a:t>
            </a:r>
            <a:r>
              <a:rPr lang="en-US" dirty="0" smtClean="0">
                <a:solidFill>
                  <a:srgbClr val="FF0000"/>
                </a:solidFill>
              </a:rPr>
              <a:t> in order to inhibit activity (and thus reduce endogenous ROS production). Need to find some good references for this. </a:t>
            </a:r>
            <a:endParaRPr lang="en-US" dirty="0">
              <a:solidFill>
                <a:srgbClr val="FF0000"/>
              </a:solidFill>
            </a:endParaRPr>
          </a:p>
        </p:txBody>
      </p:sp>
      <p:sp>
        <p:nvSpPr>
          <p:cNvPr id="5"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“The fact that mitochondrial protein expression does not correlate with citrate synthase activity is interestingly and should be further addressed. Functional experiments in freshly isolated mitochondrial or </a:t>
            </a:r>
            <a:r>
              <a:rPr lang="en-US" sz="2000" dirty="0" err="1" smtClean="0"/>
              <a:t>permeabilized</a:t>
            </a:r>
            <a:r>
              <a:rPr lang="en-US" sz="2000" dirty="0" smtClean="0"/>
              <a:t> </a:t>
            </a:r>
            <a:r>
              <a:rPr lang="en-US" sz="2000" dirty="0" err="1" smtClean="0"/>
              <a:t>myofibres</a:t>
            </a:r>
            <a:r>
              <a:rPr lang="en-US" sz="2000" dirty="0" smtClean="0"/>
              <a:t> would be important to investigate the functional significance of these differences.”</a:t>
            </a:r>
            <a:endParaRPr lang="en-US" dirty="0"/>
          </a:p>
        </p:txBody>
      </p:sp>
    </p:spTree>
    <p:extLst>
      <p:ext uri="{BB962C8B-B14F-4D97-AF65-F5344CB8AC3E}">
        <p14:creationId xmlns:p14="http://schemas.microsoft.com/office/powerpoint/2010/main" val="85872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Figure 3A y-axis is normal (mg/</a:t>
            </a:r>
            <a:r>
              <a:rPr lang="en-US" dirty="0" err="1" smtClean="0">
                <a:solidFill>
                  <a:srgbClr val="FF0000"/>
                </a:solidFill>
              </a:rPr>
              <a:t>dL</a:t>
            </a:r>
            <a:r>
              <a:rPr lang="en-US" dirty="0" smtClean="0">
                <a:solidFill>
                  <a:srgbClr val="FF0000"/>
                </a:solidFill>
              </a:rPr>
              <a:t>), although not metric system (</a:t>
            </a:r>
            <a:r>
              <a:rPr lang="en-US" dirty="0" err="1" smtClean="0">
                <a:solidFill>
                  <a:srgbClr val="FF0000"/>
                </a:solidFill>
              </a:rPr>
              <a:t>mmol</a:t>
            </a:r>
            <a:r>
              <a:rPr lang="en-US" dirty="0" smtClean="0">
                <a:solidFill>
                  <a:srgbClr val="FF0000"/>
                </a:solidFill>
              </a:rPr>
              <a:t>/L).</a:t>
            </a:r>
          </a:p>
          <a:p>
            <a:endParaRPr lang="en-US" dirty="0" smtClean="0">
              <a:solidFill>
                <a:srgbClr val="FF0000"/>
              </a:solidFill>
            </a:endParaRPr>
          </a:p>
          <a:p>
            <a:r>
              <a:rPr lang="en-US" dirty="0" smtClean="0">
                <a:solidFill>
                  <a:srgbClr val="FF0000"/>
                </a:solidFill>
              </a:rPr>
              <a:t>Sri/Steph, can you please write a paragraph for the reviewer about the EPFR dose and how the dose used in our study compares to average human exposure?</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dirty="0" smtClean="0"/>
              <a:t>Reviewer #2</a:t>
            </a:r>
            <a:br>
              <a:rPr lang="en-US" dirty="0" smtClean="0"/>
            </a:br>
            <a:r>
              <a:rPr lang="en-US" sz="2000" dirty="0" smtClean="0"/>
              <a:t>“Figure 3A y-axis is unusual. What is the dose of EPFR compared to how much a human would be exposed to?”</a:t>
            </a:r>
            <a:endParaRPr lang="en-US" dirty="0"/>
          </a:p>
        </p:txBody>
      </p:sp>
    </p:spTree>
    <p:extLst>
      <p:ext uri="{BB962C8B-B14F-4D97-AF65-F5344CB8AC3E}">
        <p14:creationId xmlns:p14="http://schemas.microsoft.com/office/powerpoint/2010/main" val="235733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We provide citrate synthase activity, which is functional. It is not possible for us to complete </a:t>
            </a:r>
            <a:r>
              <a:rPr lang="en-US" dirty="0" err="1" smtClean="0">
                <a:solidFill>
                  <a:srgbClr val="FF0000"/>
                </a:solidFill>
              </a:rPr>
              <a:t>respirometry</a:t>
            </a:r>
            <a:r>
              <a:rPr lang="en-US" dirty="0" smtClean="0">
                <a:solidFill>
                  <a:srgbClr val="FF0000"/>
                </a:solidFill>
              </a:rPr>
              <a:t> experiments without repeating the study in an entirely new cohort of mice.</a:t>
            </a:r>
          </a:p>
          <a:p>
            <a:endParaRPr lang="en-US" dirty="0">
              <a:solidFill>
                <a:srgbClr val="FF0000"/>
              </a:solidFill>
            </a:endParaRPr>
          </a:p>
          <a:p>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dirty="0" smtClean="0"/>
              <a:t>Reviewer #3</a:t>
            </a:r>
            <a:br>
              <a:rPr lang="en-US" dirty="0" smtClean="0"/>
            </a:br>
            <a:r>
              <a:rPr lang="en-US" sz="2000" dirty="0" smtClean="0"/>
              <a:t>“No functional data provided for the mitochondria (i.e. mitochondrial respiration). When considering the defined hypotheses it would seem these measurements are necessary.” </a:t>
            </a:r>
            <a:endParaRPr lang="en-US" dirty="0"/>
          </a:p>
        </p:txBody>
      </p:sp>
    </p:spTree>
    <p:extLst>
      <p:ext uri="{BB962C8B-B14F-4D97-AF65-F5344CB8AC3E}">
        <p14:creationId xmlns:p14="http://schemas.microsoft.com/office/powerpoint/2010/main" val="3116478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dirty="0" smtClean="0"/>
              <a:t>Reviewer #3</a:t>
            </a:r>
            <a:br>
              <a:rPr lang="en-US" dirty="0" smtClean="0"/>
            </a:br>
            <a:r>
              <a:rPr lang="en-US" sz="2000" dirty="0" smtClean="0"/>
              <a:t>“In the same line of thinking, the discussion provides extended discussions on oxidative stress, yet the submission does not provide a single measure of oxidative stress.” </a:t>
            </a:r>
            <a:endParaRPr lang="en-US" dirty="0"/>
          </a:p>
        </p:txBody>
      </p:sp>
      <p:sp>
        <p:nvSpPr>
          <p:cNvPr id="6" name="TextBox 5"/>
          <p:cNvSpPr txBox="1"/>
          <p:nvPr/>
        </p:nvSpPr>
        <p:spPr>
          <a:xfrm>
            <a:off x="7706519" y="2858174"/>
            <a:ext cx="3647281" cy="3046988"/>
          </a:xfrm>
          <a:prstGeom prst="rect">
            <a:avLst/>
          </a:prstGeom>
          <a:noFill/>
        </p:spPr>
        <p:txBody>
          <a:bodyPr wrap="square" rtlCol="0">
            <a:spAutoFit/>
          </a:bodyPr>
          <a:lstStyle/>
          <a:p>
            <a:r>
              <a:rPr lang="en-US" sz="1600" dirty="0" smtClean="0"/>
              <a:t>This is RT-PCR data (n=7-10/group) for genes important for defending against oxidative stress. Most of these genes are altered with MCP230 exposure, suggesting there is oxidative stress in the muscle.</a:t>
            </a:r>
          </a:p>
          <a:p>
            <a:endParaRPr lang="en-US" sz="1600" dirty="0"/>
          </a:p>
          <a:p>
            <a:r>
              <a:rPr lang="en-US" sz="1600" dirty="0" smtClean="0"/>
              <a:t>We are looking into measuring </a:t>
            </a:r>
            <a:r>
              <a:rPr lang="en-US" sz="1600" dirty="0" err="1" smtClean="0"/>
              <a:t>glutathionylation</a:t>
            </a:r>
            <a:r>
              <a:rPr lang="en-US" sz="1600" dirty="0" smtClean="0"/>
              <a:t> in the protein lysates to help support the oxidative stress/reduced mitochondrial function hypothesis.</a:t>
            </a:r>
          </a:p>
          <a:p>
            <a:endParaRPr lang="en-US" sz="1600" dirty="0"/>
          </a:p>
        </p:txBody>
      </p:sp>
      <p:graphicFrame>
        <p:nvGraphicFramePr>
          <p:cNvPr id="7" name="Chart 6"/>
          <p:cNvGraphicFramePr>
            <a:graphicFrameLocks/>
          </p:cNvGraphicFramePr>
          <p:nvPr>
            <p:extLst>
              <p:ext uri="{D42A27DB-BD31-4B8C-83A1-F6EECF244321}">
                <p14:modId xmlns:p14="http://schemas.microsoft.com/office/powerpoint/2010/main" val="1484536451"/>
              </p:ext>
            </p:extLst>
          </p:nvPr>
        </p:nvGraphicFramePr>
        <p:xfrm>
          <a:off x="423333" y="2025182"/>
          <a:ext cx="5207000" cy="409621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4885003" y="5998288"/>
            <a:ext cx="635252" cy="246221"/>
          </a:xfrm>
          <a:prstGeom prst="rect">
            <a:avLst/>
          </a:prstGeom>
          <a:noFill/>
        </p:spPr>
        <p:txBody>
          <a:bodyPr wrap="square" rtlCol="0">
            <a:spAutoFit/>
          </a:bodyPr>
          <a:lstStyle/>
          <a:p>
            <a:pPr algn="ctr"/>
            <a:r>
              <a:rPr lang="en-US" sz="1000" dirty="0" smtClean="0">
                <a:solidFill>
                  <a:srgbClr val="FF0000"/>
                </a:solidFill>
              </a:rPr>
              <a:t>p=0.015</a:t>
            </a:r>
            <a:endParaRPr lang="en-US" sz="1000" dirty="0">
              <a:solidFill>
                <a:srgbClr val="FF0000"/>
              </a:solidFill>
            </a:endParaRPr>
          </a:p>
        </p:txBody>
      </p:sp>
      <p:sp>
        <p:nvSpPr>
          <p:cNvPr id="9" name="TextBox 8"/>
          <p:cNvSpPr txBox="1"/>
          <p:nvPr/>
        </p:nvSpPr>
        <p:spPr>
          <a:xfrm>
            <a:off x="4351603" y="5998288"/>
            <a:ext cx="635252" cy="246221"/>
          </a:xfrm>
          <a:prstGeom prst="rect">
            <a:avLst/>
          </a:prstGeom>
          <a:noFill/>
        </p:spPr>
        <p:txBody>
          <a:bodyPr wrap="square" rtlCol="0">
            <a:spAutoFit/>
          </a:bodyPr>
          <a:lstStyle/>
          <a:p>
            <a:pPr algn="ctr"/>
            <a:r>
              <a:rPr lang="en-US" sz="1000" dirty="0" smtClean="0">
                <a:solidFill>
                  <a:srgbClr val="FF0000"/>
                </a:solidFill>
              </a:rPr>
              <a:t>p=0.042</a:t>
            </a:r>
            <a:endParaRPr lang="en-US" sz="1000" dirty="0">
              <a:solidFill>
                <a:srgbClr val="FF0000"/>
              </a:solidFill>
            </a:endParaRPr>
          </a:p>
        </p:txBody>
      </p:sp>
      <p:sp>
        <p:nvSpPr>
          <p:cNvPr id="10" name="TextBox 9"/>
          <p:cNvSpPr txBox="1"/>
          <p:nvPr/>
        </p:nvSpPr>
        <p:spPr>
          <a:xfrm>
            <a:off x="3750206" y="5998287"/>
            <a:ext cx="635252" cy="246221"/>
          </a:xfrm>
          <a:prstGeom prst="rect">
            <a:avLst/>
          </a:prstGeom>
          <a:noFill/>
        </p:spPr>
        <p:txBody>
          <a:bodyPr wrap="square" rtlCol="0">
            <a:spAutoFit/>
          </a:bodyPr>
          <a:lstStyle/>
          <a:p>
            <a:pPr algn="ctr"/>
            <a:r>
              <a:rPr lang="en-US" sz="1000" dirty="0" smtClean="0">
                <a:solidFill>
                  <a:srgbClr val="FF0000"/>
                </a:solidFill>
              </a:rPr>
              <a:t>p=0.013</a:t>
            </a:r>
            <a:endParaRPr lang="en-US" sz="1000" dirty="0">
              <a:solidFill>
                <a:srgbClr val="FF0000"/>
              </a:solidFill>
            </a:endParaRPr>
          </a:p>
        </p:txBody>
      </p:sp>
      <p:sp>
        <p:nvSpPr>
          <p:cNvPr id="11" name="TextBox 10"/>
          <p:cNvSpPr txBox="1"/>
          <p:nvPr/>
        </p:nvSpPr>
        <p:spPr>
          <a:xfrm>
            <a:off x="2615409" y="5998287"/>
            <a:ext cx="635252" cy="246221"/>
          </a:xfrm>
          <a:prstGeom prst="rect">
            <a:avLst/>
          </a:prstGeom>
          <a:noFill/>
        </p:spPr>
        <p:txBody>
          <a:bodyPr wrap="square" rtlCol="0">
            <a:spAutoFit/>
          </a:bodyPr>
          <a:lstStyle/>
          <a:p>
            <a:pPr algn="ctr"/>
            <a:r>
              <a:rPr lang="en-US" sz="1000" dirty="0" smtClean="0">
                <a:solidFill>
                  <a:srgbClr val="FF0000"/>
                </a:solidFill>
              </a:rPr>
              <a:t>p=0.028</a:t>
            </a:r>
            <a:endParaRPr lang="en-US" sz="1000" dirty="0">
              <a:solidFill>
                <a:srgbClr val="FF0000"/>
              </a:solidFill>
            </a:endParaRPr>
          </a:p>
        </p:txBody>
      </p:sp>
      <p:sp>
        <p:nvSpPr>
          <p:cNvPr id="12" name="TextBox 11"/>
          <p:cNvSpPr txBox="1"/>
          <p:nvPr/>
        </p:nvSpPr>
        <p:spPr>
          <a:xfrm>
            <a:off x="2048011" y="5998286"/>
            <a:ext cx="635252" cy="246221"/>
          </a:xfrm>
          <a:prstGeom prst="rect">
            <a:avLst/>
          </a:prstGeom>
          <a:noFill/>
        </p:spPr>
        <p:txBody>
          <a:bodyPr wrap="square" rtlCol="0">
            <a:spAutoFit/>
          </a:bodyPr>
          <a:lstStyle/>
          <a:p>
            <a:pPr algn="ctr"/>
            <a:r>
              <a:rPr lang="en-US" sz="1000" dirty="0" smtClean="0">
                <a:solidFill>
                  <a:srgbClr val="FF0000"/>
                </a:solidFill>
              </a:rPr>
              <a:t>p=0.005</a:t>
            </a:r>
            <a:endParaRPr lang="en-US" sz="1000" dirty="0">
              <a:solidFill>
                <a:srgbClr val="FF0000"/>
              </a:solidFill>
            </a:endParaRPr>
          </a:p>
        </p:txBody>
      </p:sp>
      <p:sp>
        <p:nvSpPr>
          <p:cNvPr id="13" name="TextBox 12"/>
          <p:cNvSpPr txBox="1"/>
          <p:nvPr/>
        </p:nvSpPr>
        <p:spPr>
          <a:xfrm>
            <a:off x="1421344" y="5998286"/>
            <a:ext cx="737654" cy="246221"/>
          </a:xfrm>
          <a:prstGeom prst="rect">
            <a:avLst/>
          </a:prstGeom>
          <a:noFill/>
        </p:spPr>
        <p:txBody>
          <a:bodyPr wrap="square" rtlCol="0">
            <a:spAutoFit/>
          </a:bodyPr>
          <a:lstStyle/>
          <a:p>
            <a:pPr algn="ctr"/>
            <a:r>
              <a:rPr lang="en-US" sz="1000" dirty="0" smtClean="0">
                <a:solidFill>
                  <a:srgbClr val="FF0000"/>
                </a:solidFill>
              </a:rPr>
              <a:t>p=0.0005</a:t>
            </a:r>
            <a:endParaRPr lang="en-US" sz="1000" dirty="0">
              <a:solidFill>
                <a:srgbClr val="FF0000"/>
              </a:solidFill>
            </a:endParaRPr>
          </a:p>
        </p:txBody>
      </p:sp>
      <p:sp>
        <p:nvSpPr>
          <p:cNvPr id="14" name="TextBox 13"/>
          <p:cNvSpPr txBox="1"/>
          <p:nvPr/>
        </p:nvSpPr>
        <p:spPr>
          <a:xfrm>
            <a:off x="853945" y="5998286"/>
            <a:ext cx="777739" cy="246221"/>
          </a:xfrm>
          <a:prstGeom prst="rect">
            <a:avLst/>
          </a:prstGeom>
          <a:noFill/>
        </p:spPr>
        <p:txBody>
          <a:bodyPr wrap="square" rtlCol="0">
            <a:spAutoFit/>
          </a:bodyPr>
          <a:lstStyle/>
          <a:p>
            <a:pPr algn="ctr"/>
            <a:r>
              <a:rPr lang="en-US" sz="1000" dirty="0" smtClean="0">
                <a:solidFill>
                  <a:srgbClr val="FF0000"/>
                </a:solidFill>
              </a:rPr>
              <a:t>p=0.0009</a:t>
            </a:r>
            <a:endParaRPr lang="en-US" sz="1000" dirty="0">
              <a:solidFill>
                <a:srgbClr val="FF0000"/>
              </a:solidFill>
            </a:endParaRPr>
          </a:p>
        </p:txBody>
      </p:sp>
      <p:sp>
        <p:nvSpPr>
          <p:cNvPr id="15" name="TextBox 14"/>
          <p:cNvSpPr txBox="1"/>
          <p:nvPr/>
        </p:nvSpPr>
        <p:spPr>
          <a:xfrm>
            <a:off x="3182807" y="5998285"/>
            <a:ext cx="635252" cy="246221"/>
          </a:xfrm>
          <a:prstGeom prst="rect">
            <a:avLst/>
          </a:prstGeom>
          <a:noFill/>
        </p:spPr>
        <p:txBody>
          <a:bodyPr wrap="square" rtlCol="0">
            <a:spAutoFit/>
          </a:bodyPr>
          <a:lstStyle/>
          <a:p>
            <a:pPr algn="ctr"/>
            <a:r>
              <a:rPr lang="en-US" sz="1000" dirty="0" smtClean="0"/>
              <a:t>p=0.132</a:t>
            </a:r>
            <a:endParaRPr lang="en-US" sz="1000" dirty="0"/>
          </a:p>
        </p:txBody>
      </p:sp>
    </p:spTree>
    <p:extLst>
      <p:ext uri="{BB962C8B-B14F-4D97-AF65-F5344CB8AC3E}">
        <p14:creationId xmlns:p14="http://schemas.microsoft.com/office/powerpoint/2010/main" val="272029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Our newly included transcriptional data (see slide for reviewer #1) indicates that the reduction in </a:t>
            </a:r>
            <a:r>
              <a:rPr lang="en-US" dirty="0" err="1" smtClean="0">
                <a:solidFill>
                  <a:srgbClr val="FF0000"/>
                </a:solidFill>
              </a:rPr>
              <a:t>mtDNA</a:t>
            </a:r>
            <a:r>
              <a:rPr lang="en-US" dirty="0" smtClean="0">
                <a:solidFill>
                  <a:srgbClr val="FF0000"/>
                </a:solidFill>
              </a:rPr>
              <a:t> is downstream of mitochondrial biogenesis signaling and we propose that there are posttranslational modifications that cause the reduced citrate synthase activity (such as </a:t>
            </a:r>
            <a:r>
              <a:rPr lang="en-US" dirty="0" err="1" smtClean="0">
                <a:solidFill>
                  <a:srgbClr val="FF0000"/>
                </a:solidFill>
              </a:rPr>
              <a:t>glutathionylation</a:t>
            </a:r>
            <a:r>
              <a:rPr lang="en-US" dirty="0" smtClean="0">
                <a:solidFill>
                  <a:srgbClr val="FF0000"/>
                </a:solidFill>
              </a:rPr>
              <a:t>) and/or damage to the </a:t>
            </a:r>
            <a:r>
              <a:rPr lang="en-US" dirty="0" err="1" smtClean="0">
                <a:solidFill>
                  <a:srgbClr val="FF0000"/>
                </a:solidFill>
              </a:rPr>
              <a:t>mtDNA</a:t>
            </a:r>
            <a:r>
              <a:rPr lang="en-US" dirty="0" smtClean="0">
                <a:solidFill>
                  <a:srgbClr val="FF0000"/>
                </a:solidFill>
              </a:rPr>
              <a:t> (such as from oxidative stress). </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#3</a:t>
            </a:r>
            <a:br>
              <a:rPr lang="en-US" dirty="0" smtClean="0"/>
            </a:br>
            <a:r>
              <a:rPr lang="en-US" sz="2000" dirty="0" smtClean="0"/>
              <a:t>“Also, there is a disconnect between the </a:t>
            </a:r>
            <a:r>
              <a:rPr lang="en-US" sz="2000" dirty="0" err="1" smtClean="0"/>
              <a:t>mtDNA</a:t>
            </a:r>
            <a:r>
              <a:rPr lang="en-US" sz="2000" dirty="0" smtClean="0"/>
              <a:t> results and the results obtained using the OXPHOS antibody with no clear explanation over why this may have occurred. Functional data or EM imaging likely would clear this up.” </a:t>
            </a:r>
            <a:endParaRPr lang="en-US" dirty="0"/>
          </a:p>
        </p:txBody>
      </p:sp>
    </p:spTree>
    <p:extLst>
      <p:ext uri="{BB962C8B-B14F-4D97-AF65-F5344CB8AC3E}">
        <p14:creationId xmlns:p14="http://schemas.microsoft.com/office/powerpoint/2010/main" val="71677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We are already underway (kind of) using a SOD2 TG mouse model to address this question. However, it is beyond the scope of the current paper.</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dirty="0" smtClean="0"/>
              <a:t>Reviewer #3</a:t>
            </a:r>
            <a:br>
              <a:rPr lang="en-US" dirty="0" smtClean="0"/>
            </a:br>
            <a:r>
              <a:rPr lang="en-US" sz="2000" dirty="0" smtClean="0"/>
              <a:t>“Providing some sort of intervention that targets the skeletal muscle mitochondria to prevent the overall phenotype induced by the EPFR would significantly strengthen the study.” </a:t>
            </a:r>
            <a:endParaRPr lang="en-US" dirty="0"/>
          </a:p>
        </p:txBody>
      </p:sp>
    </p:spTree>
    <p:extLst>
      <p:ext uri="{BB962C8B-B14F-4D97-AF65-F5344CB8AC3E}">
        <p14:creationId xmlns:p14="http://schemas.microsoft.com/office/powerpoint/2010/main" val="140338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Refer to previous slides re. no difference in fasting glucose/insulin (and therefore HOMA-IR). The purpose of the study was to determine if the particulate worsened the obesity phenotype.</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#3</a:t>
            </a:r>
            <a:br>
              <a:rPr lang="en-US" dirty="0" smtClean="0"/>
            </a:br>
            <a:r>
              <a:rPr lang="en-US" sz="2000" dirty="0" smtClean="0"/>
              <a:t>“Finally, the purpose of the idea was to determine if the animals develop a form of metabolic disease after the EPFR exposure. Thus the authors provided the animals with a HFD, however based on the way the data are presented it is challenging to determine if the HFD actually had an effect. Specifically, </a:t>
            </a:r>
            <a:r>
              <a:rPr lang="en-US" sz="2000" dirty="0" err="1" smtClean="0"/>
              <a:t>ther</a:t>
            </a:r>
            <a:r>
              <a:rPr lang="en-US" sz="2000" dirty="0" smtClean="0"/>
              <a:t> </a:t>
            </a:r>
            <a:r>
              <a:rPr lang="en-US" sz="2000" dirty="0" err="1" smtClean="0"/>
              <a:t>eis</a:t>
            </a:r>
            <a:r>
              <a:rPr lang="en-US" sz="2000" dirty="0" smtClean="0"/>
              <a:t> no attempt to determine if the mice develop any sort of glucose intolerance or insulin intolerance while on the HFD.” </a:t>
            </a:r>
            <a:endParaRPr lang="en-US" dirty="0"/>
          </a:p>
        </p:txBody>
      </p:sp>
    </p:spTree>
    <p:extLst>
      <p:ext uri="{BB962C8B-B14F-4D97-AF65-F5344CB8AC3E}">
        <p14:creationId xmlns:p14="http://schemas.microsoft.com/office/powerpoint/2010/main" val="403245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Reviewer #1</a:t>
            </a:r>
            <a:br>
              <a:rPr lang="en-US" dirty="0" smtClean="0"/>
            </a:br>
            <a:r>
              <a:rPr lang="en-US" sz="2000" dirty="0" smtClean="0"/>
              <a:t>“The report did not show any signaling data to support alteration in skeletal muscle metabolism or growth. It will be helpful to include some Western blot on </a:t>
            </a:r>
            <a:r>
              <a:rPr lang="en-US" sz="2000" dirty="0" err="1" smtClean="0"/>
              <a:t>phospho</a:t>
            </a:r>
            <a:r>
              <a:rPr lang="en-US" sz="2000" dirty="0" smtClean="0"/>
              <a:t>-proteins which are regulated by insulin/IGF1 (such as </a:t>
            </a:r>
            <a:r>
              <a:rPr lang="en-US" sz="2000" dirty="0" err="1" smtClean="0"/>
              <a:t>Akt</a:t>
            </a:r>
            <a:r>
              <a:rPr lang="en-US" sz="2000" dirty="0" smtClean="0"/>
              <a:t> and p70S6K).“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81" y="2442150"/>
            <a:ext cx="4870301" cy="3279377"/>
          </a:xfrm>
          <a:prstGeom prst="rect">
            <a:avLst/>
          </a:prstGeom>
        </p:spPr>
      </p:pic>
      <p:sp>
        <p:nvSpPr>
          <p:cNvPr id="5" name="TextBox 4"/>
          <p:cNvSpPr txBox="1"/>
          <p:nvPr/>
        </p:nvSpPr>
        <p:spPr>
          <a:xfrm>
            <a:off x="8754534" y="3551872"/>
            <a:ext cx="3048000" cy="2308324"/>
          </a:xfrm>
          <a:prstGeom prst="rect">
            <a:avLst/>
          </a:prstGeom>
          <a:noFill/>
        </p:spPr>
        <p:txBody>
          <a:bodyPr wrap="square" rtlCol="0">
            <a:spAutoFit/>
          </a:bodyPr>
          <a:lstStyle/>
          <a:p>
            <a:r>
              <a:rPr lang="en-US" dirty="0" smtClean="0"/>
              <a:t>There are no differences between the two groups.</a:t>
            </a:r>
          </a:p>
          <a:p>
            <a:r>
              <a:rPr lang="en-US" dirty="0" smtClean="0"/>
              <a:t>Quadriceps protein lysates  from n=10 mice/group were analyzed. Representative </a:t>
            </a:r>
            <a:r>
              <a:rPr lang="en-US" dirty="0" err="1" smtClean="0"/>
              <a:t>ponceau</a:t>
            </a:r>
            <a:r>
              <a:rPr lang="en-US" dirty="0" smtClean="0"/>
              <a:t> stain included to show loading conditions were similar. </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666" y="3019695"/>
            <a:ext cx="2471330" cy="2701832"/>
          </a:xfrm>
          <a:prstGeom prst="rect">
            <a:avLst/>
          </a:prstGeom>
        </p:spPr>
      </p:pic>
    </p:spTree>
    <p:extLst>
      <p:ext uri="{BB962C8B-B14F-4D97-AF65-F5344CB8AC3E}">
        <p14:creationId xmlns:p14="http://schemas.microsoft.com/office/powerpoint/2010/main" val="338615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Dave to analyze this data</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“Does the alterations in ‘hunger hormones’ alter the feeding pattern of mice in response to light-dark cycle? It will be interesting to include this data if it is available from the metabolic cage experiments. For example, did the mice eat more frequently (though cumulative food intake is unaltered)?“</a:t>
            </a:r>
            <a:endParaRPr lang="en-US" dirty="0"/>
          </a:p>
        </p:txBody>
      </p:sp>
    </p:spTree>
    <p:extLst>
      <p:ext uri="{BB962C8B-B14F-4D97-AF65-F5344CB8AC3E}">
        <p14:creationId xmlns:p14="http://schemas.microsoft.com/office/powerpoint/2010/main" val="204364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Need to add a paragraph stating that because the fasting glucose/insulin (and therefore HOMA IR) was unchanged, we decided it was unnecessary to complete an ITT/GTT in these mice.</a:t>
            </a:r>
          </a:p>
          <a:p>
            <a:endParaRPr lang="en-US" dirty="0">
              <a:solidFill>
                <a:srgbClr val="FF0000"/>
              </a:solidFill>
            </a:endParaRPr>
          </a:p>
          <a:p>
            <a:r>
              <a:rPr lang="en-US" dirty="0" smtClean="0">
                <a:solidFill>
                  <a:srgbClr val="FF0000"/>
                </a:solidFill>
              </a:rPr>
              <a:t>We should discuss that the mice are generally bigger after exposure to MCP230, rather than fatter </a:t>
            </a:r>
            <a:r>
              <a:rPr lang="en-US" i="1" dirty="0" smtClean="0">
                <a:solidFill>
                  <a:srgbClr val="FF0000"/>
                </a:solidFill>
              </a:rPr>
              <a:t>per se</a:t>
            </a:r>
            <a:r>
              <a:rPr lang="en-US" dirty="0" smtClean="0">
                <a:solidFill>
                  <a:srgbClr val="FF0000"/>
                </a:solidFill>
              </a:rPr>
              <a:t>.</a:t>
            </a:r>
          </a:p>
          <a:p>
            <a:pPr lvl="1"/>
            <a:r>
              <a:rPr lang="en-US" dirty="0" smtClean="0">
                <a:solidFill>
                  <a:srgbClr val="FF0000"/>
                </a:solidFill>
              </a:rPr>
              <a:t>Do Ghrelin/GLP1 affect growth? Possible discussion point. </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“Despite the profound changes in ghrelin and GLP1 levels, MCP230 mice did not display any alteration in glucose and insulin levels, and the fat mass appear to be mildly affected. The authors should provide an explanation for this in the discussion. “</a:t>
            </a:r>
            <a:endParaRPr lang="en-US" dirty="0"/>
          </a:p>
        </p:txBody>
      </p:sp>
    </p:spTree>
    <p:extLst>
      <p:ext uri="{BB962C8B-B14F-4D97-AF65-F5344CB8AC3E}">
        <p14:creationId xmlns:p14="http://schemas.microsoft.com/office/powerpoint/2010/main" val="89144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“The authors provided data which indicated impaired mitochondrial biogenesis. The authors should provide some data on the upstream regulators of mitochondrial biogenesis such as PGC-1, PPAR or TFAM to strengthen the data.”</a:t>
            </a:r>
            <a:endParaRPr lang="en-US" dirty="0"/>
          </a:p>
        </p:txBody>
      </p:sp>
      <p:graphicFrame>
        <p:nvGraphicFramePr>
          <p:cNvPr id="26" name="Chart 25"/>
          <p:cNvGraphicFramePr>
            <a:graphicFrameLocks/>
          </p:cNvGraphicFramePr>
          <p:nvPr>
            <p:extLst>
              <p:ext uri="{D42A27DB-BD31-4B8C-83A1-F6EECF244321}">
                <p14:modId xmlns:p14="http://schemas.microsoft.com/office/powerpoint/2010/main" val="81618837"/>
              </p:ext>
            </p:extLst>
          </p:nvPr>
        </p:nvGraphicFramePr>
        <p:xfrm>
          <a:off x="1862664" y="1650935"/>
          <a:ext cx="4690530" cy="3095352"/>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p:cNvSpPr txBox="1"/>
          <p:nvPr/>
        </p:nvSpPr>
        <p:spPr>
          <a:xfrm>
            <a:off x="2671023" y="2034153"/>
            <a:ext cx="648225" cy="246221"/>
          </a:xfrm>
          <a:prstGeom prst="rect">
            <a:avLst/>
          </a:prstGeom>
          <a:noFill/>
        </p:spPr>
        <p:txBody>
          <a:bodyPr wrap="square" rtlCol="0">
            <a:spAutoFit/>
          </a:bodyPr>
          <a:lstStyle/>
          <a:p>
            <a:pPr algn="ctr"/>
            <a:r>
              <a:rPr lang="en-US" sz="1000" dirty="0" smtClean="0"/>
              <a:t>p=0.074</a:t>
            </a:r>
            <a:endParaRPr lang="en-US" sz="1000" dirty="0"/>
          </a:p>
        </p:txBody>
      </p:sp>
      <p:sp>
        <p:nvSpPr>
          <p:cNvPr id="28" name="TextBox 27"/>
          <p:cNvSpPr txBox="1"/>
          <p:nvPr/>
        </p:nvSpPr>
        <p:spPr>
          <a:xfrm>
            <a:off x="3390369" y="2675327"/>
            <a:ext cx="648225" cy="246221"/>
          </a:xfrm>
          <a:prstGeom prst="rect">
            <a:avLst/>
          </a:prstGeom>
          <a:noFill/>
        </p:spPr>
        <p:txBody>
          <a:bodyPr wrap="square" rtlCol="0">
            <a:spAutoFit/>
          </a:bodyPr>
          <a:lstStyle/>
          <a:p>
            <a:pPr algn="ctr"/>
            <a:r>
              <a:rPr lang="en-US" sz="1000" dirty="0" smtClean="0"/>
              <a:t>p=0.119</a:t>
            </a:r>
            <a:endParaRPr lang="en-US" sz="1000" dirty="0"/>
          </a:p>
        </p:txBody>
      </p:sp>
      <p:pic>
        <p:nvPicPr>
          <p:cNvPr id="29" name="Picture 28"/>
          <p:cNvPicPr>
            <a:picLocks noChangeAspect="1"/>
          </p:cNvPicPr>
          <p:nvPr/>
        </p:nvPicPr>
        <p:blipFill>
          <a:blip r:embed="rId3"/>
          <a:stretch>
            <a:fillRect/>
          </a:stretch>
        </p:blipFill>
        <p:spPr>
          <a:xfrm>
            <a:off x="624779" y="5190012"/>
            <a:ext cx="7606564" cy="1667988"/>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7527" y="1914938"/>
            <a:ext cx="4358280" cy="1987132"/>
          </a:xfrm>
          <a:prstGeom prst="rect">
            <a:avLst/>
          </a:prstGeom>
        </p:spPr>
      </p:pic>
      <p:sp>
        <p:nvSpPr>
          <p:cNvPr id="30" name="TextBox 29"/>
          <p:cNvSpPr txBox="1"/>
          <p:nvPr/>
        </p:nvSpPr>
        <p:spPr>
          <a:xfrm>
            <a:off x="8443119" y="3269310"/>
            <a:ext cx="3647281" cy="3539430"/>
          </a:xfrm>
          <a:prstGeom prst="rect">
            <a:avLst/>
          </a:prstGeom>
          <a:noFill/>
        </p:spPr>
        <p:txBody>
          <a:bodyPr wrap="square" rtlCol="0">
            <a:spAutoFit/>
          </a:bodyPr>
          <a:lstStyle/>
          <a:p>
            <a:r>
              <a:rPr lang="en-US" sz="1600" dirty="0" smtClean="0"/>
              <a:t>This is RT-PCR data (n=7-10/group) &amp; Western blot data (n=8-10/group). </a:t>
            </a:r>
          </a:p>
          <a:p>
            <a:endParaRPr lang="en-US" sz="1600" dirty="0"/>
          </a:p>
          <a:p>
            <a:r>
              <a:rPr lang="en-US" sz="1600" dirty="0" smtClean="0"/>
              <a:t>Ppargc1a would not amplify, however, I have PGC-1a protein data, which is not different. Ppargc1b &amp; </a:t>
            </a:r>
            <a:r>
              <a:rPr lang="en-US" sz="1600" dirty="0" err="1" smtClean="0"/>
              <a:t>Ppard</a:t>
            </a:r>
            <a:r>
              <a:rPr lang="en-US" sz="1600" dirty="0" smtClean="0"/>
              <a:t> are both up in the MCP230 group, although this is not significant. Taken together with a lack of difference in NRF1, NRF2 or TFAM mRNA, this data suggests that the </a:t>
            </a:r>
            <a:r>
              <a:rPr lang="en-US" sz="1600" dirty="0" err="1" smtClean="0"/>
              <a:t>mtDNA</a:t>
            </a:r>
            <a:r>
              <a:rPr lang="en-US" sz="1600" dirty="0" smtClean="0"/>
              <a:t> reductions are likely due to some kind of damage (possibly oxidative stress), as opposed to transcriptional downregulation.</a:t>
            </a:r>
            <a:endParaRPr lang="en-US" sz="1600" dirty="0"/>
          </a:p>
        </p:txBody>
      </p:sp>
    </p:spTree>
    <p:extLst>
      <p:ext uri="{BB962C8B-B14F-4D97-AF65-F5344CB8AC3E}">
        <p14:creationId xmlns:p14="http://schemas.microsoft.com/office/powerpoint/2010/main" val="3504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“In Figure 5E, quantification of mitochondrial proteins revealed significant changes in NDUFB8 and ATP5A but the bands in the representative Western blot appeared unaltered (visually). Can the authors provide new analyses or blots which are more consistent? What is the significance that only NDUFB8 and ATP5A are elevated at the protein level?”</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06" y="2162781"/>
            <a:ext cx="6680303" cy="1892753"/>
          </a:xfrm>
          <a:prstGeom prst="rect">
            <a:avLst/>
          </a:prstGeom>
        </p:spPr>
      </p:pic>
      <p:sp>
        <p:nvSpPr>
          <p:cNvPr id="12" name="TextBox 11"/>
          <p:cNvSpPr txBox="1"/>
          <p:nvPr/>
        </p:nvSpPr>
        <p:spPr>
          <a:xfrm>
            <a:off x="2563406" y="4527627"/>
            <a:ext cx="7010400" cy="2031325"/>
          </a:xfrm>
          <a:prstGeom prst="rect">
            <a:avLst/>
          </a:prstGeom>
          <a:noFill/>
        </p:spPr>
        <p:txBody>
          <a:bodyPr wrap="square" rtlCol="0">
            <a:spAutoFit/>
          </a:bodyPr>
          <a:lstStyle/>
          <a:p>
            <a:r>
              <a:rPr lang="en-US" dirty="0" smtClean="0"/>
              <a:t>After repeating the OXPHOS westerns on all the lysates (n=10/group- last time I only ran 5/group), there are no differences in any of the OXPHOS proteins with MCP230 exposure. This further supports our finding that alterations to </a:t>
            </a:r>
            <a:r>
              <a:rPr lang="en-US" dirty="0" err="1" smtClean="0"/>
              <a:t>mtDNA</a:t>
            </a:r>
            <a:r>
              <a:rPr lang="en-US" dirty="0" smtClean="0"/>
              <a:t> copy number/reduced citrate synthase activity are likely post-translational effects. </a:t>
            </a:r>
          </a:p>
          <a:p>
            <a:endParaRPr lang="en-US" dirty="0"/>
          </a:p>
          <a:p>
            <a:r>
              <a:rPr lang="en-US" dirty="0" err="1" smtClean="0"/>
              <a:t>Glutathionylation</a:t>
            </a:r>
            <a:r>
              <a:rPr lang="en-US" dirty="0" smtClean="0"/>
              <a:t> as a potential mechanism?</a:t>
            </a:r>
            <a:endParaRPr lang="en-US" dirty="0"/>
          </a:p>
        </p:txBody>
      </p:sp>
    </p:spTree>
    <p:extLst>
      <p:ext uri="{BB962C8B-B14F-4D97-AF65-F5344CB8AC3E}">
        <p14:creationId xmlns:p14="http://schemas.microsoft.com/office/powerpoint/2010/main" val="13401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“Functional measurements of insulin sensitivity are needed. A glucose tolerance test and insulin tolerance test would inform on whether the mice are metabolically compromised on the chow fed diet and high fat diet to match up with their increase in weight. Additionally ex vivo measurements of muscle insulin-stimulated glucose uptake would inform on whether the increase in adiposity alters skeletal muscle insulin sensitivity. Also- how long was the fast for Figure 3 data?”</a:t>
            </a:r>
            <a:endParaRPr lang="en-US" dirty="0"/>
          </a:p>
        </p:txBody>
      </p:sp>
      <p:sp>
        <p:nvSpPr>
          <p:cNvPr id="5" name="Content Placeholder 2"/>
          <p:cNvSpPr>
            <a:spLocks noGrp="1"/>
          </p:cNvSpPr>
          <p:nvPr>
            <p:ph idx="1"/>
          </p:nvPr>
        </p:nvSpPr>
        <p:spPr>
          <a:xfrm>
            <a:off x="838200" y="2071159"/>
            <a:ext cx="10515600" cy="4351338"/>
          </a:xfrm>
        </p:spPr>
        <p:txBody>
          <a:bodyPr>
            <a:normAutofit fontScale="77500" lnSpcReduction="20000"/>
          </a:bodyPr>
          <a:lstStyle/>
          <a:p>
            <a:r>
              <a:rPr lang="en-US" dirty="0" smtClean="0">
                <a:solidFill>
                  <a:srgbClr val="FF0000"/>
                </a:solidFill>
              </a:rPr>
              <a:t>As for reviewer #1. Need to add a paragraph stating that because the fasting glucose/insulin (and therefore HOMA IR) was not different between Saline/MCP230, we decided it was unnecessary to complete an ITT/GTT in these mice. </a:t>
            </a:r>
          </a:p>
          <a:p>
            <a:endParaRPr lang="en-US" dirty="0">
              <a:solidFill>
                <a:srgbClr val="FF0000"/>
              </a:solidFill>
            </a:endParaRPr>
          </a:p>
          <a:p>
            <a:r>
              <a:rPr lang="en-US" dirty="0" smtClean="0">
                <a:solidFill>
                  <a:srgbClr val="FF0000"/>
                </a:solidFill>
              </a:rPr>
              <a:t>Again, explicitly stating that these mice were bigger, rather than fatter </a:t>
            </a:r>
            <a:r>
              <a:rPr lang="en-US" i="1" dirty="0" smtClean="0">
                <a:solidFill>
                  <a:srgbClr val="FF0000"/>
                </a:solidFill>
              </a:rPr>
              <a:t>per se</a:t>
            </a:r>
            <a:r>
              <a:rPr lang="en-US" dirty="0" smtClean="0">
                <a:solidFill>
                  <a:srgbClr val="FF0000"/>
                </a:solidFill>
              </a:rPr>
              <a:t>, might help here. I think we already mention in the manuscript that total adiposity (as determined by calculating fat mass as a percent of total body weight) was not different between the two groups. </a:t>
            </a:r>
          </a:p>
          <a:p>
            <a:endParaRPr lang="en-US" dirty="0">
              <a:solidFill>
                <a:srgbClr val="FF0000"/>
              </a:solidFill>
            </a:endParaRPr>
          </a:p>
          <a:p>
            <a:r>
              <a:rPr lang="en-US" dirty="0" smtClean="0">
                <a:solidFill>
                  <a:srgbClr val="FF0000"/>
                </a:solidFill>
              </a:rPr>
              <a:t>We have not asked any questions about the insulin sensitivity of the skeletal muscle. Given that HOMA-IR is unchanged, measuring skeletal muscle glucose uptake seems redundant.</a:t>
            </a:r>
          </a:p>
          <a:p>
            <a:endParaRPr lang="en-US" dirty="0">
              <a:solidFill>
                <a:srgbClr val="FF0000"/>
              </a:solidFill>
            </a:endParaRPr>
          </a:p>
          <a:p>
            <a:r>
              <a:rPr lang="en-US" dirty="0" smtClean="0">
                <a:solidFill>
                  <a:srgbClr val="FF0000"/>
                </a:solidFill>
              </a:rPr>
              <a:t>The fast for Figure 3 was overnight. This is already mentioned in the methods section.  </a:t>
            </a:r>
            <a:endParaRPr lang="en-US" dirty="0">
              <a:solidFill>
                <a:srgbClr val="FF0000"/>
              </a:solidFill>
            </a:endParaRPr>
          </a:p>
        </p:txBody>
      </p:sp>
    </p:spTree>
    <p:extLst>
      <p:ext uri="{BB962C8B-B14F-4D97-AF65-F5344CB8AC3E}">
        <p14:creationId xmlns:p14="http://schemas.microsoft.com/office/powerpoint/2010/main" val="404137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We thought we had the CLAMS data for the mice post-HFD, but now we are not so sure. We need to look through dates to see if this data is available. If so, Dave to analyze it. </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“It is unclear why the metabolic cage data is in chow fed mice while the mitochondrial experiments are in the HFD mice? It is currently inappropriate to try and explain the HFD mice skeletal muscle mitochondrial data with regards to the metabolic cage data. These seem to be completely different experimental groups and because of this, the proposed mechanisms are not supported by the data presented. ”</a:t>
            </a:r>
            <a:endParaRPr lang="en-US" dirty="0"/>
          </a:p>
        </p:txBody>
      </p:sp>
    </p:spTree>
    <p:extLst>
      <p:ext uri="{BB962C8B-B14F-4D97-AF65-F5344CB8AC3E}">
        <p14:creationId xmlns:p14="http://schemas.microsoft.com/office/powerpoint/2010/main" val="279573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rgbClr val="FF0000"/>
                </a:solidFill>
              </a:rPr>
              <a:t>The direct relationship between O2 consumption and energy expenditure is well described, therefore we felt it was unnecessary to also give the data in </a:t>
            </a:r>
            <a:r>
              <a:rPr lang="en-US" sz="2400" dirty="0" err="1" smtClean="0">
                <a:solidFill>
                  <a:srgbClr val="FF0000"/>
                </a:solidFill>
              </a:rPr>
              <a:t>kCal</a:t>
            </a:r>
            <a:r>
              <a:rPr lang="en-US" sz="2400" dirty="0" smtClean="0">
                <a:solidFill>
                  <a:srgbClr val="FF0000"/>
                </a:solidFill>
              </a:rPr>
              <a:t>. However, to satisfy this request, Dave will draw a graph with </a:t>
            </a:r>
            <a:r>
              <a:rPr lang="en-US" sz="2400" dirty="0" err="1" smtClean="0">
                <a:solidFill>
                  <a:srgbClr val="FF0000"/>
                </a:solidFill>
              </a:rPr>
              <a:t>kCal</a:t>
            </a:r>
            <a:r>
              <a:rPr lang="en-US" sz="2400" dirty="0" smtClean="0">
                <a:solidFill>
                  <a:srgbClr val="FF0000"/>
                </a:solidFill>
              </a:rPr>
              <a:t> units to include along with the VO2 data.</a:t>
            </a:r>
            <a:endParaRPr lang="en-US" sz="2400"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“It is unclear why only VO2 is provided to explain energy expenditure. Please provide the Kcal data in addition to presenting the units in line 226-228. Also – considering energy expenditure is lower, analysis of uncoupling proteins in skeletal muscle and adipose depots may help inform on the mechanism.”</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198094003"/>
              </p:ext>
            </p:extLst>
          </p:nvPr>
        </p:nvGraphicFramePr>
        <p:xfrm>
          <a:off x="321725" y="3516511"/>
          <a:ext cx="5274733" cy="30310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049603" y="6472609"/>
            <a:ext cx="635252" cy="246221"/>
          </a:xfrm>
          <a:prstGeom prst="rect">
            <a:avLst/>
          </a:prstGeom>
          <a:noFill/>
        </p:spPr>
        <p:txBody>
          <a:bodyPr wrap="square" rtlCol="0">
            <a:spAutoFit/>
          </a:bodyPr>
          <a:lstStyle/>
          <a:p>
            <a:pPr algn="ctr"/>
            <a:r>
              <a:rPr lang="en-US" sz="1000" dirty="0" smtClean="0">
                <a:solidFill>
                  <a:srgbClr val="FF0000"/>
                </a:solidFill>
              </a:rPr>
              <a:t>p=0.015</a:t>
            </a:r>
            <a:endParaRPr lang="en-US" sz="1000" dirty="0">
              <a:solidFill>
                <a:srgbClr val="FF0000"/>
              </a:solidFill>
            </a:endParaRPr>
          </a:p>
        </p:txBody>
      </p:sp>
      <p:sp>
        <p:nvSpPr>
          <p:cNvPr id="7" name="TextBox 6"/>
          <p:cNvSpPr txBox="1"/>
          <p:nvPr/>
        </p:nvSpPr>
        <p:spPr>
          <a:xfrm>
            <a:off x="3801269" y="6472608"/>
            <a:ext cx="635252" cy="246221"/>
          </a:xfrm>
          <a:prstGeom prst="rect">
            <a:avLst/>
          </a:prstGeom>
          <a:noFill/>
        </p:spPr>
        <p:txBody>
          <a:bodyPr wrap="square" rtlCol="0">
            <a:spAutoFit/>
          </a:bodyPr>
          <a:lstStyle/>
          <a:p>
            <a:pPr algn="ctr"/>
            <a:r>
              <a:rPr lang="en-US" sz="1000" dirty="0" smtClean="0">
                <a:solidFill>
                  <a:srgbClr val="FF0000"/>
                </a:solidFill>
              </a:rPr>
              <a:t>p=0.004</a:t>
            </a:r>
            <a:endParaRPr lang="en-US" sz="1000" dirty="0">
              <a:solidFill>
                <a:srgbClr val="FF0000"/>
              </a:solidFill>
            </a:endParaRPr>
          </a:p>
        </p:txBody>
      </p:sp>
      <p:sp>
        <p:nvSpPr>
          <p:cNvPr id="8" name="TextBox 7"/>
          <p:cNvSpPr txBox="1"/>
          <p:nvPr/>
        </p:nvSpPr>
        <p:spPr>
          <a:xfrm>
            <a:off x="1980928" y="6472608"/>
            <a:ext cx="635252" cy="246221"/>
          </a:xfrm>
          <a:prstGeom prst="rect">
            <a:avLst/>
          </a:prstGeom>
          <a:noFill/>
        </p:spPr>
        <p:txBody>
          <a:bodyPr wrap="square" rtlCol="0">
            <a:spAutoFit/>
          </a:bodyPr>
          <a:lstStyle/>
          <a:p>
            <a:pPr algn="ctr"/>
            <a:r>
              <a:rPr lang="en-US" sz="1000" dirty="0" smtClean="0"/>
              <a:t>p=0.221</a:t>
            </a:r>
            <a:endParaRPr lang="en-US" sz="1000" dirty="0"/>
          </a:p>
        </p:txBody>
      </p:sp>
      <p:sp>
        <p:nvSpPr>
          <p:cNvPr id="9" name="TextBox 8"/>
          <p:cNvSpPr txBox="1"/>
          <p:nvPr/>
        </p:nvSpPr>
        <p:spPr>
          <a:xfrm>
            <a:off x="5776127" y="3273041"/>
            <a:ext cx="3647281" cy="3293209"/>
          </a:xfrm>
          <a:prstGeom prst="rect">
            <a:avLst/>
          </a:prstGeom>
          <a:noFill/>
        </p:spPr>
        <p:txBody>
          <a:bodyPr wrap="square" rtlCol="0">
            <a:spAutoFit/>
          </a:bodyPr>
          <a:lstStyle/>
          <a:p>
            <a:r>
              <a:rPr lang="en-US" sz="1600" dirty="0" smtClean="0"/>
              <a:t>This is RT-PCR data (n=7-10/group) for uncoupling proteins in skeletal muscle. </a:t>
            </a:r>
          </a:p>
          <a:p>
            <a:endParaRPr lang="en-US" sz="1600" dirty="0"/>
          </a:p>
          <a:p>
            <a:r>
              <a:rPr lang="en-US" sz="1600" dirty="0" smtClean="0"/>
              <a:t>UCP1 is barely detectable in skeletal muscle and therefore could not be reliably measured. UCP2 is elevated whereas UCP3 is reduced (although not significantly). Other known uncoupling/</a:t>
            </a:r>
            <a:r>
              <a:rPr lang="en-US" sz="1600" dirty="0" err="1" smtClean="0"/>
              <a:t>thermogenic</a:t>
            </a:r>
            <a:r>
              <a:rPr lang="en-US" sz="1600" dirty="0" smtClean="0"/>
              <a:t> mechanisms in muscle may also be elevated, arguing against a reduction in uncoupling as driving the lower energy expenditure in the MCP230 exposed mice.</a:t>
            </a:r>
            <a:endParaRPr lang="en-US" sz="1600" dirty="0"/>
          </a:p>
        </p:txBody>
      </p:sp>
      <p:graphicFrame>
        <p:nvGraphicFramePr>
          <p:cNvPr id="10" name="Chart 9"/>
          <p:cNvGraphicFramePr>
            <a:graphicFrameLocks/>
          </p:cNvGraphicFramePr>
          <p:nvPr>
            <p:extLst>
              <p:ext uri="{D42A27DB-BD31-4B8C-83A1-F6EECF244321}">
                <p14:modId xmlns:p14="http://schemas.microsoft.com/office/powerpoint/2010/main" val="4143207125"/>
              </p:ext>
            </p:extLst>
          </p:nvPr>
        </p:nvGraphicFramePr>
        <p:xfrm>
          <a:off x="9683514" y="3253078"/>
          <a:ext cx="2159000" cy="194733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9603077" y="5342467"/>
            <a:ext cx="2478601" cy="1323439"/>
          </a:xfrm>
          <a:prstGeom prst="rect">
            <a:avLst/>
          </a:prstGeom>
          <a:noFill/>
        </p:spPr>
        <p:txBody>
          <a:bodyPr wrap="square" rtlCol="0">
            <a:spAutoFit/>
          </a:bodyPr>
          <a:lstStyle/>
          <a:p>
            <a:r>
              <a:rPr lang="en-US" sz="1600" dirty="0" smtClean="0"/>
              <a:t>In </a:t>
            </a:r>
            <a:r>
              <a:rPr lang="en-US" sz="1600" dirty="0" err="1" smtClean="0"/>
              <a:t>eWAT</a:t>
            </a:r>
            <a:r>
              <a:rPr lang="en-US" sz="1600" dirty="0" smtClean="0"/>
              <a:t>, </a:t>
            </a:r>
            <a:r>
              <a:rPr lang="en-US" sz="1600" i="1" dirty="0" smtClean="0"/>
              <a:t>Ucp1</a:t>
            </a:r>
            <a:r>
              <a:rPr lang="en-US" sz="1600" dirty="0" smtClean="0"/>
              <a:t> is reduced in the MCP230-exposed mice, although this is not quite </a:t>
            </a:r>
            <a:r>
              <a:rPr lang="en-US" sz="1600" dirty="0" err="1" smtClean="0"/>
              <a:t>significnant</a:t>
            </a:r>
            <a:r>
              <a:rPr lang="en-US" sz="1600" dirty="0" smtClean="0"/>
              <a:t> (p=0.08, n=8-13)</a:t>
            </a:r>
            <a:endParaRPr lang="en-US" sz="1600" dirty="0"/>
          </a:p>
        </p:txBody>
      </p:sp>
    </p:spTree>
    <p:extLst>
      <p:ext uri="{BB962C8B-B14F-4D97-AF65-F5344CB8AC3E}">
        <p14:creationId xmlns:p14="http://schemas.microsoft.com/office/powerpoint/2010/main" val="2513579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1030</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Reviewer #1 “The report did not show any signaling data to support alteration in skeletal muscle metabolism or growth. It will be helpful to include some Western blot on phospho-proteins which are regulated by insulin/IGF1 (such as Akt and p70S6K).“</vt:lpstr>
      <vt:lpstr>Reviewer #1 “Does the alterations in ‘hunger hormones’ alter the feeding pattern of mice in response to light-dark cycle? It will be interesting to include this data if it is available from the metabolic cage experiments. For example, did the mice eat more frequently (though cumulative food intake is unaltered)?“</vt:lpstr>
      <vt:lpstr>Reviewer #1 “Despite the profound changes in ghrelin and GLP1 levels, MCP230 mice did not display any alteration in glucose and insulin levels, and the fat mass appear to be mildly affected. The authors should provide an explanation for this in the discussion. “</vt:lpstr>
      <vt:lpstr>Reviewer #1 “The authors provided data which indicated impaired mitochondrial biogenesis. The authors should provide some data on the upstream regulators of mitochondrial biogenesis such as PGC-1, PPAR or TFAM to strengthen the data.”</vt:lpstr>
      <vt:lpstr>Reviewer #1 “In Figure 5E, quantification of mitochondrial proteins revealed significant changes in NDUFB8 and ATP5A but the bands in the representative Western blot appeared unaltered (visually). Can the authors provide new analyses or blots which are more consistent? What is the significance that only NDUFB8 and ATP5A are elevated at the protein level?”</vt:lpstr>
      <vt:lpstr>Reviewer #2 “Functional measurements of insulin sensitivity are needed. A glucose tolerance test and insulin tolerance test would inform on whether the mice are metabolically compromised on the chow fed diet and high fat diet to match up with their increase in weight. Additionally ex vivo measurements of muscle insulin-stimulated glucose uptake would inform on whether the increase in adiposity alters skeletal muscle insulin sensitivity. Also- how long was the fast for Figure 3 data?”</vt:lpstr>
      <vt:lpstr>Reviewer #2 “It is unclear why the metabolic cage data is in chow fed mice while the mitochondrial experiments are in the HFD mice? It is currently inappropriate to try and explain the HFD mice skeletal muscle mitochondrial data with regards to the metabolic cage data. These seem to be completely different experimental groups and because of this, the proposed mechanisms are not supported by the data presented. ”</vt:lpstr>
      <vt:lpstr>Reviewer #2 “It is unclear why only VO2 is provided to explain energy expenditure. Please provide the Kcal data in addition to presenting the units in line 226-228. Also – considering energy expenditure is lower, analysis of uncoupling proteins in skeletal muscle and adipose depots may help inform on the mechanism.”</vt:lpstr>
      <vt:lpstr>Reviewer #2 “Based on the RER data – it seems that the Cabosil control alters energy metabolism independent of the EPFR as the Cabosil group and the MCP230 group both show increases in fat oxidation (or decreases in carbohydrate oxidation) comparable to saline. Thus, it is pertinent to ensure that the Cabosil is not a confounding variable. Also, why is the VO2 graph and the ambulatory movement graph labelled as both Saline and Cabosil while the RER is labeled as 3 groups? It is unclear what is happening here ”</vt:lpstr>
      <vt:lpstr>Reviewer #2 “The fact that mitochondrial protein expression does not correlate with citrate synthase activity is interestingly and should be further addressed. Functional experiments in freshly isolated mitochondrial or permeabilized myofibres would be important to investigate the functional significance of these differences.”</vt:lpstr>
      <vt:lpstr>Reviewer #2 “Figure 3A y-axis is unusual. What is the dose of EPFR compared to how much a human would be exposed to?”</vt:lpstr>
      <vt:lpstr>Reviewer #3 “No functional data provided for the mitochondria (i.e. mitochondrial respiration). When considering the defined hypotheses it would seem these measurements are necessary.” </vt:lpstr>
      <vt:lpstr>Reviewer #3 “In the same line of thinking, the discussion provides extended discussions on oxidative stress, yet the submission does not provide a single measure of oxidative stress.” </vt:lpstr>
      <vt:lpstr>Reviewer #3 “Also, there is a disconnect between the mtDNA results and the results obtained using the OXPHOS antibody with no clear explanation over why this may have occurred. Functional data or EM imaging likely would clear this up.” </vt:lpstr>
      <vt:lpstr>Reviewer #3 “Providing some sort of intervention that targets the skeletal muscle mitochondria to prevent the overall phenotype induced by the EPFR would significantly strengthen the study.” </vt:lpstr>
      <vt:lpstr>Reviewer #3 “Finally, the purpose of the idea was to determine if the animals develop a form of metabolic disease after the EPFR exposure. Thus the authors provided the animals with a HFD, however based on the way the data are presented it is challenging to determine if the HFD actually had an effect. Specifically, ther eis no attempt to determine if the mice develop any sort of glucose intolerance or insulin intolerance while on the HFD.”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Stephenson, Erin</dc:creator>
  <cp:lastModifiedBy>Stephenson, Erin</cp:lastModifiedBy>
  <cp:revision>51</cp:revision>
  <dcterms:created xsi:type="dcterms:W3CDTF">2016-01-25T19:58:04Z</dcterms:created>
  <dcterms:modified xsi:type="dcterms:W3CDTF">2016-01-25T22:44:20Z</dcterms:modified>
</cp:coreProperties>
</file>