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2" r:id="rId18"/>
    <p:sldId id="263" r:id="rId19"/>
    <p:sldId id="260" r:id="rId20"/>
    <p:sldId id="262" r:id="rId21"/>
    <p:sldId id="264" r:id="rId22"/>
    <p:sldId id="266" r:id="rId23"/>
    <p:sldId id="267" r:id="rId24"/>
    <p:sldId id="271" r:id="rId25"/>
    <p:sldId id="268" r:id="rId26"/>
    <p:sldId id="269" r:id="rId27"/>
    <p:sldId id="272" r:id="rId28"/>
    <p:sldId id="275" r:id="rId29"/>
    <p:sldId id="276" r:id="rId30"/>
    <p:sldId id="278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C0E1-BD5C-0446-92AB-909DA47EBC5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weight gain based on body composition and metabolic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WL and WG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85" y="1562099"/>
            <a:ext cx="7030933" cy="45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relation_percentWL_percent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66" y="3253100"/>
            <a:ext cx="5122333" cy="3604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35222" cy="37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66"/>
            <a:ext cx="5147286" cy="3454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866" y="3235271"/>
            <a:ext cx="5300133" cy="362272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55222" y="5802843"/>
            <a:ext cx="4826000" cy="43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The 95% CI for Kendall’s tau is (0.031, 0.281)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05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9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Relationship between Initial weight and WG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3623636"/>
            <a:ext cx="4810125" cy="32423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5780088"/>
            <a:ext cx="4826000" cy="43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The 95% CI for Kendall’s tau is (0.032, 0.315)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548"/>
            <a:ext cx="5143557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54" y="776111"/>
            <a:ext cx="7231089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727222" cy="3667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55" y="3450828"/>
            <a:ext cx="4882443" cy="34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Juvenile HFD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JuvHFD</a:t>
            </a:r>
            <a:r>
              <a:rPr lang="en-US" dirty="0" smtClean="0"/>
              <a:t> # 1 – Born 2014-04-21 (Mice #410-433)</a:t>
            </a:r>
          </a:p>
          <a:p>
            <a:r>
              <a:rPr lang="en-US" dirty="0" err="1" smtClean="0"/>
              <a:t>JuvHFD</a:t>
            </a:r>
            <a:r>
              <a:rPr lang="en-US" dirty="0" smtClean="0"/>
              <a:t> # 2 – Born 2014-07-07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– Born 2015-01-21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02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30016" y="3818009"/>
            <a:ext cx="827894" cy="433633"/>
            <a:chOff x="2138054" y="756311"/>
            <a:chExt cx="827894" cy="4336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06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predictors that can estimate the amount of weight gain after a fasting period of 16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# of </a:t>
            </a:r>
            <a:r>
              <a:rPr lang="en-US" dirty="0" err="1" smtClean="0"/>
              <a:t>vars</a:t>
            </a:r>
            <a:r>
              <a:rPr lang="en-US" dirty="0" smtClean="0"/>
              <a:t> to split at each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5" y="1285828"/>
            <a:ext cx="5646865" cy="55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1" y="2178163"/>
            <a:ext cx="4742569" cy="4679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1431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RE-EM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loss during fasting may be a predictor of weight gain after HFD.</a:t>
            </a:r>
          </a:p>
          <a:p>
            <a:pPr lvl="1"/>
            <a:r>
              <a:rPr lang="en-US" dirty="0" smtClean="0"/>
              <a:t>Previous cohorts 5-6: there appeared to be a negative relationship</a:t>
            </a:r>
          </a:p>
          <a:p>
            <a:pPr lvl="1"/>
            <a:r>
              <a:rPr lang="en-US" dirty="0" smtClean="0"/>
              <a:t>Current cohorts 7-8: there is a positive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5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sub &lt;- c(rep(TRUE, 96), rep(FALSE, 62))</a:t>
            </a:r>
            <a:endParaRPr lang="en-US" sz="2000" dirty="0" smtClean="0"/>
          </a:p>
          <a:p>
            <a:r>
              <a:rPr lang="en-US" sz="2000" dirty="0" smtClean="0"/>
              <a:t>weight.rf2 </a:t>
            </a:r>
            <a:r>
              <a:rPr lang="en-US" sz="2000" dirty="0"/>
              <a:t>&lt;- </a:t>
            </a:r>
            <a:r>
              <a:rPr lang="en-US" sz="2000" dirty="0" err="1"/>
              <a:t>REEMtree</a:t>
            </a:r>
            <a:r>
              <a:rPr lang="en-US" sz="2000" dirty="0"/>
              <a:t>(</a:t>
            </a:r>
            <a:r>
              <a:rPr lang="en-US" sz="2000" dirty="0" err="1"/>
              <a:t>Percent.WG</a:t>
            </a:r>
            <a:r>
              <a:rPr lang="en-US" sz="2000" dirty="0"/>
              <a:t>~ VO2.LBM + RER + </a:t>
            </a:r>
            <a:r>
              <a:rPr lang="en-US" sz="2000" dirty="0" err="1"/>
              <a:t>SumXYAmb</a:t>
            </a:r>
            <a:r>
              <a:rPr lang="en-US" sz="2000" dirty="0"/>
              <a:t>+</a:t>
            </a:r>
          </a:p>
          <a:p>
            <a:r>
              <a:rPr lang="en-US" sz="2000" dirty="0"/>
              <a:t>                     </a:t>
            </a:r>
            <a:r>
              <a:rPr lang="en-US" sz="2000" dirty="0" err="1"/>
              <a:t>Avg.Percent.FL</a:t>
            </a:r>
            <a:r>
              <a:rPr lang="en-US" sz="2000" dirty="0"/>
              <a:t> + </a:t>
            </a:r>
            <a:r>
              <a:rPr lang="en-US" sz="2000" dirty="0" err="1"/>
              <a:t>Avg.Percent.LL</a:t>
            </a:r>
            <a:r>
              <a:rPr lang="en-US" sz="2000" dirty="0"/>
              <a:t> + </a:t>
            </a:r>
            <a:r>
              <a:rPr lang="en-US" sz="2000" dirty="0" err="1"/>
              <a:t>Light.Dark</a:t>
            </a:r>
            <a:r>
              <a:rPr lang="en-US" sz="2000" dirty="0"/>
              <a:t> + Fast</a:t>
            </a:r>
          </a:p>
          <a:p>
            <a:r>
              <a:rPr lang="en-US" sz="2000" dirty="0"/>
              <a:t>                    , data=</a:t>
            </a:r>
            <a:r>
              <a:rPr lang="en-US" sz="2000" dirty="0" err="1"/>
              <a:t>combine.data</a:t>
            </a:r>
            <a:r>
              <a:rPr lang="en-US" sz="2000" dirty="0"/>
              <a:t>, random=~1|Subject, subset=sub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R2 = 0.288</a:t>
            </a:r>
          </a:p>
          <a:p>
            <a:r>
              <a:rPr lang="en-US" sz="2000" dirty="0" smtClean="0"/>
              <a:t>MSE = 190.12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493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0 at 1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649"/>
            <a:ext cx="9144000" cy="13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C57BL/6J </a:t>
            </a:r>
            <a:r>
              <a:rPr lang="en-US" dirty="0" smtClean="0"/>
              <a:t>mice</a:t>
            </a:r>
          </a:p>
          <a:p>
            <a:r>
              <a:rPr lang="en-US" dirty="0" smtClean="0"/>
              <a:t>HFD #5 – Born 2013-04-03 (n=24)</a:t>
            </a:r>
          </a:p>
          <a:p>
            <a:r>
              <a:rPr lang="en-US" dirty="0" smtClean="0"/>
              <a:t>HFD #6 – Born 2013-07-02 (n=24</a:t>
            </a:r>
            <a:endParaRPr lang="en-US" dirty="0"/>
          </a:p>
          <a:p>
            <a:r>
              <a:rPr lang="en-US" dirty="0" smtClean="0"/>
              <a:t>HFD #7 </a:t>
            </a:r>
            <a:r>
              <a:rPr lang="en-US" dirty="0" smtClean="0"/>
              <a:t>– cohort id is 8 </a:t>
            </a:r>
            <a:r>
              <a:rPr lang="en-US" dirty="0" smtClean="0"/>
              <a:t>(n</a:t>
            </a:r>
            <a:r>
              <a:rPr lang="en-US" dirty="0" smtClean="0"/>
              <a:t>=24)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HFD #8 </a:t>
            </a:r>
            <a:r>
              <a:rPr lang="en-US" dirty="0" smtClean="0"/>
              <a:t>– cohort id is 15 </a:t>
            </a:r>
            <a:r>
              <a:rPr lang="en-US" dirty="0" smtClean="0"/>
              <a:t>(n</a:t>
            </a:r>
            <a:r>
              <a:rPr lang="en-US" dirty="0" smtClean="0"/>
              <a:t>=30)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4740" y="6093665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09/22/</a:t>
            </a:r>
            <a:r>
              <a:rPr lang="en-US" sz="1400" dirty="0" smtClean="0"/>
              <a:t>2014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97225" y="5636196"/>
            <a:ext cx="693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</a:t>
            </a:r>
            <a:r>
              <a:rPr lang="en-US" sz="1400" dirty="0" smtClean="0"/>
              <a:t>01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73580" y="5633074"/>
            <a:ext cx="61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</a:t>
            </a:r>
            <a:r>
              <a:rPr lang="en-US" sz="1400" dirty="0" smtClean="0"/>
              <a:t>02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61500" y="6050861"/>
            <a:ext cx="100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2/24/2015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0096" y="3989607"/>
            <a:ext cx="8546704" cy="935391"/>
            <a:chOff x="140096" y="3989607"/>
            <a:chExt cx="8546704" cy="935391"/>
          </a:xfrm>
        </p:grpSpPr>
        <p:grpSp>
          <p:nvGrpSpPr>
            <p:cNvPr id="13" name="Group 12"/>
            <p:cNvGrpSpPr/>
            <p:nvPr/>
          </p:nvGrpSpPr>
          <p:grpSpPr>
            <a:xfrm>
              <a:off x="140096" y="3989607"/>
              <a:ext cx="8546704" cy="935391"/>
              <a:chOff x="140096" y="3676388"/>
              <a:chExt cx="8546704" cy="93539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36843" y="3676388"/>
                <a:ext cx="687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</a:t>
                </a:r>
                <a:r>
                  <a:rPr lang="en-US" sz="1400" dirty="0" smtClean="0"/>
                  <a:t>17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69464" y="3681830"/>
                <a:ext cx="6178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</a:t>
                </a:r>
                <a:r>
                  <a:rPr lang="en-US" sz="1400" dirty="0" smtClean="0"/>
                  <a:t>21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88971" y="3681830"/>
                <a:ext cx="6976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</a:t>
                </a:r>
                <a:r>
                  <a:rPr lang="en-US" sz="1400" dirty="0" smtClean="0"/>
                  <a:t>22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716051" y="4070083"/>
                <a:ext cx="9707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1/16/2015</a:t>
                </a:r>
                <a:endParaRPr lang="en-US" sz="1400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36785" y="3942442"/>
                <a:ext cx="7651984" cy="669337"/>
                <a:chOff x="634986" y="3406852"/>
                <a:chExt cx="7651984" cy="669337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491718" y="3406852"/>
                  <a:ext cx="8037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019058" y="3406852"/>
                  <a:ext cx="0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634986" y="3766200"/>
                  <a:ext cx="7651984" cy="309989"/>
                  <a:chOff x="634986" y="3766200"/>
                  <a:chExt cx="7651984" cy="309989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 flipV="1">
                    <a:off x="634986" y="3882115"/>
                    <a:ext cx="7651984" cy="4018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09192" y="3827968"/>
                    <a:ext cx="5277778" cy="166063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634986" y="3842270"/>
                    <a:ext cx="1856732" cy="1600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486418" y="3836270"/>
                    <a:ext cx="522774" cy="1524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287396" y="3768412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HFD</a:t>
                    </a:r>
                    <a:endParaRPr lang="en-US" sz="1400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21269" y="3766200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NCD</a:t>
                    </a:r>
                    <a:endParaRPr lang="en-US" sz="1400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05848" y="3766200"/>
                    <a:ext cx="6362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FAST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38" name="TextBox 37"/>
              <p:cNvSpPr txBox="1"/>
              <p:nvPr/>
            </p:nvSpPr>
            <p:spPr>
              <a:xfrm>
                <a:off x="140096" y="4108700"/>
                <a:ext cx="1382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08</a:t>
                </a:r>
                <a:r>
                  <a:rPr lang="en-US" sz="1400" dirty="0" smtClean="0"/>
                  <a:t>/11/</a:t>
                </a:r>
                <a:r>
                  <a:rPr lang="en-US" sz="1400" dirty="0" smtClean="0"/>
                  <a:t>2014</a:t>
                </a:r>
                <a:endParaRPr lang="en-US" sz="1400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856360" y="425566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36785" y="5951922"/>
            <a:ext cx="7651984" cy="682837"/>
            <a:chOff x="636785" y="5855511"/>
            <a:chExt cx="7651984" cy="68283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493517" y="585551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36785" y="5869011"/>
              <a:ext cx="7651984" cy="669337"/>
              <a:chOff x="634986" y="3406852"/>
              <a:chExt cx="7651984" cy="66933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3019058" y="3406852"/>
                <a:ext cx="0" cy="442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634986" y="3766200"/>
                <a:ext cx="7651984" cy="309989"/>
                <a:chOff x="634986" y="3766200"/>
                <a:chExt cx="7651984" cy="30998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634986" y="3882115"/>
                  <a:ext cx="7651984" cy="4018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3009192" y="3827968"/>
                  <a:ext cx="5277778" cy="1660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34986" y="3842270"/>
                  <a:ext cx="1856732" cy="160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86418" y="3836270"/>
                  <a:ext cx="522774" cy="1524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287396" y="3768412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HFD</a:t>
                  </a:r>
                  <a:endParaRPr lang="en-US" sz="14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221269" y="3766200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NCD</a:t>
                  </a:r>
                  <a:endParaRPr lang="en-US" sz="14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05848" y="3766200"/>
                  <a:ext cx="636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FAST</a:t>
                  </a:r>
                  <a:endParaRPr lang="en-US" sz="1400" dirty="0"/>
                </a:p>
              </p:txBody>
            </p:sp>
          </p:grpSp>
        </p:grpSp>
        <p:cxnSp>
          <p:nvCxnSpPr>
            <p:cNvPr id="40" name="Straight Arrow Connector 39"/>
            <p:cNvCxnSpPr/>
            <p:nvPr/>
          </p:nvCxnSpPr>
          <p:spPr>
            <a:xfrm>
              <a:off x="1868415" y="5862366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500723" y="5652204"/>
            <a:ext cx="6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11/26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09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6861"/>
              </p:ext>
            </p:extLst>
          </p:nvPr>
        </p:nvGraphicFramePr>
        <p:xfrm>
          <a:off x="1100666" y="2590800"/>
          <a:ext cx="70539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r>
                        <a:rPr lang="en-US" baseline="0" dirty="0" smtClean="0"/>
                        <a:t>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Lean</a:t>
                      </a:r>
                      <a:r>
                        <a:rPr lang="en-US" baseline="0" dirty="0" smtClean="0"/>
                        <a:t> &amp; Fat 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(n=30)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0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</a:t>
            </a:r>
            <a:endParaRPr lang="en-US" dirty="0"/>
          </a:p>
        </p:txBody>
      </p:sp>
      <p:pic>
        <p:nvPicPr>
          <p:cNvPr id="6" name="Content Placeholder 5" descr="Body_weight_Bar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41" r="-12941"/>
          <a:stretch>
            <a:fillRect/>
          </a:stretch>
        </p:blipFill>
        <p:spPr>
          <a:xfrm>
            <a:off x="-491066" y="1515663"/>
            <a:ext cx="6172200" cy="389083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824567"/>
            <a:ext cx="2171700" cy="1231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1668" y="1515663"/>
            <a:ext cx="33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initial weights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00" y="3860800"/>
            <a:ext cx="2120900" cy="1193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91668" y="3556130"/>
            <a:ext cx="33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fasted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6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HFD weights</a:t>
            </a:r>
            <a:endParaRPr lang="en-US" dirty="0"/>
          </a:p>
        </p:txBody>
      </p:sp>
      <p:pic>
        <p:nvPicPr>
          <p:cNvPr id="4" name="Content Placeholder 3" descr="Body_weight_Box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41" r="-12941"/>
          <a:stretch>
            <a:fillRect/>
          </a:stretch>
        </p:blipFill>
        <p:spPr>
          <a:xfrm>
            <a:off x="-321733" y="2057401"/>
            <a:ext cx="5842000" cy="3522133"/>
          </a:xfrm>
        </p:spPr>
      </p:pic>
      <p:sp>
        <p:nvSpPr>
          <p:cNvPr id="5" name="TextBox 4"/>
          <p:cNvSpPr txBox="1"/>
          <p:nvPr/>
        </p:nvSpPr>
        <p:spPr>
          <a:xfrm>
            <a:off x="5232401" y="2607863"/>
            <a:ext cx="33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Tukey’s</a:t>
            </a:r>
            <a:r>
              <a:rPr lang="en-US" dirty="0" smtClean="0"/>
              <a:t> post-hoc of after HFD weights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3314700"/>
            <a:ext cx="2095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 for weights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98" y="1862665"/>
            <a:ext cx="6685268" cy="40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3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normality for WL and WG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19300"/>
            <a:ext cx="4191000" cy="3248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1" y="1940609"/>
            <a:ext cx="4347632" cy="3259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8400" y="5672667"/>
            <a:ext cx="69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Shapiro’s p-values for WL and WG are 0.00307 and 0.0124,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5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437</Words>
  <Application>Microsoft Macintosh PowerPoint</Application>
  <PresentationFormat>On-screen Show (4:3)</PresentationFormat>
  <Paragraphs>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Predicting weight gain based on body composition and metabolic rate</vt:lpstr>
      <vt:lpstr>Objective</vt:lpstr>
      <vt:lpstr>Hypothesis</vt:lpstr>
      <vt:lpstr>Experimental design</vt:lpstr>
      <vt:lpstr>Available Data</vt:lpstr>
      <vt:lpstr>Body weight</vt:lpstr>
      <vt:lpstr>HFD weights</vt:lpstr>
      <vt:lpstr>Density plots for weights</vt:lpstr>
      <vt:lpstr>Checking normality for WL and WG</vt:lpstr>
      <vt:lpstr>Relationship between WL and WG</vt:lpstr>
      <vt:lpstr>PowerPoint Presentation</vt:lpstr>
      <vt:lpstr>PowerPoint Presentation</vt:lpstr>
      <vt:lpstr>Relationship between Initial weight and WG</vt:lpstr>
      <vt:lpstr>PowerPoint Presentation</vt:lpstr>
      <vt:lpstr>PowerPoint Presentation</vt:lpstr>
      <vt:lpstr>Juvenile HFD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# of vars to split at each node</vt:lpstr>
      <vt:lpstr>PowerPoint Presentation</vt:lpstr>
      <vt:lpstr>PowerPoint Presentation</vt:lpstr>
      <vt:lpstr>PowerPoint Presentation</vt:lpstr>
      <vt:lpstr>RE-EM tree</vt:lpstr>
      <vt:lpstr>PowerPoint Presentation</vt:lpstr>
      <vt:lpstr>PowerPoint Presentation</vt:lpstr>
      <vt:lpstr>PowerPoint Presentation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weight gain based on body composition and metabolic rates using random forest algorithm</dc:title>
  <dc:creator>Quynh Tran</dc:creator>
  <cp:lastModifiedBy>Quynh Tran</cp:lastModifiedBy>
  <cp:revision>55</cp:revision>
  <dcterms:created xsi:type="dcterms:W3CDTF">2015-03-31T16:43:34Z</dcterms:created>
  <dcterms:modified xsi:type="dcterms:W3CDTF">2015-11-10T17:01:40Z</dcterms:modified>
</cp:coreProperties>
</file>