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63" r:id="rId6"/>
    <p:sldId id="260" r:id="rId7"/>
    <p:sldId id="262" r:id="rId8"/>
    <p:sldId id="264" r:id="rId9"/>
    <p:sldId id="266" r:id="rId10"/>
    <p:sldId id="267" r:id="rId11"/>
    <p:sldId id="271" r:id="rId12"/>
    <p:sldId id="268" r:id="rId13"/>
    <p:sldId id="269" r:id="rId14"/>
    <p:sldId id="272" r:id="rId15"/>
    <p:sldId id="275" r:id="rId16"/>
    <p:sldId id="276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92" y="-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C0E1-BD5C-0446-92AB-909DA47EBC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weight gain based on body composition and metabolic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3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# of </a:t>
            </a:r>
            <a:r>
              <a:rPr lang="en-US" dirty="0" err="1" smtClean="0"/>
              <a:t>vars</a:t>
            </a:r>
            <a:r>
              <a:rPr lang="en-US" dirty="0" smtClean="0"/>
              <a:t> to split at each node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65" y="1285828"/>
            <a:ext cx="5646865" cy="55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1" y="2178163"/>
            <a:ext cx="4742569" cy="46798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01431" cy="4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RE-EM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sub &lt;- c(rep(TRUE, 96), rep(FALSE, 62))</a:t>
            </a:r>
            <a:endParaRPr lang="en-US" sz="2000" dirty="0" smtClean="0"/>
          </a:p>
          <a:p>
            <a:r>
              <a:rPr lang="en-US" sz="2000" dirty="0" smtClean="0"/>
              <a:t>weight.rf2 </a:t>
            </a:r>
            <a:r>
              <a:rPr lang="en-US" sz="2000" dirty="0"/>
              <a:t>&lt;- </a:t>
            </a:r>
            <a:r>
              <a:rPr lang="en-US" sz="2000" dirty="0" err="1"/>
              <a:t>REEMtree</a:t>
            </a:r>
            <a:r>
              <a:rPr lang="en-US" sz="2000" dirty="0"/>
              <a:t>(</a:t>
            </a:r>
            <a:r>
              <a:rPr lang="en-US" sz="2000" dirty="0" err="1"/>
              <a:t>Percent.WG</a:t>
            </a:r>
            <a:r>
              <a:rPr lang="en-US" sz="2000" dirty="0"/>
              <a:t>~ VO2.LBM + RER + </a:t>
            </a:r>
            <a:r>
              <a:rPr lang="en-US" sz="2000" dirty="0" err="1"/>
              <a:t>SumXYAmb</a:t>
            </a:r>
            <a:r>
              <a:rPr lang="en-US" sz="2000" dirty="0"/>
              <a:t>+</a:t>
            </a:r>
          </a:p>
          <a:p>
            <a:r>
              <a:rPr lang="en-US" sz="2000" dirty="0"/>
              <a:t>                     </a:t>
            </a:r>
            <a:r>
              <a:rPr lang="en-US" sz="2000" dirty="0" err="1"/>
              <a:t>Avg.Percent.FL</a:t>
            </a:r>
            <a:r>
              <a:rPr lang="en-US" sz="2000" dirty="0"/>
              <a:t> + </a:t>
            </a:r>
            <a:r>
              <a:rPr lang="en-US" sz="2000" dirty="0" err="1"/>
              <a:t>Avg.Percent.LL</a:t>
            </a:r>
            <a:r>
              <a:rPr lang="en-US" sz="2000" dirty="0"/>
              <a:t> + </a:t>
            </a:r>
            <a:r>
              <a:rPr lang="en-US" sz="2000" dirty="0" err="1"/>
              <a:t>Light.Dark</a:t>
            </a:r>
            <a:r>
              <a:rPr lang="en-US" sz="2000" dirty="0"/>
              <a:t> + Fast</a:t>
            </a:r>
          </a:p>
          <a:p>
            <a:r>
              <a:rPr lang="en-US" sz="2000" dirty="0"/>
              <a:t>                    , data=</a:t>
            </a:r>
            <a:r>
              <a:rPr lang="en-US" sz="2000" dirty="0" err="1"/>
              <a:t>combine.data</a:t>
            </a:r>
            <a:r>
              <a:rPr lang="en-US" sz="2000" dirty="0"/>
              <a:t>, random=~1|Subject, subset=sub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R2 = 0.288</a:t>
            </a:r>
          </a:p>
          <a:p>
            <a:r>
              <a:rPr lang="en-US" sz="2000" dirty="0" smtClean="0"/>
              <a:t>MSE = 190.12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49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0 at 1.5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649"/>
            <a:ext cx="9144000" cy="13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predictors that can estimate the amount of weight gain after a fasting period of 16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C57BL/6J mice</a:t>
            </a:r>
          </a:p>
          <a:p>
            <a:endParaRPr lang="en-US" dirty="0"/>
          </a:p>
          <a:p>
            <a:r>
              <a:rPr lang="en-US" dirty="0" smtClean="0"/>
              <a:t>HFD#8 – cohort id is 8 (training data set, n=24)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HFD#9 – cohort id is 15 (evaluation data set, n=30)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600" y="3520344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10/17/2014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60591" y="3988701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10/21/2014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09163" y="4002331"/>
            <a:ext cx="120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10/22/2014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95719" y="3528493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1/16/2015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4740" y="5797802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11/26/2014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78381" y="5643914"/>
            <a:ext cx="8037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40809" y="6230571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12/01/2014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4493" y="6230571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12/02/2014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761499" y="5759283"/>
            <a:ext cx="13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2/24/2015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4986" y="3406852"/>
            <a:ext cx="7651984" cy="669337"/>
            <a:chOff x="634986" y="3406852"/>
            <a:chExt cx="7651984" cy="669337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491718" y="3406852"/>
              <a:ext cx="8037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19058" y="3406852"/>
              <a:ext cx="0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634986" y="3766200"/>
              <a:ext cx="7651984" cy="309989"/>
              <a:chOff x="634986" y="3766200"/>
              <a:chExt cx="7651984" cy="30998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634986" y="3882115"/>
                <a:ext cx="7651984" cy="4018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3009192" y="3827968"/>
                <a:ext cx="5277778" cy="1660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4986" y="3842270"/>
                <a:ext cx="1856732" cy="16006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86418" y="3836270"/>
                <a:ext cx="522774" cy="1524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287396" y="3768412"/>
                <a:ext cx="771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HFD</a:t>
                </a:r>
                <a:endParaRPr 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221269" y="3766200"/>
                <a:ext cx="771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NCD</a:t>
                </a:r>
                <a:endParaRPr 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05848" y="3766200"/>
                <a:ext cx="636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FAST</a:t>
                </a:r>
                <a:endParaRPr lang="en-US" sz="1400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636785" y="5648722"/>
            <a:ext cx="7651984" cy="669337"/>
            <a:chOff x="634986" y="3406852"/>
            <a:chExt cx="7651984" cy="66933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019058" y="3406852"/>
              <a:ext cx="0" cy="442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634986" y="3766200"/>
              <a:ext cx="7651984" cy="309989"/>
              <a:chOff x="634986" y="3766200"/>
              <a:chExt cx="7651984" cy="30998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634986" y="3882115"/>
                <a:ext cx="7651984" cy="4018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009192" y="3827968"/>
                <a:ext cx="5277778" cy="1660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34986" y="3842270"/>
                <a:ext cx="1856732" cy="16006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86418" y="3836270"/>
                <a:ext cx="522774" cy="1524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287396" y="3768412"/>
                <a:ext cx="771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HFD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21269" y="3766200"/>
                <a:ext cx="771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NCD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05848" y="3766200"/>
                <a:ext cx="636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FAST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94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408623"/>
              </p:ext>
            </p:extLst>
          </p:nvPr>
        </p:nvGraphicFramePr>
        <p:xfrm>
          <a:off x="1100666" y="2590800"/>
          <a:ext cx="705394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r>
                        <a:rPr lang="en-US" baseline="0" dirty="0" smtClean="0"/>
                        <a:t>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Lean</a:t>
                      </a:r>
                      <a:r>
                        <a:rPr lang="en-US" baseline="0" dirty="0" smtClean="0"/>
                        <a:t> &amp; Fat 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Hormones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yet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0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30016" y="3818009"/>
            <a:ext cx="827894" cy="433633"/>
            <a:chOff x="2138054" y="756311"/>
            <a:chExt cx="827894" cy="4336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06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5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234</Words>
  <Application>Microsoft Macintosh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Predicting weight gain based on body composition and metabolic rate</vt:lpstr>
      <vt:lpstr>Objective</vt:lpstr>
      <vt:lpstr>Experimental design</vt:lpstr>
      <vt:lpstr>Data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# of vars to split at each node</vt:lpstr>
      <vt:lpstr>PowerPoint Presentation</vt:lpstr>
      <vt:lpstr>PowerPoint Presentation</vt:lpstr>
      <vt:lpstr>PowerPoint Presentation</vt:lpstr>
      <vt:lpstr>RE-EM tree</vt:lpstr>
      <vt:lpstr>PowerPoint Presentation</vt:lpstr>
      <vt:lpstr>PowerPoint Presentation</vt:lpstr>
      <vt:lpstr>PowerPoint Presentation</vt:lpstr>
    </vt:vector>
  </TitlesOfParts>
  <Company>UTHSC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weight gain based on body composition and metabolic rates using random forest algorithm</dc:title>
  <dc:creator>Quynh Tran</dc:creator>
  <cp:lastModifiedBy>Quynh Tran</cp:lastModifiedBy>
  <cp:revision>30</cp:revision>
  <dcterms:created xsi:type="dcterms:W3CDTF">2015-03-31T16:43:34Z</dcterms:created>
  <dcterms:modified xsi:type="dcterms:W3CDTF">2015-11-06T23:36:10Z</dcterms:modified>
</cp:coreProperties>
</file>