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81" r:id="rId4"/>
    <p:sldId id="258" r:id="rId5"/>
    <p:sldId id="280" r:id="rId6"/>
    <p:sldId id="294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90" r:id="rId15"/>
    <p:sldId id="291" r:id="rId16"/>
    <p:sldId id="295" r:id="rId17"/>
    <p:sldId id="263" r:id="rId18"/>
    <p:sldId id="260" r:id="rId19"/>
    <p:sldId id="302" r:id="rId20"/>
    <p:sldId id="292" r:id="rId21"/>
    <p:sldId id="297" r:id="rId22"/>
    <p:sldId id="298" r:id="rId23"/>
    <p:sldId id="299" r:id="rId24"/>
    <p:sldId id="300" r:id="rId25"/>
    <p:sldId id="301" r:id="rId26"/>
    <p:sldId id="303" r:id="rId27"/>
    <p:sldId id="293" r:id="rId28"/>
    <p:sldId id="262" r:id="rId29"/>
    <p:sldId id="264" r:id="rId30"/>
    <p:sldId id="266" r:id="rId31"/>
    <p:sldId id="267" r:id="rId32"/>
    <p:sldId id="271" r:id="rId33"/>
    <p:sldId id="268" r:id="rId34"/>
    <p:sldId id="269" r:id="rId35"/>
    <p:sldId id="272" r:id="rId36"/>
    <p:sldId id="275" r:id="rId37"/>
    <p:sldId id="276" r:id="rId38"/>
    <p:sldId id="278" r:id="rId39"/>
    <p:sldId id="279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0" d="100"/>
          <a:sy n="90" d="100"/>
        </p:scale>
        <p:origin x="-880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printerSettings" Target="printerSettings/printerSettings1.bin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C0E1-BD5C-0446-92AB-909DA47EBC51}" type="datetimeFigureOut">
              <a:rPr lang="en-US" smtClean="0"/>
              <a:t>11/25/15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B6BD-26CE-AA49-9400-47B77588E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712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C0E1-BD5C-0446-92AB-909DA47EBC51}" type="datetimeFigureOut">
              <a:rPr lang="en-US" smtClean="0"/>
              <a:t>11/25/15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B6BD-26CE-AA49-9400-47B77588E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922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C0E1-BD5C-0446-92AB-909DA47EBC51}" type="datetimeFigureOut">
              <a:rPr lang="en-US" smtClean="0"/>
              <a:t>11/25/15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B6BD-26CE-AA49-9400-47B77588E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437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C0E1-BD5C-0446-92AB-909DA47EBC51}" type="datetimeFigureOut">
              <a:rPr lang="en-US" smtClean="0"/>
              <a:t>11/25/15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B6BD-26CE-AA49-9400-47B77588E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778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C0E1-BD5C-0446-92AB-909DA47EBC51}" type="datetimeFigureOut">
              <a:rPr lang="en-US" smtClean="0"/>
              <a:t>11/25/15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B6BD-26CE-AA49-9400-47B77588E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270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C0E1-BD5C-0446-92AB-909DA47EBC51}" type="datetimeFigureOut">
              <a:rPr lang="en-US" smtClean="0"/>
              <a:t>11/25/15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B6BD-26CE-AA49-9400-47B77588E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960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C0E1-BD5C-0446-92AB-909DA47EBC51}" type="datetimeFigureOut">
              <a:rPr lang="en-US" smtClean="0"/>
              <a:t>11/25/15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B6BD-26CE-AA49-9400-47B77588E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135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C0E1-BD5C-0446-92AB-909DA47EBC51}" type="datetimeFigureOut">
              <a:rPr lang="en-US" smtClean="0"/>
              <a:t>11/25/15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B6BD-26CE-AA49-9400-47B77588E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98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C0E1-BD5C-0446-92AB-909DA47EBC51}" type="datetimeFigureOut">
              <a:rPr lang="en-US" smtClean="0"/>
              <a:t>11/25/15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B6BD-26CE-AA49-9400-47B77588E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730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C0E1-BD5C-0446-92AB-909DA47EBC51}" type="datetimeFigureOut">
              <a:rPr lang="en-US" smtClean="0"/>
              <a:t>11/25/15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B6BD-26CE-AA49-9400-47B77588E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962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C0E1-BD5C-0446-92AB-909DA47EBC51}" type="datetimeFigureOut">
              <a:rPr lang="en-US" smtClean="0"/>
              <a:t>11/25/15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B6BD-26CE-AA49-9400-47B77588E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586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BC0E1-BD5C-0446-92AB-909DA47EBC51}" type="datetimeFigureOut">
              <a:rPr lang="en-US" smtClean="0"/>
              <a:t>11/25/15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3B6BD-26CE-AA49-9400-47B77588E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505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Relationship Id="rId3" Type="http://schemas.openxmlformats.org/officeDocument/2006/relationships/image" Target="../media/image8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Relationship Id="rId3" Type="http://schemas.openxmlformats.org/officeDocument/2006/relationships/image" Target="../media/image11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emf"/><Relationship Id="rId3" Type="http://schemas.openxmlformats.org/officeDocument/2006/relationships/image" Target="../media/image13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emf"/><Relationship Id="rId3" Type="http://schemas.openxmlformats.org/officeDocument/2006/relationships/image" Target="../media/image16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emf"/><Relationship Id="rId3" Type="http://schemas.openxmlformats.org/officeDocument/2006/relationships/image" Target="../media/image20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emf"/><Relationship Id="rId3" Type="http://schemas.openxmlformats.org/officeDocument/2006/relationships/image" Target="../media/image22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emf"/><Relationship Id="rId3" Type="http://schemas.openxmlformats.org/officeDocument/2006/relationships/image" Target="../media/image24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emf"/><Relationship Id="rId3" Type="http://schemas.openxmlformats.org/officeDocument/2006/relationships/image" Target="../media/image26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emf"/><Relationship Id="rId3" Type="http://schemas.openxmlformats.org/officeDocument/2006/relationships/image" Target="../media/image28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emf"/><Relationship Id="rId3" Type="http://schemas.openxmlformats.org/officeDocument/2006/relationships/image" Target="../media/image30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Relationship Id="rId3" Type="http://schemas.openxmlformats.org/officeDocument/2006/relationships/image" Target="../media/image37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Relationship Id="rId3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Predicting weight gain based on body composition and metabolic rate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376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normality for WL and WG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68400" y="5672667"/>
            <a:ext cx="6925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Shapiro’s p-values for WL and WG are </a:t>
            </a:r>
            <a:r>
              <a:rPr lang="en-US" dirty="0" smtClean="0"/>
              <a:t>0.6206632 </a:t>
            </a:r>
            <a:r>
              <a:rPr lang="en-US" dirty="0" smtClean="0"/>
              <a:t>and </a:t>
            </a:r>
            <a:r>
              <a:rPr lang="en-US" dirty="0" smtClean="0"/>
              <a:t>0.0097316, </a:t>
            </a:r>
            <a:r>
              <a:rPr lang="en-US" dirty="0" smtClean="0"/>
              <a:t>respectively.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78" y="1848887"/>
            <a:ext cx="4106333" cy="33513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1444" y="1933223"/>
            <a:ext cx="4501445" cy="322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359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Relationship between WL and WG</a:t>
            </a:r>
            <a:endParaRPr lang="en-US" dirty="0"/>
          </a:p>
        </p:txBody>
      </p:sp>
      <p:pic>
        <p:nvPicPr>
          <p:cNvPr id="3" name="Picture 2" descr="Correlation_WL_WG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817" y="1114778"/>
            <a:ext cx="7521849" cy="5207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229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orrelation_WL_WG_each_cohor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769556" cy="3753556"/>
          </a:xfrm>
          <a:prstGeom prst="rect">
            <a:avLst/>
          </a:prstGeom>
        </p:spPr>
      </p:pic>
      <p:pic>
        <p:nvPicPr>
          <p:cNvPr id="3" name="Picture 2" descr="Correlation_percentWL_percentWG_each_cohort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0444" y="3380152"/>
            <a:ext cx="5023556" cy="3477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911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501445"/>
            <a:ext cx="4028252" cy="1741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/>
              <a:t>The 95% CI for Kendall’s tau is (</a:t>
            </a:r>
            <a:r>
              <a:rPr lang="en-US" sz="2000" dirty="0" smtClean="0"/>
              <a:t>0.149, 0.375)</a:t>
            </a:r>
            <a:endParaRPr lang="en-US" sz="2000" dirty="0"/>
          </a:p>
        </p:txBody>
      </p:sp>
      <p:pic>
        <p:nvPicPr>
          <p:cNvPr id="5" name="Picture 4" descr="Correlation_WL_WG_all_cohor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830703" cy="3344333"/>
          </a:xfrm>
          <a:prstGeom prst="rect">
            <a:avLst/>
          </a:prstGeom>
        </p:spPr>
      </p:pic>
      <p:pic>
        <p:nvPicPr>
          <p:cNvPr id="6" name="Picture 5" descr="Correlation_percentWL_percentWG_all_cohort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030" y="3048000"/>
            <a:ext cx="5270969" cy="3649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0504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 descr="Correlation_PercentFatMassPre-fasted_PercentWG_each_cohor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978" y="1284111"/>
            <a:ext cx="64008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285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orrelation_PercentFatMassFasted_PercentWG_each_cohor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4984529" cy="3450828"/>
          </a:xfrm>
          <a:prstGeom prst="rect">
            <a:avLst/>
          </a:prstGeom>
        </p:spPr>
      </p:pic>
      <p:pic>
        <p:nvPicPr>
          <p:cNvPr id="5" name="Picture 4" descr="Correlation_PercentFatFasted_PercentWG_cohort8_9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4622" y="3330222"/>
            <a:ext cx="4899378" cy="3499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69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Body composition and Clams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Cohort 7 and 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1879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ody_weight_LinePlot_cohort7and8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189" y="705555"/>
            <a:ext cx="6616700" cy="523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0695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Body_composition_Barplot_cohort7and8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534" y="239889"/>
            <a:ext cx="6400800" cy="64008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2130016" y="3818009"/>
            <a:ext cx="827894" cy="433633"/>
            <a:chOff x="2138054" y="756311"/>
            <a:chExt cx="827894" cy="433633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2138054" y="1077025"/>
              <a:ext cx="81985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2290772" y="756311"/>
              <a:ext cx="4822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*</a:t>
              </a:r>
              <a:endParaRPr lang="en-US" dirty="0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2138054" y="1077025"/>
              <a:ext cx="0" cy="11252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2965948" y="1077418"/>
              <a:ext cx="0" cy="11252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2130016" y="1058370"/>
            <a:ext cx="827894" cy="433633"/>
            <a:chOff x="2138054" y="756311"/>
            <a:chExt cx="827894" cy="433633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2138054" y="1077025"/>
              <a:ext cx="81985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290772" y="756311"/>
              <a:ext cx="4822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*</a:t>
              </a:r>
              <a:endParaRPr lang="en-US" dirty="0"/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2138054" y="1077025"/>
              <a:ext cx="0" cy="11252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2965948" y="1077418"/>
              <a:ext cx="0" cy="11252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60687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Cohort 8 doesn’t have CLAMS after fasting.</a:t>
            </a:r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36785" y="3270811"/>
            <a:ext cx="7651984" cy="682837"/>
            <a:chOff x="636785" y="5855511"/>
            <a:chExt cx="7651984" cy="682837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2493517" y="5855511"/>
              <a:ext cx="8037" cy="44206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/>
            <p:cNvGrpSpPr/>
            <p:nvPr/>
          </p:nvGrpSpPr>
          <p:grpSpPr>
            <a:xfrm>
              <a:off x="636785" y="5869011"/>
              <a:ext cx="7651984" cy="669337"/>
              <a:chOff x="634986" y="3406852"/>
              <a:chExt cx="7651984" cy="669337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>
                <a:off x="3019058" y="3406852"/>
                <a:ext cx="0" cy="44206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" name="Group 8"/>
              <p:cNvGrpSpPr/>
              <p:nvPr/>
            </p:nvGrpSpPr>
            <p:grpSpPr>
              <a:xfrm>
                <a:off x="634986" y="3766200"/>
                <a:ext cx="7651984" cy="309989"/>
                <a:chOff x="634986" y="3766200"/>
                <a:chExt cx="7651984" cy="309989"/>
              </a:xfrm>
            </p:grpSpPr>
            <p:cxnSp>
              <p:nvCxnSpPr>
                <p:cNvPr id="10" name="Straight Connector 9"/>
                <p:cNvCxnSpPr/>
                <p:nvPr/>
              </p:nvCxnSpPr>
              <p:spPr>
                <a:xfrm flipV="1">
                  <a:off x="634986" y="3882115"/>
                  <a:ext cx="7651984" cy="40186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" name="Rectangle 10"/>
                <p:cNvSpPr/>
                <p:nvPr/>
              </p:nvSpPr>
              <p:spPr>
                <a:xfrm>
                  <a:off x="3009192" y="3827968"/>
                  <a:ext cx="5277778" cy="166063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>
                  <a:off x="634986" y="3842270"/>
                  <a:ext cx="1856732" cy="160061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ectangle 12"/>
                <p:cNvSpPr/>
                <p:nvPr/>
              </p:nvSpPr>
              <p:spPr>
                <a:xfrm>
                  <a:off x="2486418" y="3836270"/>
                  <a:ext cx="522774" cy="152431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5287396" y="3768412"/>
                  <a:ext cx="77194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HFD</a:t>
                  </a:r>
                  <a:endParaRPr lang="en-US" sz="1400" dirty="0"/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1221269" y="3766200"/>
                  <a:ext cx="77194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NCD</a:t>
                  </a:r>
                  <a:endParaRPr lang="en-US" sz="1400" dirty="0"/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2505848" y="3766200"/>
                  <a:ext cx="63629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FAST</a:t>
                  </a:r>
                  <a:endParaRPr lang="en-US" sz="1400" dirty="0"/>
                </a:p>
              </p:txBody>
            </p:sp>
          </p:grpSp>
        </p:grpSp>
        <p:cxnSp>
          <p:nvCxnSpPr>
            <p:cNvPr id="7" name="Straight Arrow Connector 6"/>
            <p:cNvCxnSpPr/>
            <p:nvPr/>
          </p:nvCxnSpPr>
          <p:spPr>
            <a:xfrm>
              <a:off x="1868415" y="5862366"/>
              <a:ext cx="8037" cy="44206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ight Brace 16"/>
          <p:cNvSpPr/>
          <p:nvPr/>
        </p:nvSpPr>
        <p:spPr>
          <a:xfrm rot="5400000">
            <a:off x="2628755" y="3728345"/>
            <a:ext cx="264900" cy="519303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681112" y="4120447"/>
            <a:ext cx="1493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During fasting</a:t>
            </a:r>
            <a:endParaRPr lang="en-US" dirty="0"/>
          </a:p>
        </p:txBody>
      </p:sp>
      <p:sp>
        <p:nvSpPr>
          <p:cNvPr id="22" name="Right Arrow 21"/>
          <p:cNvSpPr/>
          <p:nvPr/>
        </p:nvSpPr>
        <p:spPr>
          <a:xfrm>
            <a:off x="3010991" y="3005668"/>
            <a:ext cx="1484503" cy="25042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 rot="10800000">
            <a:off x="1622777" y="3005668"/>
            <a:ext cx="865439" cy="250422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223068" y="2632761"/>
            <a:ext cx="11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Pre-fasting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010991" y="2632761"/>
            <a:ext cx="1356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After-fasting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424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identify predictors that can estimate the amount of weight gain after a fasting period of 16 hours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900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mbulatory_Ligh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067807" cy="4007556"/>
          </a:xfrm>
          <a:prstGeom prst="rect">
            <a:avLst/>
          </a:prstGeom>
        </p:spPr>
      </p:pic>
      <p:pic>
        <p:nvPicPr>
          <p:cNvPr id="2" name="Picture 1" descr="Ambulatory_Dark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4425" y="2808110"/>
            <a:ext cx="5049963" cy="3993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0295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VO2.LBM_Ligh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4889363" cy="3866444"/>
          </a:xfrm>
          <a:prstGeom prst="rect">
            <a:avLst/>
          </a:prstGeom>
        </p:spPr>
      </p:pic>
      <p:pic>
        <p:nvPicPr>
          <p:cNvPr id="2" name="Picture 1" descr="VO2.LBM_Dark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9726" y="2892778"/>
            <a:ext cx="5014273" cy="3965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1396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ER_Ligh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221111" cy="4128786"/>
          </a:xfrm>
          <a:prstGeom prst="rect">
            <a:avLst/>
          </a:prstGeom>
        </p:spPr>
      </p:pic>
      <p:pic>
        <p:nvPicPr>
          <p:cNvPr id="2" name="Picture 1" descr="RER_Dark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7607" y="2909711"/>
            <a:ext cx="5046393" cy="3990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1997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VO2.LBM_vs_PercentWG_Dark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1110" y="2751530"/>
            <a:ext cx="5192889" cy="4106469"/>
          </a:xfrm>
          <a:prstGeom prst="rect">
            <a:avLst/>
          </a:prstGeom>
        </p:spPr>
      </p:pic>
      <p:pic>
        <p:nvPicPr>
          <p:cNvPr id="4" name="Picture 3" descr="VO2.LBM_vs_PercentWG_Light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4924778" cy="389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0610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ER_vs_PercentWG_Dark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222" y="2963550"/>
            <a:ext cx="4924777" cy="3894449"/>
          </a:xfrm>
          <a:prstGeom prst="rect">
            <a:avLst/>
          </a:prstGeom>
        </p:spPr>
      </p:pic>
      <p:pic>
        <p:nvPicPr>
          <p:cNvPr id="3" name="Picture 2" descr="RER_vs_PercentWG_Light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42556" cy="3671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9070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mbulatory_vs_PercentWG_Dark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8556" y="3097456"/>
            <a:ext cx="4755444" cy="3760543"/>
          </a:xfrm>
          <a:prstGeom prst="rect">
            <a:avLst/>
          </a:prstGeom>
        </p:spPr>
      </p:pic>
      <p:pic>
        <p:nvPicPr>
          <p:cNvPr id="2" name="Picture 1" descr="Ambulatory_vs_PercentWG_Light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868333" cy="384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9115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57699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Juvenile HFD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JuvHFD</a:t>
            </a:r>
            <a:r>
              <a:rPr lang="en-US" dirty="0" smtClean="0"/>
              <a:t> # 1 – Born 2014-04-21 (Mice #410-433)</a:t>
            </a:r>
          </a:p>
          <a:p>
            <a:r>
              <a:rPr lang="en-US" dirty="0" err="1" smtClean="0"/>
              <a:t>JuvHFD</a:t>
            </a:r>
            <a:r>
              <a:rPr lang="en-US" dirty="0" smtClean="0"/>
              <a:t> # 2 – Born 2014-07-07</a:t>
            </a:r>
          </a:p>
          <a:p>
            <a:r>
              <a:rPr lang="en-US" dirty="0" err="1" smtClean="0"/>
              <a:t>RNAseq</a:t>
            </a:r>
            <a:r>
              <a:rPr lang="en-US" dirty="0" smtClean="0"/>
              <a:t> – Born 2015-01-21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6694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00" y="0"/>
            <a:ext cx="69499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2907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00" y="0"/>
            <a:ext cx="69499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950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Weight loss during fasting may be a predictor of weight gain after HFD.</a:t>
            </a:r>
          </a:p>
          <a:p>
            <a:pPr lvl="1"/>
            <a:r>
              <a:rPr lang="en-US" dirty="0" smtClean="0"/>
              <a:t>Previous cohorts 5-6: there appeared to be a negative relationship</a:t>
            </a:r>
          </a:p>
          <a:p>
            <a:pPr lvl="1"/>
            <a:r>
              <a:rPr lang="en-US" dirty="0" smtClean="0"/>
              <a:t>Current cohorts 7-8: there is a positive relationship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8653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00" y="0"/>
            <a:ext cx="69499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1390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00" y="0"/>
            <a:ext cx="69499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3381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Optimal # of </a:t>
            </a:r>
            <a:r>
              <a:rPr lang="en-US" dirty="0" err="1" smtClean="0"/>
              <a:t>vars</a:t>
            </a:r>
            <a:r>
              <a:rPr lang="en-US" dirty="0" smtClean="0"/>
              <a:t> to split at each node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165" y="1285828"/>
            <a:ext cx="5646865" cy="5572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3757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1431" y="2178163"/>
            <a:ext cx="4742569" cy="467983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401431" cy="4343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4312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00" y="0"/>
            <a:ext cx="69499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7857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00" y="0"/>
            <a:ext cx="69499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9452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RE-EM tree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0196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00" y="0"/>
            <a:ext cx="69499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3969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sz="2000" dirty="0"/>
              <a:t>sub &lt;- c(rep(TRUE, 96), rep(FALSE, 62))</a:t>
            </a:r>
            <a:endParaRPr lang="en-US" sz="2000" dirty="0" smtClean="0"/>
          </a:p>
          <a:p>
            <a:r>
              <a:rPr lang="en-US" sz="2000" dirty="0" smtClean="0"/>
              <a:t>weight.rf2 </a:t>
            </a:r>
            <a:r>
              <a:rPr lang="en-US" sz="2000" dirty="0"/>
              <a:t>&lt;- </a:t>
            </a:r>
            <a:r>
              <a:rPr lang="en-US" sz="2000" dirty="0" err="1"/>
              <a:t>REEMtree</a:t>
            </a:r>
            <a:r>
              <a:rPr lang="en-US" sz="2000" dirty="0"/>
              <a:t>(</a:t>
            </a:r>
            <a:r>
              <a:rPr lang="en-US" sz="2000" dirty="0" err="1"/>
              <a:t>Percent.WG</a:t>
            </a:r>
            <a:r>
              <a:rPr lang="en-US" sz="2000" dirty="0"/>
              <a:t>~ VO2.LBM + RER + </a:t>
            </a:r>
            <a:r>
              <a:rPr lang="en-US" sz="2000" dirty="0" err="1"/>
              <a:t>SumXYAmb</a:t>
            </a:r>
            <a:r>
              <a:rPr lang="en-US" sz="2000" dirty="0"/>
              <a:t>+</a:t>
            </a:r>
          </a:p>
          <a:p>
            <a:r>
              <a:rPr lang="en-US" sz="2000" dirty="0"/>
              <a:t>                     </a:t>
            </a:r>
            <a:r>
              <a:rPr lang="en-US" sz="2000" dirty="0" err="1"/>
              <a:t>Avg.Percent.FL</a:t>
            </a:r>
            <a:r>
              <a:rPr lang="en-US" sz="2000" dirty="0"/>
              <a:t> + </a:t>
            </a:r>
            <a:r>
              <a:rPr lang="en-US" sz="2000" dirty="0" err="1"/>
              <a:t>Avg.Percent.LL</a:t>
            </a:r>
            <a:r>
              <a:rPr lang="en-US" sz="2000" dirty="0"/>
              <a:t> + </a:t>
            </a:r>
            <a:r>
              <a:rPr lang="en-US" sz="2000" dirty="0" err="1"/>
              <a:t>Light.Dark</a:t>
            </a:r>
            <a:r>
              <a:rPr lang="en-US" sz="2000" dirty="0"/>
              <a:t> + Fast</a:t>
            </a:r>
          </a:p>
          <a:p>
            <a:r>
              <a:rPr lang="en-US" sz="2000" dirty="0"/>
              <a:t>                    , data=</a:t>
            </a:r>
            <a:r>
              <a:rPr lang="en-US" sz="2000" dirty="0" err="1"/>
              <a:t>combine.data</a:t>
            </a:r>
            <a:r>
              <a:rPr lang="en-US" sz="2000" dirty="0"/>
              <a:t>, random=~1|Subject, subset=sub</a:t>
            </a:r>
            <a:r>
              <a:rPr lang="en-US" sz="2000" dirty="0" smtClean="0"/>
              <a:t>)</a:t>
            </a:r>
          </a:p>
          <a:p>
            <a:endParaRPr lang="en-US" sz="2000" dirty="0"/>
          </a:p>
          <a:p>
            <a:r>
              <a:rPr lang="en-US" sz="2000" dirty="0" smtClean="0"/>
              <a:t>R2 = 0.288</a:t>
            </a:r>
          </a:p>
          <a:p>
            <a:r>
              <a:rPr lang="en-US" sz="2000" dirty="0" smtClean="0"/>
              <a:t>MSE = 190.12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374933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5-04-10 at 1.53.2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7649"/>
            <a:ext cx="9144000" cy="1367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282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C57BL/6J mice</a:t>
            </a:r>
          </a:p>
          <a:p>
            <a:r>
              <a:rPr lang="en-US" dirty="0" smtClean="0"/>
              <a:t>HFD #5 – Born 2013-04-03 (n=24)</a:t>
            </a:r>
          </a:p>
          <a:p>
            <a:r>
              <a:rPr lang="en-US" dirty="0" smtClean="0"/>
              <a:t>HFD #6 – Born 2013-07-02 (n=24</a:t>
            </a:r>
            <a:endParaRPr lang="en-US" dirty="0"/>
          </a:p>
          <a:p>
            <a:r>
              <a:rPr lang="en-US" dirty="0" smtClean="0"/>
              <a:t>HFD #7 – cohort id is 8 (n=24)</a:t>
            </a: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HFD #8 – cohort id is 15 (n=30)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24740" y="6093665"/>
            <a:ext cx="1382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09/22/2014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2097225" y="5636196"/>
            <a:ext cx="6939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12/01</a:t>
            </a: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2773580" y="5633074"/>
            <a:ext cx="6130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12/02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7761500" y="6050861"/>
            <a:ext cx="1009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2/24/2015</a:t>
            </a:r>
            <a:endParaRPr lang="en-US" sz="14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140096" y="3989607"/>
            <a:ext cx="8546704" cy="935391"/>
            <a:chOff x="140096" y="3989607"/>
            <a:chExt cx="8546704" cy="935391"/>
          </a:xfrm>
        </p:grpSpPr>
        <p:grpSp>
          <p:nvGrpSpPr>
            <p:cNvPr id="13" name="Group 12"/>
            <p:cNvGrpSpPr/>
            <p:nvPr/>
          </p:nvGrpSpPr>
          <p:grpSpPr>
            <a:xfrm>
              <a:off x="140096" y="3989607"/>
              <a:ext cx="8546704" cy="935391"/>
              <a:chOff x="140096" y="3676388"/>
              <a:chExt cx="8546704" cy="935391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1536843" y="3676388"/>
                <a:ext cx="68722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10/17</a:t>
                </a:r>
                <a:endParaRPr lang="en-US" sz="1400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2169464" y="3681830"/>
                <a:ext cx="61783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10/21</a:t>
                </a:r>
                <a:endParaRPr lang="en-US" sz="14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2688971" y="3681830"/>
                <a:ext cx="69763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10/22</a:t>
                </a:r>
                <a:endParaRPr lang="en-US" sz="1400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7716051" y="4070083"/>
                <a:ext cx="97074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1/16/2015</a:t>
                </a:r>
                <a:endParaRPr lang="en-US" sz="1400" dirty="0"/>
              </a:p>
            </p:txBody>
          </p:sp>
          <p:grpSp>
            <p:nvGrpSpPr>
              <p:cNvPr id="26" name="Group 25"/>
              <p:cNvGrpSpPr/>
              <p:nvPr/>
            </p:nvGrpSpPr>
            <p:grpSpPr>
              <a:xfrm>
                <a:off x="636785" y="3942442"/>
                <a:ext cx="7651984" cy="669337"/>
                <a:chOff x="634986" y="3406852"/>
                <a:chExt cx="7651984" cy="669337"/>
              </a:xfrm>
            </p:grpSpPr>
            <p:cxnSp>
              <p:nvCxnSpPr>
                <p:cNvPr id="9" name="Straight Arrow Connector 8"/>
                <p:cNvCxnSpPr/>
                <p:nvPr/>
              </p:nvCxnSpPr>
              <p:spPr>
                <a:xfrm>
                  <a:off x="2491718" y="3406852"/>
                  <a:ext cx="8037" cy="442063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Arrow Connector 10"/>
                <p:cNvCxnSpPr/>
                <p:nvPr/>
              </p:nvCxnSpPr>
              <p:spPr>
                <a:xfrm>
                  <a:off x="3019058" y="3406852"/>
                  <a:ext cx="0" cy="442063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5" name="Group 24"/>
                <p:cNvGrpSpPr/>
                <p:nvPr/>
              </p:nvGrpSpPr>
              <p:grpSpPr>
                <a:xfrm>
                  <a:off x="634986" y="3766200"/>
                  <a:ext cx="7651984" cy="309989"/>
                  <a:chOff x="634986" y="3766200"/>
                  <a:chExt cx="7651984" cy="309989"/>
                </a:xfrm>
              </p:grpSpPr>
              <p:cxnSp>
                <p:nvCxnSpPr>
                  <p:cNvPr id="5" name="Straight Connector 4"/>
                  <p:cNvCxnSpPr/>
                  <p:nvPr/>
                </p:nvCxnSpPr>
                <p:spPr>
                  <a:xfrm flipV="1">
                    <a:off x="634986" y="3882115"/>
                    <a:ext cx="7651984" cy="40186"/>
                  </a:xfrm>
                  <a:prstGeom prst="line">
                    <a:avLst/>
                  </a:prstGeom>
                  <a:ln>
                    <a:solidFill>
                      <a:schemeClr val="accent6">
                        <a:lumMod val="75000"/>
                      </a:schemeClr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" name="Rectangle 19"/>
                  <p:cNvSpPr/>
                  <p:nvPr/>
                </p:nvSpPr>
                <p:spPr>
                  <a:xfrm>
                    <a:off x="3009192" y="3827968"/>
                    <a:ext cx="5277778" cy="166063"/>
                  </a:xfrm>
                  <a:prstGeom prst="rect">
                    <a:avLst/>
                  </a:pr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" name="Rectangle 20"/>
                  <p:cNvSpPr/>
                  <p:nvPr/>
                </p:nvSpPr>
                <p:spPr>
                  <a:xfrm>
                    <a:off x="634986" y="3842270"/>
                    <a:ext cx="1856732" cy="160061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" name="Rectangle 21"/>
                  <p:cNvSpPr/>
                  <p:nvPr/>
                </p:nvSpPr>
                <p:spPr>
                  <a:xfrm>
                    <a:off x="2486418" y="3836270"/>
                    <a:ext cx="522774" cy="152431"/>
                  </a:xfrm>
                  <a:prstGeom prst="rect">
                    <a:avLst/>
                  </a:prstGeom>
                  <a:solidFill>
                    <a:schemeClr val="accent3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5287396" y="3768412"/>
                    <a:ext cx="771944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 smtClean="0"/>
                      <a:t>HFD</a:t>
                    </a:r>
                    <a:endParaRPr lang="en-US" sz="1400" dirty="0"/>
                  </a:p>
                </p:txBody>
              </p:sp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1221269" y="3766200"/>
                    <a:ext cx="771944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 smtClean="0"/>
                      <a:t>NCD</a:t>
                    </a:r>
                    <a:endParaRPr lang="en-US" sz="1400" dirty="0"/>
                  </a:p>
                </p:txBody>
              </p:sp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2505848" y="3766200"/>
                    <a:ext cx="636294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 smtClean="0"/>
                      <a:t>FAST</a:t>
                    </a:r>
                    <a:endParaRPr lang="en-US" sz="1400" dirty="0"/>
                  </a:p>
                </p:txBody>
              </p:sp>
            </p:grpSp>
          </p:grpSp>
          <p:sp>
            <p:nvSpPr>
              <p:cNvPr id="38" name="TextBox 37"/>
              <p:cNvSpPr txBox="1"/>
              <p:nvPr/>
            </p:nvSpPr>
            <p:spPr>
              <a:xfrm>
                <a:off x="140096" y="4108700"/>
                <a:ext cx="138250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08/11/2014</a:t>
                </a:r>
                <a:endParaRPr lang="en-US" sz="1400" dirty="0"/>
              </a:p>
            </p:txBody>
          </p:sp>
        </p:grpSp>
        <p:cxnSp>
          <p:nvCxnSpPr>
            <p:cNvPr id="39" name="Straight Arrow Connector 38"/>
            <p:cNvCxnSpPr/>
            <p:nvPr/>
          </p:nvCxnSpPr>
          <p:spPr>
            <a:xfrm>
              <a:off x="1856360" y="4255661"/>
              <a:ext cx="8037" cy="44206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/>
          <p:cNvGrpSpPr/>
          <p:nvPr/>
        </p:nvGrpSpPr>
        <p:grpSpPr>
          <a:xfrm>
            <a:off x="636785" y="5951922"/>
            <a:ext cx="7651984" cy="682837"/>
            <a:chOff x="636785" y="5855511"/>
            <a:chExt cx="7651984" cy="682837"/>
          </a:xfrm>
        </p:grpSpPr>
        <p:cxnSp>
          <p:nvCxnSpPr>
            <p:cNvPr id="15" name="Straight Arrow Connector 14"/>
            <p:cNvCxnSpPr/>
            <p:nvPr/>
          </p:nvCxnSpPr>
          <p:spPr>
            <a:xfrm>
              <a:off x="2493517" y="5855511"/>
              <a:ext cx="8037" cy="44206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oup 26"/>
            <p:cNvGrpSpPr/>
            <p:nvPr/>
          </p:nvGrpSpPr>
          <p:grpSpPr>
            <a:xfrm>
              <a:off x="636785" y="5869011"/>
              <a:ext cx="7651984" cy="669337"/>
              <a:chOff x="634986" y="3406852"/>
              <a:chExt cx="7651984" cy="669337"/>
            </a:xfrm>
          </p:grpSpPr>
          <p:cxnSp>
            <p:nvCxnSpPr>
              <p:cNvPr id="29" name="Straight Arrow Connector 28"/>
              <p:cNvCxnSpPr/>
              <p:nvPr/>
            </p:nvCxnSpPr>
            <p:spPr>
              <a:xfrm>
                <a:off x="3019058" y="3406852"/>
                <a:ext cx="0" cy="44206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>
              <a:xfrm>
                <a:off x="634986" y="3766200"/>
                <a:ext cx="7651984" cy="309989"/>
                <a:chOff x="634986" y="3766200"/>
                <a:chExt cx="7651984" cy="309989"/>
              </a:xfrm>
            </p:grpSpPr>
            <p:cxnSp>
              <p:nvCxnSpPr>
                <p:cNvPr id="31" name="Straight Connector 30"/>
                <p:cNvCxnSpPr/>
                <p:nvPr/>
              </p:nvCxnSpPr>
              <p:spPr>
                <a:xfrm flipV="1">
                  <a:off x="634986" y="3882115"/>
                  <a:ext cx="7651984" cy="40186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3009192" y="3827968"/>
                  <a:ext cx="5277778" cy="166063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Rectangle 32"/>
                <p:cNvSpPr/>
                <p:nvPr/>
              </p:nvSpPr>
              <p:spPr>
                <a:xfrm>
                  <a:off x="634986" y="3842270"/>
                  <a:ext cx="1856732" cy="160061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Rectangle 33"/>
                <p:cNvSpPr/>
                <p:nvPr/>
              </p:nvSpPr>
              <p:spPr>
                <a:xfrm>
                  <a:off x="2486418" y="3836270"/>
                  <a:ext cx="522774" cy="152431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5287396" y="3768412"/>
                  <a:ext cx="77194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HFD</a:t>
                  </a:r>
                  <a:endParaRPr lang="en-US" sz="1400" dirty="0"/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1221269" y="3766200"/>
                  <a:ext cx="77194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NCD</a:t>
                  </a:r>
                  <a:endParaRPr lang="en-US" sz="1400" dirty="0"/>
                </a:p>
              </p:txBody>
            </p:sp>
            <p:sp>
              <p:nvSpPr>
                <p:cNvPr id="37" name="TextBox 36"/>
                <p:cNvSpPr txBox="1"/>
                <p:nvPr/>
              </p:nvSpPr>
              <p:spPr>
                <a:xfrm>
                  <a:off x="2505848" y="3766200"/>
                  <a:ext cx="63629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FAST</a:t>
                  </a:r>
                  <a:endParaRPr lang="en-US" sz="1400" dirty="0"/>
                </a:p>
              </p:txBody>
            </p:sp>
          </p:grpSp>
        </p:grpSp>
        <p:cxnSp>
          <p:nvCxnSpPr>
            <p:cNvPr id="40" name="Straight Arrow Connector 39"/>
            <p:cNvCxnSpPr/>
            <p:nvPr/>
          </p:nvCxnSpPr>
          <p:spPr>
            <a:xfrm>
              <a:off x="1868415" y="5862366"/>
              <a:ext cx="8037" cy="44206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/>
          <p:cNvSpPr txBox="1"/>
          <p:nvPr/>
        </p:nvSpPr>
        <p:spPr>
          <a:xfrm>
            <a:off x="1500723" y="5652204"/>
            <a:ext cx="660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11/26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00941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Available Data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5673534"/>
              </p:ext>
            </p:extLst>
          </p:nvPr>
        </p:nvGraphicFramePr>
        <p:xfrm>
          <a:off x="1100666" y="2590800"/>
          <a:ext cx="7053942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657"/>
                <a:gridCol w="1175657"/>
                <a:gridCol w="1175657"/>
                <a:gridCol w="1175657"/>
                <a:gridCol w="1175657"/>
                <a:gridCol w="11756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Cohort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Body</a:t>
                      </a:r>
                      <a:r>
                        <a:rPr lang="en-US" baseline="0" dirty="0" smtClean="0"/>
                        <a:t> Weight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Lean</a:t>
                      </a:r>
                      <a:r>
                        <a:rPr lang="en-US" baseline="0" dirty="0" smtClean="0"/>
                        <a:t> &amp; Fat Mass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Hormones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Glucose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 (n=24)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 (n=24)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 (n=24)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yet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 (n=30)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yet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5301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98978"/>
            <a:ext cx="8229600" cy="4525963"/>
          </a:xfrm>
        </p:spPr>
        <p:txBody>
          <a:bodyPr/>
          <a:lstStyle/>
          <a:p>
            <a:r>
              <a:rPr lang="en-US" dirty="0" smtClean="0"/>
              <a:t>Removed the initial weight analysis.</a:t>
            </a:r>
          </a:p>
          <a:p>
            <a:r>
              <a:rPr lang="en-US" dirty="0" smtClean="0"/>
              <a:t>Fixed </a:t>
            </a:r>
            <a:r>
              <a:rPr lang="en-US" dirty="0"/>
              <a:t>the initial </a:t>
            </a:r>
            <a:r>
              <a:rPr lang="en-US" dirty="0" smtClean="0"/>
              <a:t>weights in cohort 5 &amp; 6 to be the pre-fasting weights.</a:t>
            </a:r>
          </a:p>
          <a:p>
            <a:r>
              <a:rPr lang="en-US" dirty="0" smtClean="0"/>
              <a:t>Updated the WL as the difference of after fasting from pre-fasting instead of from the initial weights.</a:t>
            </a:r>
          </a:p>
          <a:p>
            <a:r>
              <a:rPr lang="en-US" dirty="0" smtClean="0"/>
              <a:t>Checked and removed mice with negative WL.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439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Body weight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291668" y="1515663"/>
            <a:ext cx="3852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Tukey’s</a:t>
            </a:r>
            <a:r>
              <a:rPr lang="en-US" dirty="0" smtClean="0"/>
              <a:t> post-hoc of </a:t>
            </a:r>
            <a:r>
              <a:rPr lang="en-US" dirty="0" smtClean="0"/>
              <a:t>pre-fasted</a:t>
            </a:r>
            <a:r>
              <a:rPr lang="en-US" dirty="0" smtClean="0"/>
              <a:t> </a:t>
            </a:r>
            <a:r>
              <a:rPr lang="en-US" dirty="0" smtClean="0"/>
              <a:t>weights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542532" y="3556130"/>
            <a:ext cx="3395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Tukey’s</a:t>
            </a:r>
            <a:r>
              <a:rPr lang="en-US" dirty="0" smtClean="0"/>
              <a:t> post-hoc of fasted weights</a:t>
            </a:r>
            <a:endParaRPr lang="en-US" dirty="0"/>
          </a:p>
        </p:txBody>
      </p:sp>
      <p:pic>
        <p:nvPicPr>
          <p:cNvPr id="4" name="Picture 3" descr="Body_weight_Barplo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11" y="1884995"/>
            <a:ext cx="5401421" cy="373944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7768" y="1884994"/>
            <a:ext cx="2579652" cy="14452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7767" y="3925462"/>
            <a:ext cx="2643487" cy="147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766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HFD weights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232401" y="2607863"/>
            <a:ext cx="3395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Tukey’s</a:t>
            </a:r>
            <a:r>
              <a:rPr lang="en-US" dirty="0" smtClean="0"/>
              <a:t> post-hoc of after HFD weights</a:t>
            </a:r>
            <a:endParaRPr lang="en-US" dirty="0"/>
          </a:p>
        </p:txBody>
      </p:sp>
      <p:pic>
        <p:nvPicPr>
          <p:cNvPr id="7" name="Picture 6" descr="Body_weight_Boxplo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93" y="1907822"/>
            <a:ext cx="5254665" cy="363784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7822" y="3254194"/>
            <a:ext cx="2742300" cy="157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9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Density plots for weights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532" y="1417637"/>
            <a:ext cx="7503405" cy="4466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032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2830</TotalTime>
  <Words>499</Words>
  <Application>Microsoft Macintosh PowerPoint</Application>
  <PresentationFormat>On-screen Show (4:3)</PresentationFormat>
  <Paragraphs>102</Paragraphs>
  <Slides>39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Office Theme</vt:lpstr>
      <vt:lpstr>Predicting weight gain based on body composition and metabolic rate</vt:lpstr>
      <vt:lpstr>Objective</vt:lpstr>
      <vt:lpstr>Hypothesis</vt:lpstr>
      <vt:lpstr>Experimental design</vt:lpstr>
      <vt:lpstr>Available Data</vt:lpstr>
      <vt:lpstr>Changes</vt:lpstr>
      <vt:lpstr>Body weight</vt:lpstr>
      <vt:lpstr>HFD weights</vt:lpstr>
      <vt:lpstr>Density plots for weights</vt:lpstr>
      <vt:lpstr>Checking normality for WL and WG</vt:lpstr>
      <vt:lpstr>Relationship between WL and WG</vt:lpstr>
      <vt:lpstr>PowerPoint Presentation</vt:lpstr>
      <vt:lpstr>PowerPoint Presentation</vt:lpstr>
      <vt:lpstr>PowerPoint Presentation</vt:lpstr>
      <vt:lpstr>PowerPoint Presentation</vt:lpstr>
      <vt:lpstr>Body composition and Clams</vt:lpstr>
      <vt:lpstr>PowerPoint Presentation</vt:lpstr>
      <vt:lpstr>PowerPoint Presentation</vt:lpstr>
      <vt:lpstr>Notes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Juvenile HFD</vt:lpstr>
      <vt:lpstr>PowerPoint Presentation</vt:lpstr>
      <vt:lpstr>PowerPoint Presentation</vt:lpstr>
      <vt:lpstr>PowerPoint Presentation</vt:lpstr>
      <vt:lpstr>PowerPoint Presentation</vt:lpstr>
      <vt:lpstr>Optimal # of vars to split at each node</vt:lpstr>
      <vt:lpstr>PowerPoint Presentation</vt:lpstr>
      <vt:lpstr>PowerPoint Presentation</vt:lpstr>
      <vt:lpstr>PowerPoint Presentation</vt:lpstr>
      <vt:lpstr>RE-EM tree</vt:lpstr>
      <vt:lpstr>PowerPoint Presentation</vt:lpstr>
      <vt:lpstr>PowerPoint Presentation</vt:lpstr>
      <vt:lpstr>PowerPoint Presentation</vt:lpstr>
    </vt:vector>
  </TitlesOfParts>
  <Company>UTHSC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weight gain based on body composition and metabolic rates using random forest algorithm</dc:title>
  <dc:creator>Quynh Tran</dc:creator>
  <cp:lastModifiedBy>Quynh Tran</cp:lastModifiedBy>
  <cp:revision>70</cp:revision>
  <dcterms:created xsi:type="dcterms:W3CDTF">2015-03-31T16:43:34Z</dcterms:created>
  <dcterms:modified xsi:type="dcterms:W3CDTF">2015-11-25T13:57:47Z</dcterms:modified>
</cp:coreProperties>
</file>