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1" r:id="rId4"/>
    <p:sldId id="258" r:id="rId5"/>
    <p:sldId id="280" r:id="rId6"/>
    <p:sldId id="294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1" r:id="rId16"/>
    <p:sldId id="295" r:id="rId17"/>
    <p:sldId id="263" r:id="rId18"/>
    <p:sldId id="307" r:id="rId19"/>
    <p:sldId id="260" r:id="rId20"/>
    <p:sldId id="302" r:id="rId21"/>
    <p:sldId id="292" r:id="rId22"/>
    <p:sldId id="297" r:id="rId23"/>
    <p:sldId id="298" r:id="rId24"/>
    <p:sldId id="299" r:id="rId25"/>
    <p:sldId id="300" r:id="rId26"/>
    <p:sldId id="301" r:id="rId27"/>
    <p:sldId id="306" r:id="rId28"/>
    <p:sldId id="304" r:id="rId29"/>
    <p:sldId id="305" r:id="rId30"/>
    <p:sldId id="293" r:id="rId31"/>
    <p:sldId id="262" r:id="rId32"/>
    <p:sldId id="264" r:id="rId33"/>
    <p:sldId id="266" r:id="rId34"/>
    <p:sldId id="267" r:id="rId35"/>
    <p:sldId id="271" r:id="rId36"/>
    <p:sldId id="268" r:id="rId37"/>
    <p:sldId id="269" r:id="rId38"/>
    <p:sldId id="272" r:id="rId39"/>
    <p:sldId id="275" r:id="rId40"/>
    <p:sldId id="276" r:id="rId41"/>
    <p:sldId id="278" r:id="rId42"/>
    <p:sldId id="279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7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4CA3D-6D4A-4942-9F2F-0C2F42AB54B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A6340-2867-3F4F-85AE-5F411E16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9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Check food intake</a:t>
            </a:r>
          </a:p>
          <a:p>
            <a:pPr marL="228600" indent="-228600">
              <a:buAutoNum type="arabicPeriod"/>
            </a:pPr>
            <a:r>
              <a:rPr lang="en-US" dirty="0" smtClean="0"/>
              <a:t>Take</a:t>
            </a:r>
            <a:r>
              <a:rPr lang="en-US" baseline="0" dirty="0" smtClean="0"/>
              <a:t> the difference VO2 between Pre-fasting and </a:t>
            </a:r>
            <a:r>
              <a:rPr lang="en-US" baseline="0" smtClean="0"/>
              <a:t>During fasting.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A6340-2867-3F4F-85AE-5F411E163B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C0E1-BD5C-0446-92AB-909DA47EBC51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weight gain based on body composition and metabolic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normality for WL and WG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8400" y="5672667"/>
            <a:ext cx="6925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Shapiro’s p-values for WL and WG are 0.6206632 and 0.0097316, respectively.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8" y="1848887"/>
            <a:ext cx="4106333" cy="3351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44" y="1933223"/>
            <a:ext cx="4501445" cy="32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5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WL and WG</a:t>
            </a:r>
            <a:endParaRPr lang="en-US" dirty="0"/>
          </a:p>
        </p:txBody>
      </p:sp>
      <p:pic>
        <p:nvPicPr>
          <p:cNvPr id="3" name="Picture 2" descr="Correlation_WL_W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17" y="1114778"/>
            <a:ext cx="7521849" cy="52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2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lation_WL_WG_each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9556" cy="3753556"/>
          </a:xfrm>
          <a:prstGeom prst="rect">
            <a:avLst/>
          </a:prstGeom>
        </p:spPr>
      </p:pic>
      <p:pic>
        <p:nvPicPr>
          <p:cNvPr id="3" name="Picture 2" descr="Correlation_percentWL_percentWG_each_coho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4" y="3380152"/>
            <a:ext cx="5023556" cy="34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501445"/>
            <a:ext cx="4028252" cy="1741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The 95% CI for Kendall’s tau is (0.149, 0.375)</a:t>
            </a:r>
            <a:endParaRPr lang="en-US" sz="2000" dirty="0"/>
          </a:p>
        </p:txBody>
      </p:sp>
      <p:pic>
        <p:nvPicPr>
          <p:cNvPr id="5" name="Picture 4" descr="Correlation_WL_WG_all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0703" cy="3344333"/>
          </a:xfrm>
          <a:prstGeom prst="rect">
            <a:avLst/>
          </a:prstGeom>
        </p:spPr>
      </p:pic>
      <p:pic>
        <p:nvPicPr>
          <p:cNvPr id="6" name="Picture 5" descr="Correlation_percentWL_percentWG_all_coho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30" y="3048000"/>
            <a:ext cx="5270969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5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orrelation_PercentFatMassPre-fasted_PercentWG_each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78" y="1284111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lation_PercentFatMassFasted_PercentWG_each_coho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984529" cy="3450828"/>
          </a:xfrm>
          <a:prstGeom prst="rect">
            <a:avLst/>
          </a:prstGeom>
        </p:spPr>
      </p:pic>
      <p:pic>
        <p:nvPicPr>
          <p:cNvPr id="5" name="Picture 4" descr="Correlation_PercentFatFasted_PercentWG_cohort8_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22" y="3330222"/>
            <a:ext cx="4899378" cy="34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 and Clams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Cohort 7 and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8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dy_weight_LinePlot_cohort7and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89" y="705555"/>
            <a:ext cx="66167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</a:t>
            </a:r>
            <a:r>
              <a:rPr lang="en-US" dirty="0" err="1" smtClean="0"/>
              <a:t>after_fasting</a:t>
            </a:r>
            <a:r>
              <a:rPr lang="en-US" dirty="0" smtClean="0"/>
              <a:t> data for cohort 7</a:t>
            </a:r>
          </a:p>
          <a:p>
            <a:r>
              <a:rPr lang="en-US" dirty="0" smtClean="0"/>
              <a:t>Removed mice that were for short-term </a:t>
            </a:r>
            <a:r>
              <a:rPr lang="en-US" dirty="0" err="1" smtClean="0"/>
              <a:t>dex</a:t>
            </a:r>
            <a:endParaRPr lang="en-US" dirty="0" smtClean="0"/>
          </a:p>
          <a:p>
            <a:r>
              <a:rPr lang="en-US" dirty="0" smtClean="0"/>
              <a:t>Removed RER outliers (&gt;1 and &lt; 0.7)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outlier.size</a:t>
            </a:r>
            <a:r>
              <a:rPr lang="en-US" dirty="0" smtClean="0"/>
              <a:t>=NA to not show the outlier dots in the box plots.</a:t>
            </a:r>
          </a:p>
          <a:p>
            <a:r>
              <a:rPr lang="en-US" dirty="0" smtClean="0"/>
              <a:t>Fixed the </a:t>
            </a:r>
            <a:r>
              <a:rPr lang="en-US" smtClean="0"/>
              <a:t>average bugging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ody_composition_Barplot_cohort7and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239889"/>
            <a:ext cx="6400800" cy="6400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30016" y="3818009"/>
            <a:ext cx="827894" cy="433633"/>
            <a:chOff x="2138054" y="756311"/>
            <a:chExt cx="827894" cy="4336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38054" y="1077025"/>
              <a:ext cx="819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90772" y="756311"/>
              <a:ext cx="48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38054" y="1077025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65948" y="1077418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130016" y="1058370"/>
            <a:ext cx="827894" cy="433633"/>
            <a:chOff x="2138054" y="756311"/>
            <a:chExt cx="827894" cy="43363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138054" y="1077025"/>
              <a:ext cx="819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90772" y="756311"/>
              <a:ext cx="48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138054" y="1077025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965948" y="1077418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06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predictors that can estimate the amount of weight gain after a fasting period of 16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Cohort 8 doesn’t have CLAMS after fasting.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6785" y="3270811"/>
            <a:ext cx="7651984" cy="682837"/>
            <a:chOff x="636785" y="5855511"/>
            <a:chExt cx="7651984" cy="68283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493517" y="5855511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636785" y="5869011"/>
              <a:ext cx="7651984" cy="669337"/>
              <a:chOff x="634986" y="3406852"/>
              <a:chExt cx="7651984" cy="66933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3019058" y="3406852"/>
                <a:ext cx="0" cy="442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634986" y="3766200"/>
                <a:ext cx="7651984" cy="309989"/>
                <a:chOff x="634986" y="3766200"/>
                <a:chExt cx="7651984" cy="309989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634986" y="3882115"/>
                  <a:ext cx="7651984" cy="4018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/>
                <p:cNvSpPr/>
                <p:nvPr/>
              </p:nvSpPr>
              <p:spPr>
                <a:xfrm>
                  <a:off x="3009192" y="3827968"/>
                  <a:ext cx="5277778" cy="16606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34986" y="3842270"/>
                  <a:ext cx="1856732" cy="160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486418" y="3836270"/>
                  <a:ext cx="522774" cy="15243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287396" y="3768412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HFD</a:t>
                  </a:r>
                  <a:endParaRPr lang="en-US" sz="14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221269" y="3766200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NCD</a:t>
                  </a:r>
                  <a:endParaRPr lang="en-US" sz="14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505848" y="3766200"/>
                  <a:ext cx="6362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FAST</a:t>
                  </a:r>
                  <a:endParaRPr lang="en-US" sz="1400" dirty="0"/>
                </a:p>
              </p:txBody>
            </p:sp>
          </p:grpSp>
        </p:grpSp>
        <p:cxnSp>
          <p:nvCxnSpPr>
            <p:cNvPr id="7" name="Straight Arrow Connector 6"/>
            <p:cNvCxnSpPr/>
            <p:nvPr/>
          </p:nvCxnSpPr>
          <p:spPr>
            <a:xfrm>
              <a:off x="1868415" y="5862366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ight Brace 16"/>
          <p:cNvSpPr/>
          <p:nvPr/>
        </p:nvSpPr>
        <p:spPr>
          <a:xfrm rot="5400000">
            <a:off x="2628755" y="3728345"/>
            <a:ext cx="264900" cy="51930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76452" y="4092227"/>
            <a:ext cx="149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During fasting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010991" y="3005668"/>
            <a:ext cx="1484503" cy="2504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1622777" y="3005668"/>
            <a:ext cx="865439" cy="25042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23068" y="2632761"/>
            <a:ext cx="11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Pre-fasting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991" y="2632761"/>
            <a:ext cx="135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After-fasting</a:t>
            </a:r>
            <a:endParaRPr lang="en-US" dirty="0"/>
          </a:p>
        </p:txBody>
      </p:sp>
      <p:sp>
        <p:nvSpPr>
          <p:cNvPr id="19" name="&quot;No&quot; Symbol 18"/>
          <p:cNvSpPr/>
          <p:nvPr/>
        </p:nvSpPr>
        <p:spPr>
          <a:xfrm>
            <a:off x="4174467" y="2632761"/>
            <a:ext cx="2119089" cy="2009795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2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mbulatory_Ligh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807" cy="4007556"/>
          </a:xfrm>
          <a:prstGeom prst="rect">
            <a:avLst/>
          </a:prstGeom>
        </p:spPr>
      </p:pic>
      <p:pic>
        <p:nvPicPr>
          <p:cNvPr id="2" name="Picture 1" descr="Ambulatory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25" y="2808110"/>
            <a:ext cx="5049963" cy="39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O2.LBM_Ligh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889363" cy="3866444"/>
          </a:xfrm>
          <a:prstGeom prst="rect">
            <a:avLst/>
          </a:prstGeom>
        </p:spPr>
      </p:pic>
      <p:pic>
        <p:nvPicPr>
          <p:cNvPr id="2" name="Picture 1" descr="VO2.LBM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726" y="2892778"/>
            <a:ext cx="5014273" cy="39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3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R_Ligh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1111" cy="4128786"/>
          </a:xfrm>
          <a:prstGeom prst="rect">
            <a:avLst/>
          </a:prstGeom>
        </p:spPr>
      </p:pic>
      <p:pic>
        <p:nvPicPr>
          <p:cNvPr id="2" name="Picture 1" descr="RER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07" y="2909711"/>
            <a:ext cx="5046393" cy="39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9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O2.LBM_vs_PercentWG_Da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10" y="2751530"/>
            <a:ext cx="5192889" cy="4106469"/>
          </a:xfrm>
          <a:prstGeom prst="rect">
            <a:avLst/>
          </a:prstGeom>
        </p:spPr>
      </p:pic>
      <p:pic>
        <p:nvPicPr>
          <p:cNvPr id="4" name="Picture 3" descr="VO2.LBM_vs_PercentWG_Ligh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924778" cy="38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6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R_vs_PercentWG_Da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22" y="2963550"/>
            <a:ext cx="4924777" cy="3894449"/>
          </a:xfrm>
          <a:prstGeom prst="rect">
            <a:avLst/>
          </a:prstGeom>
        </p:spPr>
      </p:pic>
      <p:pic>
        <p:nvPicPr>
          <p:cNvPr id="3" name="Picture 2" descr="RER_vs_PercentWG_Ligh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42556" cy="36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0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mbulatory_vs_PercentWG_Dar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56" y="3097456"/>
            <a:ext cx="4755444" cy="3760543"/>
          </a:xfrm>
          <a:prstGeom prst="rect">
            <a:avLst/>
          </a:prstGeom>
        </p:spPr>
      </p:pic>
      <p:pic>
        <p:nvPicPr>
          <p:cNvPr id="2" name="Picture 1" descr="Ambulatory_vs_PercentWG_Ligh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68333" cy="38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1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Short-term </a:t>
            </a:r>
            <a:r>
              <a:rPr lang="en-US" dirty="0" err="1" smtClean="0"/>
              <a:t>Dex</a:t>
            </a:r>
            <a:r>
              <a:rPr lang="en-US" dirty="0" smtClean="0"/>
              <a:t> mice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8 mice that don’t belong to this cohort are 1740, 1741, 1742, 1743 and 1770, 1771, 1772, 1773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86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INTAKE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Cohort 7 and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92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2110 – no food data</a:t>
            </a:r>
          </a:p>
          <a:p>
            <a:r>
              <a:rPr lang="en-US" dirty="0" smtClean="0"/>
              <a:t>Mouse 2101 – only record the first interval</a:t>
            </a:r>
          </a:p>
          <a:p>
            <a:r>
              <a:rPr lang="en-US" dirty="0" smtClean="0"/>
              <a:t>Mouse 2102 – only record the first 3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loss during fasting may be a predictor of weight gain after HFD.</a:t>
            </a:r>
          </a:p>
          <a:p>
            <a:pPr lvl="1"/>
            <a:r>
              <a:rPr lang="en-US" dirty="0" smtClean="0"/>
              <a:t>Previous cohorts 5-6: there appeared to be a negative relationship</a:t>
            </a:r>
          </a:p>
          <a:p>
            <a:pPr lvl="1"/>
            <a:r>
              <a:rPr lang="en-US" dirty="0" smtClean="0"/>
              <a:t>Current cohorts 7-8: there is a positive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6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Juvenile HFD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JuvHFD</a:t>
            </a:r>
            <a:r>
              <a:rPr lang="en-US" dirty="0" smtClean="0"/>
              <a:t> # 1 – Born 2014-04-21 (Mice #410-433)</a:t>
            </a:r>
          </a:p>
          <a:p>
            <a:r>
              <a:rPr lang="en-US" dirty="0" err="1" smtClean="0"/>
              <a:t>JuvHFD</a:t>
            </a:r>
            <a:r>
              <a:rPr lang="en-US" dirty="0" smtClean="0"/>
              <a:t> # 2 – Born 2014-07-07</a:t>
            </a:r>
          </a:p>
          <a:p>
            <a:r>
              <a:rPr lang="en-US" dirty="0" err="1" smtClean="0"/>
              <a:t>RNAseq</a:t>
            </a:r>
            <a:r>
              <a:rPr lang="en-US" dirty="0" smtClean="0"/>
              <a:t> – Born 2015-01-21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6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9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5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3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# of </a:t>
            </a:r>
            <a:r>
              <a:rPr lang="en-US" dirty="0" err="1" smtClean="0"/>
              <a:t>vars</a:t>
            </a:r>
            <a:r>
              <a:rPr lang="en-US" dirty="0" smtClean="0"/>
              <a:t> to split at each node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65" y="1285828"/>
            <a:ext cx="5646865" cy="55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7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31" y="2178163"/>
            <a:ext cx="4742569" cy="46798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01431" cy="43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1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85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45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RE-EM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C57BL/6J mice</a:t>
            </a:r>
          </a:p>
          <a:p>
            <a:r>
              <a:rPr lang="en-US" dirty="0" smtClean="0"/>
              <a:t>HFD #5 – Born 2013-04-03 (n=24)</a:t>
            </a:r>
          </a:p>
          <a:p>
            <a:r>
              <a:rPr lang="en-US" dirty="0" smtClean="0"/>
              <a:t>HFD #6 – Born 2013-07-02 (n=24</a:t>
            </a:r>
            <a:endParaRPr lang="en-US" dirty="0"/>
          </a:p>
          <a:p>
            <a:r>
              <a:rPr lang="en-US" dirty="0" smtClean="0"/>
              <a:t>HFD #7 – cohort id  is 8 (n=24)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HFD #8 – cohort id is 15 (n=30)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4740" y="6093665"/>
            <a:ext cx="13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09/22/2014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97225" y="5636196"/>
            <a:ext cx="693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12/01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73580" y="5633074"/>
            <a:ext cx="61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12/02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761500" y="6050861"/>
            <a:ext cx="100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2/24/2015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0096" y="3989607"/>
            <a:ext cx="8546704" cy="935391"/>
            <a:chOff x="140096" y="3989607"/>
            <a:chExt cx="8546704" cy="935391"/>
          </a:xfrm>
        </p:grpSpPr>
        <p:grpSp>
          <p:nvGrpSpPr>
            <p:cNvPr id="13" name="Group 12"/>
            <p:cNvGrpSpPr/>
            <p:nvPr/>
          </p:nvGrpSpPr>
          <p:grpSpPr>
            <a:xfrm>
              <a:off x="140096" y="3989607"/>
              <a:ext cx="8546704" cy="935391"/>
              <a:chOff x="140096" y="3676388"/>
              <a:chExt cx="8546704" cy="93539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536843" y="3676388"/>
                <a:ext cx="6872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10/17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169464" y="3681830"/>
                <a:ext cx="6178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10/21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88971" y="3681830"/>
                <a:ext cx="6976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10/22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716051" y="4070083"/>
                <a:ext cx="9707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1/16/2015</a:t>
                </a:r>
                <a:endParaRPr lang="en-US" sz="1400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36785" y="3942442"/>
                <a:ext cx="7651984" cy="669337"/>
                <a:chOff x="634986" y="3406852"/>
                <a:chExt cx="7651984" cy="669337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2491718" y="3406852"/>
                  <a:ext cx="8037" cy="4420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019058" y="3406852"/>
                  <a:ext cx="0" cy="4420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634986" y="3766200"/>
                  <a:ext cx="7651984" cy="309989"/>
                  <a:chOff x="634986" y="3766200"/>
                  <a:chExt cx="7651984" cy="309989"/>
                </a:xfrm>
              </p:grpSpPr>
              <p:cxnSp>
                <p:nvCxnSpPr>
                  <p:cNvPr id="5" name="Straight Connector 4"/>
                  <p:cNvCxnSpPr/>
                  <p:nvPr/>
                </p:nvCxnSpPr>
                <p:spPr>
                  <a:xfrm flipV="1">
                    <a:off x="634986" y="3882115"/>
                    <a:ext cx="7651984" cy="40186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09192" y="3827968"/>
                    <a:ext cx="5277778" cy="166063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634986" y="3842270"/>
                    <a:ext cx="1856732" cy="16006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2486418" y="3836270"/>
                    <a:ext cx="522774" cy="15243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287396" y="3768412"/>
                    <a:ext cx="7719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HFD</a:t>
                    </a:r>
                    <a:endParaRPr lang="en-US" sz="1400" dirty="0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21269" y="3766200"/>
                    <a:ext cx="7719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NCD</a:t>
                    </a:r>
                    <a:endParaRPr lang="en-US" sz="1400" dirty="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05848" y="3766200"/>
                    <a:ext cx="6362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FAST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38" name="TextBox 37"/>
              <p:cNvSpPr txBox="1"/>
              <p:nvPr/>
            </p:nvSpPr>
            <p:spPr>
              <a:xfrm>
                <a:off x="140096" y="4108700"/>
                <a:ext cx="1382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08/11/2014</a:t>
                </a:r>
                <a:endParaRPr lang="en-US" sz="1400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856360" y="4255661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36785" y="5951922"/>
            <a:ext cx="7651984" cy="682837"/>
            <a:chOff x="636785" y="5855511"/>
            <a:chExt cx="7651984" cy="68283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493517" y="5855511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36785" y="5869011"/>
              <a:ext cx="7651984" cy="669337"/>
              <a:chOff x="634986" y="3406852"/>
              <a:chExt cx="7651984" cy="669337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3019058" y="3406852"/>
                <a:ext cx="0" cy="442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634986" y="3766200"/>
                <a:ext cx="7651984" cy="309989"/>
                <a:chOff x="634986" y="3766200"/>
                <a:chExt cx="7651984" cy="30998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634986" y="3882115"/>
                  <a:ext cx="7651984" cy="4018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3009192" y="3827968"/>
                  <a:ext cx="5277778" cy="16606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34986" y="3842270"/>
                  <a:ext cx="1856732" cy="160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486418" y="3836270"/>
                  <a:ext cx="522774" cy="15243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287396" y="3768412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HFD</a:t>
                  </a:r>
                  <a:endParaRPr lang="en-US" sz="14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221269" y="3766200"/>
                  <a:ext cx="7719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NCD</a:t>
                  </a:r>
                  <a:endParaRPr lang="en-US" sz="14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505848" y="3766200"/>
                  <a:ext cx="6362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FAST</a:t>
                  </a:r>
                  <a:endParaRPr lang="en-US" sz="1400" dirty="0"/>
                </a:p>
              </p:txBody>
            </p:sp>
          </p:grpSp>
        </p:grpSp>
        <p:cxnSp>
          <p:nvCxnSpPr>
            <p:cNvPr id="40" name="Straight Arrow Connector 39"/>
            <p:cNvCxnSpPr/>
            <p:nvPr/>
          </p:nvCxnSpPr>
          <p:spPr>
            <a:xfrm>
              <a:off x="1868415" y="5862366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500723" y="5652204"/>
            <a:ext cx="6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11/26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094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96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/>
              <a:t>sub &lt;- c(rep(TRUE, 96), rep(FALSE, 62))</a:t>
            </a:r>
            <a:endParaRPr lang="en-US" sz="2000" dirty="0" smtClean="0"/>
          </a:p>
          <a:p>
            <a:r>
              <a:rPr lang="en-US" sz="2000" dirty="0" smtClean="0"/>
              <a:t>weight.rf2 </a:t>
            </a:r>
            <a:r>
              <a:rPr lang="en-US" sz="2000" dirty="0"/>
              <a:t>&lt;- </a:t>
            </a:r>
            <a:r>
              <a:rPr lang="en-US" sz="2000" dirty="0" err="1"/>
              <a:t>REEMtree</a:t>
            </a:r>
            <a:r>
              <a:rPr lang="en-US" sz="2000" dirty="0"/>
              <a:t>(</a:t>
            </a:r>
            <a:r>
              <a:rPr lang="en-US" sz="2000" dirty="0" err="1"/>
              <a:t>Percent.WG</a:t>
            </a:r>
            <a:r>
              <a:rPr lang="en-US" sz="2000" dirty="0"/>
              <a:t>~ VO2.LBM + RER + </a:t>
            </a:r>
            <a:r>
              <a:rPr lang="en-US" sz="2000" dirty="0" err="1"/>
              <a:t>SumXYAmb</a:t>
            </a:r>
            <a:r>
              <a:rPr lang="en-US" sz="2000" dirty="0"/>
              <a:t>+</a:t>
            </a:r>
          </a:p>
          <a:p>
            <a:r>
              <a:rPr lang="en-US" sz="2000" dirty="0"/>
              <a:t>                     </a:t>
            </a:r>
            <a:r>
              <a:rPr lang="en-US" sz="2000" dirty="0" err="1"/>
              <a:t>Avg.Percent.FL</a:t>
            </a:r>
            <a:r>
              <a:rPr lang="en-US" sz="2000" dirty="0"/>
              <a:t> + </a:t>
            </a:r>
            <a:r>
              <a:rPr lang="en-US" sz="2000" dirty="0" err="1"/>
              <a:t>Avg.Percent.LL</a:t>
            </a:r>
            <a:r>
              <a:rPr lang="en-US" sz="2000" dirty="0"/>
              <a:t> + </a:t>
            </a:r>
            <a:r>
              <a:rPr lang="en-US" sz="2000" dirty="0" err="1"/>
              <a:t>Light.Dark</a:t>
            </a:r>
            <a:r>
              <a:rPr lang="en-US" sz="2000" dirty="0"/>
              <a:t> + Fast</a:t>
            </a:r>
          </a:p>
          <a:p>
            <a:r>
              <a:rPr lang="en-US" sz="2000" dirty="0"/>
              <a:t>                    , data=</a:t>
            </a:r>
            <a:r>
              <a:rPr lang="en-US" sz="2000" dirty="0" err="1"/>
              <a:t>combine.data</a:t>
            </a:r>
            <a:r>
              <a:rPr lang="en-US" sz="2000" dirty="0"/>
              <a:t>, random=~1|Subject, subset=sub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R2 = 0.288</a:t>
            </a:r>
          </a:p>
          <a:p>
            <a:r>
              <a:rPr lang="en-US" sz="2000" dirty="0" smtClean="0"/>
              <a:t>MSE = 190.12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493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10 at 1.5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649"/>
            <a:ext cx="9144000" cy="13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8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673534"/>
              </p:ext>
            </p:extLst>
          </p:nvPr>
        </p:nvGraphicFramePr>
        <p:xfrm>
          <a:off x="1100666" y="2590800"/>
          <a:ext cx="705394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r>
                        <a:rPr lang="en-US" baseline="0" dirty="0" smtClean="0"/>
                        <a:t>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Lean</a:t>
                      </a:r>
                      <a:r>
                        <a:rPr lang="en-US" baseline="0" dirty="0" smtClean="0"/>
                        <a:t> &amp; Fat 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Hormones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 (n=24)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 (n=30)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30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8978"/>
            <a:ext cx="8229600" cy="4525963"/>
          </a:xfrm>
        </p:spPr>
        <p:txBody>
          <a:bodyPr/>
          <a:lstStyle/>
          <a:p>
            <a:r>
              <a:rPr lang="en-US" dirty="0" smtClean="0"/>
              <a:t>Removed the initial weight analysis.</a:t>
            </a:r>
          </a:p>
          <a:p>
            <a:r>
              <a:rPr lang="en-US" dirty="0" smtClean="0"/>
              <a:t>Fixed </a:t>
            </a:r>
            <a:r>
              <a:rPr lang="en-US" dirty="0"/>
              <a:t>the initial </a:t>
            </a:r>
            <a:r>
              <a:rPr lang="en-US" dirty="0" smtClean="0"/>
              <a:t>weights in cohort 5 &amp; 6 to be the pre-fasting weights.</a:t>
            </a:r>
          </a:p>
          <a:p>
            <a:r>
              <a:rPr lang="en-US" dirty="0" smtClean="0"/>
              <a:t>Updated the WL as the difference of after fasting from pre-fasting instead of from the initial weights.</a:t>
            </a:r>
          </a:p>
          <a:p>
            <a:r>
              <a:rPr lang="en-US" dirty="0" smtClean="0"/>
              <a:t>Checked and removed mice with negative WL.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3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91668" y="1515663"/>
            <a:ext cx="385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Tukey’s</a:t>
            </a:r>
            <a:r>
              <a:rPr lang="en-US" dirty="0" smtClean="0"/>
              <a:t> post-hoc of pre-fasted weights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2532" y="3556130"/>
            <a:ext cx="33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Tukey’s</a:t>
            </a:r>
            <a:r>
              <a:rPr lang="en-US" dirty="0" smtClean="0"/>
              <a:t> post-hoc of fasted weights</a:t>
            </a:r>
            <a:endParaRPr lang="en-US" dirty="0"/>
          </a:p>
        </p:txBody>
      </p:sp>
      <p:pic>
        <p:nvPicPr>
          <p:cNvPr id="4" name="Picture 3" descr="Body_weight_B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1" y="1884995"/>
            <a:ext cx="5401421" cy="3739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768" y="1884994"/>
            <a:ext cx="2579652" cy="1445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767" y="3925462"/>
            <a:ext cx="2643487" cy="14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HFD weights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2401" y="2607863"/>
            <a:ext cx="339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Tukey’s</a:t>
            </a:r>
            <a:r>
              <a:rPr lang="en-US" dirty="0" smtClean="0"/>
              <a:t> post-hoc of after HFD weights</a:t>
            </a:r>
            <a:endParaRPr lang="en-US" dirty="0"/>
          </a:p>
        </p:txBody>
      </p:sp>
      <p:pic>
        <p:nvPicPr>
          <p:cNvPr id="7" name="Picture 6" descr="Body_weight_Box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" y="1907822"/>
            <a:ext cx="5254665" cy="3637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22" y="3254194"/>
            <a:ext cx="2742300" cy="15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plots for weights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2" y="1417637"/>
            <a:ext cx="7503405" cy="44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3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619</Words>
  <Application>Microsoft Macintosh PowerPoint</Application>
  <PresentationFormat>On-screen Show (4:3)</PresentationFormat>
  <Paragraphs>118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Predicting weight gain based on body composition and metabolic rate</vt:lpstr>
      <vt:lpstr>Objective</vt:lpstr>
      <vt:lpstr>Hypothesis</vt:lpstr>
      <vt:lpstr>Experimental design</vt:lpstr>
      <vt:lpstr>Available Data</vt:lpstr>
      <vt:lpstr>Changes</vt:lpstr>
      <vt:lpstr>Body weight</vt:lpstr>
      <vt:lpstr>HFD weights</vt:lpstr>
      <vt:lpstr>Density plots for weights</vt:lpstr>
      <vt:lpstr>Checking normality for WL and WG</vt:lpstr>
      <vt:lpstr>Relationship between WL and WG</vt:lpstr>
      <vt:lpstr>PowerPoint Presentation</vt:lpstr>
      <vt:lpstr>PowerPoint Presentation</vt:lpstr>
      <vt:lpstr>PowerPoint Presentation</vt:lpstr>
      <vt:lpstr>PowerPoint Presentation</vt:lpstr>
      <vt:lpstr>Body composition and Clams</vt:lpstr>
      <vt:lpstr>PowerPoint Presentation</vt:lpstr>
      <vt:lpstr>Changes</vt:lpstr>
      <vt:lpstr>PowerPoint Presentation</vt:lpstr>
      <vt:lpstr>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Short-term Dex mice</vt:lpstr>
      <vt:lpstr>FOOD INTAKE</vt:lpstr>
      <vt:lpstr>PowerPoint Presentation</vt:lpstr>
      <vt:lpstr>Juvenile HFD</vt:lpstr>
      <vt:lpstr>PowerPoint Presentation</vt:lpstr>
      <vt:lpstr>PowerPoint Presentation</vt:lpstr>
      <vt:lpstr>PowerPoint Presentation</vt:lpstr>
      <vt:lpstr>PowerPoint Presentation</vt:lpstr>
      <vt:lpstr>Optimal # of vars to split at each node</vt:lpstr>
      <vt:lpstr>PowerPoint Presentation</vt:lpstr>
      <vt:lpstr>PowerPoint Presentation</vt:lpstr>
      <vt:lpstr>PowerPoint Presentation</vt:lpstr>
      <vt:lpstr>RE-EM tree</vt:lpstr>
      <vt:lpstr>PowerPoint Presentation</vt:lpstr>
      <vt:lpstr>PowerPoint Presentation</vt:lpstr>
      <vt:lpstr>PowerPoint Presentation</vt:lpstr>
    </vt:vector>
  </TitlesOfParts>
  <Company>UTHSC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weight gain based on body composition and metabolic rates using random forest algorithm</dc:title>
  <dc:creator>Quynh Tran</dc:creator>
  <cp:lastModifiedBy>Quynh Tran</cp:lastModifiedBy>
  <cp:revision>77</cp:revision>
  <dcterms:created xsi:type="dcterms:W3CDTF">2015-03-31T16:43:34Z</dcterms:created>
  <dcterms:modified xsi:type="dcterms:W3CDTF">2015-12-07T13:58:17Z</dcterms:modified>
</cp:coreProperties>
</file>