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1" r:id="rId4"/>
    <p:sldId id="258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5" r:id="rId17"/>
    <p:sldId id="263" r:id="rId18"/>
    <p:sldId id="260" r:id="rId19"/>
    <p:sldId id="302" r:id="rId20"/>
    <p:sldId id="292" r:id="rId21"/>
    <p:sldId id="297" r:id="rId22"/>
    <p:sldId id="298" r:id="rId23"/>
    <p:sldId id="299" r:id="rId24"/>
    <p:sldId id="300" r:id="rId25"/>
    <p:sldId id="301" r:id="rId26"/>
    <p:sldId id="306" r:id="rId27"/>
    <p:sldId id="304" r:id="rId28"/>
    <p:sldId id="305" r:id="rId29"/>
    <p:sldId id="293" r:id="rId30"/>
    <p:sldId id="262" r:id="rId31"/>
    <p:sldId id="264" r:id="rId32"/>
    <p:sldId id="266" r:id="rId33"/>
    <p:sldId id="267" r:id="rId34"/>
    <p:sldId id="271" r:id="rId35"/>
    <p:sldId id="268" r:id="rId36"/>
    <p:sldId id="269" r:id="rId37"/>
    <p:sldId id="272" r:id="rId38"/>
    <p:sldId id="275" r:id="rId39"/>
    <p:sldId id="276" r:id="rId40"/>
    <p:sldId id="278" r:id="rId41"/>
    <p:sldId id="27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4CA3D-6D4A-4942-9F2F-0C2F42AB54B2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6340-2867-3F4F-85AE-5F411E16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Check food intake</a:t>
            </a:r>
          </a:p>
          <a:p>
            <a:pPr marL="228600" indent="-228600">
              <a:buAutoNum type="arabicPeriod"/>
            </a:pPr>
            <a:r>
              <a:rPr lang="en-US" dirty="0" smtClean="0"/>
              <a:t>Take</a:t>
            </a:r>
            <a:r>
              <a:rPr lang="en-US" baseline="0" dirty="0" smtClean="0"/>
              <a:t> the difference VO2 between Pre-fasting and </a:t>
            </a:r>
            <a:r>
              <a:rPr lang="en-US" baseline="0" smtClean="0"/>
              <a:t>During fasting.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6340-2867-3F4F-85AE-5F411E163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for WL and WG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672667"/>
            <a:ext cx="692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Shapiro’s p-values for WL and WG are 0.6206632 and 0.0097316, respectively.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848887"/>
            <a:ext cx="4106333" cy="3351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44" y="1933223"/>
            <a:ext cx="4501445" cy="3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WL and WG</a:t>
            </a:r>
            <a:endParaRPr lang="en-US" dirty="0"/>
          </a:p>
        </p:txBody>
      </p:sp>
      <p:pic>
        <p:nvPicPr>
          <p:cNvPr id="3" name="Picture 2" descr="Correlation_WL_W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" y="1114778"/>
            <a:ext cx="7521849" cy="5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WL_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9556" cy="3753556"/>
          </a:xfrm>
          <a:prstGeom prst="rect">
            <a:avLst/>
          </a:prstGeom>
        </p:spPr>
      </p:pic>
      <p:pic>
        <p:nvPicPr>
          <p:cNvPr id="3" name="Picture 2" descr="Correlation_percentWL_percentWG_each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4" y="3380152"/>
            <a:ext cx="5023556" cy="34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01445"/>
            <a:ext cx="4028252" cy="174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(0.149, 0.375)</a:t>
            </a:r>
            <a:endParaRPr lang="en-US" sz="2000" dirty="0"/>
          </a:p>
        </p:txBody>
      </p:sp>
      <p:pic>
        <p:nvPicPr>
          <p:cNvPr id="5" name="Picture 4" descr="Correlation_WL_WG_all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703" cy="3344333"/>
          </a:xfrm>
          <a:prstGeom prst="rect">
            <a:avLst/>
          </a:prstGeom>
        </p:spPr>
      </p:pic>
      <p:pic>
        <p:nvPicPr>
          <p:cNvPr id="6" name="Picture 5" descr="Correlation_percentWL_percentWG_all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30" y="3048000"/>
            <a:ext cx="527096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orrelation_PercentFatMassPre-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128411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PercentFatMass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84529" cy="3450828"/>
          </a:xfrm>
          <a:prstGeom prst="rect">
            <a:avLst/>
          </a:prstGeom>
        </p:spPr>
      </p:pic>
      <p:pic>
        <p:nvPicPr>
          <p:cNvPr id="5" name="Picture 4" descr="Correlation_PercentFatFasted_PercentWG_cohort8_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22" y="3330222"/>
            <a:ext cx="4899378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 and Clams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dy_weight_Line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9" y="705555"/>
            <a:ext cx="66167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ody_composition_Bar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239889"/>
            <a:ext cx="64008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130016" y="1058370"/>
            <a:ext cx="827894" cy="433633"/>
            <a:chOff x="2138054" y="756311"/>
            <a:chExt cx="827894" cy="43363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Cohort 8 doesn’t have CLAMS after fasting.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6785" y="3270811"/>
            <a:ext cx="7651984" cy="682837"/>
            <a:chOff x="636785" y="5855511"/>
            <a:chExt cx="7651984" cy="68283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Brace 16"/>
          <p:cNvSpPr/>
          <p:nvPr/>
        </p:nvSpPr>
        <p:spPr>
          <a:xfrm rot="5400000">
            <a:off x="2628755" y="3728345"/>
            <a:ext cx="264900" cy="5193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112" y="412044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fasting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010991" y="3005668"/>
            <a:ext cx="1484503" cy="250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1622777" y="3005668"/>
            <a:ext cx="865439" cy="2504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23068" y="2632761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Pre-fasting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991" y="2632761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After-fasting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807" cy="4007556"/>
          </a:xfrm>
          <a:prstGeom prst="rect">
            <a:avLst/>
          </a:prstGeom>
        </p:spPr>
      </p:pic>
      <p:pic>
        <p:nvPicPr>
          <p:cNvPr id="2" name="Picture 1" descr="Ambulatory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25" y="2808110"/>
            <a:ext cx="5049963" cy="3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89363" cy="3866444"/>
          </a:xfrm>
          <a:prstGeom prst="rect">
            <a:avLst/>
          </a:prstGeom>
        </p:spPr>
      </p:pic>
      <p:pic>
        <p:nvPicPr>
          <p:cNvPr id="2" name="Picture 1" descr="VO2.LBM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26" y="2892778"/>
            <a:ext cx="5014273" cy="39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R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111" cy="4128786"/>
          </a:xfrm>
          <a:prstGeom prst="rect">
            <a:avLst/>
          </a:prstGeom>
        </p:spPr>
      </p:pic>
      <p:pic>
        <p:nvPicPr>
          <p:cNvPr id="2" name="Picture 1" descr="RER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07" y="2909711"/>
            <a:ext cx="5046393" cy="39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0" y="2751530"/>
            <a:ext cx="5192889" cy="4106469"/>
          </a:xfrm>
          <a:prstGeom prst="rect">
            <a:avLst/>
          </a:prstGeom>
        </p:spPr>
      </p:pic>
      <p:pic>
        <p:nvPicPr>
          <p:cNvPr id="4" name="Picture 3" descr="VO2.LBM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24778" cy="38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R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2" y="2963550"/>
            <a:ext cx="4924777" cy="3894449"/>
          </a:xfrm>
          <a:prstGeom prst="rect">
            <a:avLst/>
          </a:prstGeom>
        </p:spPr>
      </p:pic>
      <p:pic>
        <p:nvPicPr>
          <p:cNvPr id="3" name="Picture 2" descr="RER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2556" cy="36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vs_PercentWG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6" y="3097456"/>
            <a:ext cx="4755444" cy="3760543"/>
          </a:xfrm>
          <a:prstGeom prst="rect">
            <a:avLst/>
          </a:prstGeom>
        </p:spPr>
      </p:pic>
      <p:pic>
        <p:nvPicPr>
          <p:cNvPr id="2" name="Picture 1" descr="Ambulatory_vs_PercentWG_Ligh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8333" cy="3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</a:t>
            </a:r>
            <a:r>
              <a:rPr lang="en-US" dirty="0" err="1" smtClean="0"/>
              <a:t>Dex</a:t>
            </a:r>
            <a:r>
              <a:rPr lang="en-US" dirty="0" smtClean="0"/>
              <a:t> mice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 mice that don’t belong to this cohort are 1740, 1741, 1742, 1743 and 1770, 1771, 1772, 1773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INTAKE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2110 – no food data</a:t>
            </a:r>
          </a:p>
          <a:p>
            <a:r>
              <a:rPr lang="en-US" dirty="0" smtClean="0"/>
              <a:t>Mouse 2101 – only record the first interval</a:t>
            </a:r>
          </a:p>
          <a:p>
            <a:r>
              <a:rPr lang="en-US" dirty="0" smtClean="0"/>
              <a:t>Mouse 2102 – only record the first 3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HFD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JuvHFD</a:t>
            </a:r>
            <a:r>
              <a:rPr lang="en-US" dirty="0" smtClean="0"/>
              <a:t> # 1 – Born 2014-04-21 (Mice #410-433)</a:t>
            </a:r>
          </a:p>
          <a:p>
            <a:r>
              <a:rPr lang="en-US" dirty="0" err="1" smtClean="0"/>
              <a:t>JuvHFD</a:t>
            </a:r>
            <a:r>
              <a:rPr lang="en-US" dirty="0" smtClean="0"/>
              <a:t> # 2 – Born 2014-07-07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– Born 2015-01-21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loss during fasting may be a predictor of weight gain after HFD.</a:t>
            </a:r>
          </a:p>
          <a:p>
            <a:pPr lvl="1"/>
            <a:r>
              <a:rPr lang="en-US" dirty="0" smtClean="0"/>
              <a:t>Previous cohorts 5-6: there appeared to be a negative relationship</a:t>
            </a:r>
          </a:p>
          <a:p>
            <a:pPr lvl="1"/>
            <a:r>
              <a:rPr lang="en-US" dirty="0" smtClean="0"/>
              <a:t>Current cohorts 7-8: there is a positive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C57BL/6J mice</a:t>
            </a:r>
          </a:p>
          <a:p>
            <a:r>
              <a:rPr lang="en-US" dirty="0" smtClean="0"/>
              <a:t>HFD #5 – Born 2013-04-03 (n=24)</a:t>
            </a:r>
          </a:p>
          <a:p>
            <a:r>
              <a:rPr lang="en-US" dirty="0" smtClean="0"/>
              <a:t>HFD #6 – Born 2013-07-02 (n=24</a:t>
            </a:r>
            <a:endParaRPr lang="en-US" dirty="0"/>
          </a:p>
          <a:p>
            <a:r>
              <a:rPr lang="en-US" dirty="0" smtClean="0"/>
              <a:t>HFD #7 – cohort id  is 8 (n=24)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 #8 – cohort id is 15 (n=30)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6093665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09/22/2014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7225" y="5636196"/>
            <a:ext cx="69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3580" y="5633074"/>
            <a:ext cx="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500" y="6050861"/>
            <a:ext cx="100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096" y="3989607"/>
            <a:ext cx="8546704" cy="935391"/>
            <a:chOff x="140096" y="3989607"/>
            <a:chExt cx="8546704" cy="935391"/>
          </a:xfrm>
        </p:grpSpPr>
        <p:grpSp>
          <p:nvGrpSpPr>
            <p:cNvPr id="13" name="Group 12"/>
            <p:cNvGrpSpPr/>
            <p:nvPr/>
          </p:nvGrpSpPr>
          <p:grpSpPr>
            <a:xfrm>
              <a:off x="140096" y="3989607"/>
              <a:ext cx="8546704" cy="935391"/>
              <a:chOff x="140096" y="3676388"/>
              <a:chExt cx="8546704" cy="9353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36843" y="3676388"/>
                <a:ext cx="68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10/17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69464" y="3681830"/>
                <a:ext cx="617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10/21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8971" y="3681830"/>
                <a:ext cx="697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10/22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6051" y="4070083"/>
                <a:ext cx="970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1/16/2015</a:t>
                </a:r>
                <a:endParaRPr lang="en-US" sz="14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6785" y="3942442"/>
                <a:ext cx="7651984" cy="669337"/>
                <a:chOff x="634986" y="3406852"/>
                <a:chExt cx="7651984" cy="669337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491718" y="3406852"/>
                  <a:ext cx="8037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19058" y="3406852"/>
                  <a:ext cx="0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634986" y="3766200"/>
                  <a:ext cx="7651984" cy="309989"/>
                  <a:chOff x="634986" y="3766200"/>
                  <a:chExt cx="7651984" cy="309989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634986" y="3882115"/>
                    <a:ext cx="7651984" cy="4018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09192" y="3827968"/>
                    <a:ext cx="5277778" cy="16606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34986" y="3842270"/>
                    <a:ext cx="1856732" cy="1600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486418" y="3836270"/>
                    <a:ext cx="522774" cy="1524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287396" y="3768412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HFD</a:t>
                    </a:r>
                    <a:endParaRPr lang="en-US" sz="14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1269" y="3766200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NCD</a:t>
                    </a:r>
                    <a:endParaRPr lang="en-US" sz="14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05848" y="3766200"/>
                    <a:ext cx="6362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FAST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140096" y="4108700"/>
                <a:ext cx="1382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08/11/2014</a:t>
                </a:r>
                <a:endParaRPr lang="en-US" sz="14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856360" y="425566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6785" y="5951922"/>
            <a:ext cx="7651984" cy="682837"/>
            <a:chOff x="636785" y="5855511"/>
            <a:chExt cx="7651984" cy="68283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00723" y="5652204"/>
            <a:ext cx="6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73534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(n=30)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8"/>
            <a:ext cx="8229600" cy="4525963"/>
          </a:xfrm>
        </p:spPr>
        <p:txBody>
          <a:bodyPr/>
          <a:lstStyle/>
          <a:p>
            <a:r>
              <a:rPr lang="en-US" dirty="0" smtClean="0"/>
              <a:t>Removed the initial weight analysis.</a:t>
            </a:r>
          </a:p>
          <a:p>
            <a:r>
              <a:rPr lang="en-US" dirty="0" smtClean="0"/>
              <a:t>Fixed </a:t>
            </a:r>
            <a:r>
              <a:rPr lang="en-US" dirty="0"/>
              <a:t>the initial </a:t>
            </a:r>
            <a:r>
              <a:rPr lang="en-US" dirty="0" smtClean="0"/>
              <a:t>weights in cohort 5 &amp; 6 to be the pre-fasting weights.</a:t>
            </a:r>
          </a:p>
          <a:p>
            <a:r>
              <a:rPr lang="en-US" dirty="0" smtClean="0"/>
              <a:t>Updated the WL as the difference of after fasting from pre-fasting instead of from the initial weights.</a:t>
            </a:r>
          </a:p>
          <a:p>
            <a:r>
              <a:rPr lang="en-US" dirty="0" smtClean="0"/>
              <a:t>Checked and removed mice with negative WL.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3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1668" y="1515663"/>
            <a:ext cx="38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pre-fasted weights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2532" y="3556130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fasted weights</a:t>
            </a:r>
            <a:endParaRPr lang="en-US" dirty="0"/>
          </a:p>
        </p:txBody>
      </p:sp>
      <p:pic>
        <p:nvPicPr>
          <p:cNvPr id="4" name="Picture 3" descr="Body_weight_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884995"/>
            <a:ext cx="5401421" cy="373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68" y="1884994"/>
            <a:ext cx="2579652" cy="1445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67" y="3925462"/>
            <a:ext cx="2643487" cy="1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HFD weights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401" y="2607863"/>
            <a:ext cx="33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Tukey’s</a:t>
            </a:r>
            <a:r>
              <a:rPr lang="en-US" dirty="0" smtClean="0"/>
              <a:t> post-hoc of after HFD weights</a:t>
            </a:r>
            <a:endParaRPr lang="en-US" dirty="0"/>
          </a:p>
        </p:txBody>
      </p:sp>
      <p:pic>
        <p:nvPicPr>
          <p:cNvPr id="7" name="Picture 6" descr="Body_weight_Box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" y="1907822"/>
            <a:ext cx="5254665" cy="3637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2" y="3254194"/>
            <a:ext cx="2742300" cy="1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for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417637"/>
            <a:ext cx="7503405" cy="44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574</Words>
  <Application>Microsoft Macintosh PowerPoint</Application>
  <PresentationFormat>On-screen Show (4:3)</PresentationFormat>
  <Paragraphs>112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Predicting weight gain based on body composition and metabolic rate</vt:lpstr>
      <vt:lpstr>Objective</vt:lpstr>
      <vt:lpstr>Hypothesis</vt:lpstr>
      <vt:lpstr>Experimental design</vt:lpstr>
      <vt:lpstr>Available Data</vt:lpstr>
      <vt:lpstr>Changes</vt:lpstr>
      <vt:lpstr>Body weight</vt:lpstr>
      <vt:lpstr>HFD weights</vt:lpstr>
      <vt:lpstr>Density plots for weights</vt:lpstr>
      <vt:lpstr>Checking normality for WL and WG</vt:lpstr>
      <vt:lpstr>Relationship between WL and WG</vt:lpstr>
      <vt:lpstr>PowerPoint Presentation</vt:lpstr>
      <vt:lpstr>PowerPoint Presentation</vt:lpstr>
      <vt:lpstr>PowerPoint Presentation</vt:lpstr>
      <vt:lpstr>PowerPoint Presentation</vt:lpstr>
      <vt:lpstr>Body composition and Clams</vt:lpstr>
      <vt:lpstr>PowerPoint Presentation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Short-term Dex mice</vt:lpstr>
      <vt:lpstr>FOOD INTAKE</vt:lpstr>
      <vt:lpstr>PowerPoint Presentation</vt:lpstr>
      <vt:lpstr>Juvenile HFD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75</cp:revision>
  <dcterms:created xsi:type="dcterms:W3CDTF">2015-03-31T16:43:34Z</dcterms:created>
  <dcterms:modified xsi:type="dcterms:W3CDTF">2015-11-25T22:17:40Z</dcterms:modified>
</cp:coreProperties>
</file>