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77" r:id="rId6"/>
    <p:sldId id="265" r:id="rId7"/>
    <p:sldId id="271" r:id="rId8"/>
    <p:sldId id="276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Corbel Light" panose="020B0303020204020204" pitchFamily="34" charset="0"/>
      <p:regular r:id="rId15"/>
      <p: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7168-967B-410C-B737-D9D9E2DB8F5F}">
  <a:tblStyle styleId="{F84D7168-967B-410C-B737-D9D9E2DB8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A9D525-7444-4652-A54A-12199B8F61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 Muriithi" userId="f5e1cc939deef808" providerId="LiveId" clId="{1F21D468-E30E-4F68-BC4D-60A084F3A743}"/>
    <pc:docChg chg="custSel addSld modSld">
      <pc:chgData name="Bridget Muriithi" userId="f5e1cc939deef808" providerId="LiveId" clId="{1F21D468-E30E-4F68-BC4D-60A084F3A743}" dt="2025-02-26T03:48:51.949" v="1024" actId="115"/>
      <pc:docMkLst>
        <pc:docMk/>
      </pc:docMkLst>
      <pc:sldChg chg="addSp delSp modSp mod">
        <pc:chgData name="Bridget Muriithi" userId="f5e1cc939deef808" providerId="LiveId" clId="{1F21D468-E30E-4F68-BC4D-60A084F3A743}" dt="2025-02-26T03:48:51.949" v="1024" actId="115"/>
        <pc:sldMkLst>
          <pc:docMk/>
          <pc:sldMk cId="0" sldId="271"/>
        </pc:sldMkLst>
        <pc:spChg chg="add del mod">
          <ac:chgData name="Bridget Muriithi" userId="f5e1cc939deef808" providerId="LiveId" clId="{1F21D468-E30E-4F68-BC4D-60A084F3A743}" dt="2025-02-26T03:45:30.119" v="975"/>
          <ac:spMkLst>
            <pc:docMk/>
            <pc:sldMk cId="0" sldId="271"/>
            <ac:spMk id="2" creationId="{3FEFE907-1B8D-8134-BA13-F512036916A0}"/>
          </ac:spMkLst>
        </pc:spChg>
        <pc:spChg chg="add del mod">
          <ac:chgData name="Bridget Muriithi" userId="f5e1cc939deef808" providerId="LiveId" clId="{1F21D468-E30E-4F68-BC4D-60A084F3A743}" dt="2025-02-26T03:45:30.108" v="973" actId="478"/>
          <ac:spMkLst>
            <pc:docMk/>
            <pc:sldMk cId="0" sldId="271"/>
            <ac:spMk id="4" creationId="{046E1D54-C5C2-D40D-1222-76F5968A3BA9}"/>
          </ac:spMkLst>
        </pc:spChg>
        <pc:spChg chg="mod">
          <ac:chgData name="Bridget Muriithi" userId="f5e1cc939deef808" providerId="LiveId" clId="{1F21D468-E30E-4F68-BC4D-60A084F3A743}" dt="2025-02-26T03:48:51.949" v="1024" actId="115"/>
          <ac:spMkLst>
            <pc:docMk/>
            <pc:sldMk cId="0" sldId="271"/>
            <ac:spMk id="330" creationId="{00000000-0000-0000-0000-000000000000}"/>
          </ac:spMkLst>
        </pc:spChg>
        <pc:graphicFrameChg chg="add mod modGraphic">
          <ac:chgData name="Bridget Muriithi" userId="f5e1cc939deef808" providerId="LiveId" clId="{1F21D468-E30E-4F68-BC4D-60A084F3A743}" dt="2025-02-26T03:48:21.194" v="1020" actId="20577"/>
          <ac:graphicFrameMkLst>
            <pc:docMk/>
            <pc:sldMk cId="0" sldId="271"/>
            <ac:graphicFrameMk id="3" creationId="{F9C5D5EF-E67E-626A-FADA-0F9DCF5CAC37}"/>
          </ac:graphicFrameMkLst>
        </pc:graphicFrameChg>
        <pc:graphicFrameChg chg="del">
          <ac:chgData name="Bridget Muriithi" userId="f5e1cc939deef808" providerId="LiveId" clId="{1F21D468-E30E-4F68-BC4D-60A084F3A743}" dt="2025-02-26T03:44:55.112" v="748" actId="478"/>
          <ac:graphicFrameMkLst>
            <pc:docMk/>
            <pc:sldMk cId="0" sldId="271"/>
            <ac:graphicFrameMk id="331" creationId="{00000000-0000-0000-0000-000000000000}"/>
          </ac:graphicFrameMkLst>
        </pc:graphicFrameChg>
      </pc:sldChg>
      <pc:sldChg chg="addSp delSp modSp new mod">
        <pc:chgData name="Bridget Muriithi" userId="f5e1cc939deef808" providerId="LiveId" clId="{1F21D468-E30E-4F68-BC4D-60A084F3A743}" dt="2025-02-25T19:48:05.588" v="747" actId="20577"/>
        <pc:sldMkLst>
          <pc:docMk/>
          <pc:sldMk cId="2230319384" sldId="277"/>
        </pc:sldMkLst>
        <pc:spChg chg="mod">
          <ac:chgData name="Bridget Muriithi" userId="f5e1cc939deef808" providerId="LiveId" clId="{1F21D468-E30E-4F68-BC4D-60A084F3A743}" dt="2025-02-25T19:29:25.248" v="30" actId="255"/>
          <ac:spMkLst>
            <pc:docMk/>
            <pc:sldMk cId="2230319384" sldId="277"/>
            <ac:spMk id="2" creationId="{7996371C-C780-4D0F-8350-798BD7C1C7BF}"/>
          </ac:spMkLst>
        </pc:spChg>
        <pc:spChg chg="del">
          <ac:chgData name="Bridget Muriithi" userId="f5e1cc939deef808" providerId="LiveId" clId="{1F21D468-E30E-4F68-BC4D-60A084F3A743}" dt="2025-02-25T19:33:53.981" v="35" actId="478"/>
          <ac:spMkLst>
            <pc:docMk/>
            <pc:sldMk cId="2230319384" sldId="277"/>
            <ac:spMk id="3" creationId="{87D9F5F9-23E7-5063-28F9-20AC86AD96A5}"/>
          </ac:spMkLst>
        </pc:spChg>
        <pc:spChg chg="del mod">
          <ac:chgData name="Bridget Muriithi" userId="f5e1cc939deef808" providerId="LiveId" clId="{1F21D468-E30E-4F68-BC4D-60A084F3A743}" dt="2025-02-25T19:45:02.936" v="698" actId="478"/>
          <ac:spMkLst>
            <pc:docMk/>
            <pc:sldMk cId="2230319384" sldId="277"/>
            <ac:spMk id="4" creationId="{5B6B216A-B5CD-ADFE-5ED0-BFF0D2AF5E3F}"/>
          </ac:spMkLst>
        </pc:spChg>
        <pc:spChg chg="del mod">
          <ac:chgData name="Bridget Muriithi" userId="f5e1cc939deef808" providerId="LiveId" clId="{1F21D468-E30E-4F68-BC4D-60A084F3A743}" dt="2025-02-25T19:45:47.501" v="727" actId="478"/>
          <ac:spMkLst>
            <pc:docMk/>
            <pc:sldMk cId="2230319384" sldId="277"/>
            <ac:spMk id="5" creationId="{1847EAC0-1C75-374F-7869-3385FBBA14CF}"/>
          </ac:spMkLst>
        </pc:spChg>
        <pc:spChg chg="del">
          <ac:chgData name="Bridget Muriithi" userId="f5e1cc939deef808" providerId="LiveId" clId="{1F21D468-E30E-4F68-BC4D-60A084F3A743}" dt="2025-02-25T19:33:56.666" v="36" actId="478"/>
          <ac:spMkLst>
            <pc:docMk/>
            <pc:sldMk cId="2230319384" sldId="277"/>
            <ac:spMk id="6" creationId="{BF882581-3C5D-BE9E-B315-FCBAB1F4BD83}"/>
          </ac:spMkLst>
        </pc:spChg>
        <pc:spChg chg="del mod">
          <ac:chgData name="Bridget Muriithi" userId="f5e1cc939deef808" providerId="LiveId" clId="{1F21D468-E30E-4F68-BC4D-60A084F3A743}" dt="2025-02-25T19:34:42.400" v="63" actId="478"/>
          <ac:spMkLst>
            <pc:docMk/>
            <pc:sldMk cId="2230319384" sldId="277"/>
            <ac:spMk id="7" creationId="{3CCADC3A-73AE-3D2F-1844-A51461AF21AD}"/>
          </ac:spMkLst>
        </pc:spChg>
        <pc:spChg chg="del">
          <ac:chgData name="Bridget Muriithi" userId="f5e1cc939deef808" providerId="LiveId" clId="{1F21D468-E30E-4F68-BC4D-60A084F3A743}" dt="2025-02-25T19:43:30.218" v="549" actId="478"/>
          <ac:spMkLst>
            <pc:docMk/>
            <pc:sldMk cId="2230319384" sldId="277"/>
            <ac:spMk id="8" creationId="{45E7BA70-E4AA-C2FA-15C7-F669C16D91F8}"/>
          </ac:spMkLst>
        </pc:spChg>
        <pc:spChg chg="add del mod">
          <ac:chgData name="Bridget Muriithi" userId="f5e1cc939deef808" providerId="LiveId" clId="{1F21D468-E30E-4F68-BC4D-60A084F3A743}" dt="2025-02-25T19:45:06.886" v="699" actId="478"/>
          <ac:spMkLst>
            <pc:docMk/>
            <pc:sldMk cId="2230319384" sldId="277"/>
            <ac:spMk id="12" creationId="{89C0B394-E01A-41A2-D111-79E4D8A063EE}"/>
          </ac:spMkLst>
        </pc:spChg>
        <pc:spChg chg="add mod">
          <ac:chgData name="Bridget Muriithi" userId="f5e1cc939deef808" providerId="LiveId" clId="{1F21D468-E30E-4F68-BC4D-60A084F3A743}" dt="2025-02-25T19:47:52.236" v="744" actId="14100"/>
          <ac:spMkLst>
            <pc:docMk/>
            <pc:sldMk cId="2230319384" sldId="277"/>
            <ac:spMk id="13" creationId="{26E02F73-90E3-E5F5-6CC3-283D84054E79}"/>
          </ac:spMkLst>
        </pc:spChg>
        <pc:spChg chg="add mod">
          <ac:chgData name="Bridget Muriithi" userId="f5e1cc939deef808" providerId="LiveId" clId="{1F21D468-E30E-4F68-BC4D-60A084F3A743}" dt="2025-02-25T19:48:05.588" v="747" actId="20577"/>
          <ac:spMkLst>
            <pc:docMk/>
            <pc:sldMk cId="2230319384" sldId="277"/>
            <ac:spMk id="14" creationId="{AD09BB65-2FF2-B416-1945-19D79E712676}"/>
          </ac:spMkLst>
        </pc:spChg>
        <pc:picChg chg="add mod">
          <ac:chgData name="Bridget Muriithi" userId="f5e1cc939deef808" providerId="LiveId" clId="{1F21D468-E30E-4F68-BC4D-60A084F3A743}" dt="2025-02-25T19:47:13.242" v="739" actId="1076"/>
          <ac:picMkLst>
            <pc:docMk/>
            <pc:sldMk cId="2230319384" sldId="277"/>
            <ac:picMk id="10" creationId="{15235DC1-3D88-89C7-5478-4A9407F487E2}"/>
          </ac:picMkLst>
        </pc:picChg>
        <pc:picChg chg="add mod">
          <ac:chgData name="Bridget Muriithi" userId="f5e1cc939deef808" providerId="LiveId" clId="{1F21D468-E30E-4F68-BC4D-60A084F3A743}" dt="2025-02-25T19:47:43.748" v="743" actId="1076"/>
          <ac:picMkLst>
            <pc:docMk/>
            <pc:sldMk cId="2230319384" sldId="277"/>
            <ac:picMk id="16" creationId="{3BB29886-39C1-9779-D52E-E14615C06D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1900" y="1125213"/>
            <a:ext cx="4188900" cy="23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1975" y="3593788"/>
            <a:ext cx="4188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284200" y="1042800"/>
            <a:ext cx="3057900" cy="3057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title" hasCustomPrompt="1"/>
          </p:nvPr>
        </p:nvSpPr>
        <p:spPr>
          <a:xfrm>
            <a:off x="713213" y="207315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713225" y="2734624"/>
            <a:ext cx="34926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423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3"/>
          </p:nvPr>
        </p:nvSpPr>
        <p:spPr>
          <a:xfrm>
            <a:off x="713225" y="1403851"/>
            <a:ext cx="34926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4039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5"/>
          </p:nvPr>
        </p:nvSpPr>
        <p:spPr>
          <a:xfrm>
            <a:off x="713225" y="4065399"/>
            <a:ext cx="34926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>
            <a:spLocks noGrp="1"/>
          </p:cNvSpPr>
          <p:nvPr>
            <p:ph type="pic" idx="6"/>
          </p:nvPr>
        </p:nvSpPr>
        <p:spPr>
          <a:xfrm>
            <a:off x="5372875" y="1042800"/>
            <a:ext cx="3057900" cy="3057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923249" y="2233050"/>
            <a:ext cx="25056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1715375" y="2233050"/>
            <a:ext cx="25056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1858152"/>
            <a:ext cx="25056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3250" y="1858152"/>
            <a:ext cx="25056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5372875" y="1042800"/>
            <a:ext cx="3057900" cy="3057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13225" y="2239401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3484347" y="2239401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6255475" y="2239401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13225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3484350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6255475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8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ctrTitle"/>
          </p:nvPr>
        </p:nvSpPr>
        <p:spPr>
          <a:xfrm>
            <a:off x="626017" y="1789023"/>
            <a:ext cx="4188900" cy="782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  <a:latin typeface="Corbel Light" panose="020B0303020204020204" pitchFamily="34" charset="0"/>
              </a:rPr>
              <a:t>H</a:t>
            </a:r>
            <a:r>
              <a:rPr lang="en" baseline="-25000" dirty="0">
                <a:solidFill>
                  <a:schemeClr val="bg2">
                    <a:lumMod val="25000"/>
                  </a:schemeClr>
                </a:solidFill>
                <a:latin typeface="Corbel Light" panose="020B0303020204020204" pitchFamily="34" charset="0"/>
              </a:rPr>
              <a:t>2</a:t>
            </a:r>
            <a:r>
              <a:rPr lang="en" dirty="0">
                <a:solidFill>
                  <a:schemeClr val="bg2">
                    <a:lumMod val="25000"/>
                  </a:schemeClr>
                </a:solidFill>
                <a:latin typeface="Corbel Light" panose="020B0303020204020204" pitchFamily="34" charset="0"/>
              </a:rPr>
              <a:t>HOME</a:t>
            </a:r>
            <a:endParaRPr dirty="0">
              <a:solidFill>
                <a:schemeClr val="bg2">
                  <a:lumMod val="2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1"/>
          </p:nvPr>
        </p:nvSpPr>
        <p:spPr>
          <a:xfrm>
            <a:off x="1204310" y="2816352"/>
            <a:ext cx="3170179" cy="43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rbel Light" panose="020B0303020204020204" pitchFamily="34" charset="0"/>
              </a:rPr>
              <a:t>“Hassle-Free Hydration at Your Doorstep”</a:t>
            </a:r>
            <a:endParaRPr b="1" i="1" dirty="0">
              <a:solidFill>
                <a:schemeClr val="bg2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C15554-26CF-C457-E1C5-618738E933E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545875" y="1115952"/>
            <a:ext cx="4560900" cy="595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rbel Light" panose="020B0303020204020204" pitchFamily="34" charset="0"/>
              </a:rPr>
              <a:t>PROBLEM STATEMENT</a:t>
            </a:r>
            <a:endParaRPr dirty="0">
              <a:latin typeface="Corbel Light" panose="020B0303020204020204" pitchFamily="34" charset="0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urban areas like Juja, many residents </a:t>
            </a:r>
            <a:r>
              <a:rPr lang="en-US" b="1" dirty="0"/>
              <a:t>lack convenient access to fresh drinking water</a:t>
            </a:r>
            <a:r>
              <a:rPr lang="en-US" dirty="0"/>
              <a:t>, forcing them to manually visit local vendors multiple times a week.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process is </a:t>
            </a:r>
            <a:r>
              <a:rPr lang="en-US" b="1" dirty="0"/>
              <a:t>time-consuming, inconvenient, and inefficient</a:t>
            </a:r>
            <a:r>
              <a:rPr lang="en-US" dirty="0"/>
              <a:t>, with no streamlined way to track water consumption, locate nearby vendors, or schedule reliable deliveries.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D8BBC13-108E-EACC-6FD9-7A56D15D3FF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816" b="816"/>
          <a:stretch>
            <a:fillRect/>
          </a:stretch>
        </p:blipFill>
        <p:spPr>
          <a:xfrm>
            <a:off x="5372875" y="1115952"/>
            <a:ext cx="3057900" cy="3057900"/>
          </a:xfrm>
        </p:spPr>
      </p:pic>
      <p:grpSp>
        <p:nvGrpSpPr>
          <p:cNvPr id="6" name="Google Shape;414;p49">
            <a:extLst>
              <a:ext uri="{FF2B5EF4-FFF2-40B4-BE49-F238E27FC236}">
                <a16:creationId xmlns:a16="http://schemas.microsoft.com/office/drawing/2014/main" id="{C7895C7D-7898-835A-6E5B-A490CEB7477B}"/>
              </a:ext>
            </a:extLst>
          </p:cNvPr>
          <p:cNvGrpSpPr/>
          <p:nvPr/>
        </p:nvGrpSpPr>
        <p:grpSpPr>
          <a:xfrm>
            <a:off x="8663725" y="4655256"/>
            <a:ext cx="399808" cy="354299"/>
            <a:chOff x="6924287" y="1351180"/>
            <a:chExt cx="399808" cy="354299"/>
          </a:xfrm>
        </p:grpSpPr>
        <p:sp>
          <p:nvSpPr>
            <p:cNvPr id="7" name="Google Shape;415;p49">
              <a:extLst>
                <a:ext uri="{FF2B5EF4-FFF2-40B4-BE49-F238E27FC236}">
                  <a16:creationId xmlns:a16="http://schemas.microsoft.com/office/drawing/2014/main" id="{9DFAEC52-2026-4E07-6DA1-37F86BC68C26}"/>
                </a:ext>
              </a:extLst>
            </p:cNvPr>
            <p:cNvSpPr/>
            <p:nvPr/>
          </p:nvSpPr>
          <p:spPr>
            <a:xfrm>
              <a:off x="6924287" y="1498636"/>
              <a:ext cx="167252" cy="206842"/>
            </a:xfrm>
            <a:custGeom>
              <a:avLst/>
              <a:gdLst/>
              <a:ahLst/>
              <a:cxnLst/>
              <a:rect l="l" t="t" r="r" b="b"/>
              <a:pathLst>
                <a:path w="6979" h="8631" extrusionOk="0">
                  <a:moveTo>
                    <a:pt x="3799" y="1033"/>
                  </a:moveTo>
                  <a:lnTo>
                    <a:pt x="4212" y="2272"/>
                  </a:lnTo>
                  <a:lnTo>
                    <a:pt x="2189" y="5947"/>
                  </a:lnTo>
                  <a:lnTo>
                    <a:pt x="1074" y="4006"/>
                  </a:lnTo>
                  <a:lnTo>
                    <a:pt x="2519" y="1281"/>
                  </a:lnTo>
                  <a:lnTo>
                    <a:pt x="3799" y="1033"/>
                  </a:lnTo>
                  <a:close/>
                  <a:moveTo>
                    <a:pt x="3510" y="5616"/>
                  </a:moveTo>
                  <a:lnTo>
                    <a:pt x="5781" y="5658"/>
                  </a:lnTo>
                  <a:lnTo>
                    <a:pt x="5864" y="5658"/>
                  </a:lnTo>
                  <a:lnTo>
                    <a:pt x="5947" y="5740"/>
                  </a:lnTo>
                  <a:lnTo>
                    <a:pt x="6029" y="5823"/>
                  </a:lnTo>
                  <a:lnTo>
                    <a:pt x="6029" y="7392"/>
                  </a:lnTo>
                  <a:lnTo>
                    <a:pt x="5988" y="7475"/>
                  </a:lnTo>
                  <a:lnTo>
                    <a:pt x="5947" y="7557"/>
                  </a:lnTo>
                  <a:lnTo>
                    <a:pt x="5864" y="7598"/>
                  </a:lnTo>
                  <a:lnTo>
                    <a:pt x="5781" y="7640"/>
                  </a:lnTo>
                  <a:lnTo>
                    <a:pt x="3180" y="7640"/>
                  </a:lnTo>
                  <a:lnTo>
                    <a:pt x="2767" y="6938"/>
                  </a:lnTo>
                  <a:lnTo>
                    <a:pt x="3510" y="5616"/>
                  </a:lnTo>
                  <a:close/>
                  <a:moveTo>
                    <a:pt x="4047" y="0"/>
                  </a:moveTo>
                  <a:lnTo>
                    <a:pt x="2106" y="372"/>
                  </a:lnTo>
                  <a:lnTo>
                    <a:pt x="1900" y="455"/>
                  </a:lnTo>
                  <a:lnTo>
                    <a:pt x="1776" y="620"/>
                  </a:lnTo>
                  <a:lnTo>
                    <a:pt x="83" y="3758"/>
                  </a:lnTo>
                  <a:lnTo>
                    <a:pt x="0" y="3882"/>
                  </a:lnTo>
                  <a:lnTo>
                    <a:pt x="0" y="4006"/>
                  </a:lnTo>
                  <a:lnTo>
                    <a:pt x="42" y="4130"/>
                  </a:lnTo>
                  <a:lnTo>
                    <a:pt x="83" y="4254"/>
                  </a:lnTo>
                  <a:lnTo>
                    <a:pt x="2478" y="8383"/>
                  </a:lnTo>
                  <a:lnTo>
                    <a:pt x="2560" y="8507"/>
                  </a:lnTo>
                  <a:lnTo>
                    <a:pt x="2643" y="8589"/>
                  </a:lnTo>
                  <a:lnTo>
                    <a:pt x="2767" y="8631"/>
                  </a:lnTo>
                  <a:lnTo>
                    <a:pt x="5781" y="8631"/>
                  </a:lnTo>
                  <a:lnTo>
                    <a:pt x="6029" y="8589"/>
                  </a:lnTo>
                  <a:lnTo>
                    <a:pt x="6277" y="8548"/>
                  </a:lnTo>
                  <a:lnTo>
                    <a:pt x="6442" y="8424"/>
                  </a:lnTo>
                  <a:lnTo>
                    <a:pt x="6649" y="8259"/>
                  </a:lnTo>
                  <a:lnTo>
                    <a:pt x="6772" y="8094"/>
                  </a:lnTo>
                  <a:lnTo>
                    <a:pt x="6896" y="7887"/>
                  </a:lnTo>
                  <a:lnTo>
                    <a:pt x="6979" y="7640"/>
                  </a:lnTo>
                  <a:lnTo>
                    <a:pt x="6979" y="7392"/>
                  </a:lnTo>
                  <a:lnTo>
                    <a:pt x="6979" y="5823"/>
                  </a:lnTo>
                  <a:lnTo>
                    <a:pt x="6938" y="5616"/>
                  </a:lnTo>
                  <a:lnTo>
                    <a:pt x="6896" y="5369"/>
                  </a:lnTo>
                  <a:lnTo>
                    <a:pt x="6772" y="5162"/>
                  </a:lnTo>
                  <a:lnTo>
                    <a:pt x="6607" y="4997"/>
                  </a:lnTo>
                  <a:lnTo>
                    <a:pt x="6442" y="4832"/>
                  </a:lnTo>
                  <a:lnTo>
                    <a:pt x="6236" y="4749"/>
                  </a:lnTo>
                  <a:lnTo>
                    <a:pt x="6029" y="4667"/>
                  </a:lnTo>
                  <a:lnTo>
                    <a:pt x="5781" y="4625"/>
                  </a:lnTo>
                  <a:lnTo>
                    <a:pt x="4006" y="4667"/>
                  </a:lnTo>
                  <a:lnTo>
                    <a:pt x="5203" y="2519"/>
                  </a:lnTo>
                  <a:lnTo>
                    <a:pt x="5245" y="2354"/>
                  </a:lnTo>
                  <a:lnTo>
                    <a:pt x="5245" y="2148"/>
                  </a:lnTo>
                  <a:lnTo>
                    <a:pt x="4584" y="331"/>
                  </a:lnTo>
                  <a:lnTo>
                    <a:pt x="4501" y="166"/>
                  </a:lnTo>
                  <a:lnTo>
                    <a:pt x="4377" y="4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6;p49">
              <a:extLst>
                <a:ext uri="{FF2B5EF4-FFF2-40B4-BE49-F238E27FC236}">
                  <a16:creationId xmlns:a16="http://schemas.microsoft.com/office/drawing/2014/main" id="{57876A34-C65B-C4E6-860E-2D54010D5C64}"/>
                </a:ext>
              </a:extLst>
            </p:cNvPr>
            <p:cNvSpPr/>
            <p:nvPr/>
          </p:nvSpPr>
          <p:spPr>
            <a:xfrm>
              <a:off x="7019284" y="1351180"/>
              <a:ext cx="218729" cy="138566"/>
            </a:xfrm>
            <a:custGeom>
              <a:avLst/>
              <a:gdLst/>
              <a:ahLst/>
              <a:cxnLst/>
              <a:rect l="l" t="t" r="r" b="b"/>
              <a:pathLst>
                <a:path w="9127" h="5782" extrusionOk="0">
                  <a:moveTo>
                    <a:pt x="3097" y="992"/>
                  </a:moveTo>
                  <a:lnTo>
                    <a:pt x="3882" y="2272"/>
                  </a:lnTo>
                  <a:lnTo>
                    <a:pt x="2767" y="4254"/>
                  </a:lnTo>
                  <a:lnTo>
                    <a:pt x="2685" y="4337"/>
                  </a:lnTo>
                  <a:lnTo>
                    <a:pt x="2602" y="4378"/>
                  </a:lnTo>
                  <a:lnTo>
                    <a:pt x="2561" y="4378"/>
                  </a:lnTo>
                  <a:lnTo>
                    <a:pt x="2437" y="4337"/>
                  </a:lnTo>
                  <a:lnTo>
                    <a:pt x="1074" y="3593"/>
                  </a:lnTo>
                  <a:lnTo>
                    <a:pt x="992" y="3511"/>
                  </a:lnTo>
                  <a:lnTo>
                    <a:pt x="950" y="3428"/>
                  </a:lnTo>
                  <a:lnTo>
                    <a:pt x="950" y="3346"/>
                  </a:lnTo>
                  <a:lnTo>
                    <a:pt x="992" y="3263"/>
                  </a:lnTo>
                  <a:lnTo>
                    <a:pt x="2272" y="992"/>
                  </a:lnTo>
                  <a:close/>
                  <a:moveTo>
                    <a:pt x="6484" y="992"/>
                  </a:moveTo>
                  <a:lnTo>
                    <a:pt x="8135" y="3635"/>
                  </a:lnTo>
                  <a:lnTo>
                    <a:pt x="7846" y="4791"/>
                  </a:lnTo>
                  <a:lnTo>
                    <a:pt x="6442" y="4584"/>
                  </a:lnTo>
                  <a:lnTo>
                    <a:pt x="4254" y="992"/>
                  </a:lnTo>
                  <a:close/>
                  <a:moveTo>
                    <a:pt x="1859" y="1"/>
                  </a:moveTo>
                  <a:lnTo>
                    <a:pt x="1735" y="42"/>
                  </a:lnTo>
                  <a:lnTo>
                    <a:pt x="1652" y="125"/>
                  </a:lnTo>
                  <a:lnTo>
                    <a:pt x="1570" y="249"/>
                  </a:lnTo>
                  <a:lnTo>
                    <a:pt x="166" y="2726"/>
                  </a:lnTo>
                  <a:lnTo>
                    <a:pt x="42" y="2933"/>
                  </a:lnTo>
                  <a:lnTo>
                    <a:pt x="0" y="3139"/>
                  </a:lnTo>
                  <a:lnTo>
                    <a:pt x="0" y="3346"/>
                  </a:lnTo>
                  <a:lnTo>
                    <a:pt x="0" y="3552"/>
                  </a:lnTo>
                  <a:lnTo>
                    <a:pt x="83" y="3800"/>
                  </a:lnTo>
                  <a:lnTo>
                    <a:pt x="207" y="4047"/>
                  </a:lnTo>
                  <a:lnTo>
                    <a:pt x="372" y="4254"/>
                  </a:lnTo>
                  <a:lnTo>
                    <a:pt x="579" y="4378"/>
                  </a:lnTo>
                  <a:lnTo>
                    <a:pt x="1941" y="5162"/>
                  </a:lnTo>
                  <a:lnTo>
                    <a:pt x="2189" y="5245"/>
                  </a:lnTo>
                  <a:lnTo>
                    <a:pt x="2395" y="5328"/>
                  </a:lnTo>
                  <a:lnTo>
                    <a:pt x="2643" y="5328"/>
                  </a:lnTo>
                  <a:lnTo>
                    <a:pt x="2891" y="5286"/>
                  </a:lnTo>
                  <a:lnTo>
                    <a:pt x="3097" y="5204"/>
                  </a:lnTo>
                  <a:lnTo>
                    <a:pt x="3304" y="5080"/>
                  </a:lnTo>
                  <a:lnTo>
                    <a:pt x="3469" y="4915"/>
                  </a:lnTo>
                  <a:lnTo>
                    <a:pt x="3593" y="4708"/>
                  </a:lnTo>
                  <a:lnTo>
                    <a:pt x="4460" y="3180"/>
                  </a:lnTo>
                  <a:lnTo>
                    <a:pt x="5699" y="5245"/>
                  </a:lnTo>
                  <a:lnTo>
                    <a:pt x="5864" y="5410"/>
                  </a:lnTo>
                  <a:lnTo>
                    <a:pt x="6071" y="5493"/>
                  </a:lnTo>
                  <a:lnTo>
                    <a:pt x="8177" y="5782"/>
                  </a:lnTo>
                  <a:lnTo>
                    <a:pt x="8383" y="5782"/>
                  </a:lnTo>
                  <a:lnTo>
                    <a:pt x="8548" y="5699"/>
                  </a:lnTo>
                  <a:lnTo>
                    <a:pt x="8631" y="5575"/>
                  </a:lnTo>
                  <a:lnTo>
                    <a:pt x="8713" y="5410"/>
                  </a:lnTo>
                  <a:lnTo>
                    <a:pt x="9126" y="3593"/>
                  </a:lnTo>
                  <a:lnTo>
                    <a:pt x="9126" y="3428"/>
                  </a:lnTo>
                  <a:lnTo>
                    <a:pt x="9044" y="3263"/>
                  </a:lnTo>
                  <a:lnTo>
                    <a:pt x="7186" y="207"/>
                  </a:lnTo>
                  <a:lnTo>
                    <a:pt x="7103" y="125"/>
                  </a:lnTo>
                  <a:lnTo>
                    <a:pt x="7020" y="42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7;p49">
              <a:extLst>
                <a:ext uri="{FF2B5EF4-FFF2-40B4-BE49-F238E27FC236}">
                  <a16:creationId xmlns:a16="http://schemas.microsoft.com/office/drawing/2014/main" id="{681BEFBF-7792-486A-E201-6538EA47638D}"/>
                </a:ext>
              </a:extLst>
            </p:cNvPr>
            <p:cNvSpPr/>
            <p:nvPr/>
          </p:nvSpPr>
          <p:spPr>
            <a:xfrm>
              <a:off x="7126168" y="1514477"/>
              <a:ext cx="197927" cy="191001"/>
            </a:xfrm>
            <a:custGeom>
              <a:avLst/>
              <a:gdLst/>
              <a:ahLst/>
              <a:cxnLst/>
              <a:rect l="l" t="t" r="r" b="b"/>
              <a:pathLst>
                <a:path w="8259" h="7970" extrusionOk="0">
                  <a:moveTo>
                    <a:pt x="5823" y="991"/>
                  </a:moveTo>
                  <a:lnTo>
                    <a:pt x="5864" y="1032"/>
                  </a:lnTo>
                  <a:lnTo>
                    <a:pt x="5946" y="1074"/>
                  </a:lnTo>
                  <a:lnTo>
                    <a:pt x="7226" y="3386"/>
                  </a:lnTo>
                  <a:lnTo>
                    <a:pt x="6772" y="4088"/>
                  </a:lnTo>
                  <a:lnTo>
                    <a:pt x="5286" y="4088"/>
                  </a:lnTo>
                  <a:lnTo>
                    <a:pt x="4171" y="2065"/>
                  </a:lnTo>
                  <a:lnTo>
                    <a:pt x="4129" y="1982"/>
                  </a:lnTo>
                  <a:lnTo>
                    <a:pt x="4129" y="1900"/>
                  </a:lnTo>
                  <a:lnTo>
                    <a:pt x="4171" y="1817"/>
                  </a:lnTo>
                  <a:lnTo>
                    <a:pt x="4253" y="1776"/>
                  </a:lnTo>
                  <a:lnTo>
                    <a:pt x="5616" y="991"/>
                  </a:lnTo>
                  <a:close/>
                  <a:moveTo>
                    <a:pt x="1941" y="5038"/>
                  </a:moveTo>
                  <a:lnTo>
                    <a:pt x="6194" y="5079"/>
                  </a:lnTo>
                  <a:lnTo>
                    <a:pt x="4997" y="7020"/>
                  </a:lnTo>
                  <a:lnTo>
                    <a:pt x="1941" y="7020"/>
                  </a:lnTo>
                  <a:lnTo>
                    <a:pt x="1115" y="6029"/>
                  </a:lnTo>
                  <a:lnTo>
                    <a:pt x="1941" y="5038"/>
                  </a:lnTo>
                  <a:close/>
                  <a:moveTo>
                    <a:pt x="5657" y="0"/>
                  </a:moveTo>
                  <a:lnTo>
                    <a:pt x="5410" y="41"/>
                  </a:lnTo>
                  <a:lnTo>
                    <a:pt x="5162" y="165"/>
                  </a:lnTo>
                  <a:lnTo>
                    <a:pt x="3799" y="909"/>
                  </a:lnTo>
                  <a:lnTo>
                    <a:pt x="3593" y="1074"/>
                  </a:lnTo>
                  <a:lnTo>
                    <a:pt x="3428" y="1239"/>
                  </a:lnTo>
                  <a:lnTo>
                    <a:pt x="3304" y="1404"/>
                  </a:lnTo>
                  <a:lnTo>
                    <a:pt x="3221" y="1652"/>
                  </a:lnTo>
                  <a:lnTo>
                    <a:pt x="3180" y="1858"/>
                  </a:lnTo>
                  <a:lnTo>
                    <a:pt x="3180" y="2106"/>
                  </a:lnTo>
                  <a:lnTo>
                    <a:pt x="3221" y="2313"/>
                  </a:lnTo>
                  <a:lnTo>
                    <a:pt x="3304" y="2560"/>
                  </a:lnTo>
                  <a:lnTo>
                    <a:pt x="4171" y="4088"/>
                  </a:lnTo>
                  <a:lnTo>
                    <a:pt x="1734" y="4088"/>
                  </a:lnTo>
                  <a:lnTo>
                    <a:pt x="1528" y="4129"/>
                  </a:lnTo>
                  <a:lnTo>
                    <a:pt x="1363" y="4253"/>
                  </a:lnTo>
                  <a:lnTo>
                    <a:pt x="124" y="5699"/>
                  </a:lnTo>
                  <a:lnTo>
                    <a:pt x="41" y="5864"/>
                  </a:lnTo>
                  <a:lnTo>
                    <a:pt x="0" y="6029"/>
                  </a:lnTo>
                  <a:lnTo>
                    <a:pt x="41" y="6194"/>
                  </a:lnTo>
                  <a:lnTo>
                    <a:pt x="124" y="6359"/>
                  </a:lnTo>
                  <a:lnTo>
                    <a:pt x="1322" y="7805"/>
                  </a:lnTo>
                  <a:lnTo>
                    <a:pt x="1487" y="7928"/>
                  </a:lnTo>
                  <a:lnTo>
                    <a:pt x="1693" y="7970"/>
                  </a:lnTo>
                  <a:lnTo>
                    <a:pt x="5410" y="7970"/>
                  </a:lnTo>
                  <a:lnTo>
                    <a:pt x="5533" y="7928"/>
                  </a:lnTo>
                  <a:lnTo>
                    <a:pt x="5616" y="7846"/>
                  </a:lnTo>
                  <a:lnTo>
                    <a:pt x="5699" y="7722"/>
                  </a:lnTo>
                  <a:lnTo>
                    <a:pt x="8176" y="3634"/>
                  </a:lnTo>
                  <a:lnTo>
                    <a:pt x="8259" y="3510"/>
                  </a:lnTo>
                  <a:lnTo>
                    <a:pt x="8259" y="3386"/>
                  </a:lnTo>
                  <a:lnTo>
                    <a:pt x="8259" y="3262"/>
                  </a:lnTo>
                  <a:lnTo>
                    <a:pt x="8218" y="3138"/>
                  </a:lnTo>
                  <a:lnTo>
                    <a:pt x="6814" y="620"/>
                  </a:lnTo>
                  <a:lnTo>
                    <a:pt x="6690" y="454"/>
                  </a:lnTo>
                  <a:lnTo>
                    <a:pt x="6566" y="289"/>
                  </a:lnTo>
                  <a:lnTo>
                    <a:pt x="6359" y="165"/>
                  </a:lnTo>
                  <a:lnTo>
                    <a:pt x="6194" y="83"/>
                  </a:lnTo>
                  <a:lnTo>
                    <a:pt x="5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5943052" y="1911090"/>
            <a:ext cx="2440167" cy="592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bg2">
                    <a:lumMod val="10000"/>
                  </a:schemeClr>
                </a:solidFill>
                <a:latin typeface="Corbel Light" panose="020B0303020204020204" pitchFamily="34" charset="0"/>
              </a:rPr>
              <a:t>SOLUTION</a:t>
            </a:r>
            <a:endParaRPr sz="2000" u="sng" dirty="0">
              <a:solidFill>
                <a:schemeClr val="bg2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subTitle" idx="1"/>
          </p:nvPr>
        </p:nvSpPr>
        <p:spPr>
          <a:xfrm>
            <a:off x="6327767" y="2571750"/>
            <a:ext cx="25056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HOME:</a:t>
            </a:r>
          </a:p>
          <a:p>
            <a:pPr marL="0" indent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DM Sans" pitchFamily="2" charset="0"/>
              </a:rPr>
              <a:t>An IoT based </a:t>
            </a:r>
            <a:r>
              <a:rPr lang="en-US" kern="100" dirty="0">
                <a:solidFill>
                  <a:schemeClr val="bg2">
                    <a:lumMod val="1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that automates and track the delivery of drinking water from the local vendors to consumers as well as monitoring the customers water consumption.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CD4B5D-118B-1749-D24A-7157A6C8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11506">
            <a:off x="2200368" y="2079660"/>
            <a:ext cx="877816" cy="8778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7FDA53-309C-E335-4933-84BB05B4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002" y="2935890"/>
            <a:ext cx="1738019" cy="1738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CFD9EB-FE54-6628-DBE6-6746B9915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54" y="1250357"/>
            <a:ext cx="590320" cy="59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22CDD1-DAFD-6D1D-5059-579305925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04" y="621212"/>
            <a:ext cx="2036405" cy="2036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latin typeface="Corbel Light" panose="020B0303020204020204" pitchFamily="34" charset="0"/>
              </a:rPr>
              <a:t>C</a:t>
            </a:r>
            <a:r>
              <a:rPr lang="en" sz="2000" u="sng" dirty="0">
                <a:latin typeface="Corbel Light" panose="020B0303020204020204" pitchFamily="34" charset="0"/>
              </a:rPr>
              <a:t>ORE FEATURES</a:t>
            </a:r>
            <a:endParaRPr sz="2000" u="sng" dirty="0">
              <a:latin typeface="Corbel Light" panose="020B03030202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820E2-31A3-CB2C-FABE-D157215C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09" y="986329"/>
            <a:ext cx="1757781" cy="1757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AAC3E1-2FC6-00ED-46E2-CD59B6852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160" y="911199"/>
            <a:ext cx="1577957" cy="15779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E0AC9-E527-0D23-D8B5-B2A559220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055725"/>
            <a:ext cx="1342886" cy="1342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B3C987-5994-8AC7-103B-548B168F1F26}"/>
              </a:ext>
            </a:extLst>
          </p:cNvPr>
          <p:cNvSpPr txBox="1"/>
          <p:nvPr/>
        </p:nvSpPr>
        <p:spPr>
          <a:xfrm>
            <a:off x="630662" y="2918764"/>
            <a:ext cx="1521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effectLst/>
                <a:latin typeface="DM Sans" pitchFamily="2" charset="0"/>
                <a:ea typeface="Calibri" panose="020F0502020204030204" pitchFamily="34" charset="0"/>
              </a:rPr>
              <a:t>Automated Water Delivery: </a:t>
            </a:r>
          </a:p>
          <a:p>
            <a:r>
              <a:rPr lang="en-US" sz="1200" dirty="0">
                <a:latin typeface="DM Sans" pitchFamily="2" charset="0"/>
                <a:ea typeface="Calibri" panose="020F0502020204030204" pitchFamily="34" charset="0"/>
              </a:rPr>
              <a:t>C</a:t>
            </a:r>
            <a:r>
              <a:rPr lang="en-US" sz="1200" dirty="0">
                <a:effectLst/>
                <a:latin typeface="DM Sans" pitchFamily="2" charset="0"/>
                <a:ea typeface="Calibri" panose="020F0502020204030204" pitchFamily="34" charset="0"/>
              </a:rPr>
              <a:t>ustomers will receive drinking water at their doorsteps at their convenience</a:t>
            </a:r>
            <a:endParaRPr lang="en-US" sz="1200" dirty="0">
              <a:latin typeface="DM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CBDD4-685A-DD47-24B1-6757F55E5FD3}"/>
              </a:ext>
            </a:extLst>
          </p:cNvPr>
          <p:cNvSpPr txBox="1"/>
          <p:nvPr/>
        </p:nvSpPr>
        <p:spPr>
          <a:xfrm>
            <a:off x="3612795" y="2845611"/>
            <a:ext cx="16468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Water consumption monitoring: </a:t>
            </a:r>
          </a:p>
          <a:p>
            <a:r>
              <a:rPr lang="en-US" sz="1200" kern="1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sers can be able to track their water consumption rate through the software.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79D2-DA5B-F129-74A1-0658B382D1BC}"/>
              </a:ext>
            </a:extLst>
          </p:cNvPr>
          <p:cNvSpPr txBox="1"/>
          <p:nvPr/>
        </p:nvSpPr>
        <p:spPr>
          <a:xfrm>
            <a:off x="7037160" y="2780684"/>
            <a:ext cx="124780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Vendor Listing: </a:t>
            </a:r>
          </a:p>
          <a:p>
            <a:r>
              <a:rPr lang="en-US" sz="1200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users will be provided with a list of local vendors within their area to choose from.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371C-C780-4D0F-8350-798BD7C1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u="sng" dirty="0">
                <a:latin typeface="Corbel" panose="020B0503020204020204" pitchFamily="34" charset="0"/>
              </a:rPr>
              <a:t>REVENUE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35DC1-3D88-89C7-5478-4A9407F4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23" y="1521610"/>
            <a:ext cx="812698" cy="8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E02F73-90E3-E5F5-6CC3-283D84054E79}"/>
              </a:ext>
            </a:extLst>
          </p:cNvPr>
          <p:cNvSpPr txBox="1"/>
          <p:nvPr/>
        </p:nvSpPr>
        <p:spPr>
          <a:xfrm>
            <a:off x="1227221" y="2571750"/>
            <a:ext cx="28546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kern="1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Monthly Subscription</a:t>
            </a:r>
            <a:endParaRPr lang="en-US" sz="1200" b="1" u="sng" kern="100" dirty="0"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 automated algorithm will also be used to calculate a customer's subscription amount based on their desired water quantity and number of refills per month.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9BB65-2FF2-B416-1945-19D79E712676}"/>
              </a:ext>
            </a:extLst>
          </p:cNvPr>
          <p:cNvSpPr txBox="1"/>
          <p:nvPr/>
        </p:nvSpPr>
        <p:spPr>
          <a:xfrm>
            <a:off x="5837915" y="2571750"/>
            <a:ext cx="27311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Pay-As-You-Go (PAYG) Option</a:t>
            </a:r>
          </a:p>
          <a:p>
            <a:endParaRPr lang="en-US" sz="1200" u="sng" kern="100" dirty="0"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customers who don’t want a subscription, they can </a:t>
            </a:r>
            <a:r>
              <a:rPr lang="en-US" sz="1200" b="1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pay per refill</a:t>
            </a:r>
            <a:r>
              <a:rPr lang="en-US" sz="1200" kern="1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at a slightly higher rate: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29886-39C1-9779-D52E-E14615C0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99" y="152161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6298" b="27052"/>
          <a:stretch/>
        </p:blipFill>
        <p:spPr>
          <a:xfrm>
            <a:off x="5372875" y="1042800"/>
            <a:ext cx="3057900" cy="3057900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FEDAC-AF84-DFC6-0AB0-23D710B83670}"/>
              </a:ext>
            </a:extLst>
          </p:cNvPr>
          <p:cNvSpPr txBox="1"/>
          <p:nvPr/>
        </p:nvSpPr>
        <p:spPr>
          <a:xfrm>
            <a:off x="1535494" y="178491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orbel Light" panose="020B0303020204020204" pitchFamily="34" charset="0"/>
              </a:rPr>
              <a:t>TARGET MARKET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FE394-BAD3-799F-9775-323AD1B93E9D}"/>
              </a:ext>
            </a:extLst>
          </p:cNvPr>
          <p:cNvSpPr txBox="1"/>
          <p:nvPr/>
        </p:nvSpPr>
        <p:spPr>
          <a:xfrm>
            <a:off x="1535494" y="2310537"/>
            <a:ext cx="246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M Sans" pitchFamily="2" charset="0"/>
              </a:rPr>
              <a:t>Our target market is urban apartment residents in areas with limited access to fresh drinking water, who seek a convenient, reliable, and efficient way to order and track water deliveries from local vendors.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latin typeface="Corbel" panose="020B0503020204020204" pitchFamily="34" charset="0"/>
              </a:rPr>
              <a:t>PROJECT ROADMAP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5D5EF-E67E-626A-FADA-0F9DCF5CA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30851"/>
              </p:ext>
            </p:extLst>
          </p:nvPr>
        </p:nvGraphicFramePr>
        <p:xfrm>
          <a:off x="1166069" y="1152525"/>
          <a:ext cx="6811863" cy="3416300"/>
        </p:xfrm>
        <a:graphic>
          <a:graphicData uri="http://schemas.openxmlformats.org/drawingml/2006/table">
            <a:tbl>
              <a:tblPr/>
              <a:tblGrid>
                <a:gridCol w="2270621">
                  <a:extLst>
                    <a:ext uri="{9D8B030D-6E8A-4147-A177-3AD203B41FA5}">
                      <a16:colId xmlns:a16="http://schemas.microsoft.com/office/drawing/2014/main" val="1485780008"/>
                    </a:ext>
                  </a:extLst>
                </a:gridCol>
                <a:gridCol w="2270621">
                  <a:extLst>
                    <a:ext uri="{9D8B030D-6E8A-4147-A177-3AD203B41FA5}">
                      <a16:colId xmlns:a16="http://schemas.microsoft.com/office/drawing/2014/main" val="2553667143"/>
                    </a:ext>
                  </a:extLst>
                </a:gridCol>
                <a:gridCol w="2270621">
                  <a:extLst>
                    <a:ext uri="{9D8B030D-6E8A-4147-A177-3AD203B41FA5}">
                      <a16:colId xmlns:a16="http://schemas.microsoft.com/office/drawing/2014/main" val="2089014479"/>
                    </a:ext>
                  </a:extLst>
                </a:gridCol>
              </a:tblGrid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Phase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Tasks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Timeline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979075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Design and Planning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 Fits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Feb 10 – Feb 17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595904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Design and Planning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Feb 17 – Mar 3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74305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Monitoring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10 – Mar 13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8592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Development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Frontend Development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Feb 20 – Mar 31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042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Backend Development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2 – Mar 31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78218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IoT Development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12 – Mar 31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389288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Payment Integration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31 – Apr 7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015914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Maintenance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Maintenance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 14 –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91979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Data Analysis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Data Analysis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31– Apr 23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017220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r>
                        <a:rPr lang="en-US" sz="1200" b="1"/>
                        <a:t>Quality Assurance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Training and Feedback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 9 – Mar 15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03166"/>
                  </a:ext>
                </a:extLst>
              </a:tr>
              <a:tr h="457300">
                <a:tc>
                  <a:txBody>
                    <a:bodyPr/>
                    <a:lstStyle/>
                    <a:p>
                      <a:r>
                        <a:rPr lang="en-US" sz="1200" b="1"/>
                        <a:t>Project Completion</a:t>
                      </a:r>
                      <a:endParaRPr lang="en-US" sz="1200"/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Process Review and Hardware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2026</a:t>
                      </a:r>
                    </a:p>
                  </a:txBody>
                  <a:tcPr marL="80700" marR="80700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86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>
            <a:spLocks noGrp="1"/>
          </p:cNvSpPr>
          <p:nvPr>
            <p:ph type="title"/>
          </p:nvPr>
        </p:nvSpPr>
        <p:spPr>
          <a:xfrm>
            <a:off x="5383987" y="2062898"/>
            <a:ext cx="212140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50EFA-E350-D4BB-F70D-28A0A83E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5" y="1183462"/>
            <a:ext cx="2776576" cy="27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4995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ement of Drinking Water Infrastructure Project Proposal by Slidesgo">
  <a:themeElements>
    <a:clrScheme name="Simple Light">
      <a:dk1>
        <a:srgbClr val="15354B"/>
      </a:dk1>
      <a:lt1>
        <a:srgbClr val="FFFFFF"/>
      </a:lt1>
      <a:dk2>
        <a:srgbClr val="9FE2FF"/>
      </a:dk2>
      <a:lt2>
        <a:srgbClr val="79D5FC"/>
      </a:lt2>
      <a:accent1>
        <a:srgbClr val="51CAFC"/>
      </a:accent1>
      <a:accent2>
        <a:srgbClr val="337EB2"/>
      </a:accent2>
      <a:accent3>
        <a:srgbClr val="FCFCFC"/>
      </a:accent3>
      <a:accent4>
        <a:srgbClr val="FFFFFF"/>
      </a:accent4>
      <a:accent5>
        <a:srgbClr val="FFFFFF"/>
      </a:accent5>
      <a:accent6>
        <a:srgbClr val="FFFFFF"/>
      </a:accent6>
      <a:hlink>
        <a:srgbClr val="1535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340</Words>
  <Application>Microsoft Office PowerPoint</Application>
  <PresentationFormat>On-screen Show (16:9)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Corbel</vt:lpstr>
      <vt:lpstr>Nunito Light</vt:lpstr>
      <vt:lpstr>Corbel Light</vt:lpstr>
      <vt:lpstr>Raleway</vt:lpstr>
      <vt:lpstr>DM Sans</vt:lpstr>
      <vt:lpstr>PT Sans</vt:lpstr>
      <vt:lpstr>Arial</vt:lpstr>
      <vt:lpstr>Open Sans</vt:lpstr>
      <vt:lpstr>Inter</vt:lpstr>
      <vt:lpstr>Improvement of Drinking Water Infrastructure Project Proposal by Slidesgo</vt:lpstr>
      <vt:lpstr>H2HOME</vt:lpstr>
      <vt:lpstr>PROBLEM STATEMENT</vt:lpstr>
      <vt:lpstr>SOLUTION</vt:lpstr>
      <vt:lpstr>CORE FEATURES</vt:lpstr>
      <vt:lpstr>REVENUE GENERATION</vt:lpstr>
      <vt:lpstr>PowerPoint Presentation</vt:lpstr>
      <vt:lpstr>PROJECT ROADMAP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Bridget Muriithi</cp:lastModifiedBy>
  <cp:revision>1</cp:revision>
  <dcterms:modified xsi:type="dcterms:W3CDTF">2025-02-26T03:49:00Z</dcterms:modified>
</cp:coreProperties>
</file>