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62" r:id="rId7"/>
    <p:sldId id="266" r:id="rId8"/>
    <p:sldId id="263" r:id="rId9"/>
    <p:sldId id="264" r:id="rId10"/>
    <p:sldId id="265" r:id="rId11"/>
    <p:sldId id="26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CA0D-4048-464B-95C6-E3F3C5430D4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E82C-5498-4558-9CEE-1E6137C5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5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CA0D-4048-464B-95C6-E3F3C5430D4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E82C-5498-4558-9CEE-1E6137C5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3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CA0D-4048-464B-95C6-E3F3C5430D4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E82C-5498-4558-9CEE-1E6137C5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CA0D-4048-464B-95C6-E3F3C5430D4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E82C-5498-4558-9CEE-1E6137C5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CA0D-4048-464B-95C6-E3F3C5430D4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E82C-5498-4558-9CEE-1E6137C5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CA0D-4048-464B-95C6-E3F3C5430D4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E82C-5498-4558-9CEE-1E6137C5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0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CA0D-4048-464B-95C6-E3F3C5430D4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E82C-5498-4558-9CEE-1E6137C5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CA0D-4048-464B-95C6-E3F3C5430D4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E82C-5498-4558-9CEE-1E6137C5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8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CA0D-4048-464B-95C6-E3F3C5430D4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E82C-5498-4558-9CEE-1E6137C5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8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CA0D-4048-464B-95C6-E3F3C5430D4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E82C-5498-4558-9CEE-1E6137C5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8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CA0D-4048-464B-95C6-E3F3C5430D4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E82C-5498-4558-9CEE-1E6137C5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6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5CA0D-4048-464B-95C6-E3F3C5430D4D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E82C-5498-4558-9CEE-1E6137C5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7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0527"/>
            <a:ext cx="9144000" cy="2387600"/>
          </a:xfrm>
        </p:spPr>
        <p:txBody>
          <a:bodyPr/>
          <a:lstStyle/>
          <a:p>
            <a:r>
              <a:rPr lang="en-US" b="1" dirty="0" smtClean="0"/>
              <a:t>CITI Bike </a:t>
            </a:r>
            <a:r>
              <a:rPr lang="en-US" b="1" dirty="0" smtClean="0"/>
              <a:t>Trip Data </a:t>
            </a:r>
            <a:r>
              <a:rPr lang="en-US" b="1" dirty="0" smtClean="0"/>
              <a:t>Analysis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Team: </a:t>
            </a:r>
            <a:r>
              <a:rPr lang="en-US" b="1" dirty="0" err="1" smtClean="0"/>
              <a:t>SunnyBike</a:t>
            </a:r>
            <a:endParaRPr lang="en-US" b="1" dirty="0" smtClean="0"/>
          </a:p>
          <a:p>
            <a:r>
              <a:rPr lang="en-US" dirty="0" err="1" smtClean="0"/>
              <a:t>Shefang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Chenhui</a:t>
            </a:r>
            <a:r>
              <a:rPr lang="en-US" dirty="0" smtClean="0"/>
              <a:t> Liu</a:t>
            </a:r>
          </a:p>
          <a:p>
            <a:r>
              <a:rPr lang="en-US" dirty="0" err="1" smtClean="0"/>
              <a:t>Tongge</a:t>
            </a:r>
            <a:r>
              <a:rPr lang="en-US" dirty="0" smtClean="0"/>
              <a:t> 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81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6016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Modeling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742612"/>
            <a:ext cx="10515600" cy="21153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Observations:</a:t>
            </a:r>
          </a:p>
          <a:p>
            <a:r>
              <a:rPr lang="en-US" dirty="0" smtClean="0"/>
              <a:t>Trips duration is decreasing, since the # of bike station is increasing</a:t>
            </a:r>
          </a:p>
          <a:p>
            <a:r>
              <a:rPr lang="en-US" dirty="0" smtClean="0"/>
              <a:t>Male &gt; Female</a:t>
            </a:r>
          </a:p>
          <a:p>
            <a:r>
              <a:rPr lang="en-US" dirty="0" smtClean="0"/>
              <a:t>Weekday &gt; Weekend</a:t>
            </a:r>
          </a:p>
          <a:p>
            <a:r>
              <a:rPr lang="en-US" dirty="0" smtClean="0"/>
              <a:t>Summer &gt; Winter</a:t>
            </a:r>
          </a:p>
          <a:p>
            <a:r>
              <a:rPr lang="en-US" dirty="0" smtClean="0"/>
              <a:t>Subscribed user &gt; Short term Customer user</a:t>
            </a:r>
          </a:p>
          <a:p>
            <a:r>
              <a:rPr lang="en-US" dirty="0" smtClean="0"/>
              <a:t>Older people tend to ride longer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233" y="601662"/>
            <a:ext cx="6405532" cy="414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8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6016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Safety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69" y="5067759"/>
            <a:ext cx="11710929" cy="1790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Observations:</a:t>
            </a:r>
          </a:p>
          <a:p>
            <a:r>
              <a:rPr lang="en-US" dirty="0" smtClean="0"/>
              <a:t>The # of Trips is increasing, whereas the # of bike accident is decreasing</a:t>
            </a:r>
          </a:p>
          <a:p>
            <a:r>
              <a:rPr lang="en-US" dirty="0" smtClean="0"/>
              <a:t>Therefore, CITI bike implementation does not jeopardized roadway bike safety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14" y="567838"/>
            <a:ext cx="6812769" cy="449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1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7" y="295320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Thanks!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656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6016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575" y="752542"/>
            <a:ext cx="10515600" cy="6105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Outline:</a:t>
            </a:r>
          </a:p>
          <a:p>
            <a:r>
              <a:rPr lang="en-US" dirty="0"/>
              <a:t>Preliminary Analysis</a:t>
            </a:r>
          </a:p>
          <a:p>
            <a:r>
              <a:rPr lang="en-US" dirty="0"/>
              <a:t>Time Serious Analysis</a:t>
            </a:r>
          </a:p>
          <a:p>
            <a:r>
              <a:rPr lang="en-US" dirty="0"/>
              <a:t>Spatial Analysis</a:t>
            </a:r>
          </a:p>
          <a:p>
            <a:r>
              <a:rPr lang="en-US" dirty="0"/>
              <a:t>Modeling Analysis</a:t>
            </a:r>
          </a:p>
          <a:p>
            <a:r>
              <a:rPr lang="en-US" dirty="0"/>
              <a:t>Safety </a:t>
            </a:r>
            <a:r>
              <a:rPr lang="en-US" dirty="0" smtClean="0"/>
              <a:t>Analysis</a:t>
            </a:r>
          </a:p>
          <a:p>
            <a:endParaRPr lang="en-US" sz="100" b="1" dirty="0" smtClean="0"/>
          </a:p>
          <a:p>
            <a:pPr marL="0" indent="0">
              <a:buNone/>
            </a:pPr>
            <a:r>
              <a:rPr lang="en-US" b="1" dirty="0" smtClean="0"/>
              <a:t>Tools: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Data: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AutoShape 2" descr="Image result for Tablea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Tablea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Tablea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Image result for 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17575" y="4423055"/>
            <a:ext cx="7622268" cy="568953"/>
            <a:chOff x="1036411" y="3507127"/>
            <a:chExt cx="10591346" cy="790575"/>
          </a:xfrm>
        </p:grpSpPr>
        <p:pic>
          <p:nvPicPr>
            <p:cNvPr id="1032" name="Picture 8" descr="Image result for Tableau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6593" y="3608555"/>
              <a:ext cx="2531382" cy="53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737" y="3507127"/>
              <a:ext cx="926104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411" y="3507127"/>
              <a:ext cx="2038350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2132" y="3507127"/>
              <a:ext cx="309562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999100" y="5944881"/>
            <a:ext cx="2481254" cy="562673"/>
            <a:chOff x="1036637" y="5081183"/>
            <a:chExt cx="3878760" cy="879585"/>
          </a:xfrm>
        </p:grpSpPr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" y="5293458"/>
              <a:ext cx="180022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3482567" y="5081183"/>
              <a:ext cx="1432830" cy="879585"/>
              <a:chOff x="3580538" y="5125127"/>
              <a:chExt cx="1432830" cy="879585"/>
            </a:xfrm>
          </p:grpSpPr>
          <p:pic>
            <p:nvPicPr>
              <p:cNvPr id="1041" name="Picture 1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0538" y="5125127"/>
                <a:ext cx="1432830" cy="879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4056106" y="5293458"/>
                <a:ext cx="481693" cy="168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545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280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Data Quality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3" y="1414669"/>
            <a:ext cx="10515600" cy="190031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11678" y="3584408"/>
            <a:ext cx="10515600" cy="26974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from </a:t>
            </a:r>
            <a:r>
              <a:rPr lang="en-US" dirty="0" smtClean="0"/>
              <a:t>2013/07 </a:t>
            </a:r>
            <a:r>
              <a:rPr lang="en-US" dirty="0" smtClean="0"/>
              <a:t>~ </a:t>
            </a:r>
            <a:r>
              <a:rPr lang="en-US" dirty="0" smtClean="0"/>
              <a:t>2016/09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smtClean="0"/>
              <a:t>of rows — 33,319,019</a:t>
            </a:r>
          </a:p>
          <a:p>
            <a:r>
              <a:rPr lang="en-US" dirty="0" smtClean="0"/>
              <a:t>Two type of users</a:t>
            </a:r>
          </a:p>
          <a:p>
            <a:pPr lvl="1"/>
            <a:r>
              <a:rPr lang="en-US" dirty="0" smtClean="0"/>
              <a:t>Customer: within 30 mins</a:t>
            </a:r>
          </a:p>
          <a:p>
            <a:pPr lvl="1"/>
            <a:r>
              <a:rPr lang="en-US" dirty="0" smtClean="0"/>
              <a:t>Subscribers: within 45 mins</a:t>
            </a:r>
          </a:p>
          <a:p>
            <a:r>
              <a:rPr lang="en-US" dirty="0" smtClean="0"/>
              <a:t>Outliers to remove. ~3%</a:t>
            </a:r>
          </a:p>
        </p:txBody>
      </p:sp>
    </p:spTree>
    <p:extLst>
      <p:ext uri="{BB962C8B-B14F-4D97-AF65-F5344CB8AC3E}">
        <p14:creationId xmlns:p14="http://schemas.microsoft.com/office/powerpoint/2010/main" val="40819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280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Preliminary Data Analysis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2" r="43340" b="1824"/>
          <a:stretch/>
        </p:blipFill>
        <p:spPr bwMode="auto">
          <a:xfrm>
            <a:off x="7685072" y="3753293"/>
            <a:ext cx="235705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01" y="742707"/>
            <a:ext cx="322230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59" y="742707"/>
            <a:ext cx="439825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59" y="3753293"/>
            <a:ext cx="456199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31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69" y="480477"/>
            <a:ext cx="6753225" cy="4267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6016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Time Serious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67759"/>
            <a:ext cx="10515600" cy="17902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Observations:</a:t>
            </a:r>
          </a:p>
          <a:p>
            <a:r>
              <a:rPr lang="en-US" dirty="0" smtClean="0"/>
              <a:t>Number of bike trips is increasing</a:t>
            </a:r>
          </a:p>
          <a:p>
            <a:r>
              <a:rPr lang="en-US" dirty="0" smtClean="0"/>
              <a:t>Seasonal pattern</a:t>
            </a:r>
          </a:p>
          <a:p>
            <a:pPr lvl="1"/>
            <a:r>
              <a:rPr lang="en-US" dirty="0" smtClean="0"/>
              <a:t>Peaks at Summer</a:t>
            </a:r>
          </a:p>
          <a:p>
            <a:pPr lvl="1"/>
            <a:r>
              <a:rPr lang="en-US" dirty="0" smtClean="0"/>
              <a:t>Lows at Winter</a:t>
            </a:r>
          </a:p>
        </p:txBody>
      </p:sp>
    </p:spTree>
    <p:extLst>
      <p:ext uri="{BB962C8B-B14F-4D97-AF65-F5344CB8AC3E}">
        <p14:creationId xmlns:p14="http://schemas.microsoft.com/office/powerpoint/2010/main" val="403033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6016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Spatial Analysis — Hot </a:t>
            </a:r>
            <a:r>
              <a:rPr lang="en-US" b="1" dirty="0" smtClean="0"/>
              <a:t>Spots  (Top 10) Analysis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62490" y="645463"/>
            <a:ext cx="2990011" cy="2743200"/>
            <a:chOff x="1328601" y="601662"/>
            <a:chExt cx="2990011" cy="27432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492"/>
            <a:stretch/>
          </p:blipFill>
          <p:spPr>
            <a:xfrm>
              <a:off x="1328601" y="601662"/>
              <a:ext cx="2990011" cy="27432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613532" y="601662"/>
              <a:ext cx="705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2013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44867" y="601662"/>
            <a:ext cx="2940656" cy="2787001"/>
            <a:chOff x="7205879" y="622719"/>
            <a:chExt cx="2940656" cy="278700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718"/>
            <a:stretch/>
          </p:blipFill>
          <p:spPr>
            <a:xfrm>
              <a:off x="7205879" y="666520"/>
              <a:ext cx="2940656" cy="27432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9441455" y="622719"/>
              <a:ext cx="705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2014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94779" y="3724946"/>
            <a:ext cx="2925432" cy="2743200"/>
            <a:chOff x="1360890" y="3681145"/>
            <a:chExt cx="2925432" cy="27432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399"/>
            <a:stretch/>
          </p:blipFill>
          <p:spPr>
            <a:xfrm>
              <a:off x="1360890" y="3681145"/>
              <a:ext cx="2925432" cy="27432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581242" y="3681145"/>
              <a:ext cx="705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2015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544867" y="3724946"/>
            <a:ext cx="3012128" cy="2743200"/>
            <a:chOff x="7170143" y="3681145"/>
            <a:chExt cx="3012128" cy="27432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598"/>
            <a:stretch/>
          </p:blipFill>
          <p:spPr>
            <a:xfrm>
              <a:off x="7170143" y="3681145"/>
              <a:ext cx="3012128" cy="27432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9477191" y="3681145"/>
              <a:ext cx="705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2016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960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6" y="548711"/>
            <a:ext cx="5508645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6016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Spatial Analysis — Hot Spots  (Top 10) Analysis</a:t>
            </a:r>
            <a:endParaRPr lang="en-US" b="1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5067759"/>
            <a:ext cx="10515600" cy="17902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Observations:</a:t>
            </a:r>
          </a:p>
          <a:p>
            <a:r>
              <a:rPr lang="en-US" dirty="0" smtClean="0"/>
              <a:t>Hot Spots are located at midtown</a:t>
            </a:r>
          </a:p>
          <a:p>
            <a:pPr lvl="1"/>
            <a:r>
              <a:rPr lang="en-US" dirty="0" smtClean="0"/>
              <a:t>Tech companies, SoHo shopping areas, 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ave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Wall Street financial districts</a:t>
            </a:r>
          </a:p>
        </p:txBody>
      </p:sp>
    </p:spTree>
    <p:extLst>
      <p:ext uri="{BB962C8B-B14F-4D97-AF65-F5344CB8AC3E}">
        <p14:creationId xmlns:p14="http://schemas.microsoft.com/office/powerpoint/2010/main" val="154796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6016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Territory Analysis—Trip Duration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67759"/>
            <a:ext cx="10515600" cy="17902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Observations:</a:t>
            </a:r>
          </a:p>
          <a:p>
            <a:r>
              <a:rPr lang="en-US" dirty="0" smtClean="0"/>
              <a:t>Within Borough takes lest time</a:t>
            </a:r>
          </a:p>
          <a:p>
            <a:r>
              <a:rPr lang="en-US" dirty="0" smtClean="0"/>
              <a:t>Queens to/from:</a:t>
            </a:r>
          </a:p>
          <a:p>
            <a:pPr lvl="1"/>
            <a:r>
              <a:rPr lang="en-US" dirty="0" smtClean="0"/>
              <a:t>Manhattan &gt; Brooklyn &gt; Queens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7" t="7824" r="7479" b="6751"/>
          <a:stretch/>
        </p:blipFill>
        <p:spPr>
          <a:xfrm>
            <a:off x="3871657" y="601662"/>
            <a:ext cx="4448683" cy="446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7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6016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Territory Analysis—Trip Frequency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67759"/>
            <a:ext cx="10515600" cy="1790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Observations:</a:t>
            </a:r>
          </a:p>
          <a:p>
            <a:r>
              <a:rPr lang="en-US" dirty="0" smtClean="0"/>
              <a:t>Most of trips were travelled within the borough</a:t>
            </a:r>
          </a:p>
          <a:p>
            <a:r>
              <a:rPr lang="en-US" dirty="0" smtClean="0"/>
              <a:t># of trips ranking: Manhattan &gt; Brooklyn &gt; Queens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8" t="7438" r="5804" b="7326"/>
          <a:stretch/>
        </p:blipFill>
        <p:spPr>
          <a:xfrm>
            <a:off x="4008302" y="601662"/>
            <a:ext cx="4175393" cy="41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3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247</Words>
  <Application>Microsoft Office PowerPoint</Application>
  <PresentationFormat>Custom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CITI Bike Trip Data Analysis</vt:lpstr>
      <vt:lpstr>Summary</vt:lpstr>
      <vt:lpstr>Data Quality</vt:lpstr>
      <vt:lpstr>Preliminary Data Analysis</vt:lpstr>
      <vt:lpstr>Time Serious Analysis</vt:lpstr>
      <vt:lpstr>Spatial Analysis — Hot Spots  (Top 10) Analysis</vt:lpstr>
      <vt:lpstr>Spatial Analysis — Hot Spots  (Top 10) Analysis</vt:lpstr>
      <vt:lpstr>Territory Analysis—Trip Duration</vt:lpstr>
      <vt:lpstr>Territory Analysis—Trip Frequency</vt:lpstr>
      <vt:lpstr>Modeling Analysis</vt:lpstr>
      <vt:lpstr>Safety Analysis</vt:lpstr>
      <vt:lpstr>Thanks!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Bike Data Analysis</dc:title>
  <dc:creator>Shefang Wang</dc:creator>
  <cp:lastModifiedBy>Hackathon</cp:lastModifiedBy>
  <cp:revision>87</cp:revision>
  <dcterms:created xsi:type="dcterms:W3CDTF">2017-10-01T18:58:07Z</dcterms:created>
  <dcterms:modified xsi:type="dcterms:W3CDTF">2017-10-01T21:00:37Z</dcterms:modified>
</cp:coreProperties>
</file>