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95" r:id="rId10"/>
    <p:sldId id="264" r:id="rId11"/>
    <p:sldId id="290" r:id="rId12"/>
    <p:sldId id="289" r:id="rId13"/>
    <p:sldId id="291" r:id="rId14"/>
    <p:sldId id="293" r:id="rId15"/>
    <p:sldId id="292" r:id="rId16"/>
    <p:sldId id="270" r:id="rId17"/>
    <p:sldId id="296" r:id="rId18"/>
    <p:sldId id="273" r:id="rId19"/>
    <p:sldId id="27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2" r:id="rId30"/>
    <p:sldId id="283" r:id="rId31"/>
    <p:sldId id="306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emf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emf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emf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emf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jpe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3" Type="http://schemas.openxmlformats.org/officeDocument/2006/relationships/slideLayout" Target="../slideLayouts/slideLayout12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22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133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3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7" Type="http://schemas.openxmlformats.org/officeDocument/2006/relationships/slideLayout" Target="../slideLayouts/slideLayout12.xml"/><Relationship Id="rId26" Type="http://schemas.openxmlformats.org/officeDocument/2006/relationships/image" Target="../media/image2.png"/><Relationship Id="rId25" Type="http://schemas.openxmlformats.org/officeDocument/2006/relationships/image" Target="../media/image1.png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emf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2757170" y="2784475"/>
            <a:ext cx="6769735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数据库课程设计</a:t>
            </a:r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43" y="4683940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组员：宫珍妮，王昕颖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4" grpId="0" bldLvl="0" animBg="1"/>
      <p:bldP spid="3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3681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研究生学术交流情况的ER图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8" name="图片 8" descr="ER图paar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1064260"/>
            <a:ext cx="11584940" cy="4228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88632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研究生参与项目情况的ER图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10" descr="ER图par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" y="1212850"/>
            <a:ext cx="10785475" cy="5124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10" y="227965"/>
            <a:ext cx="9560560" cy="662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040" y="548767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952500" progId="Package">
                  <p:embed/>
                </p:oleObj>
              </mc:Choice>
              <mc:Fallback>
                <p:oleObj name="" showAsIcon="1" r:id="rId4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" y="548767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19431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500" y="1007745"/>
            <a:ext cx="11303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表助教选择（课程id，研究生助教评定id）</a:t>
            </a:r>
            <a:endParaRPr lang="zh-CN" altLang="en-US" sz="1600"/>
          </a:p>
          <a:p>
            <a:r>
              <a:rPr lang="zh-CN" altLang="en-US" sz="1600"/>
              <a:t>表参与项目认定表（参与项目id，导师id，项目id，承担工作，开始时间，结束时间，审批状态，审批时间，折合费用，是否为负责人）</a:t>
            </a:r>
            <a:endParaRPr lang="zh-CN" altLang="en-US" sz="1600"/>
          </a:p>
          <a:p>
            <a:r>
              <a:rPr lang="zh-CN" altLang="en-US" sz="1600"/>
              <a:t>表学术交流活动表（学术交流活动id，负责人id，研究生学号，管理员id，导师id，学术交流活动名称，报告英文名称，报告中文名称，国家，省，市，学术交流质量，参会照片，备注，审核状态，导师审批时间，学科负责人审批时间）</a:t>
            </a:r>
            <a:endParaRPr lang="zh-CN" altLang="en-US" sz="1600"/>
          </a:p>
          <a:p>
            <a:r>
              <a:rPr lang="zh-CN" altLang="en-US" sz="1600"/>
              <a:t>表学科（学科id，负责人id，学科名，学科类别名称，学科简介）</a:t>
            </a:r>
            <a:endParaRPr lang="zh-CN" altLang="en-US" sz="1600"/>
          </a:p>
          <a:p>
            <a:r>
              <a:rPr lang="zh-CN" altLang="en-US" sz="1600"/>
              <a:t>表学科负责人（负责人id，教师id，学科id，管理员id，是否为学科负责人）</a:t>
            </a:r>
            <a:endParaRPr lang="zh-CN" altLang="en-US" sz="1600"/>
          </a:p>
          <a:p>
            <a:r>
              <a:rPr lang="zh-CN" altLang="en-US" sz="1600"/>
              <a:t>表导师（导师id，教师id，管理员id，是否为导师）</a:t>
            </a:r>
            <a:endParaRPr lang="zh-CN" altLang="en-US" sz="1600"/>
          </a:p>
          <a:p>
            <a:r>
              <a:rPr lang="zh-CN" altLang="en-US" sz="1600"/>
              <a:t>表志愿选择（志愿id，课程id，研究生学号，志愿选择时间）</a:t>
            </a:r>
            <a:endParaRPr lang="zh-CN" altLang="en-US" sz="1600"/>
          </a:p>
          <a:p>
            <a:r>
              <a:rPr lang="zh-CN" altLang="en-US" sz="1600"/>
              <a:t>表授课教师（授课教师id，管理员id，教师id，是否为授课教师）</a:t>
            </a:r>
            <a:endParaRPr lang="zh-CN" altLang="en-US" sz="1600"/>
          </a:p>
          <a:p>
            <a:r>
              <a:rPr lang="zh-CN" altLang="en-US" sz="1600"/>
              <a:t>表授课教师教授课程（授课教师id，课程id）</a:t>
            </a:r>
            <a:endParaRPr lang="zh-CN" altLang="en-US" sz="1600"/>
          </a:p>
          <a:p>
            <a:r>
              <a:rPr lang="zh-CN" altLang="en-US" sz="1600"/>
              <a:t>表教师（教师id，教师姓名，职称，电话，出生日期，邮箱地址，性别）</a:t>
            </a:r>
            <a:endParaRPr lang="zh-CN" altLang="en-US" sz="1600"/>
          </a:p>
          <a:p>
            <a:r>
              <a:rPr lang="zh-CN" altLang="en-US" sz="1600"/>
              <a:t>表教师与学科（学科id，教师id）</a:t>
            </a:r>
            <a:endParaRPr lang="zh-CN" altLang="en-US" sz="1600"/>
          </a:p>
          <a:p>
            <a:r>
              <a:rPr lang="zh-CN" altLang="en-US" sz="1600"/>
              <a:t>表用户（用户id，用户角色id，用户密码，上次登录时间，上次登录地点）</a:t>
            </a:r>
            <a:endParaRPr lang="zh-CN" altLang="en-US" sz="1600"/>
          </a:p>
          <a:p>
            <a:r>
              <a:rPr lang="zh-CN" altLang="en-US" sz="1600"/>
              <a:t>表用户角色（用户角色id，用户角色名，对应角色id）</a:t>
            </a:r>
            <a:endParaRPr lang="zh-CN" altLang="en-US" sz="1600"/>
          </a:p>
          <a:p>
            <a:r>
              <a:rPr lang="zh-CN" altLang="en-US" sz="1600"/>
              <a:t>表研究生（研究生学号，管理员id，教师id，研究生姓名，联系方式，出生日期，性别，邮箱）</a:t>
            </a:r>
            <a:endParaRPr lang="zh-CN" altLang="en-US" sz="1600"/>
          </a:p>
          <a:p>
            <a:r>
              <a:rPr lang="zh-CN" altLang="en-US" sz="1600"/>
              <a:t>表研究生助教评定（研究生助教评定id，管理员id，研究生学号，授课教师id，助教工作自述，授课教师评价，授课教师评价结果，审核结果，审核时间）</a:t>
            </a:r>
            <a:endParaRPr lang="zh-CN" altLang="en-US" sz="1600"/>
          </a:p>
          <a:p>
            <a:r>
              <a:rPr lang="zh-CN" altLang="en-US" sz="1600"/>
              <a:t>表研究生参与项目（研究生学号，参与项目id）</a:t>
            </a:r>
            <a:endParaRPr lang="zh-CN" altLang="en-US" sz="1600"/>
          </a:p>
          <a:p>
            <a:r>
              <a:rPr lang="zh-CN" altLang="en-US" sz="1600"/>
              <a:t>表研究生培养管理员（管理员id，管理员姓名，职务，联系方式，邮箱）</a:t>
            </a:r>
            <a:endParaRPr lang="zh-CN" altLang="en-US" sz="1600"/>
          </a:p>
          <a:p>
            <a:r>
              <a:rPr lang="zh-CN" altLang="en-US" sz="1600"/>
              <a:t>表课程（课程id，课程名，课程性质，课程开始时间，课程结束时间，授课对象，选课人数，学时）</a:t>
            </a:r>
            <a:endParaRPr lang="zh-CN" altLang="en-US" sz="1600"/>
          </a:p>
          <a:p>
            <a:r>
              <a:rPr lang="zh-CN" altLang="en-US" sz="1600"/>
              <a:t>表项目（项目id，项目类别id，管理员id，导师id，项目名称，开始时间，结束时间，经费数量，审批状态，审批时间）</a:t>
            </a:r>
            <a:endParaRPr lang="zh-CN" altLang="en-US" sz="1600"/>
          </a:p>
          <a:p>
            <a:r>
              <a:rPr lang="zh-CN" altLang="en-US" sz="1600"/>
              <a:t>表项目类别（项目类别id，项目类别名称）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整体关系模式图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781050"/>
            <a:ext cx="11247755" cy="6012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284273" y="3569060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005" y="2760980"/>
            <a:ext cx="349186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数据库测试与实施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9965" y="1205865"/>
            <a:ext cx="2063750" cy="481965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7395" y="303466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5" imgW="971550" imgH="952500" progId="Package">
                  <p:embed/>
                </p:oleObj>
              </mc:Choice>
              <mc:Fallback>
                <p:oleObj name="" showAsIcon="1" r:id="rId5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7395" y="303466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语句测试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endParaRPr lang="en-US" altLang="zh-CN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99720" y="932815"/>
            <a:ext cx="112210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/*登录*/</a:t>
            </a:r>
            <a:r>
              <a:rPr lang="en-US" sz="1200" b="0">
                <a:latin typeface="宋体" panose="02010600030101010101" pitchFamily="2" charset="-122"/>
              </a:rPr>
              <a:t>SELECT * FROM [user] WHERE userid='t000000001' and password=123456;</a:t>
            </a:r>
            <a:r>
              <a:rPr lang="zh-CN" sz="1200" b="0">
                <a:ea typeface="宋体" panose="02010600030101010101" pitchFamily="2" charset="-122"/>
              </a:rPr>
              <a:t>/*指定学科和日期范围内助教结果为合格的学生信息相关课程信息*/</a:t>
            </a:r>
            <a:r>
              <a:rPr lang="en-US" sz="1200" b="0">
                <a:latin typeface="宋体" panose="02010600030101010101" pitchFamily="2" charset="-122"/>
              </a:rPr>
              <a:t>SELECT * FROM dbo.course         where course_starttime&gt;='2020-02-01' and '2020-07-01'&gt;=course_endtime and            course_id in(select course_id from dbo.assistant_chose            where assessment_id in(                select assessment_id from dbo.assistant_assessment                where postgraduate_id in(                    select postgraduate_id from dbo.postgraduate                    where teacher_id in(                        select teacher_id from dbo.teacher_subject                        where subject_id='s000000001'))))</a:t>
            </a:r>
            <a:r>
              <a:rPr lang="zh-CN" sz="1200" b="0">
                <a:ea typeface="宋体" panose="02010600030101010101" pitchFamily="2" charset="-122"/>
              </a:rPr>
              <a:t>/*l每名授课教师已经确定的助教总人数*/</a:t>
            </a:r>
            <a:r>
              <a:rPr lang="en-US" sz="1200" b="0">
                <a:latin typeface="宋体" panose="02010600030101010101" pitchFamily="2" charset="-122"/>
              </a:rPr>
              <a:t>SELECT count (*) as assistantnum        FROM dbo.assistant_chose t WHERE course_id in (        select course_id from dbo.teach where instructor_id in(            select instructor_id from dbo.instructor where teacher_id='t000000001'            )        )</a:t>
            </a:r>
            <a:r>
              <a:rPr lang="zh-CN" sz="1200" b="0">
                <a:ea typeface="宋体" panose="02010600030101010101" pitchFamily="2" charset="-122"/>
              </a:rPr>
              <a:t>/*指定日期范围内和学科下研究生助教数量*/</a:t>
            </a:r>
            <a:r>
              <a:rPr lang="en-US" sz="1200" b="0">
                <a:latin typeface="宋体" panose="02010600030101010101" pitchFamily="2" charset="-122"/>
              </a:rPr>
              <a:t>SELECT count (*)as post_assistantnum FROM dbo.assistant_chose t        WHERE course_id in (        select course_id from dbo.course        where course_starttime&gt;='2020-02-01' and '2020-07-01'&gt;=course_endtime and course_id in(            select course_id from dbo.teach where instructor_id in(            select instructor_id from dbo.instructor where teacher_id in(            select teacher_id from dbo.teacher_subject                        where subject_id='s000000001' ) ) )        )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5964555" y="2051050"/>
            <a:ext cx="592455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46430" y="83889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>
                <a:latin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5-6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696685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0241908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7333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13019" y="272912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66964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9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1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11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2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_矩形 58"/>
          <p:cNvSpPr/>
          <p:nvPr>
            <p:custDataLst>
              <p:tags r:id="rId13"/>
            </p:custDataLst>
          </p:nvPr>
        </p:nvSpPr>
        <p:spPr>
          <a:xfrm>
            <a:off x="5238749" y="4149053"/>
            <a:ext cx="1714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PA_矩形 59"/>
          <p:cNvSpPr/>
          <p:nvPr>
            <p:custDataLst>
              <p:tags r:id="rId14"/>
            </p:custDataLst>
          </p:nvPr>
        </p:nvSpPr>
        <p:spPr>
          <a:xfrm>
            <a:off x="3205335" y="4149053"/>
            <a:ext cx="13741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5"/>
            </p:custDataLst>
          </p:nvPr>
        </p:nvSpPr>
        <p:spPr>
          <a:xfrm>
            <a:off x="1257013" y="4149052"/>
            <a:ext cx="8636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PA_矩形 61"/>
          <p:cNvSpPr/>
          <p:nvPr>
            <p:custDataLst>
              <p:tags r:id="rId16"/>
            </p:custDataLst>
          </p:nvPr>
        </p:nvSpPr>
        <p:spPr>
          <a:xfrm>
            <a:off x="10199156" y="4149053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Test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17"/>
            </p:custDataLst>
          </p:nvPr>
        </p:nvSpPr>
        <p:spPr>
          <a:xfrm>
            <a:off x="7791729" y="4149053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8"/>
            </p:custDataLst>
          </p:nvPr>
        </p:nvSpPr>
        <p:spPr>
          <a:xfrm>
            <a:off x="5394959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关系模式设计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9"/>
            </p:custDataLst>
          </p:nvPr>
        </p:nvSpPr>
        <p:spPr>
          <a:xfrm>
            <a:off x="3165332" y="3556386"/>
            <a:ext cx="14541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E-R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图模型设计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20"/>
            </p:custDataLst>
          </p:nvPr>
        </p:nvSpPr>
        <p:spPr>
          <a:xfrm>
            <a:off x="930036" y="3556386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21"/>
            </p:custDataLst>
          </p:nvPr>
        </p:nvSpPr>
        <p:spPr>
          <a:xfrm>
            <a:off x="9912771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持久层框架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22"/>
            </p:custDataLst>
          </p:nvPr>
        </p:nvSpPr>
        <p:spPr>
          <a:xfrm>
            <a:off x="7404380" y="3556386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数据库测试与实施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70" grpId="0" animBg="1"/>
      <p:bldP spid="71" grpId="0" animBg="1"/>
      <p:bldP spid="72" grpId="0" animBg="1"/>
      <p:bldP spid="73" grpId="0" animBg="1"/>
      <p:bldP spid="59" grpId="0"/>
      <p:bldP spid="60" grpId="0"/>
      <p:bldP spid="61" grpId="0"/>
      <p:bldP spid="62" grpId="0"/>
      <p:bldP spid="63" grpId="0" animBg="1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7-10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86715" y="1236980"/>
            <a:ext cx="1122108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0"/>
              <a:t>/*某个项目已经分配的折合费用*/</a:t>
            </a:r>
            <a:endParaRPr sz="1200" b="0"/>
          </a:p>
          <a:p>
            <a:pPr indent="0"/>
            <a:r>
              <a:rPr sz="1200" b="0"/>
              <a:t>select costequivalent</a:t>
            </a:r>
            <a:endParaRPr sz="1200" b="0"/>
          </a:p>
          <a:p>
            <a:pPr indent="0"/>
            <a:r>
              <a:rPr sz="1200" b="0"/>
              <a:t>from participate_project,Project</a:t>
            </a:r>
            <a:endParaRPr sz="1200" b="0"/>
          </a:p>
          <a:p>
            <a:pPr indent="0"/>
            <a:r>
              <a:rPr sz="1200" b="0"/>
              <a:t>where participate_project.project_id=Project.project_id and Project.project_name='项目2'</a:t>
            </a:r>
            <a:endParaRPr sz="1200" b="0"/>
          </a:p>
          <a:p>
            <a:pPr indent="0"/>
            <a:endParaRPr sz="1200" b="0"/>
          </a:p>
          <a:p>
            <a:pPr indent="0"/>
            <a:r>
              <a:rPr sz="1200" b="0"/>
              <a:t>/*指定时间范围内某个学科参与经费的总数量*/</a:t>
            </a:r>
            <a:endParaRPr sz="1200" b="0"/>
          </a:p>
          <a:p>
            <a:pPr indent="0"/>
            <a:r>
              <a:rPr sz="1200" b="0"/>
              <a:t>select allfunds</a:t>
            </a:r>
            <a:endParaRPr sz="1200" b="0"/>
          </a:p>
          <a:p>
            <a:pPr indent="0"/>
            <a:r>
              <a:rPr sz="1200" b="0"/>
              <a:t>from Project</a:t>
            </a:r>
            <a:endParaRPr sz="1200" b="0"/>
          </a:p>
          <a:p>
            <a:pPr indent="0"/>
            <a:r>
              <a:rPr sz="1200" b="0"/>
              <a:t>where starttime&gt;='2019.9.13' and endtime&lt;='2020.9.13' and </a:t>
            </a:r>
            <a:endParaRPr sz="1200" b="0"/>
          </a:p>
          <a:p>
            <a:pPr indent="0"/>
            <a:r>
              <a:rPr sz="1200" b="0"/>
              <a:t>tutor_id in(select tutor_id from tutor</a:t>
            </a:r>
            <a:endParaRPr sz="1200" b="0"/>
          </a:p>
          <a:p>
            <a:pPr indent="0"/>
            <a:r>
              <a:rPr sz="1200" b="0"/>
              <a:t>where teacher_id in(select teacher_id from teacher_subject where subject_id='s01'))</a:t>
            </a:r>
            <a:endParaRPr sz="1200" b="0"/>
          </a:p>
          <a:p>
            <a:pPr indent="0"/>
            <a:endParaRPr sz="1200" b="0"/>
          </a:p>
          <a:p>
            <a:pPr indent="0"/>
            <a:r>
              <a:rPr sz="1200" b="0"/>
              <a:t>/*每名导师项目经费总剩余情况*/</a:t>
            </a:r>
            <a:endParaRPr sz="1200" b="0"/>
          </a:p>
          <a:p>
            <a:pPr indent="0"/>
            <a:r>
              <a:rPr sz="1200" b="0"/>
              <a:t>select tutor.tutor_id,Project.allfunds-sum(costequivalent) as rel</a:t>
            </a:r>
            <a:endParaRPr sz="1200" b="0"/>
          </a:p>
          <a:p>
            <a:pPr indent="0"/>
            <a:r>
              <a:rPr sz="1200" b="0"/>
              <a:t>from postgraduate,participate_project,postgraduate_participate_project,Project,tutor</a:t>
            </a:r>
            <a:endParaRPr sz="1200" b="0"/>
          </a:p>
          <a:p>
            <a:pPr indent="0"/>
            <a:r>
              <a:rPr sz="1200" b="0"/>
              <a:t>where postgraduate.postgraduate_id=postgraduate_participate_project.postgraduate_id </a:t>
            </a:r>
            <a:endParaRPr sz="1200" b="0"/>
          </a:p>
          <a:p>
            <a:pPr indent="0"/>
            <a:r>
              <a:rPr sz="1200" b="0"/>
              <a:t>and postgraduate_participate_project.participate_project_id=participate_project.participate_project_id</a:t>
            </a:r>
            <a:endParaRPr sz="1200" b="0"/>
          </a:p>
          <a:p>
            <a:pPr indent="0"/>
            <a:r>
              <a:rPr sz="1200" b="0"/>
              <a:t>and participate_project.project_id=Project.project_id and tutor.tutor_id=Project.tutor_id </a:t>
            </a:r>
            <a:endParaRPr sz="1200" b="0"/>
          </a:p>
          <a:p>
            <a:pPr indent="0"/>
            <a:r>
              <a:rPr sz="1200" b="0"/>
              <a:t>group by tutor.tutor_id,Project.project_id,postgraduate.postgraduate_id,Project.allfunds</a:t>
            </a:r>
            <a:endParaRPr sz="1200" b="0"/>
          </a:p>
          <a:p>
            <a:pPr indent="0"/>
            <a:endParaRPr sz="1200" b="0"/>
          </a:p>
          <a:p>
            <a:pPr indent="0"/>
            <a:r>
              <a:rPr sz="1200" b="0"/>
              <a:t>/*指定学生参与项目的基本信息和确认情况*//*我们的ER图里没有确认情况的说明*/</a:t>
            </a:r>
            <a:endParaRPr sz="1200" b="0"/>
          </a:p>
          <a:p>
            <a:pPr indent="0"/>
            <a:r>
              <a:rPr sz="1200" b="0"/>
              <a:t>select distinct Project.project_name,Project.project_id,Project.allfunds,Project.starttime,Project.endtime</a:t>
            </a:r>
            <a:endParaRPr sz="1200" b="0"/>
          </a:p>
          <a:p>
            <a:pPr indent="0"/>
            <a:r>
              <a:rPr sz="1200" b="0"/>
              <a:t>from Project,participate_project,postgraduate_participate_project,tutor,postgraduate</a:t>
            </a:r>
            <a:endParaRPr sz="1200" b="0"/>
          </a:p>
          <a:p>
            <a:pPr indent="0"/>
            <a:r>
              <a:rPr sz="1200" b="0"/>
              <a:t>where postgraduate.postgraduate_id=postgraduate_participate_project.postgraduate_id and participate_project.project_id=Project.project_id</a:t>
            </a:r>
            <a:endParaRPr sz="1200" b="0"/>
          </a:p>
          <a:p>
            <a:pPr indent="0"/>
            <a:r>
              <a:rPr sz="1200" b="0"/>
              <a:t>and postgraduate_participate_project.participate_project_id=participate_project.participate_project_id and postgraduate_name='yjs2'</a:t>
            </a:r>
            <a:endParaRPr sz="1200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1809115"/>
            <a:ext cx="5397500" cy="20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11-15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6651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25450" y="1308100"/>
            <a:ext cx="918908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/*每名教师学生参加助教课程情况（教师名称，助教学生数量，助教课程）。*/</a:t>
            </a:r>
            <a:r>
              <a:rPr lang="en-US" b="0">
                <a:latin typeface="宋体" panose="02010600030101010101" pitchFamily="2" charset="-122"/>
              </a:rPr>
              <a:t>SELECT  dbo.teacher.teacher_name,dbo.course.course_name, COUNT(dbo.assistant_chose.assessment_id) AS numFROM     dbo.teacher INNER JOIN               dbo.instructor ON dbo.teacher.teacher_id = dbo.instructor.teacher_id INNER JOIN               dbo.teach ON dbo.instructor.instructor_id = dbo.teach.instructor_id INNER JOIN               dbo.course ON dbo.teach.course_id = dbo.course.course_id INNER JOIN               dbo.assistant_chose ON dbo.course.course_id = dbo.assistant_chose.course_idGROUP BY dbo.teacher.teacher_name, dbo.course.course_name</a:t>
            </a:r>
            <a:endParaRPr lang="en-US" altLang="en-US" b="0">
              <a:latin typeface="宋体" panose="02010600030101010101" pitchFamily="2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5000625"/>
            <a:ext cx="3712210" cy="15328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101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每名教师已经确认的参与学术交流学生数量的视图</a:t>
            </a:r>
            <a:endParaRPr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196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  <a:endParaRPr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34340" y="1007745"/>
            <a:ext cx="115677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/*每名导师项目经费总剩余情况*/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create view rel(tname,rel) AS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select tutor.tutor_id,Project.allfunds-sum(costequivalent) as rel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from postgraduate,participate_project,postgraduate_participate_project,Project,tutor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where postgraduate.postgraduate_id=postgraduate_participate_project.postgraduate_id and postgraduate_participate_project.participate_project_id=participate_project.participate_project_id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and participate_project.project_id=Project.project_id and tutor.tutor_id=Project.tutor_id 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group by tutor.tutor_id,Project.project_id,postgraduate.postgraduate_id,Project.allfunds</a:t>
            </a:r>
            <a:endParaRPr lang="en-US" b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314700"/>
            <a:ext cx="6483350" cy="3376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940" y="4019550"/>
            <a:ext cx="1835150" cy="106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08940" y="1169670"/>
            <a:ext cx="1156779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/*触发器：在参与项目认定表(participate_project)中插入新数据时，项目id(project_id)必须已经存在于项目表(Project)中*/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USE ks_english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GO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create trigger insert_participate_project on participate_project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after insert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as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if exists (select * from inserted where project_id in (select project_id from Project))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	print '添加成功'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else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begin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	print '项目表(Project)中没有该项目的基本信息，插入失败！'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	rollback transaction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end</a:t>
            </a:r>
            <a:endParaRPr lang="en-US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646859" y="3569059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Test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64840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持久层框架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此有关联关系的2个实体相关的UML图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" y="1363980"/>
            <a:ext cx="5927725" cy="379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1950085"/>
            <a:ext cx="2133600" cy="1543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81875" y="14941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整体程序：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854710" y="13862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zh-CN" altLang="en-US" sz="1800" b="0"/>
              <a:t>测试用例测试了UserDao的增删改查功能，结果如下：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54710" y="2069465"/>
            <a:ext cx="3935730" cy="3733800"/>
            <a:chOff x="1346" y="2643"/>
            <a:chExt cx="3380" cy="3426"/>
          </a:xfrm>
        </p:grpSpPr>
        <p:pic>
          <p:nvPicPr>
            <p:cNvPr id="4" name="图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46" y="2643"/>
              <a:ext cx="3060" cy="6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46" y="3322"/>
              <a:ext cx="318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图片 10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46" y="4011"/>
              <a:ext cx="302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46" y="4687"/>
              <a:ext cx="3070" cy="6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5" name="图片 10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346" y="5399"/>
              <a:ext cx="3380" cy="67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0665" y="2069465"/>
          <a:ext cx="2184400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8" imgW="1064895" imgH="480060" progId="Package">
                  <p:embed/>
                </p:oleObj>
              </mc:Choice>
              <mc:Fallback>
                <p:oleObj name="" r:id="rId8" imgW="1064895" imgH="48006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0665" y="2069465"/>
                        <a:ext cx="2184400" cy="98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PA_组合 23"/>
          <p:cNvGrpSpPr/>
          <p:nvPr>
            <p:custDataLst>
              <p:tags r:id="rId5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PA_组合 14"/>
          <p:cNvGrpSpPr/>
          <p:nvPr>
            <p:custDataLst>
              <p:tags r:id="rId6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PA_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41843" y="4683940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组员：宫珍妮，王昕颖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  <p:bldP spid="23" grpId="0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092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760675"/>
            <a:ext cx="1517560" cy="50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5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432145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59583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5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01053" y="2989657"/>
            <a:ext cx="3456516" cy="4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利用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Powerdesigner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将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图转换为关系模式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设计数据库并填充测试数据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2430685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zh-CN" sz="3200" dirty="0">
              <a:solidFill>
                <a:srgbClr val="F8D158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7" name="PA_矩形 4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01053" y="4742797"/>
            <a:ext cx="3456516" cy="2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数据库实施和测试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01051" y="418382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zh-CN" sz="3200" dirty="0">
              <a:solidFill>
                <a:srgbClr val="F57365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9" name="PA_矩形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434" y="4742797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组员绘制自己负责部分的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模型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组长将三位的模型进行合并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进行会议来讨论整个模型需要修改的地方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11636" y="418382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zh-CN" sz="3200" dirty="0">
              <a:solidFill>
                <a:srgbClr val="84CBC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621" name="PA_组合 45"/>
          <p:cNvGrpSpPr/>
          <p:nvPr>
            <p:custDataLst>
              <p:tags r:id="rId10"/>
            </p:custDataLst>
          </p:nvPr>
        </p:nvGrpSpPr>
        <p:grpSpPr bwMode="auto">
          <a:xfrm flipH="1">
            <a:off x="2671233" y="258101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25" name="PA_矩形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4434" y="2998126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开会进行组员分工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确定每个组员负责的模块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确定在整个小组工作中组员承担的额外工作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6" name="PA_文本框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61329" y="2439154"/>
            <a:ext cx="561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1D69A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zh-CN" sz="3200" dirty="0">
              <a:solidFill>
                <a:srgbClr val="1D69A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73351" y="432568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84CBC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06059" y="4463311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6059" y="4952413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47193" y="2633947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247193" y="3123049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_矩形 3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数据库课设的流程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1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 bldLvl="0" animBg="1"/>
      <p:bldP spid="24616" grpId="0"/>
      <p:bldP spid="24617" grpId="0" bldLvl="0" animBg="1"/>
      <p:bldP spid="24618" grpId="0"/>
      <p:bldP spid="24619" grpId="0" bldLvl="0" animBg="1"/>
      <p:bldP spid="24620" grpId="0" animBg="1" autoUpdateAnimBg="0"/>
      <p:bldP spid="24625" grpId="0" bldLvl="0" animBg="1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2834752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2831721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346533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3468239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384643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2834752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2834752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2831721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384643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384643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083297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101484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104514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083297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083297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PA_矩形 2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883410" y="4198620"/>
            <a:ext cx="2045970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初步讨论和分工</a:t>
            </a:r>
            <a:endParaRPr lang="zh-CN" altLang="en-US" sz="1400" b="1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进行了初步的对于数据库的讨论和三个子系统的分工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确定每一位成员负责的子系统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PA_矩形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28009" y="1393322"/>
            <a:ext cx="1896396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1.11-1.13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组员分别绘制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之后交由马欣萌进行合成总结并绘制关系模式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PA_矩形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9318" y="4198860"/>
            <a:ext cx="189639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讨论整体的</a:t>
            </a: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图和关系模式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讨论了整体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图的合理性并实时进行了修改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确定了以后的分工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PA_矩形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369559" y="4198860"/>
            <a:ext cx="1896396" cy="75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1.24-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至今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数据库报告的撰写和答辩资料的总结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PA_矩形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51320" y="1393190"/>
            <a:ext cx="200787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1.14-1.23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王昕颖进行数据库数据的设计并交由马欣萌进行填充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每个组员设计自己负责模块的数据库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语言的编写，视图和触发器的设计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数据库课设时间线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3795" y="5436235"/>
            <a:ext cx="3133090" cy="1077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4410" y="5589905"/>
            <a:ext cx="270827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 autoUpdateAnimBg="0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 autoUpdateAnimBg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1492250" y="1091936"/>
          <a:ext cx="9207500" cy="526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4790"/>
                <a:gridCol w="1301115"/>
                <a:gridCol w="1300480"/>
                <a:gridCol w="1301115"/>
              </a:tblGrid>
              <a:tr h="3124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马欣萌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宫珍妮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王昕颖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数据字典抽取工作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研究生助教工作的ER图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研究生学术交流情况的ER图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研究生参与项目情况的ER图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全局ER图整合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全局ER图分析和修改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业务的数据库逻辑结构设计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设计测试数据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测试数据填充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已给出语句的SQL语句编写操作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自行设计的SQL语句的编写操作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数据库持久层的设计和实现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数据库持久层的测试业务代码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每名导师项目经费总剩余情况的视图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每名教师已经确认的参与学术交流学生数量的视图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每名教师学生参加助教课程情况的视图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触发器编写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过程材料的总结和成果答辩准备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60"/>
            <a:ext cx="16027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E-R</a:t>
            </a:r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图模型设计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R数据字典的抽取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54990" y="1259840"/>
            <a:ext cx="1072959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1.实体参与项目认定表（参与项目id，承担工作，开始时间，结束时间，审批状态，审批时间，折合费用，是否为负责人）2.实体学术交流活动表（学术交流活动id，学术交流活动名称，活动地点，报告英文名称，报告中文名称，国家，省，市，学术交流质量，参会照片，备注，审核状态，导师审批时间，学科负责人审批时间）3.学科（学科id，学科名，学科类别名称，学科简介）4.学科负责人（负责人id，是否为学科负责人）5.导师（导师id，是否为导师）6.志愿选择（志愿id，志愿选择时间）7.授课教师（授课教师id，是否为授课教师）8.教师（教师id，教师姓名，职称，电话，出生日期，邮箱地址，性别）9.用户（用户id，用户密码，上次登录时间，上次登录地点）10.用户角色（用户角色id，用户角色名，对应角色id）11.研究生（研究生学号，研究生姓名，联系方式，出生日期，性别，邮箱）12.研究生助教评定（研究生助教评定id，助教工作自述，授课教师评价，授课教师评价结果，审核结果，审核时间）13.研究生培养管理员（管理员id，管理员姓名，职务，联系方式，邮箱）14.课程（课程id，课程名，课程性质，课程开始时间，课程结束时间，授课对象，选课人数，学时）15.项目（项目id，项目名称，开始时间，结束时间，经费数量，审批状态，审批时间）16.项目类别（项目类别id，项目类别名称）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研究生助教工作的ER图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9" name="图片 9" descr="ER图part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990" y="1118870"/>
            <a:ext cx="11261725" cy="4543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KSO_WM_UNIT_PLACING_PICTURE_USER_VIEWPORT" val="{&quot;height&quot;:7590,&quot;width&quot;:3250}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KSO_WM_UNIT_TABLE_BEAUTIFY" val="smartTable{96ea23f8-7a36-4a1e-985d-594a5ee05162}"/>
  <p:tag name="TABLE_ENDDRAG_ORIGIN_RECT" val="753*413"/>
  <p:tag name="TABLE_ENDDRAG_RECT" val="119*90*753*413"/>
  <p:tag name="TABLE_SKINIDX" val="4"/>
  <p:tag name="TABLE_COLORIDX" val="l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KSO_WM_UNIT_PLACING_PICTURE_USER_VIEWPORT" val="{&quot;height&quot;:4248,&quot;width&quot;:10530}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6955</Words>
  <Application>WPS 演示</Application>
  <PresentationFormat>宽屏</PresentationFormat>
  <Paragraphs>427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Calibri</vt:lpstr>
      <vt:lpstr>等线 Light</vt:lpstr>
      <vt:lpstr>Office 主题​​</vt:lpstr>
      <vt:lpstr>1_Office 主题​​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锐旗设计; https:/9ppt.taobao.com</cp:keywords>
  <cp:category>锐旗设计; https://9ppt.taobao.com</cp:category>
  <cp:lastModifiedBy>常绿小乔木ω</cp:lastModifiedBy>
  <cp:revision>56</cp:revision>
  <dcterms:created xsi:type="dcterms:W3CDTF">2016-08-30T15:34:00Z</dcterms:created>
  <dcterms:modified xsi:type="dcterms:W3CDTF">2021-01-22T07:15:36Z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