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60" r:id="rId8"/>
    <p:sldId id="261" r:id="rId9"/>
    <p:sldId id="295" r:id="rId10"/>
    <p:sldId id="264" r:id="rId11"/>
    <p:sldId id="290" r:id="rId12"/>
    <p:sldId id="289" r:id="rId13"/>
    <p:sldId id="291" r:id="rId14"/>
    <p:sldId id="293" r:id="rId15"/>
    <p:sldId id="292" r:id="rId16"/>
    <p:sldId id="270" r:id="rId17"/>
    <p:sldId id="296" r:id="rId18"/>
    <p:sldId id="273" r:id="rId19"/>
    <p:sldId id="27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282" r:id="rId30"/>
    <p:sldId id="283" r:id="rId31"/>
    <p:sldId id="306" r:id="rId32"/>
    <p:sldId id="28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8" y="246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emf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emf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6.emf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emf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jpeg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3" Type="http://schemas.openxmlformats.org/officeDocument/2006/relationships/slideLayout" Target="../slideLayouts/slideLayout12.xml"/><Relationship Id="rId22" Type="http://schemas.openxmlformats.org/officeDocument/2006/relationships/tags" Target="../tags/tag29.xml"/><Relationship Id="rId21" Type="http://schemas.openxmlformats.org/officeDocument/2006/relationships/tags" Target="../tags/tag28.xml"/><Relationship Id="rId20" Type="http://schemas.openxmlformats.org/officeDocument/2006/relationships/tags" Target="../tags/tag27.xml"/><Relationship Id="rId2" Type="http://schemas.openxmlformats.org/officeDocument/2006/relationships/tags" Target="../tags/tag9.xml"/><Relationship Id="rId19" Type="http://schemas.openxmlformats.org/officeDocument/2006/relationships/tags" Target="../tags/tag26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e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19.jpeg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tags" Target="../tags/tag133.xml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13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0" Type="http://schemas.openxmlformats.org/officeDocument/2006/relationships/slideLayout" Target="../slideLayouts/slideLayout12.xml"/><Relationship Id="rId2" Type="http://schemas.openxmlformats.org/officeDocument/2006/relationships/tags" Target="../tags/tag35.xml"/><Relationship Id="rId19" Type="http://schemas.openxmlformats.org/officeDocument/2006/relationships/tags" Target="../tags/tag52.xml"/><Relationship Id="rId18" Type="http://schemas.openxmlformats.org/officeDocument/2006/relationships/tags" Target="../tags/tag51.xml"/><Relationship Id="rId17" Type="http://schemas.openxmlformats.org/officeDocument/2006/relationships/tags" Target="../tags/tag50.xml"/><Relationship Id="rId16" Type="http://schemas.openxmlformats.org/officeDocument/2006/relationships/tags" Target="../tags/tag49.xml"/><Relationship Id="rId15" Type="http://schemas.openxmlformats.org/officeDocument/2006/relationships/tags" Target="../tags/tag48.xml"/><Relationship Id="rId14" Type="http://schemas.openxmlformats.org/officeDocument/2006/relationships/tags" Target="../tags/tag47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7" Type="http://schemas.openxmlformats.org/officeDocument/2006/relationships/slideLayout" Target="../slideLayouts/slideLayout12.xml"/><Relationship Id="rId26" Type="http://schemas.openxmlformats.org/officeDocument/2006/relationships/image" Target="../media/image2.png"/><Relationship Id="rId25" Type="http://schemas.openxmlformats.org/officeDocument/2006/relationships/image" Target="../media/image1.png"/><Relationship Id="rId24" Type="http://schemas.openxmlformats.org/officeDocument/2006/relationships/tags" Target="../tags/tag76.xml"/><Relationship Id="rId23" Type="http://schemas.openxmlformats.org/officeDocument/2006/relationships/tags" Target="../tags/tag75.xml"/><Relationship Id="rId22" Type="http://schemas.openxmlformats.org/officeDocument/2006/relationships/tags" Target="../tags/tag74.xml"/><Relationship Id="rId21" Type="http://schemas.openxmlformats.org/officeDocument/2006/relationships/tags" Target="../tags/tag73.xml"/><Relationship Id="rId20" Type="http://schemas.openxmlformats.org/officeDocument/2006/relationships/tags" Target="../tags/tag72.xml"/><Relationship Id="rId2" Type="http://schemas.openxmlformats.org/officeDocument/2006/relationships/tags" Target="../tags/tag54.xml"/><Relationship Id="rId19" Type="http://schemas.openxmlformats.org/officeDocument/2006/relationships/tags" Target="../tags/tag71.xml"/><Relationship Id="rId18" Type="http://schemas.openxmlformats.org/officeDocument/2006/relationships/tags" Target="../tags/tag70.xml"/><Relationship Id="rId17" Type="http://schemas.openxmlformats.org/officeDocument/2006/relationships/tags" Target="../tags/tag69.xml"/><Relationship Id="rId16" Type="http://schemas.openxmlformats.org/officeDocument/2006/relationships/tags" Target="../tags/tag68.xml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tags" Target="../tags/tag5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emf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791200" y="1544124"/>
            <a:ext cx="609600" cy="791981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2"/>
            </p:custDataLst>
          </p:nvPr>
        </p:nvSpPr>
        <p:spPr>
          <a:xfrm>
            <a:off x="2757170" y="2784475"/>
            <a:ext cx="6769735" cy="91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200"/>
            <a:r>
              <a:rPr lang="zh-CN" altLang="en-US"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数据库课程设计</a:t>
            </a:r>
            <a:r>
              <a:rPr lang="zh-CN" altLang="en-US"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endParaRPr lang="zh-CN" altLang="en-US" sz="5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PA_组合 23"/>
          <p:cNvGrpSpPr/>
          <p:nvPr>
            <p:custDataLst>
              <p:tags r:id="rId3"/>
            </p:custDataLst>
          </p:nvPr>
        </p:nvGrpSpPr>
        <p:grpSpPr>
          <a:xfrm>
            <a:off x="4092108" y="4752402"/>
            <a:ext cx="232408" cy="232405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PA_组合 14"/>
          <p:cNvGrpSpPr/>
          <p:nvPr>
            <p:custDataLst>
              <p:tags r:id="rId4"/>
            </p:custDataLst>
          </p:nvPr>
        </p:nvGrpSpPr>
        <p:grpSpPr bwMode="auto">
          <a:xfrm>
            <a:off x="6418524" y="4752402"/>
            <a:ext cx="232408" cy="232405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4" name="PA_文本框 1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41843" y="4683940"/>
            <a:ext cx="1427480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</a:t>
            </a:r>
            <a:endParaRPr lang="zh-CN" altLang="en-US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马欣萌</a:t>
            </a:r>
            <a:endParaRPr lang="zh-CN" altLang="en-US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</a:t>
            </a:r>
            <a:endParaRPr lang="zh-CN" altLang="en-US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宫珍妮，王昕颖</a:t>
            </a:r>
            <a:endParaRPr lang="zh-CN" altLang="en-US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_文本框 2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689426" y="4683940"/>
            <a:ext cx="142748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答辩人：马欣萌</a:t>
            </a:r>
            <a:endParaRPr lang="zh-CN" altLang="en-US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7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34" grpId="0" bldLvl="0" animBg="1"/>
      <p:bldP spid="3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36816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研究生学术交流情况的ER图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PA_组合 29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8" name="图片 8" descr="ER图paart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1064260"/>
            <a:ext cx="11584940" cy="42284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1219200"/>
            <a:r>
              <a:rPr lang="zh-CN" altLang="en-US" dirty="0">
                <a:solidFill>
                  <a:srgbClr val="84CBC3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负责人：宫珍妮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88632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研究生参与项目情况的ER图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PA_组合 29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0" name="图片 10" descr="ER图part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5" y="1212850"/>
            <a:ext cx="10785475" cy="5124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1219200"/>
            <a:r>
              <a:rPr lang="zh-CN" altLang="en-US" dirty="0">
                <a:solidFill>
                  <a:srgbClr val="F8D158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负责人：王昕颖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整个系统的ER图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PA_组合 29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7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010" y="227965"/>
            <a:ext cx="9560560" cy="6626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2880" y="547941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4" imgW="971550" imgH="952500" progId="Package">
                  <p:embed/>
                </p:oleObj>
              </mc:Choice>
              <mc:Fallback>
                <p:oleObj name="" showAsIcon="1" r:id="rId4" imgW="971550" imgH="9525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" y="547941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3" y="3569059"/>
            <a:ext cx="19431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algn="l" defTabSz="1219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关系模式分析及修改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8" y="2760675"/>
            <a:ext cx="3360373" cy="50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/>
            <a:r>
              <a:rPr lang="zh-CN" altLang="en-US" sz="266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关系模式设计</a:t>
            </a:r>
            <a:endParaRPr lang="zh-CN" altLang="en-US" sz="2665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87364"/>
            <a:ext cx="1054024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586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586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整体关系模式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44500" y="1007745"/>
            <a:ext cx="11303000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表助教选择（课程id，研究生助教评定id）</a:t>
            </a:r>
            <a:endParaRPr lang="zh-CN" altLang="en-US" sz="1600"/>
          </a:p>
          <a:p>
            <a:r>
              <a:rPr lang="zh-CN" altLang="en-US" sz="1600"/>
              <a:t>表参与项目认定表（参与项目id，导师id，项目id，承担工作，开始时间，结束时间，审批状态，审批时间，折合费用，是否为负责人）</a:t>
            </a:r>
            <a:endParaRPr lang="zh-CN" altLang="en-US" sz="1600"/>
          </a:p>
          <a:p>
            <a:r>
              <a:rPr lang="zh-CN" altLang="en-US" sz="1600"/>
              <a:t>表学术交流活动表（学术交流活动id，负责人id，研究生学号，管理员id，导师id，学术交流活动名称，报告英文名称，报告中文名称，国家，省，市，学术交流质量，参会照片，备注，审核状态，导师审批时间，学科负责人审批时间）</a:t>
            </a:r>
            <a:endParaRPr lang="zh-CN" altLang="en-US" sz="1600"/>
          </a:p>
          <a:p>
            <a:r>
              <a:rPr lang="zh-CN" altLang="en-US" sz="1600"/>
              <a:t>表学科（学科id，负责人id，学科名，学科类别名称，学科简介）</a:t>
            </a:r>
            <a:endParaRPr lang="zh-CN" altLang="en-US" sz="1600"/>
          </a:p>
          <a:p>
            <a:r>
              <a:rPr lang="zh-CN" altLang="en-US" sz="1600"/>
              <a:t>表学科负责人（负责人id，教师id，学科id，管理员id，是否为学科负责人）</a:t>
            </a:r>
            <a:endParaRPr lang="zh-CN" altLang="en-US" sz="1600"/>
          </a:p>
          <a:p>
            <a:r>
              <a:rPr lang="zh-CN" altLang="en-US" sz="1600"/>
              <a:t>表导师（导师id，教师id，管理员id，是否为导师）</a:t>
            </a:r>
            <a:endParaRPr lang="zh-CN" altLang="en-US" sz="1600"/>
          </a:p>
          <a:p>
            <a:r>
              <a:rPr lang="zh-CN" altLang="en-US" sz="1600"/>
              <a:t>表志愿选择（志愿id，课程id，研究生学号，志愿选择时间）</a:t>
            </a:r>
            <a:endParaRPr lang="zh-CN" altLang="en-US" sz="1600"/>
          </a:p>
          <a:p>
            <a:r>
              <a:rPr lang="zh-CN" altLang="en-US" sz="1600"/>
              <a:t>表授课教师（授课教师id，管理员id，教师id，是否为授课教师）</a:t>
            </a:r>
            <a:endParaRPr lang="zh-CN" altLang="en-US" sz="1600"/>
          </a:p>
          <a:p>
            <a:r>
              <a:rPr lang="zh-CN" altLang="en-US" sz="1600"/>
              <a:t>表授课教师教授课程（授课教师id，课程id）</a:t>
            </a:r>
            <a:endParaRPr lang="zh-CN" altLang="en-US" sz="1600"/>
          </a:p>
          <a:p>
            <a:r>
              <a:rPr lang="zh-CN" altLang="en-US" sz="1600"/>
              <a:t>表教师（教师id，教师姓名，职称，电话，出生日期，邮箱地址，性别）</a:t>
            </a:r>
            <a:endParaRPr lang="zh-CN" altLang="en-US" sz="1600"/>
          </a:p>
          <a:p>
            <a:r>
              <a:rPr lang="zh-CN" altLang="en-US" sz="1600"/>
              <a:t>表教师与学科（学科id，教师id）</a:t>
            </a:r>
            <a:endParaRPr lang="zh-CN" altLang="en-US" sz="1600"/>
          </a:p>
          <a:p>
            <a:r>
              <a:rPr lang="zh-CN" altLang="en-US" sz="1600"/>
              <a:t>表用户（用户id，用户角色id，用户密码，上次登录时间，上次登录地点）</a:t>
            </a:r>
            <a:endParaRPr lang="zh-CN" altLang="en-US" sz="1600"/>
          </a:p>
          <a:p>
            <a:r>
              <a:rPr lang="zh-CN" altLang="en-US" sz="1600"/>
              <a:t>表用户角色（用户角色id，用户角色名，对应角色id）</a:t>
            </a:r>
            <a:endParaRPr lang="zh-CN" altLang="en-US" sz="1600"/>
          </a:p>
          <a:p>
            <a:r>
              <a:rPr lang="zh-CN" altLang="en-US" sz="1600"/>
              <a:t>表研究生（研究生学号，管理员id，教师id，研究生姓名，联系方式，出生日期，性别，邮箱）</a:t>
            </a:r>
            <a:endParaRPr lang="zh-CN" altLang="en-US" sz="1600"/>
          </a:p>
          <a:p>
            <a:r>
              <a:rPr lang="zh-CN" altLang="en-US" sz="1600"/>
              <a:t>表研究生助教评定（研究生助教评定id，管理员id，研究生学号，授课教师id，助教工作自述，授课教师评价，授课教师评价结果，审核结果，审核时间）</a:t>
            </a:r>
            <a:endParaRPr lang="zh-CN" altLang="en-US" sz="1600"/>
          </a:p>
          <a:p>
            <a:r>
              <a:rPr lang="zh-CN" altLang="en-US" sz="1600"/>
              <a:t>表研究生参与项目（研究生学号，参与项目id）</a:t>
            </a:r>
            <a:endParaRPr lang="zh-CN" altLang="en-US" sz="1600"/>
          </a:p>
          <a:p>
            <a:r>
              <a:rPr lang="zh-CN" altLang="en-US" sz="1600"/>
              <a:t>表研究生培养管理员（管理员id，管理员姓名，职务，联系方式，邮箱）</a:t>
            </a:r>
            <a:endParaRPr lang="zh-CN" altLang="en-US" sz="1600"/>
          </a:p>
          <a:p>
            <a:r>
              <a:rPr lang="zh-CN" altLang="en-US" sz="1600"/>
              <a:t>表课程（课程id，课程名，课程性质，课程开始时间，课程结束时间，授课对象，选课人数，学时）</a:t>
            </a:r>
            <a:endParaRPr lang="zh-CN" altLang="en-US" sz="1600"/>
          </a:p>
          <a:p>
            <a:r>
              <a:rPr lang="zh-CN" altLang="en-US" sz="1600"/>
              <a:t>表项目（项目id，项目类别id，管理员id，导师id，项目名称，开始时间，结束时间，经费数量，审批状态，审批时间）</a:t>
            </a:r>
            <a:endParaRPr lang="zh-CN" altLang="en-US" sz="1600"/>
          </a:p>
          <a:p>
            <a:r>
              <a:rPr lang="zh-CN" altLang="en-US" sz="1600"/>
              <a:t>表项目类别（项目类别id，项目类别名称）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整体关系模式图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" y="781050"/>
            <a:ext cx="11247755" cy="60121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7284273" y="3569060"/>
            <a:ext cx="1033780" cy="1018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测试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视图编写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触发器编写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005" y="2760980"/>
            <a:ext cx="3491865" cy="50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/>
            <a:r>
              <a:rPr lang="zh-CN" altLang="en-US" sz="266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数据库测试与实施</a:t>
            </a:r>
            <a:endParaRPr lang="zh-CN" altLang="en-US" sz="2665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87364"/>
            <a:ext cx="1054024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586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586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9965" y="1205865"/>
            <a:ext cx="2063750" cy="4819650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7395" y="303466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5" imgW="971550" imgH="952500" progId="Package">
                  <p:embed/>
                </p:oleObj>
              </mc:Choice>
              <mc:Fallback>
                <p:oleObj name="" showAsIcon="1" r:id="rId5" imgW="971550" imgH="952500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7395" y="303466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语句测试</a:t>
            </a:r>
            <a:r>
              <a:rPr lang="en-US" altLang="zh-CN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1-4</a:t>
            </a:r>
            <a:endParaRPr lang="en-US" altLang="zh-CN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99720" y="932815"/>
            <a:ext cx="1122108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200" b="0">
                <a:ea typeface="宋体" panose="02010600030101010101" pitchFamily="2" charset="-122"/>
              </a:rPr>
              <a:t>/*登录*/</a:t>
            </a:r>
            <a:r>
              <a:rPr lang="en-US" sz="1200" b="0">
                <a:latin typeface="宋体" panose="02010600030101010101" pitchFamily="2" charset="-122"/>
              </a:rPr>
              <a:t>SELECT * FROM [user] WHERE userid='t000000001' and password=123456;</a:t>
            </a:r>
            <a:r>
              <a:rPr lang="zh-CN" sz="1200" b="0">
                <a:ea typeface="宋体" panose="02010600030101010101" pitchFamily="2" charset="-122"/>
              </a:rPr>
              <a:t>/*指定学科和日期范围内助教结果为合格的学生信息相关课程信息*/</a:t>
            </a:r>
            <a:r>
              <a:rPr lang="en-US" sz="1200" b="0">
                <a:latin typeface="宋体" panose="02010600030101010101" pitchFamily="2" charset="-122"/>
              </a:rPr>
              <a:t>SELECT * FROM dbo.course         where course_starttime&gt;='2020-02-01' and '2020-07-01'&gt;=course_endtime and            course_id in(select course_id from dbo.assistant_chose            where assessment_id in(                select assessment_id from dbo.assistant_assessment                where postgraduate_id in(                    select postgraduate_id from dbo.postgraduate                    where teacher_id in(                        select teacher_id from dbo.teacher_subject                        where subject_id='s000000001'))))</a:t>
            </a:r>
            <a:r>
              <a:rPr lang="zh-CN" sz="1200" b="0">
                <a:ea typeface="宋体" panose="02010600030101010101" pitchFamily="2" charset="-122"/>
              </a:rPr>
              <a:t>/*l每名授课教师已经确定的助教总人数*/</a:t>
            </a:r>
            <a:r>
              <a:rPr lang="en-US" sz="1200" b="0">
                <a:latin typeface="宋体" panose="02010600030101010101" pitchFamily="2" charset="-122"/>
              </a:rPr>
              <a:t>SELECT count (*) as assistantnum        FROM dbo.assistant_chose t WHERE course_id in (        select course_id from dbo.teach where instructor_id in(            select instructor_id from dbo.instructor where teacher_id='t000000001'            )        )</a:t>
            </a:r>
            <a:r>
              <a:rPr lang="zh-CN" sz="1200" b="0">
                <a:ea typeface="宋体" panose="02010600030101010101" pitchFamily="2" charset="-122"/>
              </a:rPr>
              <a:t>/*指定日期范围内和学科下研究生助教数量*/</a:t>
            </a:r>
            <a:r>
              <a:rPr lang="en-US" sz="1200" b="0">
                <a:latin typeface="宋体" panose="02010600030101010101" pitchFamily="2" charset="-122"/>
              </a:rPr>
              <a:t>SELECT count (*)as post_assistantnum FROM dbo.assistant_chose t        WHERE course_id in (        select course_id from dbo.course        where course_starttime&gt;='2020-02-01' and '2020-07-01'&gt;=course_endtime and course_id in(            select course_id from dbo.teach where instructor_id in(            select instructor_id from dbo.instructor where teacher_id in(            select teacher_id from dbo.teacher_subject                        where subject_id='s000000001' ) ) )        )</a:t>
            </a:r>
            <a:endParaRPr lang="zh-CN" altLang="en-US"/>
          </a:p>
        </p:txBody>
      </p:sp>
      <p:pic>
        <p:nvPicPr>
          <p:cNvPr id="2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5964555" y="2051050"/>
            <a:ext cx="5924550" cy="175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646430" y="838898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200" b="0">
                <a:latin typeface="宋体" panose="02010600030101010101" pitchFamily="2" charset="-122"/>
              </a:rPr>
              <a:t>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语句测试</a:t>
            </a:r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5-6</a:t>
            </a:r>
            <a:endParaRPr lang="en-US" altLang="zh-CN" sz="26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1219200"/>
            <a:r>
              <a:rPr lang="zh-CN" altLang="en-US" dirty="0">
                <a:solidFill>
                  <a:srgbClr val="84CBC3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负责人：宫珍妮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696685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PA_任意多边形 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10241908" y="2773623"/>
            <a:ext cx="507312" cy="330552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" name="PA_任意多边形 10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3733390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1" name="PA_任意多边形 11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8113019" y="272912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5953194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1466964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9"/>
            </p:custDataLst>
          </p:nvPr>
        </p:nvGrpSpPr>
        <p:grpSpPr>
          <a:xfrm>
            <a:off x="2889552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10"/>
            </p:custDataLst>
          </p:nvPr>
        </p:nvGrpSpPr>
        <p:grpSpPr>
          <a:xfrm>
            <a:off x="5090885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PA_组合 79"/>
          <p:cNvGrpSpPr/>
          <p:nvPr>
            <p:custDataLst>
              <p:tags r:id="rId11"/>
            </p:custDataLst>
          </p:nvPr>
        </p:nvGrpSpPr>
        <p:grpSpPr>
          <a:xfrm>
            <a:off x="7300685" y="3429000"/>
            <a:ext cx="2016723" cy="2527653"/>
            <a:chOff x="522514" y="3027330"/>
            <a:chExt cx="1512542" cy="1440160"/>
          </a:xfrm>
        </p:grpSpPr>
        <p:sp>
          <p:nvSpPr>
            <p:cNvPr id="81" name="矩形 80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PA_组合 82"/>
          <p:cNvGrpSpPr/>
          <p:nvPr>
            <p:custDataLst>
              <p:tags r:id="rId12"/>
            </p:custDataLst>
          </p:nvPr>
        </p:nvGrpSpPr>
        <p:grpSpPr>
          <a:xfrm>
            <a:off x="9493552" y="3429000"/>
            <a:ext cx="2016723" cy="2527653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PA_矩形 58"/>
          <p:cNvSpPr/>
          <p:nvPr>
            <p:custDataLst>
              <p:tags r:id="rId13"/>
            </p:custDataLst>
          </p:nvPr>
        </p:nvSpPr>
        <p:spPr>
          <a:xfrm>
            <a:off x="5238749" y="4149053"/>
            <a:ext cx="17145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关系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模式分析及修改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PA_矩形 59"/>
          <p:cNvSpPr/>
          <p:nvPr>
            <p:custDataLst>
              <p:tags r:id="rId14"/>
            </p:custDataLst>
          </p:nvPr>
        </p:nvSpPr>
        <p:spPr>
          <a:xfrm>
            <a:off x="3205335" y="4149053"/>
            <a:ext cx="137414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分别绘图和总结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5"/>
            </p:custDataLst>
          </p:nvPr>
        </p:nvSpPr>
        <p:spPr>
          <a:xfrm>
            <a:off x="1257013" y="4149052"/>
            <a:ext cx="8636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成员分工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" name="PA_矩形 61"/>
          <p:cNvSpPr/>
          <p:nvPr>
            <p:custDataLst>
              <p:tags r:id="rId16"/>
            </p:custDataLst>
          </p:nvPr>
        </p:nvSpPr>
        <p:spPr>
          <a:xfrm>
            <a:off x="10199156" y="4149053"/>
            <a:ext cx="62611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DAO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层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Test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PA_矩形 62"/>
          <p:cNvSpPr/>
          <p:nvPr>
            <p:custDataLst>
              <p:tags r:id="rId17"/>
            </p:custDataLst>
          </p:nvPr>
        </p:nvSpPr>
        <p:spPr>
          <a:xfrm>
            <a:off x="7791729" y="4149053"/>
            <a:ext cx="1033780" cy="1018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SQL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测试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视图编写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触发器编写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8"/>
            </p:custDataLst>
          </p:nvPr>
        </p:nvSpPr>
        <p:spPr>
          <a:xfrm>
            <a:off x="5394959" y="3556386"/>
            <a:ext cx="1402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关系模式设计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9"/>
            </p:custDataLst>
          </p:nvPr>
        </p:nvSpPr>
        <p:spPr>
          <a:xfrm>
            <a:off x="3165332" y="3556386"/>
            <a:ext cx="14541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E-R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图模型设计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20"/>
            </p:custDataLst>
          </p:nvPr>
        </p:nvSpPr>
        <p:spPr>
          <a:xfrm>
            <a:off x="930036" y="3556386"/>
            <a:ext cx="15175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分工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PA_矩形 66"/>
          <p:cNvSpPr/>
          <p:nvPr>
            <p:custDataLst>
              <p:tags r:id="rId21"/>
            </p:custDataLst>
          </p:nvPr>
        </p:nvSpPr>
        <p:spPr>
          <a:xfrm>
            <a:off x="9912771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持久层框架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PA_矩形 67"/>
          <p:cNvSpPr/>
          <p:nvPr>
            <p:custDataLst>
              <p:tags r:id="rId22"/>
            </p:custDataLst>
          </p:nvPr>
        </p:nvSpPr>
        <p:spPr>
          <a:xfrm>
            <a:off x="7404380" y="3556386"/>
            <a:ext cx="1808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数据库测试与实施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9" grpId="0" animBg="1"/>
      <p:bldP spid="70" grpId="0" animBg="1"/>
      <p:bldP spid="71" grpId="0" animBg="1"/>
      <p:bldP spid="72" grpId="0" animBg="1"/>
      <p:bldP spid="73" grpId="0" animBg="1"/>
      <p:bldP spid="59" grpId="0"/>
      <p:bldP spid="60" grpId="0"/>
      <p:bldP spid="61" grpId="0"/>
      <p:bldP spid="62" grpId="0"/>
      <p:bldP spid="63" grpId="0" animBg="1" autoUpdateAnimBg="0"/>
      <p:bldP spid="64" grpId="0"/>
      <p:bldP spid="65" grpId="0"/>
      <p:bldP spid="66" grpId="0"/>
      <p:bldP spid="67" grpId="0"/>
      <p:bldP spid="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语句测试</a:t>
            </a:r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7-10</a:t>
            </a:r>
            <a:endParaRPr lang="en-US" altLang="zh-CN" sz="26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1219200"/>
            <a:r>
              <a:rPr lang="zh-CN" altLang="en-US" dirty="0">
                <a:solidFill>
                  <a:srgbClr val="F8D158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负责人：王昕颖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语句测试</a:t>
            </a:r>
            <a:r>
              <a:rPr lang="en-US" altLang="zh-CN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11-15</a:t>
            </a:r>
            <a:endParaRPr lang="en-US" altLang="zh-CN" sz="26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1219200"/>
            <a:r>
              <a:rPr lang="zh-CN" altLang="en-US" dirty="0">
                <a:solidFill>
                  <a:srgbClr val="84CBC3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负责人：宫珍妮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36651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每名教师学生参加助教课程情况的视图</a:t>
            </a:r>
            <a:endParaRPr lang="zh-CN" altLang="en-US" sz="26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425450" y="1308100"/>
            <a:ext cx="918908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ea typeface="宋体" panose="02010600030101010101" pitchFamily="2" charset="-122"/>
              </a:rPr>
              <a:t>/*每名教师学生参加助教课程情况（教师名称，助教学生数量，助教课程）。*/</a:t>
            </a:r>
            <a:r>
              <a:rPr lang="en-US" b="0">
                <a:latin typeface="宋体" panose="02010600030101010101" pitchFamily="2" charset="-122"/>
              </a:rPr>
              <a:t>SELECT  dbo.teacher.teacher_name,dbo.course.course_name, COUNT(dbo.assistant_chose.assessment_id) AS numFROM     dbo.teacher INNER JOIN               dbo.instructor ON dbo.teacher.teacher_id = dbo.instructor.teacher_id INNER JOIN               dbo.teach ON dbo.instructor.instructor_id = dbo.teach.instructor_id INNER JOIN               dbo.course ON dbo.teach.course_id = dbo.course.course_id INNER JOIN               dbo.assistant_chose ON dbo.course.course_id = dbo.assistant_chose.course_idGROUP BY dbo.teacher.teacher_name, dbo.course.course_name</a:t>
            </a:r>
            <a:endParaRPr lang="en-US" altLang="en-US" b="0">
              <a:latin typeface="宋体" panose="02010600030101010101" pitchFamily="2" charset="-122"/>
            </a:endParaRPr>
          </a:p>
        </p:txBody>
      </p:sp>
      <p:pic>
        <p:nvPicPr>
          <p:cNvPr id="2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5000625"/>
            <a:ext cx="3712210" cy="15328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10196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每名教师已经确认的参与学术交流学生数量的视图</a:t>
            </a:r>
            <a:endParaRPr sz="26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1219200"/>
            <a:r>
              <a:rPr lang="zh-CN" altLang="en-US" dirty="0">
                <a:solidFill>
                  <a:srgbClr val="84CBC3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负责人：宫珍妮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19696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每名教师学生参加助教课程情况的视图</a:t>
            </a:r>
            <a:endParaRPr sz="26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1219200"/>
            <a:r>
              <a:rPr lang="zh-CN" altLang="en-US" dirty="0">
                <a:solidFill>
                  <a:srgbClr val="F8D158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负责人：王昕颖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触发器</a:t>
            </a:r>
            <a:endParaRPr lang="zh-CN" altLang="en-US" sz="266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7646859" y="3569059"/>
            <a:ext cx="62611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DAO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层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Test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8" y="2760675"/>
            <a:ext cx="3648405" cy="50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/>
            <a:r>
              <a:rPr lang="zh-CN" altLang="en-US" sz="266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持久层框架</a:t>
            </a:r>
            <a:endParaRPr lang="zh-CN" altLang="en-US" sz="2665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87364"/>
            <a:ext cx="1054024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586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sz="586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39508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此有关联关系的2个实体相关的UML图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PA_组合 26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4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28" y="1363980"/>
            <a:ext cx="5927725" cy="379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5" y="1950085"/>
            <a:ext cx="2133600" cy="1543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81875" y="149415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整体程序：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39508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PA_组合 26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854710" y="138620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ClrTx/>
              <a:buSzTx/>
              <a:buFontTx/>
            </a:pPr>
            <a:r>
              <a:rPr lang="zh-CN" altLang="en-US" sz="1800" b="0"/>
              <a:t>测试用例测试了UserDao的增删改查功能，结果如下：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54710" y="2069465"/>
            <a:ext cx="3935730" cy="3733800"/>
            <a:chOff x="1346" y="2643"/>
            <a:chExt cx="3380" cy="3426"/>
          </a:xfrm>
        </p:grpSpPr>
        <p:pic>
          <p:nvPicPr>
            <p:cNvPr id="4" name="图片 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346" y="2643"/>
              <a:ext cx="3060" cy="6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" name="图片 10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346" y="3322"/>
              <a:ext cx="3180" cy="6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3" name="图片 10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346" y="4011"/>
              <a:ext cx="3020" cy="6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" name="图片 4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346" y="4687"/>
              <a:ext cx="3070" cy="66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5" name="图片 104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346" y="5399"/>
              <a:ext cx="3380" cy="670"/>
            </a:xfrm>
            <a:prstGeom prst="rect">
              <a:avLst/>
            </a:prstGeom>
            <a:noFill/>
            <a:ln w="9525">
              <a:noFill/>
            </a:ln>
          </p:spPr>
        </p:pic>
      </p:grp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90665" y="2069465"/>
          <a:ext cx="2184400" cy="98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8" imgW="1064895" imgH="480060" progId="Package">
                  <p:embed/>
                </p:oleObj>
              </mc:Choice>
              <mc:Fallback>
                <p:oleObj name="" r:id="rId8" imgW="1064895" imgH="480060" progId="Package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90665" y="2069465"/>
                        <a:ext cx="2184400" cy="984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791200" y="1544124"/>
            <a:ext cx="609600" cy="791981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2"/>
            </p:custDataLst>
          </p:nvPr>
        </p:nvSpPr>
        <p:spPr>
          <a:xfrm>
            <a:off x="1967542" y="2784727"/>
            <a:ext cx="8256917" cy="91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200"/>
            <a:r>
              <a:rPr lang="zh-CN" altLang="en-US"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5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3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PA_组合 23"/>
          <p:cNvGrpSpPr/>
          <p:nvPr>
            <p:custDataLst>
              <p:tags r:id="rId5"/>
            </p:custDataLst>
          </p:nvPr>
        </p:nvGrpSpPr>
        <p:grpSpPr>
          <a:xfrm>
            <a:off x="4092108" y="4752402"/>
            <a:ext cx="232408" cy="232405"/>
            <a:chOff x="801291" y="3535885"/>
            <a:chExt cx="219347" cy="219347"/>
          </a:xfrm>
        </p:grpSpPr>
        <p:sp>
          <p:nvSpPr>
            <p:cNvPr id="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dist" defTabSz="1219200"/>
              <a:endParaRPr lang="zh-CN" altLang="en-US" sz="213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9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" name="PA_组合 14"/>
          <p:cNvGrpSpPr/>
          <p:nvPr>
            <p:custDataLst>
              <p:tags r:id="rId6"/>
            </p:custDataLst>
          </p:nvPr>
        </p:nvGrpSpPr>
        <p:grpSpPr bwMode="auto">
          <a:xfrm>
            <a:off x="6418524" y="4752402"/>
            <a:ext cx="232408" cy="232405"/>
            <a:chOff x="4248" y="3024"/>
            <a:chExt cx="600" cy="599"/>
          </a:xfrm>
        </p:grpSpPr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p>
              <a:pPr algn="dist" defTabSz="1219200"/>
              <a:endParaRPr lang="zh-CN" altLang="en-US" sz="2135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4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6" name="PA_文本框 1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41843" y="4683940"/>
            <a:ext cx="1427480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</a:t>
            </a:r>
            <a:endParaRPr lang="zh-CN" altLang="en-US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马欣萌</a:t>
            </a:r>
            <a:endParaRPr lang="zh-CN" altLang="en-US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</a:t>
            </a:r>
            <a:endParaRPr lang="zh-CN" altLang="en-US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宫珍妮，王昕颖</a:t>
            </a:r>
            <a:endParaRPr lang="zh-CN" altLang="en-US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_文本框 2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689426" y="4683940"/>
            <a:ext cx="142748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答辩人：马欣萌</a:t>
            </a:r>
            <a:endParaRPr lang="zh-CN" altLang="en-US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22" grpId="0"/>
      <p:bldP spid="23" grpId="0"/>
      <p:bldP spid="16" grpId="0" bldLvl="0" animBg="1"/>
      <p:bldP spid="1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4" y="3569059"/>
            <a:ext cx="10922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defTabSz="1219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成员分工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7" y="2760675"/>
            <a:ext cx="1517560" cy="501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/>
            <a:r>
              <a:rPr lang="zh-CN" altLang="en-US" sz="2665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分工</a:t>
            </a:r>
            <a:endParaRPr lang="zh-CN" altLang="en-US" sz="2665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87364"/>
            <a:ext cx="1054024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586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586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7" name="PA_组合 21"/>
          <p:cNvGrpSpPr/>
          <p:nvPr>
            <p:custDataLst>
              <p:tags r:id="rId1"/>
            </p:custDataLst>
          </p:nvPr>
        </p:nvGrpSpPr>
        <p:grpSpPr bwMode="auto">
          <a:xfrm>
            <a:off x="3928535" y="2536550"/>
            <a:ext cx="4330700" cy="2803332"/>
            <a:chOff x="0" y="0"/>
            <a:chExt cx="2046" cy="1324"/>
          </a:xfrm>
        </p:grpSpPr>
        <p:sp>
          <p:nvSpPr>
            <p:cNvPr id="24598" name="Freeform 22"/>
            <p:cNvSpPr/>
            <p:nvPr/>
          </p:nvSpPr>
          <p:spPr bwMode="auto">
            <a:xfrm>
              <a:off x="1023" y="0"/>
              <a:ext cx="664" cy="1324"/>
            </a:xfrm>
            <a:custGeom>
              <a:avLst/>
              <a:gdLst>
                <a:gd name="T0" fmla="*/ 0 w 347"/>
                <a:gd name="T1" fmla="*/ 0 h 693"/>
                <a:gd name="T2" fmla="*/ 0 w 347"/>
                <a:gd name="T3" fmla="*/ 122 h 693"/>
                <a:gd name="T4" fmla="*/ 225 w 347"/>
                <a:gd name="T5" fmla="*/ 347 h 693"/>
                <a:gd name="T6" fmla="*/ 0 w 347"/>
                <a:gd name="T7" fmla="*/ 572 h 693"/>
                <a:gd name="T8" fmla="*/ 0 w 347"/>
                <a:gd name="T9" fmla="*/ 693 h 693"/>
                <a:gd name="T10" fmla="*/ 347 w 347"/>
                <a:gd name="T11" fmla="*/ 347 h 693"/>
                <a:gd name="T12" fmla="*/ 0 w 347"/>
                <a:gd name="T1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693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125" y="122"/>
                    <a:pt x="225" y="222"/>
                    <a:pt x="225" y="347"/>
                  </a:cubicBezTo>
                  <a:cubicBezTo>
                    <a:pt x="225" y="471"/>
                    <a:pt x="125" y="572"/>
                    <a:pt x="0" y="572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192" y="693"/>
                    <a:pt x="347" y="538"/>
                    <a:pt x="347" y="347"/>
                  </a:cubicBezTo>
                  <a:cubicBezTo>
                    <a:pt x="347" y="155"/>
                    <a:pt x="192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599" name="Freeform 23"/>
            <p:cNvSpPr/>
            <p:nvPr/>
          </p:nvSpPr>
          <p:spPr bwMode="auto">
            <a:xfrm>
              <a:off x="361" y="0"/>
              <a:ext cx="662" cy="1324"/>
            </a:xfrm>
            <a:custGeom>
              <a:avLst/>
              <a:gdLst>
                <a:gd name="T0" fmla="*/ 121 w 346"/>
                <a:gd name="T1" fmla="*/ 347 h 693"/>
                <a:gd name="T2" fmla="*/ 346 w 346"/>
                <a:gd name="T3" fmla="*/ 122 h 693"/>
                <a:gd name="T4" fmla="*/ 346 w 346"/>
                <a:gd name="T5" fmla="*/ 0 h 693"/>
                <a:gd name="T6" fmla="*/ 0 w 346"/>
                <a:gd name="T7" fmla="*/ 347 h 693"/>
                <a:gd name="T8" fmla="*/ 346 w 346"/>
                <a:gd name="T9" fmla="*/ 693 h 693"/>
                <a:gd name="T10" fmla="*/ 346 w 346"/>
                <a:gd name="T11" fmla="*/ 572 h 693"/>
                <a:gd name="T12" fmla="*/ 121 w 346"/>
                <a:gd name="T13" fmla="*/ 34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693">
                  <a:moveTo>
                    <a:pt x="121" y="347"/>
                  </a:moveTo>
                  <a:cubicBezTo>
                    <a:pt x="121" y="222"/>
                    <a:pt x="222" y="122"/>
                    <a:pt x="346" y="122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55" y="0"/>
                    <a:pt x="0" y="155"/>
                    <a:pt x="0" y="347"/>
                  </a:cubicBezTo>
                  <a:cubicBezTo>
                    <a:pt x="0" y="538"/>
                    <a:pt x="155" y="693"/>
                    <a:pt x="346" y="693"/>
                  </a:cubicBezTo>
                  <a:cubicBezTo>
                    <a:pt x="346" y="572"/>
                    <a:pt x="346" y="572"/>
                    <a:pt x="346" y="572"/>
                  </a:cubicBezTo>
                  <a:cubicBezTo>
                    <a:pt x="222" y="572"/>
                    <a:pt x="121" y="471"/>
                    <a:pt x="121" y="3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0" name="Freeform 24"/>
            <p:cNvSpPr/>
            <p:nvPr/>
          </p:nvSpPr>
          <p:spPr bwMode="auto">
            <a:xfrm>
              <a:off x="593" y="233"/>
              <a:ext cx="430" cy="860"/>
            </a:xfrm>
            <a:custGeom>
              <a:avLst/>
              <a:gdLst>
                <a:gd name="T0" fmla="*/ 0 w 225"/>
                <a:gd name="T1" fmla="*/ 225 h 450"/>
                <a:gd name="T2" fmla="*/ 225 w 225"/>
                <a:gd name="T3" fmla="*/ 450 h 450"/>
                <a:gd name="T4" fmla="*/ 225 w 225"/>
                <a:gd name="T5" fmla="*/ 0 h 450"/>
                <a:gd name="T6" fmla="*/ 0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0" y="225"/>
                  </a:moveTo>
                  <a:cubicBezTo>
                    <a:pt x="0" y="349"/>
                    <a:pt x="101" y="450"/>
                    <a:pt x="225" y="45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01" y="0"/>
                    <a:pt x="0" y="100"/>
                    <a:pt x="0" y="2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1" name="Freeform 25"/>
            <p:cNvSpPr/>
            <p:nvPr/>
          </p:nvSpPr>
          <p:spPr bwMode="auto">
            <a:xfrm>
              <a:off x="1023" y="233"/>
              <a:ext cx="430" cy="860"/>
            </a:xfrm>
            <a:custGeom>
              <a:avLst/>
              <a:gdLst>
                <a:gd name="T0" fmla="*/ 225 w 225"/>
                <a:gd name="T1" fmla="*/ 225 h 450"/>
                <a:gd name="T2" fmla="*/ 0 w 225"/>
                <a:gd name="T3" fmla="*/ 0 h 450"/>
                <a:gd name="T4" fmla="*/ 0 w 225"/>
                <a:gd name="T5" fmla="*/ 450 h 450"/>
                <a:gd name="T6" fmla="*/ 225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225" y="225"/>
                  </a:moveTo>
                  <a:cubicBezTo>
                    <a:pt x="225" y="100"/>
                    <a:pt x="125" y="0"/>
                    <a:pt x="0" y="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125" y="450"/>
                    <a:pt x="225" y="349"/>
                    <a:pt x="225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2" name="Oval 26"/>
            <p:cNvSpPr>
              <a:spLocks noChangeArrowheads="1"/>
            </p:cNvSpPr>
            <p:nvPr/>
          </p:nvSpPr>
          <p:spPr bwMode="auto">
            <a:xfrm>
              <a:off x="824" y="464"/>
              <a:ext cx="398" cy="39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3" name="Freeform 27"/>
            <p:cNvSpPr>
              <a:spLocks noEditPoints="1"/>
            </p:cNvSpPr>
            <p:nvPr/>
          </p:nvSpPr>
          <p:spPr bwMode="auto">
            <a:xfrm>
              <a:off x="924" y="561"/>
              <a:ext cx="201" cy="201"/>
            </a:xfrm>
            <a:custGeom>
              <a:avLst/>
              <a:gdLst>
                <a:gd name="T0" fmla="*/ 87 w 105"/>
                <a:gd name="T1" fmla="*/ 1 h 105"/>
                <a:gd name="T2" fmla="*/ 91 w 105"/>
                <a:gd name="T3" fmla="*/ 2 h 105"/>
                <a:gd name="T4" fmla="*/ 91 w 105"/>
                <a:gd name="T5" fmla="*/ 2 h 105"/>
                <a:gd name="T6" fmla="*/ 103 w 105"/>
                <a:gd name="T7" fmla="*/ 14 h 105"/>
                <a:gd name="T8" fmla="*/ 103 w 105"/>
                <a:gd name="T9" fmla="*/ 14 h 105"/>
                <a:gd name="T10" fmla="*/ 104 w 105"/>
                <a:gd name="T11" fmla="*/ 18 h 105"/>
                <a:gd name="T12" fmla="*/ 88 w 105"/>
                <a:gd name="T13" fmla="*/ 32 h 105"/>
                <a:gd name="T14" fmla="*/ 77 w 105"/>
                <a:gd name="T15" fmla="*/ 34 h 105"/>
                <a:gd name="T16" fmla="*/ 74 w 105"/>
                <a:gd name="T17" fmla="*/ 76 h 105"/>
                <a:gd name="T18" fmla="*/ 51 w 105"/>
                <a:gd name="T19" fmla="*/ 85 h 105"/>
                <a:gd name="T20" fmla="*/ 19 w 105"/>
                <a:gd name="T21" fmla="*/ 53 h 105"/>
                <a:gd name="T22" fmla="*/ 51 w 105"/>
                <a:gd name="T23" fmla="*/ 21 h 105"/>
                <a:gd name="T24" fmla="*/ 75 w 105"/>
                <a:gd name="T25" fmla="*/ 24 h 105"/>
                <a:gd name="T26" fmla="*/ 73 w 105"/>
                <a:gd name="T27" fmla="*/ 14 h 105"/>
                <a:gd name="T28" fmla="*/ 93 w 105"/>
                <a:gd name="T29" fmla="*/ 41 h 105"/>
                <a:gd name="T30" fmla="*/ 101 w 105"/>
                <a:gd name="T31" fmla="*/ 38 h 105"/>
                <a:gd name="T32" fmla="*/ 103 w 105"/>
                <a:gd name="T33" fmla="*/ 53 h 105"/>
                <a:gd name="T34" fmla="*/ 51 w 105"/>
                <a:gd name="T35" fmla="*/ 105 h 105"/>
                <a:gd name="T36" fmla="*/ 0 w 105"/>
                <a:gd name="T37" fmla="*/ 53 h 105"/>
                <a:gd name="T38" fmla="*/ 51 w 105"/>
                <a:gd name="T39" fmla="*/ 2 h 105"/>
                <a:gd name="T40" fmla="*/ 66 w 105"/>
                <a:gd name="T41" fmla="*/ 4 h 105"/>
                <a:gd name="T42" fmla="*/ 64 w 105"/>
                <a:gd name="T43" fmla="*/ 12 h 105"/>
                <a:gd name="T44" fmla="*/ 51 w 105"/>
                <a:gd name="T45" fmla="*/ 10 h 105"/>
                <a:gd name="T46" fmla="*/ 8 w 105"/>
                <a:gd name="T47" fmla="*/ 53 h 105"/>
                <a:gd name="T48" fmla="*/ 51 w 105"/>
                <a:gd name="T49" fmla="*/ 97 h 105"/>
                <a:gd name="T50" fmla="*/ 95 w 105"/>
                <a:gd name="T51" fmla="*/ 53 h 105"/>
                <a:gd name="T52" fmla="*/ 93 w 105"/>
                <a:gd name="T53" fmla="*/ 41 h 105"/>
                <a:gd name="T54" fmla="*/ 51 w 105"/>
                <a:gd name="T55" fmla="*/ 39 h 105"/>
                <a:gd name="T56" fmla="*/ 67 w 105"/>
                <a:gd name="T57" fmla="*/ 32 h 105"/>
                <a:gd name="T58" fmla="*/ 32 w 105"/>
                <a:gd name="T59" fmla="*/ 34 h 105"/>
                <a:gd name="T60" fmla="*/ 32 w 105"/>
                <a:gd name="T61" fmla="*/ 34 h 105"/>
                <a:gd name="T62" fmla="*/ 32 w 105"/>
                <a:gd name="T63" fmla="*/ 73 h 105"/>
                <a:gd name="T64" fmla="*/ 71 w 105"/>
                <a:gd name="T65" fmla="*/ 73 h 105"/>
                <a:gd name="T66" fmla="*/ 79 w 105"/>
                <a:gd name="T67" fmla="*/ 53 h 105"/>
                <a:gd name="T68" fmla="*/ 64 w 105"/>
                <a:gd name="T69" fmla="*/ 46 h 105"/>
                <a:gd name="T70" fmla="*/ 62 w 105"/>
                <a:gd name="T71" fmla="*/ 64 h 105"/>
                <a:gd name="T72" fmla="*/ 51 w 105"/>
                <a:gd name="T73" fmla="*/ 68 h 105"/>
                <a:gd name="T74" fmla="*/ 37 w 105"/>
                <a:gd name="T75" fmla="*/ 53 h 105"/>
                <a:gd name="T76" fmla="*/ 41 w 105"/>
                <a:gd name="T77" fmla="*/ 43 h 105"/>
                <a:gd name="T78" fmla="*/ 55 w 105"/>
                <a:gd name="T79" fmla="*/ 44 h 105"/>
                <a:gd name="T80" fmla="*/ 51 w 105"/>
                <a:gd name="T81" fmla="*/ 44 h 105"/>
                <a:gd name="T82" fmla="*/ 42 w 105"/>
                <a:gd name="T83" fmla="*/ 53 h 105"/>
                <a:gd name="T84" fmla="*/ 51 w 105"/>
                <a:gd name="T85" fmla="*/ 63 h 105"/>
                <a:gd name="T86" fmla="*/ 58 w 105"/>
                <a:gd name="T87" fmla="*/ 60 h 105"/>
                <a:gd name="T88" fmla="*/ 61 w 105"/>
                <a:gd name="T89" fmla="*/ 50 h 105"/>
                <a:gd name="T90" fmla="*/ 49 w 105"/>
                <a:gd name="T91" fmla="*/ 56 h 105"/>
                <a:gd name="T92" fmla="*/ 55 w 105"/>
                <a:gd name="T93" fmla="*/ 44 h 105"/>
                <a:gd name="T94" fmla="*/ 87 w 105"/>
                <a:gd name="T95" fmla="*/ 7 h 105"/>
                <a:gd name="T96" fmla="*/ 79 w 105"/>
                <a:gd name="T97" fmla="*/ 22 h 105"/>
                <a:gd name="T98" fmla="*/ 87 w 105"/>
                <a:gd name="T99" fmla="*/ 7 h 105"/>
                <a:gd name="T100" fmla="*/ 92 w 105"/>
                <a:gd name="T101" fmla="*/ 16 h 105"/>
                <a:gd name="T102" fmla="*/ 88 w 105"/>
                <a:gd name="T103" fmla="*/ 27 h 105"/>
                <a:gd name="T104" fmla="*/ 92 w 105"/>
                <a:gd name="T105" fmla="*/ 1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" h="105">
                  <a:moveTo>
                    <a:pt x="73" y="14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4" y="14"/>
                    <a:pt x="104" y="14"/>
                  </a:cubicBezTo>
                  <a:cubicBezTo>
                    <a:pt x="105" y="15"/>
                    <a:pt x="105" y="17"/>
                    <a:pt x="10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32"/>
                    <a:pt x="89" y="32"/>
                    <a:pt x="88" y="32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81" y="39"/>
                    <a:pt x="83" y="46"/>
                    <a:pt x="83" y="53"/>
                  </a:cubicBezTo>
                  <a:cubicBezTo>
                    <a:pt x="83" y="62"/>
                    <a:pt x="80" y="70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68" y="82"/>
                    <a:pt x="60" y="85"/>
                    <a:pt x="51" y="85"/>
                  </a:cubicBezTo>
                  <a:cubicBezTo>
                    <a:pt x="43" y="85"/>
                    <a:pt x="35" y="82"/>
                    <a:pt x="29" y="76"/>
                  </a:cubicBezTo>
                  <a:cubicBezTo>
                    <a:pt x="23" y="70"/>
                    <a:pt x="19" y="62"/>
                    <a:pt x="19" y="53"/>
                  </a:cubicBezTo>
                  <a:cubicBezTo>
                    <a:pt x="19" y="45"/>
                    <a:pt x="23" y="37"/>
                    <a:pt x="29" y="31"/>
                  </a:cubicBezTo>
                  <a:cubicBezTo>
                    <a:pt x="35" y="25"/>
                    <a:pt x="43" y="21"/>
                    <a:pt x="51" y="21"/>
                  </a:cubicBezTo>
                  <a:cubicBezTo>
                    <a:pt x="59" y="21"/>
                    <a:pt x="66" y="24"/>
                    <a:pt x="71" y="28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6"/>
                    <a:pt x="73" y="15"/>
                    <a:pt x="73" y="1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2" y="39"/>
                    <a:pt x="94" y="36"/>
                    <a:pt x="96" y="36"/>
                  </a:cubicBezTo>
                  <a:cubicBezTo>
                    <a:pt x="98" y="35"/>
                    <a:pt x="100" y="36"/>
                    <a:pt x="101" y="38"/>
                  </a:cubicBezTo>
                  <a:cubicBezTo>
                    <a:pt x="102" y="41"/>
                    <a:pt x="102" y="43"/>
                    <a:pt x="102" y="46"/>
                  </a:cubicBezTo>
                  <a:cubicBezTo>
                    <a:pt x="103" y="48"/>
                    <a:pt x="103" y="51"/>
                    <a:pt x="103" y="53"/>
                  </a:cubicBezTo>
                  <a:cubicBezTo>
                    <a:pt x="103" y="68"/>
                    <a:pt x="97" y="81"/>
                    <a:pt x="88" y="90"/>
                  </a:cubicBezTo>
                  <a:cubicBezTo>
                    <a:pt x="79" y="99"/>
                    <a:pt x="66" y="105"/>
                    <a:pt x="51" y="105"/>
                  </a:cubicBezTo>
                  <a:cubicBezTo>
                    <a:pt x="37" y="105"/>
                    <a:pt x="24" y="99"/>
                    <a:pt x="15" y="90"/>
                  </a:cubicBezTo>
                  <a:cubicBezTo>
                    <a:pt x="6" y="81"/>
                    <a:pt x="0" y="68"/>
                    <a:pt x="0" y="53"/>
                  </a:cubicBezTo>
                  <a:cubicBezTo>
                    <a:pt x="0" y="39"/>
                    <a:pt x="6" y="26"/>
                    <a:pt x="15" y="17"/>
                  </a:cubicBezTo>
                  <a:cubicBezTo>
                    <a:pt x="24" y="8"/>
                    <a:pt x="37" y="2"/>
                    <a:pt x="51" y="2"/>
                  </a:cubicBezTo>
                  <a:cubicBezTo>
                    <a:pt x="54" y="2"/>
                    <a:pt x="57" y="2"/>
                    <a:pt x="59" y="2"/>
                  </a:cubicBezTo>
                  <a:cubicBezTo>
                    <a:pt x="62" y="3"/>
                    <a:pt x="64" y="3"/>
                    <a:pt x="66" y="4"/>
                  </a:cubicBezTo>
                  <a:cubicBezTo>
                    <a:pt x="69" y="5"/>
                    <a:pt x="70" y="7"/>
                    <a:pt x="69" y="9"/>
                  </a:cubicBezTo>
                  <a:cubicBezTo>
                    <a:pt x="69" y="11"/>
                    <a:pt x="66" y="13"/>
                    <a:pt x="64" y="12"/>
                  </a:cubicBezTo>
                  <a:cubicBezTo>
                    <a:pt x="62" y="11"/>
                    <a:pt x="60" y="11"/>
                    <a:pt x="58" y="11"/>
                  </a:cubicBezTo>
                  <a:cubicBezTo>
                    <a:pt x="56" y="10"/>
                    <a:pt x="54" y="10"/>
                    <a:pt x="51" y="10"/>
                  </a:cubicBezTo>
                  <a:cubicBezTo>
                    <a:pt x="39" y="10"/>
                    <a:pt x="29" y="15"/>
                    <a:pt x="21" y="23"/>
                  </a:cubicBezTo>
                  <a:cubicBezTo>
                    <a:pt x="13" y="31"/>
                    <a:pt x="8" y="41"/>
                    <a:pt x="8" y="53"/>
                  </a:cubicBezTo>
                  <a:cubicBezTo>
                    <a:pt x="8" y="65"/>
                    <a:pt x="13" y="76"/>
                    <a:pt x="21" y="84"/>
                  </a:cubicBezTo>
                  <a:cubicBezTo>
                    <a:pt x="29" y="92"/>
                    <a:pt x="39" y="97"/>
                    <a:pt x="51" y="97"/>
                  </a:cubicBezTo>
                  <a:cubicBezTo>
                    <a:pt x="63" y="97"/>
                    <a:pt x="74" y="92"/>
                    <a:pt x="82" y="84"/>
                  </a:cubicBezTo>
                  <a:cubicBezTo>
                    <a:pt x="90" y="76"/>
                    <a:pt x="95" y="65"/>
                    <a:pt x="95" y="53"/>
                  </a:cubicBezTo>
                  <a:cubicBezTo>
                    <a:pt x="95" y="51"/>
                    <a:pt x="95" y="49"/>
                    <a:pt x="94" y="47"/>
                  </a:cubicBezTo>
                  <a:cubicBezTo>
                    <a:pt x="94" y="45"/>
                    <a:pt x="94" y="43"/>
                    <a:pt x="93" y="41"/>
                  </a:cubicBezTo>
                  <a:close/>
                  <a:moveTo>
                    <a:pt x="51" y="39"/>
                  </a:moveTo>
                  <a:cubicBezTo>
                    <a:pt x="51" y="39"/>
                    <a:pt x="51" y="39"/>
                    <a:pt x="51" y="39"/>
                  </a:cubicBezTo>
                  <a:cubicBezTo>
                    <a:pt x="54" y="39"/>
                    <a:pt x="56" y="39"/>
                    <a:pt x="59" y="41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3" y="28"/>
                    <a:pt x="57" y="26"/>
                    <a:pt x="51" y="26"/>
                  </a:cubicBezTo>
                  <a:cubicBezTo>
                    <a:pt x="44" y="26"/>
                    <a:pt x="37" y="29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9"/>
                    <a:pt x="24" y="46"/>
                    <a:pt x="24" y="53"/>
                  </a:cubicBezTo>
                  <a:cubicBezTo>
                    <a:pt x="24" y="61"/>
                    <a:pt x="27" y="68"/>
                    <a:pt x="32" y="73"/>
                  </a:cubicBezTo>
                  <a:cubicBezTo>
                    <a:pt x="37" y="78"/>
                    <a:pt x="44" y="81"/>
                    <a:pt x="51" y="81"/>
                  </a:cubicBezTo>
                  <a:cubicBezTo>
                    <a:pt x="59" y="81"/>
                    <a:pt x="66" y="78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6" y="68"/>
                    <a:pt x="79" y="61"/>
                    <a:pt x="79" y="53"/>
                  </a:cubicBezTo>
                  <a:cubicBezTo>
                    <a:pt x="79" y="47"/>
                    <a:pt x="77" y="42"/>
                    <a:pt x="73" y="3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8"/>
                    <a:pt x="66" y="51"/>
                    <a:pt x="66" y="53"/>
                  </a:cubicBezTo>
                  <a:cubicBezTo>
                    <a:pt x="66" y="57"/>
                    <a:pt x="64" y="61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9" y="66"/>
                    <a:pt x="55" y="68"/>
                    <a:pt x="51" y="68"/>
                  </a:cubicBezTo>
                  <a:cubicBezTo>
                    <a:pt x="47" y="68"/>
                    <a:pt x="44" y="66"/>
                    <a:pt x="41" y="64"/>
                  </a:cubicBezTo>
                  <a:cubicBezTo>
                    <a:pt x="38" y="61"/>
                    <a:pt x="37" y="57"/>
                    <a:pt x="37" y="53"/>
                  </a:cubicBezTo>
                  <a:cubicBezTo>
                    <a:pt x="37" y="49"/>
                    <a:pt x="38" y="46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4" y="40"/>
                    <a:pt x="47" y="39"/>
                    <a:pt x="51" y="39"/>
                  </a:cubicBezTo>
                  <a:close/>
                  <a:moveTo>
                    <a:pt x="55" y="44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9" y="44"/>
                    <a:pt x="46" y="45"/>
                    <a:pt x="45" y="46"/>
                  </a:cubicBezTo>
                  <a:cubicBezTo>
                    <a:pt x="43" y="48"/>
                    <a:pt x="42" y="51"/>
                    <a:pt x="42" y="53"/>
                  </a:cubicBezTo>
                  <a:cubicBezTo>
                    <a:pt x="42" y="56"/>
                    <a:pt x="43" y="59"/>
                    <a:pt x="45" y="60"/>
                  </a:cubicBezTo>
                  <a:cubicBezTo>
                    <a:pt x="46" y="62"/>
                    <a:pt x="49" y="63"/>
                    <a:pt x="51" y="63"/>
                  </a:cubicBezTo>
                  <a:cubicBezTo>
                    <a:pt x="54" y="63"/>
                    <a:pt x="57" y="62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0" y="59"/>
                    <a:pt x="61" y="56"/>
                    <a:pt x="61" y="53"/>
                  </a:cubicBezTo>
                  <a:cubicBezTo>
                    <a:pt x="61" y="52"/>
                    <a:pt x="61" y="51"/>
                    <a:pt x="61" y="5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8"/>
                    <a:pt x="50" y="58"/>
                    <a:pt x="49" y="56"/>
                  </a:cubicBezTo>
                  <a:cubicBezTo>
                    <a:pt x="47" y="55"/>
                    <a:pt x="47" y="52"/>
                    <a:pt x="49" y="51"/>
                  </a:cubicBezTo>
                  <a:cubicBezTo>
                    <a:pt x="55" y="44"/>
                    <a:pt x="55" y="44"/>
                    <a:pt x="55" y="44"/>
                  </a:cubicBezTo>
                  <a:close/>
                  <a:moveTo>
                    <a:pt x="87" y="7"/>
                  </a:moveTo>
                  <a:cubicBezTo>
                    <a:pt x="87" y="7"/>
                    <a:pt x="87" y="7"/>
                    <a:pt x="87" y="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7" y="7"/>
                    <a:pt x="87" y="7"/>
                    <a:pt x="87" y="7"/>
                  </a:cubicBezTo>
                  <a:close/>
                  <a:moveTo>
                    <a:pt x="92" y="16"/>
                  </a:moveTo>
                  <a:cubicBezTo>
                    <a:pt x="92" y="16"/>
                    <a:pt x="92" y="16"/>
                    <a:pt x="92" y="1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6"/>
                    <a:pt x="92" y="16"/>
                    <a:pt x="92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4" name="Freeform 28"/>
            <p:cNvSpPr/>
            <p:nvPr/>
          </p:nvSpPr>
          <p:spPr bwMode="auto">
            <a:xfrm>
              <a:off x="0" y="861"/>
              <a:ext cx="1051" cy="232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5" name="Freeform 29"/>
            <p:cNvSpPr/>
            <p:nvPr/>
          </p:nvSpPr>
          <p:spPr bwMode="auto">
            <a:xfrm>
              <a:off x="0" y="1093"/>
              <a:ext cx="1051" cy="231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6" name="Freeform 30"/>
            <p:cNvSpPr/>
            <p:nvPr/>
          </p:nvSpPr>
          <p:spPr bwMode="auto">
            <a:xfrm>
              <a:off x="983" y="2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7" name="Freeform 31"/>
            <p:cNvSpPr/>
            <p:nvPr/>
          </p:nvSpPr>
          <p:spPr bwMode="auto">
            <a:xfrm>
              <a:off x="983" y="233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4608" name="PA_组合 32"/>
          <p:cNvGrpSpPr/>
          <p:nvPr>
            <p:custDataLst>
              <p:tags r:id="rId2"/>
            </p:custDataLst>
          </p:nvPr>
        </p:nvGrpSpPr>
        <p:grpSpPr bwMode="auto">
          <a:xfrm flipH="1">
            <a:off x="9290051" y="4321451"/>
            <a:ext cx="262467" cy="330301"/>
            <a:chOff x="0" y="0"/>
            <a:chExt cx="127" cy="163"/>
          </a:xfrm>
          <a:solidFill>
            <a:schemeClr val="accent4"/>
          </a:solidFill>
        </p:grpSpPr>
        <p:sp>
          <p:nvSpPr>
            <p:cNvPr id="24609" name="Freeform 33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10" name="Freeform 34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11" name="Freeform 35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12" name="Freeform 36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13" name="Freeform 37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4614" name="PA_任意多边形 38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 flipH="1">
            <a:off x="9169402" y="2595836"/>
            <a:ext cx="402167" cy="271017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15" name="PA_矩形 3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401053" y="2989657"/>
            <a:ext cx="3456516" cy="419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利用</a:t>
            </a:r>
            <a:r>
              <a:rPr lang="en-US" altLang="zh-CN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Powerdesigner</a:t>
            </a:r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将</a:t>
            </a:r>
            <a:r>
              <a:rPr lang="en-US" altLang="zh-CN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ER</a:t>
            </a:r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图转换为关系模式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设计数据库并填充测试数据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16" name="PA_文本框 4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01051" y="2430685"/>
            <a:ext cx="6222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/>
            <a:r>
              <a:rPr lang="zh-CN" altLang="zh-CN" sz="3200" dirty="0">
                <a:solidFill>
                  <a:srgbClr val="F8D158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03</a:t>
            </a:r>
            <a:endParaRPr lang="zh-CN" altLang="zh-CN" sz="3200" dirty="0">
              <a:solidFill>
                <a:srgbClr val="F8D158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24617" name="PA_矩形 4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401053" y="4742797"/>
            <a:ext cx="3456516" cy="25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数据库实施和测试</a:t>
            </a:r>
            <a:r>
              <a:rPr lang="en-US" altLang="zh-CN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18" name="PA_文本框 4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01051" y="4183826"/>
            <a:ext cx="6094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/>
            <a:r>
              <a:rPr lang="zh-CN" altLang="zh-CN" sz="3200" dirty="0">
                <a:solidFill>
                  <a:srgbClr val="F57365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04</a:t>
            </a:r>
            <a:endParaRPr lang="zh-CN" altLang="zh-CN" sz="3200" dirty="0">
              <a:solidFill>
                <a:srgbClr val="F57365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24619" name="PA_矩形 4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4434" y="4742797"/>
            <a:ext cx="3456517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组员绘制自己负责部分的</a:t>
            </a:r>
            <a:r>
              <a:rPr lang="en-US" altLang="zh-CN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ER</a:t>
            </a:r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模型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r"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组长将三位的模型进行合并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r"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进行会议来讨论整个模型需要修改的地方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20" name="PA_文本框 4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211636" y="4183826"/>
            <a:ext cx="6110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219200"/>
            <a:r>
              <a:rPr lang="zh-CN" altLang="zh-CN" sz="3200" dirty="0">
                <a:solidFill>
                  <a:srgbClr val="84CBC3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02</a:t>
            </a:r>
            <a:endParaRPr lang="zh-CN" altLang="zh-CN" sz="3200" dirty="0">
              <a:solidFill>
                <a:srgbClr val="84CBC3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grpSp>
        <p:nvGrpSpPr>
          <p:cNvPr id="24621" name="PA_组合 45"/>
          <p:cNvGrpSpPr/>
          <p:nvPr>
            <p:custDataLst>
              <p:tags r:id="rId10"/>
            </p:custDataLst>
          </p:nvPr>
        </p:nvGrpSpPr>
        <p:grpSpPr bwMode="auto">
          <a:xfrm flipH="1">
            <a:off x="2671233" y="2581015"/>
            <a:ext cx="279400" cy="343005"/>
            <a:chOff x="0" y="0"/>
            <a:chExt cx="134" cy="163"/>
          </a:xfrm>
          <a:solidFill>
            <a:schemeClr val="accent1"/>
          </a:solidFill>
        </p:grpSpPr>
        <p:sp>
          <p:nvSpPr>
            <p:cNvPr id="24622" name="Freeform 46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4625" name="PA_矩形 4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34434" y="2998126"/>
            <a:ext cx="3456517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开会进行组员分工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r"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确定每个组员负责的模块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r" defTabSz="1219200"/>
            <a:r>
              <a:rPr lang="zh-CN" altLang="en-US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确定在整个小组工作中组员承担的额外工作</a:t>
            </a:r>
            <a:r>
              <a:rPr lang="en-US" altLang="zh-CN" sz="106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65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26" name="PA_文本框 5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261329" y="2439154"/>
            <a:ext cx="5613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219200"/>
            <a:r>
              <a:rPr lang="zh-CN" altLang="zh-CN" sz="3200" dirty="0">
                <a:solidFill>
                  <a:srgbClr val="1D69A3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01</a:t>
            </a:r>
            <a:endParaRPr lang="zh-CN" altLang="zh-CN" sz="3200" dirty="0">
              <a:solidFill>
                <a:srgbClr val="1D69A3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24627" name="PA_任意多边形 51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2673351" y="4325686"/>
            <a:ext cx="311149" cy="323949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rgbClr val="84CBC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28" name="PA_矩形 5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06059" y="4463311"/>
            <a:ext cx="84510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200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01</a:t>
            </a:r>
            <a:endParaRPr lang="zh-CN" altLang="zh-CN" sz="106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29" name="PA_矩形 53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06059" y="4952413"/>
            <a:ext cx="84510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200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02</a:t>
            </a:r>
            <a:endParaRPr lang="zh-CN" altLang="zh-CN" sz="106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30" name="PA_矩形 5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247193" y="2633947"/>
            <a:ext cx="84510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200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03</a:t>
            </a:r>
            <a:endParaRPr lang="zh-CN" altLang="zh-CN" sz="106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31" name="PA_矩形 5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247193" y="3123049"/>
            <a:ext cx="84510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200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04</a:t>
            </a:r>
            <a:endParaRPr lang="zh-CN" altLang="zh-CN" sz="106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PA_矩形 3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数据库课设的流程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PA_组合 48"/>
          <p:cNvGrpSpPr/>
          <p:nvPr>
            <p:custDataLst>
              <p:tags r:id="rId19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50" name="矩形 4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4" grpId="0" animBg="1"/>
      <p:bldP spid="24615" grpId="0" bldLvl="0" animBg="1"/>
      <p:bldP spid="24616" grpId="0"/>
      <p:bldP spid="24617" grpId="0" bldLvl="0" animBg="1"/>
      <p:bldP spid="24618" grpId="0"/>
      <p:bldP spid="24619" grpId="0" bldLvl="0" animBg="1"/>
      <p:bldP spid="24620" grpId="0" animBg="1" autoUpdateAnimBg="0"/>
      <p:bldP spid="24625" grpId="0" bldLvl="0" animBg="1"/>
      <p:bldP spid="24626" grpId="0"/>
      <p:bldP spid="24627" grpId="0" animBg="1"/>
      <p:bldP spid="24628" grpId="0"/>
      <p:bldP spid="24629" grpId="0"/>
      <p:bldP spid="24630" grpId="0"/>
      <p:bldP spid="24631" grpId="0" animBg="1" autoUpdateAnimBg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椭圆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93215" y="2834752"/>
            <a:ext cx="877215" cy="885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PA_椭圆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17351" y="2831721"/>
            <a:ext cx="877215" cy="885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PA_椭圆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51871" y="3346533"/>
            <a:ext cx="137280" cy="1373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PA_椭圆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070836" y="3468239"/>
            <a:ext cx="132195" cy="13986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PA_任意多边形 10"/>
          <p:cNvSpPr/>
          <p:nvPr>
            <p:custDataLst>
              <p:tags r:id="rId5"/>
            </p:custDataLst>
          </p:nvPr>
        </p:nvSpPr>
        <p:spPr bwMode="auto">
          <a:xfrm>
            <a:off x="1946274" y="2384643"/>
            <a:ext cx="1813517" cy="1019945"/>
          </a:xfrm>
          <a:custGeom>
            <a:avLst/>
            <a:gdLst>
              <a:gd name="T0" fmla="*/ 583 w 597"/>
              <a:gd name="T1" fmla="*/ 291 h 333"/>
              <a:gd name="T2" fmla="*/ 291 w 597"/>
              <a:gd name="T3" fmla="*/ 0 h 333"/>
              <a:gd name="T4" fmla="*/ 0 w 597"/>
              <a:gd name="T5" fmla="*/ 291 h 333"/>
              <a:gd name="T6" fmla="*/ 49 w 597"/>
              <a:gd name="T7" fmla="*/ 291 h 333"/>
              <a:gd name="T8" fmla="*/ 291 w 597"/>
              <a:gd name="T9" fmla="*/ 49 h 333"/>
              <a:gd name="T10" fmla="*/ 534 w 597"/>
              <a:gd name="T11" fmla="*/ 291 h 333"/>
              <a:gd name="T12" fmla="*/ 520 w 597"/>
              <a:gd name="T13" fmla="*/ 291 h 333"/>
              <a:gd name="T14" fmla="*/ 559 w 597"/>
              <a:gd name="T15" fmla="*/ 333 h 333"/>
              <a:gd name="T16" fmla="*/ 597 w 597"/>
              <a:gd name="T17" fmla="*/ 291 h 333"/>
              <a:gd name="T18" fmla="*/ 583 w 597"/>
              <a:gd name="T19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7" h="333">
                <a:moveTo>
                  <a:pt x="583" y="291"/>
                </a:moveTo>
                <a:cubicBezTo>
                  <a:pt x="583" y="130"/>
                  <a:pt x="453" y="0"/>
                  <a:pt x="291" y="0"/>
                </a:cubicBezTo>
                <a:cubicBezTo>
                  <a:pt x="130" y="0"/>
                  <a:pt x="0" y="130"/>
                  <a:pt x="0" y="291"/>
                </a:cubicBezTo>
                <a:cubicBezTo>
                  <a:pt x="49" y="291"/>
                  <a:pt x="49" y="291"/>
                  <a:pt x="49" y="291"/>
                </a:cubicBezTo>
                <a:cubicBezTo>
                  <a:pt x="49" y="157"/>
                  <a:pt x="158" y="49"/>
                  <a:pt x="291" y="49"/>
                </a:cubicBezTo>
                <a:cubicBezTo>
                  <a:pt x="425" y="49"/>
                  <a:pt x="534" y="157"/>
                  <a:pt x="534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9" y="333"/>
                  <a:pt x="559" y="333"/>
                  <a:pt x="559" y="333"/>
                </a:cubicBezTo>
                <a:cubicBezTo>
                  <a:pt x="597" y="291"/>
                  <a:pt x="597" y="291"/>
                  <a:pt x="597" y="291"/>
                </a:cubicBezTo>
                <a:lnTo>
                  <a:pt x="583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PA_椭圆 1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35426" y="2834752"/>
            <a:ext cx="878729" cy="885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PA_椭圆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879151" y="2834752"/>
            <a:ext cx="877215" cy="88506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PA_椭圆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261077" y="2831721"/>
            <a:ext cx="877215" cy="885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PA_任意多边形 14"/>
          <p:cNvSpPr/>
          <p:nvPr>
            <p:custDataLst>
              <p:tags r:id="rId9"/>
            </p:custDataLst>
          </p:nvPr>
        </p:nvSpPr>
        <p:spPr bwMode="auto">
          <a:xfrm>
            <a:off x="5193029" y="2384643"/>
            <a:ext cx="1808971" cy="1019945"/>
          </a:xfrm>
          <a:custGeom>
            <a:avLst/>
            <a:gdLst>
              <a:gd name="T0" fmla="*/ 582 w 596"/>
              <a:gd name="T1" fmla="*/ 291 h 333"/>
              <a:gd name="T2" fmla="*/ 291 w 596"/>
              <a:gd name="T3" fmla="*/ 0 h 333"/>
              <a:gd name="T4" fmla="*/ 0 w 596"/>
              <a:gd name="T5" fmla="*/ 266 h 333"/>
              <a:gd name="T6" fmla="*/ 24 w 596"/>
              <a:gd name="T7" fmla="*/ 240 h 333"/>
              <a:gd name="T8" fmla="*/ 49 w 596"/>
              <a:gd name="T9" fmla="*/ 268 h 333"/>
              <a:gd name="T10" fmla="*/ 291 w 596"/>
              <a:gd name="T11" fmla="*/ 49 h 333"/>
              <a:gd name="T12" fmla="*/ 533 w 596"/>
              <a:gd name="T13" fmla="*/ 291 h 333"/>
              <a:gd name="T14" fmla="*/ 520 w 596"/>
              <a:gd name="T15" fmla="*/ 291 h 333"/>
              <a:gd name="T16" fmla="*/ 558 w 596"/>
              <a:gd name="T17" fmla="*/ 333 h 333"/>
              <a:gd name="T18" fmla="*/ 596 w 596"/>
              <a:gd name="T19" fmla="*/ 291 h 333"/>
              <a:gd name="T20" fmla="*/ 582 w 596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82" y="291"/>
                </a:moveTo>
                <a:cubicBezTo>
                  <a:pt x="582" y="130"/>
                  <a:pt x="452" y="0"/>
                  <a:pt x="291" y="0"/>
                </a:cubicBezTo>
                <a:cubicBezTo>
                  <a:pt x="138" y="0"/>
                  <a:pt x="13" y="117"/>
                  <a:pt x="0" y="266"/>
                </a:cubicBezTo>
                <a:cubicBezTo>
                  <a:pt x="24" y="240"/>
                  <a:pt x="24" y="240"/>
                  <a:pt x="24" y="240"/>
                </a:cubicBezTo>
                <a:cubicBezTo>
                  <a:pt x="49" y="268"/>
                  <a:pt x="49" y="268"/>
                  <a:pt x="49" y="268"/>
                </a:cubicBezTo>
                <a:cubicBezTo>
                  <a:pt x="61" y="145"/>
                  <a:pt x="165" y="49"/>
                  <a:pt x="291" y="49"/>
                </a:cubicBezTo>
                <a:cubicBezTo>
                  <a:pt x="425" y="49"/>
                  <a:pt x="533" y="157"/>
                  <a:pt x="533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8" y="333"/>
                  <a:pt x="558" y="333"/>
                  <a:pt x="558" y="333"/>
                </a:cubicBezTo>
                <a:cubicBezTo>
                  <a:pt x="596" y="291"/>
                  <a:pt x="596" y="291"/>
                  <a:pt x="596" y="291"/>
                </a:cubicBezTo>
                <a:lnTo>
                  <a:pt x="582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PA_任意多边形 15"/>
          <p:cNvSpPr/>
          <p:nvPr>
            <p:custDataLst>
              <p:tags r:id="rId10"/>
            </p:custDataLst>
          </p:nvPr>
        </p:nvSpPr>
        <p:spPr bwMode="auto">
          <a:xfrm>
            <a:off x="3570410" y="3149981"/>
            <a:ext cx="1810487" cy="1019945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3" y="216"/>
                  <a:pt x="138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PA_任意多边形 16"/>
          <p:cNvSpPr/>
          <p:nvPr>
            <p:custDataLst>
              <p:tags r:id="rId11"/>
            </p:custDataLst>
          </p:nvPr>
        </p:nvSpPr>
        <p:spPr bwMode="auto">
          <a:xfrm>
            <a:off x="8438270" y="2384643"/>
            <a:ext cx="1807457" cy="1019945"/>
          </a:xfrm>
          <a:custGeom>
            <a:avLst/>
            <a:gdLst>
              <a:gd name="T0" fmla="*/ 581 w 595"/>
              <a:gd name="T1" fmla="*/ 291 h 333"/>
              <a:gd name="T2" fmla="*/ 290 w 595"/>
              <a:gd name="T3" fmla="*/ 0 h 333"/>
              <a:gd name="T4" fmla="*/ 0 w 595"/>
              <a:gd name="T5" fmla="*/ 263 h 333"/>
              <a:gd name="T6" fmla="*/ 23 w 595"/>
              <a:gd name="T7" fmla="*/ 238 h 333"/>
              <a:gd name="T8" fmla="*/ 49 w 595"/>
              <a:gd name="T9" fmla="*/ 266 h 333"/>
              <a:gd name="T10" fmla="*/ 290 w 595"/>
              <a:gd name="T11" fmla="*/ 49 h 333"/>
              <a:gd name="T12" fmla="*/ 532 w 595"/>
              <a:gd name="T13" fmla="*/ 291 h 333"/>
              <a:gd name="T14" fmla="*/ 519 w 595"/>
              <a:gd name="T15" fmla="*/ 291 h 333"/>
              <a:gd name="T16" fmla="*/ 557 w 595"/>
              <a:gd name="T17" fmla="*/ 333 h 333"/>
              <a:gd name="T18" fmla="*/ 595 w 595"/>
              <a:gd name="T19" fmla="*/ 291 h 333"/>
              <a:gd name="T20" fmla="*/ 581 w 595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5" h="333">
                <a:moveTo>
                  <a:pt x="581" y="291"/>
                </a:moveTo>
                <a:cubicBezTo>
                  <a:pt x="581" y="130"/>
                  <a:pt x="451" y="0"/>
                  <a:pt x="290" y="0"/>
                </a:cubicBezTo>
                <a:cubicBezTo>
                  <a:pt x="138" y="0"/>
                  <a:pt x="14" y="115"/>
                  <a:pt x="0" y="263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49" y="266"/>
                  <a:pt x="49" y="266"/>
                  <a:pt x="49" y="266"/>
                </a:cubicBezTo>
                <a:cubicBezTo>
                  <a:pt x="62" y="144"/>
                  <a:pt x="165" y="49"/>
                  <a:pt x="290" y="49"/>
                </a:cubicBezTo>
                <a:cubicBezTo>
                  <a:pt x="424" y="49"/>
                  <a:pt x="532" y="157"/>
                  <a:pt x="532" y="291"/>
                </a:cubicBezTo>
                <a:cubicBezTo>
                  <a:pt x="519" y="291"/>
                  <a:pt x="519" y="291"/>
                  <a:pt x="519" y="291"/>
                </a:cubicBezTo>
                <a:cubicBezTo>
                  <a:pt x="557" y="333"/>
                  <a:pt x="557" y="333"/>
                  <a:pt x="557" y="333"/>
                </a:cubicBezTo>
                <a:cubicBezTo>
                  <a:pt x="595" y="291"/>
                  <a:pt x="595" y="291"/>
                  <a:pt x="595" y="291"/>
                </a:cubicBezTo>
                <a:lnTo>
                  <a:pt x="581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PA_任意多边形 17"/>
          <p:cNvSpPr/>
          <p:nvPr>
            <p:custDataLst>
              <p:tags r:id="rId12"/>
            </p:custDataLst>
          </p:nvPr>
        </p:nvSpPr>
        <p:spPr bwMode="auto">
          <a:xfrm>
            <a:off x="6814135" y="3149981"/>
            <a:ext cx="1810487" cy="1019945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4" y="216"/>
                  <a:pt x="139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PA_任意多边形 18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2681073" y="3083297"/>
            <a:ext cx="301496" cy="384941"/>
          </a:xfrm>
          <a:custGeom>
            <a:avLst/>
            <a:gdLst>
              <a:gd name="T0" fmla="*/ 5 w 99"/>
              <a:gd name="T1" fmla="*/ 0 h 126"/>
              <a:gd name="T2" fmla="*/ 94 w 99"/>
              <a:gd name="T3" fmla="*/ 9 h 126"/>
              <a:gd name="T4" fmla="*/ 81 w 99"/>
              <a:gd name="T5" fmla="*/ 46 h 126"/>
              <a:gd name="T6" fmla="*/ 81 w 99"/>
              <a:gd name="T7" fmla="*/ 82 h 126"/>
              <a:gd name="T8" fmla="*/ 99 w 99"/>
              <a:gd name="T9" fmla="*/ 121 h 126"/>
              <a:gd name="T10" fmla="*/ 0 w 99"/>
              <a:gd name="T11" fmla="*/ 121 h 126"/>
              <a:gd name="T12" fmla="*/ 18 w 99"/>
              <a:gd name="T13" fmla="*/ 82 h 126"/>
              <a:gd name="T14" fmla="*/ 18 w 99"/>
              <a:gd name="T15" fmla="*/ 46 h 126"/>
              <a:gd name="T16" fmla="*/ 5 w 99"/>
              <a:gd name="T17" fmla="*/ 9 h 126"/>
              <a:gd name="T18" fmla="*/ 67 w 99"/>
              <a:gd name="T19" fmla="*/ 94 h 126"/>
              <a:gd name="T20" fmla="*/ 15 w 99"/>
              <a:gd name="T21" fmla="*/ 116 h 126"/>
              <a:gd name="T22" fmla="*/ 17 w 99"/>
              <a:gd name="T23" fmla="*/ 100 h 126"/>
              <a:gd name="T24" fmla="*/ 70 w 99"/>
              <a:gd name="T25" fmla="*/ 89 h 126"/>
              <a:gd name="T26" fmla="*/ 76 w 99"/>
              <a:gd name="T27" fmla="*/ 85 h 126"/>
              <a:gd name="T28" fmla="*/ 53 w 99"/>
              <a:gd name="T29" fmla="*/ 66 h 126"/>
              <a:gd name="T30" fmla="*/ 52 w 99"/>
              <a:gd name="T31" fmla="*/ 66 h 126"/>
              <a:gd name="T32" fmla="*/ 52 w 99"/>
              <a:gd name="T33" fmla="*/ 66 h 126"/>
              <a:gd name="T34" fmla="*/ 51 w 99"/>
              <a:gd name="T35" fmla="*/ 64 h 126"/>
              <a:gd name="T36" fmla="*/ 51 w 99"/>
              <a:gd name="T37" fmla="*/ 64 h 126"/>
              <a:gd name="T38" fmla="*/ 51 w 99"/>
              <a:gd name="T39" fmla="*/ 63 h 126"/>
              <a:gd name="T40" fmla="*/ 51 w 99"/>
              <a:gd name="T41" fmla="*/ 62 h 126"/>
              <a:gd name="T42" fmla="*/ 52 w 99"/>
              <a:gd name="T43" fmla="*/ 62 h 126"/>
              <a:gd name="T44" fmla="*/ 52 w 99"/>
              <a:gd name="T45" fmla="*/ 61 h 126"/>
              <a:gd name="T46" fmla="*/ 53 w 99"/>
              <a:gd name="T47" fmla="*/ 61 h 126"/>
              <a:gd name="T48" fmla="*/ 84 w 99"/>
              <a:gd name="T49" fmla="*/ 9 h 126"/>
              <a:gd name="T50" fmla="*/ 23 w 99"/>
              <a:gd name="T51" fmla="*/ 43 h 126"/>
              <a:gd name="T52" fmla="*/ 46 w 99"/>
              <a:gd name="T53" fmla="*/ 61 h 126"/>
              <a:gd name="T54" fmla="*/ 47 w 99"/>
              <a:gd name="T55" fmla="*/ 62 h 126"/>
              <a:gd name="T56" fmla="*/ 47 w 99"/>
              <a:gd name="T57" fmla="*/ 62 h 126"/>
              <a:gd name="T58" fmla="*/ 48 w 99"/>
              <a:gd name="T59" fmla="*/ 63 h 126"/>
              <a:gd name="T60" fmla="*/ 48 w 99"/>
              <a:gd name="T61" fmla="*/ 64 h 126"/>
              <a:gd name="T62" fmla="*/ 48 w 99"/>
              <a:gd name="T63" fmla="*/ 64 h 126"/>
              <a:gd name="T64" fmla="*/ 47 w 99"/>
              <a:gd name="T65" fmla="*/ 65 h 126"/>
              <a:gd name="T66" fmla="*/ 47 w 99"/>
              <a:gd name="T67" fmla="*/ 66 h 126"/>
              <a:gd name="T68" fmla="*/ 46 w 99"/>
              <a:gd name="T69" fmla="*/ 66 h 126"/>
              <a:gd name="T70" fmla="*/ 45 w 99"/>
              <a:gd name="T71" fmla="*/ 66 h 126"/>
              <a:gd name="T72" fmla="*/ 17 w 99"/>
              <a:gd name="T73" fmla="*/ 100 h 126"/>
              <a:gd name="T74" fmla="*/ 33 w 99"/>
              <a:gd name="T75" fmla="*/ 48 h 126"/>
              <a:gd name="T76" fmla="*/ 47 w 99"/>
              <a:gd name="T77" fmla="*/ 56 h 126"/>
              <a:gd name="T78" fmla="*/ 48 w 99"/>
              <a:gd name="T79" fmla="*/ 57 h 126"/>
              <a:gd name="T80" fmla="*/ 51 w 99"/>
              <a:gd name="T81" fmla="*/ 57 h 126"/>
              <a:gd name="T82" fmla="*/ 52 w 99"/>
              <a:gd name="T83" fmla="*/ 56 h 126"/>
              <a:gd name="T84" fmla="*/ 75 w 99"/>
              <a:gd name="T85" fmla="*/ 34 h 126"/>
              <a:gd name="T86" fmla="*/ 62 w 99"/>
              <a:gd name="T87" fmla="*/ 44 h 126"/>
              <a:gd name="T88" fmla="*/ 50 w 99"/>
              <a:gd name="T89" fmla="*/ 51 h 126"/>
              <a:gd name="T90" fmla="*/ 49 w 99"/>
              <a:gd name="T91" fmla="*/ 51 h 126"/>
              <a:gd name="T92" fmla="*/ 37 w 99"/>
              <a:gd name="T93" fmla="*/ 44 h 126"/>
              <a:gd name="T94" fmla="*/ 24 w 99"/>
              <a:gd name="T95" fmla="*/ 34 h 126"/>
              <a:gd name="T96" fmla="*/ 50 w 99"/>
              <a:gd name="T97" fmla="*/ 5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9" h="126">
                <a:moveTo>
                  <a:pt x="5" y="9"/>
                </a:move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7" y="0"/>
                  <a:pt x="99" y="2"/>
                  <a:pt x="99" y="4"/>
                </a:cubicBezTo>
                <a:cubicBezTo>
                  <a:pt x="99" y="7"/>
                  <a:pt x="97" y="9"/>
                  <a:pt x="94" y="9"/>
                </a:cubicBezTo>
                <a:cubicBezTo>
                  <a:pt x="90" y="9"/>
                  <a:pt x="90" y="9"/>
                  <a:pt x="90" y="9"/>
                </a:cubicBezTo>
                <a:cubicBezTo>
                  <a:pt x="89" y="25"/>
                  <a:pt x="86" y="37"/>
                  <a:pt x="81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76" y="55"/>
                  <a:pt x="69" y="60"/>
                  <a:pt x="62" y="64"/>
                </a:cubicBezTo>
                <a:cubicBezTo>
                  <a:pt x="69" y="67"/>
                  <a:pt x="76" y="73"/>
                  <a:pt x="81" y="82"/>
                </a:cubicBezTo>
                <a:cubicBezTo>
                  <a:pt x="81" y="82"/>
                  <a:pt x="81" y="82"/>
                  <a:pt x="81" y="82"/>
                </a:cubicBezTo>
                <a:cubicBezTo>
                  <a:pt x="86" y="90"/>
                  <a:pt x="89" y="101"/>
                  <a:pt x="90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7" y="116"/>
                  <a:pt x="99" y="118"/>
                  <a:pt x="99" y="121"/>
                </a:cubicBezTo>
                <a:cubicBezTo>
                  <a:pt x="99" y="124"/>
                  <a:pt x="97" y="126"/>
                  <a:pt x="94" y="126"/>
                </a:cubicBezTo>
                <a:cubicBezTo>
                  <a:pt x="5" y="126"/>
                  <a:pt x="5" y="126"/>
                  <a:pt x="5" y="126"/>
                </a:cubicBezTo>
                <a:cubicBezTo>
                  <a:pt x="2" y="126"/>
                  <a:pt x="0" y="124"/>
                  <a:pt x="0" y="121"/>
                </a:cubicBezTo>
                <a:cubicBezTo>
                  <a:pt x="0" y="118"/>
                  <a:pt x="2" y="116"/>
                  <a:pt x="5" y="116"/>
                </a:cubicBezTo>
                <a:cubicBezTo>
                  <a:pt x="9" y="116"/>
                  <a:pt x="9" y="116"/>
                  <a:pt x="9" y="116"/>
                </a:cubicBezTo>
                <a:cubicBezTo>
                  <a:pt x="10" y="101"/>
                  <a:pt x="13" y="90"/>
                  <a:pt x="18" y="82"/>
                </a:cubicBezTo>
                <a:cubicBezTo>
                  <a:pt x="18" y="82"/>
                  <a:pt x="18" y="82"/>
                  <a:pt x="18" y="82"/>
                </a:cubicBezTo>
                <a:cubicBezTo>
                  <a:pt x="23" y="73"/>
                  <a:pt x="30" y="67"/>
                  <a:pt x="37" y="64"/>
                </a:cubicBezTo>
                <a:cubicBezTo>
                  <a:pt x="30" y="60"/>
                  <a:pt x="23" y="55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3" y="37"/>
                  <a:pt x="9" y="25"/>
                  <a:pt x="9" y="9"/>
                </a:cubicBezTo>
                <a:cubicBezTo>
                  <a:pt x="5" y="9"/>
                  <a:pt x="5" y="9"/>
                  <a:pt x="5" y="9"/>
                </a:cubicBezTo>
                <a:close/>
                <a:moveTo>
                  <a:pt x="83" y="116"/>
                </a:moveTo>
                <a:cubicBezTo>
                  <a:pt x="83" y="116"/>
                  <a:pt x="83" y="116"/>
                  <a:pt x="83" y="116"/>
                </a:cubicBezTo>
                <a:cubicBezTo>
                  <a:pt x="81" y="106"/>
                  <a:pt x="75" y="99"/>
                  <a:pt x="67" y="94"/>
                </a:cubicBezTo>
                <a:cubicBezTo>
                  <a:pt x="62" y="91"/>
                  <a:pt x="55" y="90"/>
                  <a:pt x="49" y="90"/>
                </a:cubicBezTo>
                <a:cubicBezTo>
                  <a:pt x="43" y="90"/>
                  <a:pt x="37" y="91"/>
                  <a:pt x="32" y="94"/>
                </a:cubicBezTo>
                <a:cubicBezTo>
                  <a:pt x="24" y="99"/>
                  <a:pt x="18" y="106"/>
                  <a:pt x="15" y="116"/>
                </a:cubicBezTo>
                <a:cubicBezTo>
                  <a:pt x="83" y="116"/>
                  <a:pt x="83" y="116"/>
                  <a:pt x="83" y="116"/>
                </a:cubicBezTo>
                <a:close/>
                <a:moveTo>
                  <a:pt x="17" y="100"/>
                </a:moveTo>
                <a:cubicBezTo>
                  <a:pt x="17" y="100"/>
                  <a:pt x="17" y="100"/>
                  <a:pt x="17" y="100"/>
                </a:cubicBezTo>
                <a:cubicBezTo>
                  <a:pt x="20" y="95"/>
                  <a:pt x="24" y="92"/>
                  <a:pt x="29" y="89"/>
                </a:cubicBezTo>
                <a:cubicBezTo>
                  <a:pt x="35" y="86"/>
                  <a:pt x="42" y="84"/>
                  <a:pt x="49" y="84"/>
                </a:cubicBezTo>
                <a:cubicBezTo>
                  <a:pt x="56" y="84"/>
                  <a:pt x="64" y="86"/>
                  <a:pt x="70" y="89"/>
                </a:cubicBezTo>
                <a:cubicBezTo>
                  <a:pt x="74" y="92"/>
                  <a:pt x="78" y="95"/>
                  <a:pt x="82" y="100"/>
                </a:cubicBezTo>
                <a:cubicBezTo>
                  <a:pt x="80" y="94"/>
                  <a:pt x="78" y="89"/>
                  <a:pt x="76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70" y="75"/>
                  <a:pt x="62" y="69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5"/>
                  <a:pt x="52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2"/>
                  <a:pt x="51" y="62"/>
                  <a:pt x="51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62" y="58"/>
                  <a:pt x="70" y="53"/>
                  <a:pt x="76" y="43"/>
                </a:cubicBezTo>
                <a:cubicBezTo>
                  <a:pt x="76" y="43"/>
                  <a:pt x="76" y="43"/>
                  <a:pt x="76" y="43"/>
                </a:cubicBezTo>
                <a:cubicBezTo>
                  <a:pt x="81" y="35"/>
                  <a:pt x="84" y="24"/>
                  <a:pt x="84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24"/>
                  <a:pt x="18" y="35"/>
                  <a:pt x="23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9" y="53"/>
                  <a:pt x="37" y="58"/>
                  <a:pt x="45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3"/>
                  <a:pt x="47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7" y="64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37" y="69"/>
                  <a:pt x="29" y="75"/>
                  <a:pt x="23" y="85"/>
                </a:cubicBezTo>
                <a:cubicBezTo>
                  <a:pt x="23" y="85"/>
                  <a:pt x="23" y="85"/>
                  <a:pt x="23" y="85"/>
                </a:cubicBezTo>
                <a:cubicBezTo>
                  <a:pt x="20" y="89"/>
                  <a:pt x="18" y="94"/>
                  <a:pt x="17" y="100"/>
                </a:cubicBezTo>
                <a:close/>
                <a:moveTo>
                  <a:pt x="24" y="34"/>
                </a:moveTo>
                <a:cubicBezTo>
                  <a:pt x="24" y="34"/>
                  <a:pt x="24" y="34"/>
                  <a:pt x="24" y="34"/>
                </a:cubicBezTo>
                <a:cubicBezTo>
                  <a:pt x="26" y="39"/>
                  <a:pt x="29" y="44"/>
                  <a:pt x="33" y="48"/>
                </a:cubicBezTo>
                <a:cubicBezTo>
                  <a:pt x="37" y="52"/>
                  <a:pt x="41" y="55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50" y="57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7" y="55"/>
                  <a:pt x="62" y="52"/>
                  <a:pt x="66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70" y="44"/>
                  <a:pt x="73" y="39"/>
                  <a:pt x="75" y="34"/>
                </a:cubicBezTo>
                <a:cubicBezTo>
                  <a:pt x="75" y="32"/>
                  <a:pt x="75" y="31"/>
                  <a:pt x="73" y="30"/>
                </a:cubicBezTo>
                <a:cubicBezTo>
                  <a:pt x="72" y="30"/>
                  <a:pt x="70" y="30"/>
                  <a:pt x="69" y="32"/>
                </a:cubicBezTo>
                <a:cubicBezTo>
                  <a:pt x="68" y="36"/>
                  <a:pt x="65" y="41"/>
                  <a:pt x="62" y="44"/>
                </a:cubicBezTo>
                <a:cubicBezTo>
                  <a:pt x="59" y="47"/>
                  <a:pt x="55" y="49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4" y="49"/>
                  <a:pt x="40" y="47"/>
                  <a:pt x="37" y="44"/>
                </a:cubicBezTo>
                <a:cubicBezTo>
                  <a:pt x="34" y="41"/>
                  <a:pt x="31" y="36"/>
                  <a:pt x="29" y="32"/>
                </a:cubicBezTo>
                <a:cubicBezTo>
                  <a:pt x="29" y="30"/>
                  <a:pt x="27" y="30"/>
                  <a:pt x="26" y="30"/>
                </a:cubicBezTo>
                <a:cubicBezTo>
                  <a:pt x="24" y="31"/>
                  <a:pt x="23" y="32"/>
                  <a:pt x="24" y="34"/>
                </a:cubicBezTo>
                <a:close/>
                <a:moveTo>
                  <a:pt x="50" y="51"/>
                </a:move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PA_任意多边形 19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9148830" y="3101484"/>
            <a:ext cx="383308" cy="351600"/>
          </a:xfrm>
          <a:custGeom>
            <a:avLst/>
            <a:gdLst>
              <a:gd name="T0" fmla="*/ 79 w 126"/>
              <a:gd name="T1" fmla="*/ 53 h 115"/>
              <a:gd name="T2" fmla="*/ 83 w 126"/>
              <a:gd name="T3" fmla="*/ 69 h 115"/>
              <a:gd name="T4" fmla="*/ 83 w 126"/>
              <a:gd name="T5" fmla="*/ 77 h 115"/>
              <a:gd name="T6" fmla="*/ 89 w 126"/>
              <a:gd name="T7" fmla="*/ 71 h 115"/>
              <a:gd name="T8" fmla="*/ 83 w 126"/>
              <a:gd name="T9" fmla="*/ 49 h 115"/>
              <a:gd name="T10" fmla="*/ 64 w 126"/>
              <a:gd name="T11" fmla="*/ 46 h 115"/>
              <a:gd name="T12" fmla="*/ 122 w 126"/>
              <a:gd name="T13" fmla="*/ 105 h 115"/>
              <a:gd name="T14" fmla="*/ 118 w 126"/>
              <a:gd name="T15" fmla="*/ 105 h 115"/>
              <a:gd name="T16" fmla="*/ 122 w 126"/>
              <a:gd name="T17" fmla="*/ 29 h 115"/>
              <a:gd name="T18" fmla="*/ 122 w 126"/>
              <a:gd name="T19" fmla="*/ 19 h 115"/>
              <a:gd name="T20" fmla="*/ 76 w 126"/>
              <a:gd name="T21" fmla="*/ 13 h 115"/>
              <a:gd name="T22" fmla="*/ 63 w 126"/>
              <a:gd name="T23" fmla="*/ 0 h 115"/>
              <a:gd name="T24" fmla="*/ 51 w 126"/>
              <a:gd name="T25" fmla="*/ 13 h 115"/>
              <a:gd name="T26" fmla="*/ 5 w 126"/>
              <a:gd name="T27" fmla="*/ 19 h 115"/>
              <a:gd name="T28" fmla="*/ 5 w 126"/>
              <a:gd name="T29" fmla="*/ 29 h 115"/>
              <a:gd name="T30" fmla="*/ 9 w 126"/>
              <a:gd name="T31" fmla="*/ 105 h 115"/>
              <a:gd name="T32" fmla="*/ 0 w 126"/>
              <a:gd name="T33" fmla="*/ 110 h 115"/>
              <a:gd name="T34" fmla="*/ 122 w 126"/>
              <a:gd name="T35" fmla="*/ 115 h 115"/>
              <a:gd name="T36" fmla="*/ 122 w 126"/>
              <a:gd name="T37" fmla="*/ 105 h 115"/>
              <a:gd name="T38" fmla="*/ 58 w 126"/>
              <a:gd name="T39" fmla="*/ 8 h 115"/>
              <a:gd name="T40" fmla="*/ 68 w 126"/>
              <a:gd name="T41" fmla="*/ 8 h 115"/>
              <a:gd name="T42" fmla="*/ 68 w 126"/>
              <a:gd name="T43" fmla="*/ 17 h 115"/>
              <a:gd name="T44" fmla="*/ 63 w 126"/>
              <a:gd name="T45" fmla="*/ 19 h 115"/>
              <a:gd name="T46" fmla="*/ 56 w 126"/>
              <a:gd name="T47" fmla="*/ 13 h 115"/>
              <a:gd name="T48" fmla="*/ 112 w 126"/>
              <a:gd name="T49" fmla="*/ 105 h 115"/>
              <a:gd name="T50" fmla="*/ 14 w 126"/>
              <a:gd name="T51" fmla="*/ 105 h 115"/>
              <a:gd name="T52" fmla="*/ 112 w 126"/>
              <a:gd name="T53" fmla="*/ 29 h 115"/>
              <a:gd name="T54" fmla="*/ 59 w 126"/>
              <a:gd name="T55" fmla="*/ 91 h 115"/>
              <a:gd name="T56" fmla="*/ 71 w 126"/>
              <a:gd name="T57" fmla="*/ 89 h 115"/>
              <a:gd name="T58" fmla="*/ 79 w 126"/>
              <a:gd name="T59" fmla="*/ 80 h 115"/>
              <a:gd name="T60" fmla="*/ 78 w 126"/>
              <a:gd name="T61" fmla="*/ 76 h 115"/>
              <a:gd name="T62" fmla="*/ 62 w 126"/>
              <a:gd name="T63" fmla="*/ 50 h 115"/>
              <a:gd name="T64" fmla="*/ 44 w 126"/>
              <a:gd name="T65" fmla="*/ 53 h 115"/>
              <a:gd name="T66" fmla="*/ 44 w 126"/>
              <a:gd name="T67" fmla="*/ 85 h 115"/>
              <a:gd name="T68" fmla="*/ 48 w 126"/>
              <a:gd name="T69" fmla="*/ 57 h 115"/>
              <a:gd name="T70" fmla="*/ 57 w 126"/>
              <a:gd name="T71" fmla="*/ 53 h 115"/>
              <a:gd name="T72" fmla="*/ 58 w 126"/>
              <a:gd name="T73" fmla="*/ 72 h 115"/>
              <a:gd name="T74" fmla="*/ 68 w 126"/>
              <a:gd name="T75" fmla="*/ 83 h 115"/>
              <a:gd name="T76" fmla="*/ 59 w 126"/>
              <a:gd name="T77" fmla="*/ 86 h 115"/>
              <a:gd name="T78" fmla="*/ 43 w 126"/>
              <a:gd name="T79" fmla="*/ 6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6" h="115">
                <a:moveTo>
                  <a:pt x="67" y="49"/>
                </a:moveTo>
                <a:cubicBezTo>
                  <a:pt x="72" y="49"/>
                  <a:pt x="76" y="50"/>
                  <a:pt x="79" y="53"/>
                </a:cubicBezTo>
                <a:cubicBezTo>
                  <a:pt x="82" y="56"/>
                  <a:pt x="84" y="61"/>
                  <a:pt x="84" y="65"/>
                </a:cubicBezTo>
                <a:cubicBezTo>
                  <a:pt x="84" y="67"/>
                  <a:pt x="84" y="68"/>
                  <a:pt x="83" y="69"/>
                </a:cubicBezTo>
                <a:cubicBezTo>
                  <a:pt x="83" y="71"/>
                  <a:pt x="82" y="72"/>
                  <a:pt x="82" y="73"/>
                </a:cubicBezTo>
                <a:cubicBezTo>
                  <a:pt x="81" y="75"/>
                  <a:pt x="81" y="77"/>
                  <a:pt x="83" y="77"/>
                </a:cubicBezTo>
                <a:cubicBezTo>
                  <a:pt x="84" y="78"/>
                  <a:pt x="86" y="78"/>
                  <a:pt x="87" y="76"/>
                </a:cubicBezTo>
                <a:cubicBezTo>
                  <a:pt x="88" y="75"/>
                  <a:pt x="88" y="73"/>
                  <a:pt x="89" y="71"/>
                </a:cubicBezTo>
                <a:cubicBezTo>
                  <a:pt x="89" y="69"/>
                  <a:pt x="90" y="67"/>
                  <a:pt x="90" y="65"/>
                </a:cubicBezTo>
                <a:cubicBezTo>
                  <a:pt x="90" y="59"/>
                  <a:pt x="87" y="53"/>
                  <a:pt x="83" y="49"/>
                </a:cubicBezTo>
                <a:cubicBezTo>
                  <a:pt x="79" y="45"/>
                  <a:pt x="73" y="43"/>
                  <a:pt x="67" y="43"/>
                </a:cubicBezTo>
                <a:cubicBezTo>
                  <a:pt x="66" y="43"/>
                  <a:pt x="64" y="44"/>
                  <a:pt x="64" y="46"/>
                </a:cubicBezTo>
                <a:cubicBezTo>
                  <a:pt x="64" y="47"/>
                  <a:pt x="66" y="49"/>
                  <a:pt x="67" y="49"/>
                </a:cubicBezTo>
                <a:close/>
                <a:moveTo>
                  <a:pt x="122" y="105"/>
                </a:moveTo>
                <a:cubicBezTo>
                  <a:pt x="122" y="105"/>
                  <a:pt x="122" y="105"/>
                  <a:pt x="122" y="105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124" y="29"/>
                  <a:pt x="126" y="27"/>
                  <a:pt x="126" y="24"/>
                </a:cubicBezTo>
                <a:cubicBezTo>
                  <a:pt x="126" y="22"/>
                  <a:pt x="124" y="19"/>
                  <a:pt x="122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5" y="17"/>
                  <a:pt x="76" y="15"/>
                  <a:pt x="76" y="13"/>
                </a:cubicBezTo>
                <a:cubicBezTo>
                  <a:pt x="76" y="9"/>
                  <a:pt x="75" y="6"/>
                  <a:pt x="72" y="4"/>
                </a:cubicBezTo>
                <a:cubicBezTo>
                  <a:pt x="70" y="1"/>
                  <a:pt x="67" y="0"/>
                  <a:pt x="63" y="0"/>
                </a:cubicBezTo>
                <a:cubicBezTo>
                  <a:pt x="60" y="0"/>
                  <a:pt x="57" y="1"/>
                  <a:pt x="54" y="4"/>
                </a:cubicBezTo>
                <a:cubicBezTo>
                  <a:pt x="52" y="6"/>
                  <a:pt x="51" y="9"/>
                  <a:pt x="51" y="13"/>
                </a:cubicBezTo>
                <a:cubicBezTo>
                  <a:pt x="51" y="15"/>
                  <a:pt x="51" y="17"/>
                  <a:pt x="5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19"/>
                  <a:pt x="0" y="22"/>
                  <a:pt x="0" y="24"/>
                </a:cubicBezTo>
                <a:cubicBezTo>
                  <a:pt x="0" y="27"/>
                  <a:pt x="2" y="29"/>
                  <a:pt x="5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105"/>
                  <a:pt x="9" y="105"/>
                  <a:pt x="9" y="105"/>
                </a:cubicBezTo>
                <a:cubicBezTo>
                  <a:pt x="5" y="105"/>
                  <a:pt x="5" y="105"/>
                  <a:pt x="5" y="105"/>
                </a:cubicBezTo>
                <a:cubicBezTo>
                  <a:pt x="2" y="105"/>
                  <a:pt x="0" y="107"/>
                  <a:pt x="0" y="110"/>
                </a:cubicBezTo>
                <a:cubicBezTo>
                  <a:pt x="0" y="113"/>
                  <a:pt x="2" y="115"/>
                  <a:pt x="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4" y="115"/>
                  <a:pt x="126" y="113"/>
                  <a:pt x="126" y="110"/>
                </a:cubicBezTo>
                <a:cubicBezTo>
                  <a:pt x="126" y="107"/>
                  <a:pt x="124" y="105"/>
                  <a:pt x="122" y="105"/>
                </a:cubicBezTo>
                <a:close/>
                <a:moveTo>
                  <a:pt x="58" y="8"/>
                </a:moveTo>
                <a:cubicBezTo>
                  <a:pt x="58" y="8"/>
                  <a:pt x="58" y="8"/>
                  <a:pt x="58" y="8"/>
                </a:cubicBezTo>
                <a:cubicBezTo>
                  <a:pt x="60" y="6"/>
                  <a:pt x="61" y="6"/>
                  <a:pt x="63" y="6"/>
                </a:cubicBezTo>
                <a:cubicBezTo>
                  <a:pt x="65" y="6"/>
                  <a:pt x="67" y="6"/>
                  <a:pt x="68" y="8"/>
                </a:cubicBezTo>
                <a:cubicBezTo>
                  <a:pt x="69" y="9"/>
                  <a:pt x="70" y="11"/>
                  <a:pt x="70" y="13"/>
                </a:cubicBezTo>
                <a:cubicBezTo>
                  <a:pt x="70" y="14"/>
                  <a:pt x="69" y="16"/>
                  <a:pt x="68" y="17"/>
                </a:cubicBezTo>
                <a:cubicBezTo>
                  <a:pt x="67" y="19"/>
                  <a:pt x="65" y="19"/>
                  <a:pt x="63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1" y="19"/>
                  <a:pt x="60" y="19"/>
                  <a:pt x="58" y="17"/>
                </a:cubicBezTo>
                <a:cubicBezTo>
                  <a:pt x="57" y="16"/>
                  <a:pt x="56" y="14"/>
                  <a:pt x="56" y="13"/>
                </a:cubicBezTo>
                <a:cubicBezTo>
                  <a:pt x="56" y="11"/>
                  <a:pt x="57" y="9"/>
                  <a:pt x="58" y="8"/>
                </a:cubicBezTo>
                <a:close/>
                <a:moveTo>
                  <a:pt x="112" y="105"/>
                </a:moveTo>
                <a:cubicBezTo>
                  <a:pt x="112" y="105"/>
                  <a:pt x="112" y="105"/>
                  <a:pt x="112" y="105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4" y="29"/>
                  <a:pt x="14" y="29"/>
                  <a:pt x="14" y="29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12" y="105"/>
                  <a:pt x="112" y="105"/>
                  <a:pt x="112" y="105"/>
                </a:cubicBezTo>
                <a:close/>
                <a:moveTo>
                  <a:pt x="59" y="91"/>
                </a:moveTo>
                <a:cubicBezTo>
                  <a:pt x="59" y="91"/>
                  <a:pt x="59" y="91"/>
                  <a:pt x="59" y="91"/>
                </a:cubicBezTo>
                <a:cubicBezTo>
                  <a:pt x="63" y="91"/>
                  <a:pt x="67" y="90"/>
                  <a:pt x="71" y="89"/>
                </a:cubicBezTo>
                <a:cubicBezTo>
                  <a:pt x="71" y="88"/>
                  <a:pt x="71" y="88"/>
                  <a:pt x="71" y="88"/>
                </a:cubicBezTo>
                <a:cubicBezTo>
                  <a:pt x="74" y="87"/>
                  <a:pt x="77" y="84"/>
                  <a:pt x="79" y="80"/>
                </a:cubicBezTo>
                <a:cubicBezTo>
                  <a:pt x="79" y="80"/>
                  <a:pt x="79" y="80"/>
                  <a:pt x="79" y="80"/>
                </a:cubicBezTo>
                <a:cubicBezTo>
                  <a:pt x="80" y="79"/>
                  <a:pt x="79" y="77"/>
                  <a:pt x="78" y="76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48"/>
                  <a:pt x="61" y="47"/>
                  <a:pt x="59" y="47"/>
                </a:cubicBezTo>
                <a:cubicBezTo>
                  <a:pt x="53" y="47"/>
                  <a:pt x="48" y="49"/>
                  <a:pt x="44" y="53"/>
                </a:cubicBezTo>
                <a:cubicBezTo>
                  <a:pt x="40" y="57"/>
                  <a:pt x="37" y="63"/>
                  <a:pt x="37" y="69"/>
                </a:cubicBezTo>
                <a:cubicBezTo>
                  <a:pt x="37" y="75"/>
                  <a:pt x="40" y="81"/>
                  <a:pt x="44" y="85"/>
                </a:cubicBezTo>
                <a:cubicBezTo>
                  <a:pt x="48" y="89"/>
                  <a:pt x="53" y="91"/>
                  <a:pt x="59" y="91"/>
                </a:cubicBezTo>
                <a:close/>
                <a:moveTo>
                  <a:pt x="48" y="57"/>
                </a:move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3" y="53"/>
                  <a:pt x="57" y="53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70"/>
                  <a:pt x="57" y="71"/>
                  <a:pt x="58" y="72"/>
                </a:cubicBezTo>
                <a:cubicBezTo>
                  <a:pt x="72" y="80"/>
                  <a:pt x="72" y="80"/>
                  <a:pt x="72" y="80"/>
                </a:cubicBezTo>
                <a:cubicBezTo>
                  <a:pt x="71" y="81"/>
                  <a:pt x="69" y="82"/>
                  <a:pt x="68" y="83"/>
                </a:cubicBezTo>
                <a:cubicBezTo>
                  <a:pt x="68" y="84"/>
                  <a:pt x="68" y="84"/>
                  <a:pt x="68" y="84"/>
                </a:cubicBezTo>
                <a:cubicBezTo>
                  <a:pt x="65" y="85"/>
                  <a:pt x="62" y="86"/>
                  <a:pt x="59" y="86"/>
                </a:cubicBezTo>
                <a:cubicBezTo>
                  <a:pt x="55" y="86"/>
                  <a:pt x="51" y="84"/>
                  <a:pt x="48" y="81"/>
                </a:cubicBezTo>
                <a:cubicBezTo>
                  <a:pt x="45" y="78"/>
                  <a:pt x="43" y="74"/>
                  <a:pt x="43" y="69"/>
                </a:cubicBezTo>
                <a:cubicBezTo>
                  <a:pt x="43" y="64"/>
                  <a:pt x="45" y="60"/>
                  <a:pt x="48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PA_任意多边形 2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7512573" y="3104514"/>
            <a:ext cx="374219" cy="345539"/>
          </a:xfrm>
          <a:custGeom>
            <a:avLst/>
            <a:gdLst>
              <a:gd name="T0" fmla="*/ 95 w 123"/>
              <a:gd name="T1" fmla="*/ 54 h 113"/>
              <a:gd name="T2" fmla="*/ 122 w 123"/>
              <a:gd name="T3" fmla="*/ 38 h 113"/>
              <a:gd name="T4" fmla="*/ 111 w 123"/>
              <a:gd name="T5" fmla="*/ 36 h 113"/>
              <a:gd name="T6" fmla="*/ 96 w 123"/>
              <a:gd name="T7" fmla="*/ 28 h 113"/>
              <a:gd name="T8" fmla="*/ 105 w 123"/>
              <a:gd name="T9" fmla="*/ 14 h 113"/>
              <a:gd name="T10" fmla="*/ 114 w 123"/>
              <a:gd name="T11" fmla="*/ 7 h 113"/>
              <a:gd name="T12" fmla="*/ 74 w 123"/>
              <a:gd name="T13" fmla="*/ 14 h 113"/>
              <a:gd name="T14" fmla="*/ 72 w 123"/>
              <a:gd name="T15" fmla="*/ 35 h 113"/>
              <a:gd name="T16" fmla="*/ 50 w 123"/>
              <a:gd name="T17" fmla="*/ 21 h 113"/>
              <a:gd name="T18" fmla="*/ 55 w 123"/>
              <a:gd name="T19" fmla="*/ 13 h 113"/>
              <a:gd name="T20" fmla="*/ 64 w 123"/>
              <a:gd name="T21" fmla="*/ 7 h 113"/>
              <a:gd name="T22" fmla="*/ 33 w 123"/>
              <a:gd name="T23" fmla="*/ 6 h 113"/>
              <a:gd name="T24" fmla="*/ 30 w 123"/>
              <a:gd name="T25" fmla="*/ 6 h 113"/>
              <a:gd name="T26" fmla="*/ 13 w 123"/>
              <a:gd name="T27" fmla="*/ 22 h 113"/>
              <a:gd name="T28" fmla="*/ 14 w 123"/>
              <a:gd name="T29" fmla="*/ 25 h 113"/>
              <a:gd name="T30" fmla="*/ 10 w 123"/>
              <a:gd name="T31" fmla="*/ 27 h 113"/>
              <a:gd name="T32" fmla="*/ 1 w 123"/>
              <a:gd name="T33" fmla="*/ 39 h 113"/>
              <a:gd name="T34" fmla="*/ 9 w 123"/>
              <a:gd name="T35" fmla="*/ 46 h 113"/>
              <a:gd name="T36" fmla="*/ 9 w 123"/>
              <a:gd name="T37" fmla="*/ 46 h 113"/>
              <a:gd name="T38" fmla="*/ 9 w 123"/>
              <a:gd name="T39" fmla="*/ 47 h 113"/>
              <a:gd name="T40" fmla="*/ 27 w 123"/>
              <a:gd name="T41" fmla="*/ 48 h 113"/>
              <a:gd name="T42" fmla="*/ 28 w 123"/>
              <a:gd name="T43" fmla="*/ 42 h 113"/>
              <a:gd name="T44" fmla="*/ 49 w 123"/>
              <a:gd name="T45" fmla="*/ 58 h 113"/>
              <a:gd name="T46" fmla="*/ 25 w 123"/>
              <a:gd name="T47" fmla="*/ 111 h 113"/>
              <a:gd name="T48" fmla="*/ 103 w 123"/>
              <a:gd name="T49" fmla="*/ 112 h 113"/>
              <a:gd name="T50" fmla="*/ 120 w 123"/>
              <a:gd name="T51" fmla="*/ 95 h 113"/>
              <a:gd name="T52" fmla="*/ 34 w 123"/>
              <a:gd name="T53" fmla="*/ 35 h 113"/>
              <a:gd name="T54" fmla="*/ 28 w 123"/>
              <a:gd name="T55" fmla="*/ 36 h 113"/>
              <a:gd name="T56" fmla="*/ 24 w 123"/>
              <a:gd name="T57" fmla="*/ 38 h 113"/>
              <a:gd name="T58" fmla="*/ 18 w 123"/>
              <a:gd name="T59" fmla="*/ 48 h 113"/>
              <a:gd name="T60" fmla="*/ 13 w 123"/>
              <a:gd name="T61" fmla="*/ 42 h 113"/>
              <a:gd name="T62" fmla="*/ 13 w 123"/>
              <a:gd name="T63" fmla="*/ 42 h 113"/>
              <a:gd name="T64" fmla="*/ 13 w 123"/>
              <a:gd name="T65" fmla="*/ 42 h 113"/>
              <a:gd name="T66" fmla="*/ 11 w 123"/>
              <a:gd name="T67" fmla="*/ 33 h 113"/>
              <a:gd name="T68" fmla="*/ 18 w 123"/>
              <a:gd name="T69" fmla="*/ 30 h 113"/>
              <a:gd name="T70" fmla="*/ 21 w 123"/>
              <a:gd name="T71" fmla="*/ 25 h 113"/>
              <a:gd name="T72" fmla="*/ 28 w 123"/>
              <a:gd name="T73" fmla="*/ 12 h 113"/>
              <a:gd name="T74" fmla="*/ 36 w 123"/>
              <a:gd name="T75" fmla="*/ 11 h 113"/>
              <a:gd name="T76" fmla="*/ 40 w 123"/>
              <a:gd name="T77" fmla="*/ 10 h 113"/>
              <a:gd name="T78" fmla="*/ 53 w 123"/>
              <a:gd name="T79" fmla="*/ 7 h 113"/>
              <a:gd name="T80" fmla="*/ 45 w 123"/>
              <a:gd name="T81" fmla="*/ 19 h 113"/>
              <a:gd name="T82" fmla="*/ 43 w 123"/>
              <a:gd name="T83" fmla="*/ 26 h 113"/>
              <a:gd name="T84" fmla="*/ 34 w 123"/>
              <a:gd name="T85" fmla="*/ 35 h 113"/>
              <a:gd name="T86" fmla="*/ 19 w 123"/>
              <a:gd name="T87" fmla="*/ 96 h 113"/>
              <a:gd name="T88" fmla="*/ 78 w 123"/>
              <a:gd name="T89" fmla="*/ 35 h 113"/>
              <a:gd name="T90" fmla="*/ 77 w 123"/>
              <a:gd name="T91" fmla="*/ 33 h 113"/>
              <a:gd name="T92" fmla="*/ 102 w 123"/>
              <a:gd name="T93" fmla="*/ 7 h 113"/>
              <a:gd name="T94" fmla="*/ 96 w 123"/>
              <a:gd name="T95" fmla="*/ 10 h 113"/>
              <a:gd name="T96" fmla="*/ 90 w 123"/>
              <a:gd name="T97" fmla="*/ 31 h 113"/>
              <a:gd name="T98" fmla="*/ 105 w 123"/>
              <a:gd name="T99" fmla="*/ 43 h 113"/>
              <a:gd name="T100" fmla="*/ 111 w 123"/>
              <a:gd name="T101" fmla="*/ 43 h 113"/>
              <a:gd name="T102" fmla="*/ 88 w 123"/>
              <a:gd name="T103" fmla="*/ 47 h 113"/>
              <a:gd name="T104" fmla="*/ 105 w 123"/>
              <a:gd name="T105" fmla="*/ 106 h 113"/>
              <a:gd name="T106" fmla="*/ 78 w 123"/>
              <a:gd name="T107" fmla="*/ 6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" h="113">
                <a:moveTo>
                  <a:pt x="82" y="58"/>
                </a:moveTo>
                <a:cubicBezTo>
                  <a:pt x="88" y="53"/>
                  <a:pt x="88" y="53"/>
                  <a:pt x="88" y="53"/>
                </a:cubicBezTo>
                <a:cubicBezTo>
                  <a:pt x="90" y="54"/>
                  <a:pt x="92" y="54"/>
                  <a:pt x="95" y="54"/>
                </a:cubicBezTo>
                <a:cubicBezTo>
                  <a:pt x="98" y="55"/>
                  <a:pt x="101" y="54"/>
                  <a:pt x="104" y="54"/>
                </a:cubicBezTo>
                <a:cubicBezTo>
                  <a:pt x="108" y="53"/>
                  <a:pt x="112" y="50"/>
                  <a:pt x="115" y="48"/>
                </a:cubicBezTo>
                <a:cubicBezTo>
                  <a:pt x="118" y="45"/>
                  <a:pt x="121" y="41"/>
                  <a:pt x="122" y="38"/>
                </a:cubicBezTo>
                <a:cubicBezTo>
                  <a:pt x="123" y="36"/>
                  <a:pt x="122" y="34"/>
                  <a:pt x="121" y="34"/>
                </a:cubicBezTo>
                <a:cubicBezTo>
                  <a:pt x="120" y="34"/>
                  <a:pt x="119" y="34"/>
                  <a:pt x="119" y="34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6" y="28"/>
                  <a:pt x="96" y="28"/>
                  <a:pt x="96" y="28"/>
                </a:cubicBezTo>
                <a:cubicBezTo>
                  <a:pt x="97" y="22"/>
                  <a:pt x="97" y="22"/>
                  <a:pt x="97" y="22"/>
                </a:cubicBezTo>
                <a:cubicBezTo>
                  <a:pt x="99" y="16"/>
                  <a:pt x="99" y="16"/>
                  <a:pt x="99" y="16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5" y="11"/>
                  <a:pt x="115" y="10"/>
                  <a:pt x="115" y="8"/>
                </a:cubicBezTo>
                <a:cubicBezTo>
                  <a:pt x="115" y="8"/>
                  <a:pt x="115" y="7"/>
                  <a:pt x="114" y="7"/>
                </a:cubicBezTo>
                <a:cubicBezTo>
                  <a:pt x="111" y="4"/>
                  <a:pt x="107" y="2"/>
                  <a:pt x="103" y="1"/>
                </a:cubicBezTo>
                <a:cubicBezTo>
                  <a:pt x="99" y="1"/>
                  <a:pt x="95" y="1"/>
                  <a:pt x="90" y="2"/>
                </a:cubicBezTo>
                <a:cubicBezTo>
                  <a:pt x="83" y="4"/>
                  <a:pt x="78" y="8"/>
                  <a:pt x="74" y="14"/>
                </a:cubicBezTo>
                <a:cubicBezTo>
                  <a:pt x="71" y="20"/>
                  <a:pt x="70" y="28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66" y="41"/>
                  <a:pt x="66" y="41"/>
                  <a:pt x="66" y="41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3"/>
                  <a:pt x="49" y="22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19"/>
                  <a:pt x="51" y="18"/>
                  <a:pt x="51" y="17"/>
                </a:cubicBezTo>
                <a:cubicBezTo>
                  <a:pt x="52" y="15"/>
                  <a:pt x="54" y="13"/>
                  <a:pt x="55" y="13"/>
                </a:cubicBezTo>
                <a:cubicBezTo>
                  <a:pt x="57" y="12"/>
                  <a:pt x="59" y="12"/>
                  <a:pt x="62" y="12"/>
                </a:cubicBezTo>
                <a:cubicBezTo>
                  <a:pt x="63" y="12"/>
                  <a:pt x="64" y="12"/>
                  <a:pt x="64" y="11"/>
                </a:cubicBezTo>
                <a:cubicBezTo>
                  <a:pt x="65" y="10"/>
                  <a:pt x="65" y="8"/>
                  <a:pt x="64" y="7"/>
                </a:cubicBezTo>
                <a:cubicBezTo>
                  <a:pt x="60" y="3"/>
                  <a:pt x="55" y="0"/>
                  <a:pt x="50" y="0"/>
                </a:cubicBezTo>
                <a:cubicBezTo>
                  <a:pt x="45" y="0"/>
                  <a:pt x="41" y="1"/>
                  <a:pt x="36" y="5"/>
                </a:cubicBezTo>
                <a:cubicBezTo>
                  <a:pt x="35" y="5"/>
                  <a:pt x="34" y="6"/>
                  <a:pt x="33" y="6"/>
                </a:cubicBezTo>
                <a:cubicBezTo>
                  <a:pt x="33" y="7"/>
                  <a:pt x="32" y="7"/>
                  <a:pt x="32" y="7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29" y="5"/>
                  <a:pt x="27" y="5"/>
                  <a:pt x="26" y="6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20"/>
                  <a:pt x="12" y="21"/>
                  <a:pt x="13" y="22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6"/>
                  <a:pt x="13" y="27"/>
                </a:cubicBezTo>
                <a:cubicBezTo>
                  <a:pt x="13" y="27"/>
                  <a:pt x="13" y="27"/>
                  <a:pt x="12" y="27"/>
                </a:cubicBezTo>
                <a:cubicBezTo>
                  <a:pt x="12" y="27"/>
                  <a:pt x="11" y="28"/>
                  <a:pt x="10" y="27"/>
                </a:cubicBezTo>
                <a:cubicBezTo>
                  <a:pt x="9" y="27"/>
                  <a:pt x="8" y="28"/>
                  <a:pt x="7" y="28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6"/>
                  <a:pt x="0" y="38"/>
                  <a:pt x="1" y="39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7"/>
                  <a:pt x="9" y="47"/>
                  <a:pt x="9" y="47"/>
                </a:cubicBezTo>
                <a:cubicBezTo>
                  <a:pt x="16" y="54"/>
                  <a:pt x="16" y="54"/>
                  <a:pt x="16" y="54"/>
                </a:cubicBezTo>
                <a:cubicBezTo>
                  <a:pt x="18" y="55"/>
                  <a:pt x="19" y="55"/>
                  <a:pt x="21" y="54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7"/>
                  <a:pt x="28" y="46"/>
                  <a:pt x="28" y="45"/>
                </a:cubicBezTo>
                <a:cubicBezTo>
                  <a:pt x="28" y="45"/>
                  <a:pt x="28" y="44"/>
                  <a:pt x="28" y="43"/>
                </a:cubicBezTo>
                <a:cubicBezTo>
                  <a:pt x="28" y="43"/>
                  <a:pt x="28" y="43"/>
                  <a:pt x="28" y="42"/>
                </a:cubicBezTo>
                <a:cubicBezTo>
                  <a:pt x="29" y="42"/>
                  <a:pt x="30" y="41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49" y="58"/>
                  <a:pt x="49" y="58"/>
                  <a:pt x="49" y="58"/>
                </a:cubicBezTo>
                <a:cubicBezTo>
                  <a:pt x="13" y="94"/>
                  <a:pt x="13" y="94"/>
                  <a:pt x="13" y="94"/>
                </a:cubicBezTo>
                <a:cubicBezTo>
                  <a:pt x="11" y="95"/>
                  <a:pt x="11" y="97"/>
                  <a:pt x="13" y="98"/>
                </a:cubicBezTo>
                <a:cubicBezTo>
                  <a:pt x="25" y="111"/>
                  <a:pt x="25" y="111"/>
                  <a:pt x="25" y="111"/>
                </a:cubicBezTo>
                <a:cubicBezTo>
                  <a:pt x="27" y="112"/>
                  <a:pt x="28" y="112"/>
                  <a:pt x="30" y="111"/>
                </a:cubicBezTo>
                <a:cubicBezTo>
                  <a:pt x="66" y="75"/>
                  <a:pt x="66" y="75"/>
                  <a:pt x="66" y="75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4" y="113"/>
                  <a:pt x="106" y="113"/>
                  <a:pt x="107" y="112"/>
                </a:cubicBezTo>
                <a:cubicBezTo>
                  <a:pt x="120" y="99"/>
                  <a:pt x="120" y="99"/>
                  <a:pt x="120" y="99"/>
                </a:cubicBezTo>
                <a:cubicBezTo>
                  <a:pt x="121" y="98"/>
                  <a:pt x="121" y="96"/>
                  <a:pt x="120" y="95"/>
                </a:cubicBezTo>
                <a:cubicBezTo>
                  <a:pt x="82" y="58"/>
                  <a:pt x="82" y="58"/>
                  <a:pt x="82" y="58"/>
                </a:cubicBezTo>
                <a:close/>
                <a:moveTo>
                  <a:pt x="34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3" y="34"/>
                  <a:pt x="31" y="34"/>
                  <a:pt x="30" y="35"/>
                </a:cubicBezTo>
                <a:cubicBezTo>
                  <a:pt x="29" y="35"/>
                  <a:pt x="29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7" y="36"/>
                  <a:pt x="26" y="37"/>
                  <a:pt x="26" y="37"/>
                </a:cubicBezTo>
                <a:cubicBezTo>
                  <a:pt x="25" y="37"/>
                  <a:pt x="25" y="38"/>
                  <a:pt x="24" y="38"/>
                </a:cubicBezTo>
                <a:cubicBezTo>
                  <a:pt x="24" y="39"/>
                  <a:pt x="23" y="40"/>
                  <a:pt x="22" y="41"/>
                </a:cubicBezTo>
                <a:cubicBezTo>
                  <a:pt x="22" y="42"/>
                  <a:pt x="22" y="43"/>
                  <a:pt x="22" y="45"/>
                </a:cubicBezTo>
                <a:cubicBezTo>
                  <a:pt x="18" y="48"/>
                  <a:pt x="18" y="48"/>
                  <a:pt x="18" y="48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7" y="37"/>
                  <a:pt x="7" y="37"/>
                  <a:pt x="7" y="37"/>
                </a:cubicBezTo>
                <a:cubicBezTo>
                  <a:pt x="11" y="33"/>
                  <a:pt x="11" y="33"/>
                  <a:pt x="11" y="33"/>
                </a:cubicBezTo>
                <a:cubicBezTo>
                  <a:pt x="12" y="33"/>
                  <a:pt x="13" y="33"/>
                  <a:pt x="14" y="33"/>
                </a:cubicBezTo>
                <a:cubicBezTo>
                  <a:pt x="15" y="32"/>
                  <a:pt x="17" y="32"/>
                  <a:pt x="18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29"/>
                  <a:pt x="19" y="28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6"/>
                  <a:pt x="21" y="25"/>
                </a:cubicBezTo>
                <a:cubicBezTo>
                  <a:pt x="22" y="24"/>
                  <a:pt x="21" y="22"/>
                  <a:pt x="20" y="21"/>
                </a:cubicBezTo>
                <a:cubicBezTo>
                  <a:pt x="20" y="20"/>
                  <a:pt x="20" y="20"/>
                  <a:pt x="20" y="20"/>
                </a:cubicBezTo>
                <a:cubicBezTo>
                  <a:pt x="28" y="12"/>
                  <a:pt x="28" y="12"/>
                  <a:pt x="28" y="12"/>
                </a:cubicBezTo>
                <a:cubicBezTo>
                  <a:pt x="29" y="13"/>
                  <a:pt x="29" y="13"/>
                  <a:pt x="29" y="13"/>
                </a:cubicBezTo>
                <a:cubicBezTo>
                  <a:pt x="30" y="14"/>
                  <a:pt x="32" y="14"/>
                  <a:pt x="33" y="13"/>
                </a:cubicBezTo>
                <a:cubicBezTo>
                  <a:pt x="34" y="12"/>
                  <a:pt x="35" y="12"/>
                  <a:pt x="36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7" y="11"/>
                  <a:pt x="38" y="11"/>
                  <a:pt x="39" y="10"/>
                </a:cubicBezTo>
                <a:cubicBezTo>
                  <a:pt x="39" y="10"/>
                  <a:pt x="40" y="10"/>
                  <a:pt x="40" y="10"/>
                </a:cubicBezTo>
                <a:cubicBezTo>
                  <a:pt x="43" y="7"/>
                  <a:pt x="46" y="6"/>
                  <a:pt x="50" y="6"/>
                </a:cubicBezTo>
                <a:cubicBezTo>
                  <a:pt x="51" y="6"/>
                  <a:pt x="53" y="6"/>
                  <a:pt x="54" y="7"/>
                </a:cubicBezTo>
                <a:cubicBezTo>
                  <a:pt x="54" y="7"/>
                  <a:pt x="53" y="7"/>
                  <a:pt x="53" y="7"/>
                </a:cubicBezTo>
                <a:cubicBezTo>
                  <a:pt x="50" y="9"/>
                  <a:pt x="48" y="11"/>
                  <a:pt x="46" y="14"/>
                </a:cubicBezTo>
                <a:cubicBezTo>
                  <a:pt x="46" y="14"/>
                  <a:pt x="46" y="15"/>
                  <a:pt x="46" y="15"/>
                </a:cubicBezTo>
                <a:cubicBezTo>
                  <a:pt x="46" y="16"/>
                  <a:pt x="45" y="17"/>
                  <a:pt x="45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0"/>
                  <a:pt x="43" y="21"/>
                  <a:pt x="42" y="23"/>
                </a:cubicBezTo>
                <a:cubicBezTo>
                  <a:pt x="41" y="24"/>
                  <a:pt x="42" y="25"/>
                  <a:pt x="4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53" y="54"/>
                  <a:pt x="53" y="54"/>
                  <a:pt x="53" y="54"/>
                </a:cubicBezTo>
                <a:cubicBezTo>
                  <a:pt x="34" y="35"/>
                  <a:pt x="34" y="35"/>
                  <a:pt x="34" y="35"/>
                </a:cubicBezTo>
                <a:close/>
                <a:moveTo>
                  <a:pt x="27" y="105"/>
                </a:moveTo>
                <a:cubicBezTo>
                  <a:pt x="27" y="105"/>
                  <a:pt x="27" y="105"/>
                  <a:pt x="27" y="105"/>
                </a:cubicBezTo>
                <a:cubicBezTo>
                  <a:pt x="19" y="96"/>
                  <a:pt x="19" y="96"/>
                  <a:pt x="19" y="96"/>
                </a:cubicBezTo>
                <a:cubicBezTo>
                  <a:pt x="55" y="60"/>
                  <a:pt x="55" y="60"/>
                  <a:pt x="55" y="60"/>
                </a:cubicBezTo>
                <a:cubicBezTo>
                  <a:pt x="77" y="38"/>
                  <a:pt x="77" y="38"/>
                  <a:pt x="77" y="38"/>
                </a:cubicBezTo>
                <a:cubicBezTo>
                  <a:pt x="78" y="37"/>
                  <a:pt x="78" y="36"/>
                  <a:pt x="78" y="35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33"/>
                  <a:pt x="77" y="33"/>
                  <a:pt x="77" y="33"/>
                </a:cubicBezTo>
                <a:cubicBezTo>
                  <a:pt x="76" y="28"/>
                  <a:pt x="76" y="22"/>
                  <a:pt x="79" y="17"/>
                </a:cubicBezTo>
                <a:cubicBezTo>
                  <a:pt x="82" y="13"/>
                  <a:pt x="86" y="9"/>
                  <a:pt x="92" y="7"/>
                </a:cubicBezTo>
                <a:cubicBezTo>
                  <a:pt x="95" y="7"/>
                  <a:pt x="99" y="6"/>
                  <a:pt x="102" y="7"/>
                </a:cubicBezTo>
                <a:cubicBezTo>
                  <a:pt x="103" y="7"/>
                  <a:pt x="104" y="8"/>
                  <a:pt x="105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96" y="10"/>
                  <a:pt x="96" y="10"/>
                  <a:pt x="96" y="10"/>
                </a:cubicBezTo>
                <a:cubicBezTo>
                  <a:pt x="95" y="11"/>
                  <a:pt x="94" y="11"/>
                  <a:pt x="94" y="12"/>
                </a:cubicBezTo>
                <a:cubicBezTo>
                  <a:pt x="90" y="28"/>
                  <a:pt x="90" y="28"/>
                  <a:pt x="90" y="28"/>
                </a:cubicBezTo>
                <a:cubicBezTo>
                  <a:pt x="89" y="29"/>
                  <a:pt x="90" y="30"/>
                  <a:pt x="90" y="31"/>
                </a:cubicBezTo>
                <a:cubicBezTo>
                  <a:pt x="96" y="37"/>
                  <a:pt x="96" y="37"/>
                  <a:pt x="96" y="37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43"/>
                  <a:pt x="104" y="44"/>
                  <a:pt x="105" y="43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14" y="41"/>
                  <a:pt x="114" y="41"/>
                  <a:pt x="114" y="41"/>
                </a:cubicBezTo>
                <a:cubicBezTo>
                  <a:pt x="113" y="42"/>
                  <a:pt x="112" y="43"/>
                  <a:pt x="111" y="43"/>
                </a:cubicBezTo>
                <a:cubicBezTo>
                  <a:pt x="109" y="46"/>
                  <a:pt x="106" y="47"/>
                  <a:pt x="103" y="48"/>
                </a:cubicBezTo>
                <a:cubicBezTo>
                  <a:pt x="100" y="49"/>
                  <a:pt x="98" y="49"/>
                  <a:pt x="95" y="49"/>
                </a:cubicBezTo>
                <a:cubicBezTo>
                  <a:pt x="93" y="48"/>
                  <a:pt x="91" y="48"/>
                  <a:pt x="88" y="47"/>
                </a:cubicBezTo>
                <a:cubicBezTo>
                  <a:pt x="87" y="46"/>
                  <a:pt x="86" y="46"/>
                  <a:pt x="85" y="47"/>
                </a:cubicBezTo>
                <a:cubicBezTo>
                  <a:pt x="27" y="105"/>
                  <a:pt x="27" y="105"/>
                  <a:pt x="27" y="105"/>
                </a:cubicBezTo>
                <a:close/>
                <a:moveTo>
                  <a:pt x="105" y="106"/>
                </a:moveTo>
                <a:cubicBezTo>
                  <a:pt x="105" y="106"/>
                  <a:pt x="105" y="106"/>
                  <a:pt x="105" y="106"/>
                </a:cubicBezTo>
                <a:cubicBezTo>
                  <a:pt x="70" y="71"/>
                  <a:pt x="70" y="71"/>
                  <a:pt x="70" y="71"/>
                </a:cubicBezTo>
                <a:cubicBezTo>
                  <a:pt x="78" y="62"/>
                  <a:pt x="78" y="62"/>
                  <a:pt x="78" y="62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05" y="106"/>
                  <a:pt x="105" y="106"/>
                  <a:pt x="105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PA_任意多边形 21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5903588" y="3083297"/>
            <a:ext cx="348461" cy="384941"/>
          </a:xfrm>
          <a:custGeom>
            <a:avLst/>
            <a:gdLst>
              <a:gd name="T0" fmla="*/ 47 w 115"/>
              <a:gd name="T1" fmla="*/ 61 h 126"/>
              <a:gd name="T2" fmla="*/ 47 w 115"/>
              <a:gd name="T3" fmla="*/ 58 h 126"/>
              <a:gd name="T4" fmla="*/ 50 w 115"/>
              <a:gd name="T5" fmla="*/ 55 h 126"/>
              <a:gd name="T6" fmla="*/ 54 w 115"/>
              <a:gd name="T7" fmla="*/ 55 h 126"/>
              <a:gd name="T8" fmla="*/ 62 w 115"/>
              <a:gd name="T9" fmla="*/ 55 h 126"/>
              <a:gd name="T10" fmla="*/ 66 w 115"/>
              <a:gd name="T11" fmla="*/ 56 h 126"/>
              <a:gd name="T12" fmla="*/ 70 w 115"/>
              <a:gd name="T13" fmla="*/ 61 h 126"/>
              <a:gd name="T14" fmla="*/ 70 w 115"/>
              <a:gd name="T15" fmla="*/ 52 h 126"/>
              <a:gd name="T16" fmla="*/ 60 w 115"/>
              <a:gd name="T17" fmla="*/ 49 h 126"/>
              <a:gd name="T18" fmla="*/ 57 w 115"/>
              <a:gd name="T19" fmla="*/ 44 h 126"/>
              <a:gd name="T20" fmla="*/ 54 w 115"/>
              <a:gd name="T21" fmla="*/ 49 h 126"/>
              <a:gd name="T22" fmla="*/ 43 w 115"/>
              <a:gd name="T23" fmla="*/ 52 h 126"/>
              <a:gd name="T24" fmla="*/ 41 w 115"/>
              <a:gd name="T25" fmla="*/ 61 h 126"/>
              <a:gd name="T26" fmla="*/ 41 w 115"/>
              <a:gd name="T27" fmla="*/ 64 h 126"/>
              <a:gd name="T28" fmla="*/ 41 w 115"/>
              <a:gd name="T29" fmla="*/ 68 h 126"/>
              <a:gd name="T30" fmla="*/ 49 w 115"/>
              <a:gd name="T31" fmla="*/ 76 h 126"/>
              <a:gd name="T32" fmla="*/ 52 w 115"/>
              <a:gd name="T33" fmla="*/ 76 h 126"/>
              <a:gd name="T34" fmla="*/ 60 w 115"/>
              <a:gd name="T35" fmla="*/ 76 h 126"/>
              <a:gd name="T36" fmla="*/ 64 w 115"/>
              <a:gd name="T37" fmla="*/ 76 h 126"/>
              <a:gd name="T38" fmla="*/ 67 w 115"/>
              <a:gd name="T39" fmla="*/ 79 h 126"/>
              <a:gd name="T40" fmla="*/ 66 w 115"/>
              <a:gd name="T41" fmla="*/ 91 h 126"/>
              <a:gd name="T42" fmla="*/ 63 w 115"/>
              <a:gd name="T43" fmla="*/ 92 h 126"/>
              <a:gd name="T44" fmla="*/ 54 w 115"/>
              <a:gd name="T45" fmla="*/ 92 h 126"/>
              <a:gd name="T46" fmla="*/ 50 w 115"/>
              <a:gd name="T47" fmla="*/ 92 h 126"/>
              <a:gd name="T48" fmla="*/ 47 w 115"/>
              <a:gd name="T49" fmla="*/ 89 h 126"/>
              <a:gd name="T50" fmla="*/ 41 w 115"/>
              <a:gd name="T51" fmla="*/ 89 h 126"/>
              <a:gd name="T52" fmla="*/ 50 w 115"/>
              <a:gd name="T53" fmla="*/ 98 h 126"/>
              <a:gd name="T54" fmla="*/ 54 w 115"/>
              <a:gd name="T55" fmla="*/ 100 h 126"/>
              <a:gd name="T56" fmla="*/ 60 w 115"/>
              <a:gd name="T57" fmla="*/ 100 h 126"/>
              <a:gd name="T58" fmla="*/ 64 w 115"/>
              <a:gd name="T59" fmla="*/ 98 h 126"/>
              <a:gd name="T60" fmla="*/ 73 w 115"/>
              <a:gd name="T61" fmla="*/ 89 h 126"/>
              <a:gd name="T62" fmla="*/ 73 w 115"/>
              <a:gd name="T63" fmla="*/ 82 h 126"/>
              <a:gd name="T64" fmla="*/ 70 w 115"/>
              <a:gd name="T65" fmla="*/ 73 h 126"/>
              <a:gd name="T66" fmla="*/ 64 w 115"/>
              <a:gd name="T67" fmla="*/ 70 h 126"/>
              <a:gd name="T68" fmla="*/ 60 w 115"/>
              <a:gd name="T69" fmla="*/ 70 h 126"/>
              <a:gd name="T70" fmla="*/ 52 w 115"/>
              <a:gd name="T71" fmla="*/ 70 h 126"/>
              <a:gd name="T72" fmla="*/ 48 w 115"/>
              <a:gd name="T73" fmla="*/ 70 h 126"/>
              <a:gd name="T74" fmla="*/ 47 w 115"/>
              <a:gd name="T75" fmla="*/ 65 h 126"/>
              <a:gd name="T76" fmla="*/ 113 w 115"/>
              <a:gd name="T77" fmla="*/ 118 h 126"/>
              <a:gd name="T78" fmla="*/ 107 w 115"/>
              <a:gd name="T79" fmla="*/ 105 h 126"/>
              <a:gd name="T80" fmla="*/ 104 w 115"/>
              <a:gd name="T81" fmla="*/ 67 h 126"/>
              <a:gd name="T82" fmla="*/ 75 w 115"/>
              <a:gd name="T83" fmla="*/ 24 h 126"/>
              <a:gd name="T84" fmla="*/ 80 w 115"/>
              <a:gd name="T85" fmla="*/ 8 h 126"/>
              <a:gd name="T86" fmla="*/ 76 w 115"/>
              <a:gd name="T87" fmla="*/ 0 h 126"/>
              <a:gd name="T88" fmla="*/ 34 w 115"/>
              <a:gd name="T89" fmla="*/ 1 h 126"/>
              <a:gd name="T90" fmla="*/ 47 w 115"/>
              <a:gd name="T91" fmla="*/ 21 h 126"/>
              <a:gd name="T92" fmla="*/ 24 w 115"/>
              <a:gd name="T93" fmla="*/ 34 h 126"/>
              <a:gd name="T94" fmla="*/ 10 w 115"/>
              <a:gd name="T95" fmla="*/ 67 h 126"/>
              <a:gd name="T96" fmla="*/ 7 w 115"/>
              <a:gd name="T97" fmla="*/ 105 h 126"/>
              <a:gd name="T98" fmla="*/ 0 w 115"/>
              <a:gd name="T99" fmla="*/ 121 h 126"/>
              <a:gd name="T100" fmla="*/ 109 w 115"/>
              <a:gd name="T101" fmla="*/ 126 h 126"/>
              <a:gd name="T102" fmla="*/ 112 w 115"/>
              <a:gd name="T103" fmla="*/ 125 h 126"/>
              <a:gd name="T104" fmla="*/ 65 w 115"/>
              <a:gd name="T105" fmla="*/ 9 h 126"/>
              <a:gd name="T106" fmla="*/ 57 w 115"/>
              <a:gd name="T107" fmla="*/ 17 h 126"/>
              <a:gd name="T108" fmla="*/ 65 w 115"/>
              <a:gd name="T109" fmla="*/ 9 h 126"/>
              <a:gd name="T110" fmla="*/ 13 w 115"/>
              <a:gd name="T111" fmla="*/ 116 h 126"/>
              <a:gd name="T112" fmla="*/ 20 w 115"/>
              <a:gd name="T113" fmla="*/ 90 h 126"/>
              <a:gd name="T114" fmla="*/ 22 w 115"/>
              <a:gd name="T115" fmla="*/ 53 h 126"/>
              <a:gd name="T116" fmla="*/ 43 w 115"/>
              <a:gd name="T117" fmla="*/ 33 h 126"/>
              <a:gd name="T118" fmla="*/ 57 w 115"/>
              <a:gd name="T119" fmla="*/ 30 h 126"/>
              <a:gd name="T120" fmla="*/ 83 w 115"/>
              <a:gd name="T121" fmla="*/ 41 h 126"/>
              <a:gd name="T122" fmla="*/ 94 w 115"/>
              <a:gd name="T123" fmla="*/ 90 h 126"/>
              <a:gd name="T124" fmla="*/ 101 w 115"/>
              <a:gd name="T125" fmla="*/ 11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5" h="126">
                <a:moveTo>
                  <a:pt x="47" y="64"/>
                </a:move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58"/>
                  <a:pt x="47" y="58"/>
                  <a:pt x="47" y="58"/>
                </a:cubicBezTo>
                <a:cubicBezTo>
                  <a:pt x="47" y="57"/>
                  <a:pt x="47" y="56"/>
                  <a:pt x="47" y="56"/>
                </a:cubicBezTo>
                <a:cubicBezTo>
                  <a:pt x="48" y="55"/>
                  <a:pt x="49" y="55"/>
                  <a:pt x="50" y="55"/>
                </a:cubicBezTo>
                <a:cubicBezTo>
                  <a:pt x="52" y="55"/>
                  <a:pt x="52" y="55"/>
                  <a:pt x="52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2" y="55"/>
                  <a:pt x="62" y="55"/>
                  <a:pt x="62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5" y="55"/>
                  <a:pt x="66" y="55"/>
                  <a:pt x="66" y="56"/>
                </a:cubicBezTo>
                <a:cubicBezTo>
                  <a:pt x="67" y="56"/>
                  <a:pt x="67" y="57"/>
                  <a:pt x="67" y="58"/>
                </a:cubicBezTo>
                <a:cubicBezTo>
                  <a:pt x="67" y="60"/>
                  <a:pt x="68" y="61"/>
                  <a:pt x="70" y="61"/>
                </a:cubicBezTo>
                <a:cubicBezTo>
                  <a:pt x="72" y="61"/>
                  <a:pt x="73" y="60"/>
                  <a:pt x="73" y="58"/>
                </a:cubicBezTo>
                <a:cubicBezTo>
                  <a:pt x="73" y="56"/>
                  <a:pt x="72" y="53"/>
                  <a:pt x="70" y="52"/>
                </a:cubicBezTo>
                <a:cubicBezTo>
                  <a:pt x="69" y="50"/>
                  <a:pt x="66" y="49"/>
                  <a:pt x="64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5"/>
                  <a:pt x="58" y="44"/>
                  <a:pt x="57" y="44"/>
                </a:cubicBezTo>
                <a:cubicBezTo>
                  <a:pt x="55" y="44"/>
                  <a:pt x="54" y="45"/>
                  <a:pt x="54" y="47"/>
                </a:cubicBezTo>
                <a:cubicBezTo>
                  <a:pt x="54" y="49"/>
                  <a:pt x="54" y="49"/>
                  <a:pt x="54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47" y="49"/>
                  <a:pt x="45" y="50"/>
                  <a:pt x="43" y="52"/>
                </a:cubicBezTo>
                <a:cubicBezTo>
                  <a:pt x="42" y="53"/>
                  <a:pt x="41" y="56"/>
                  <a:pt x="41" y="58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68"/>
                  <a:pt x="41" y="68"/>
                  <a:pt x="41" y="68"/>
                </a:cubicBezTo>
                <a:cubicBezTo>
                  <a:pt x="41" y="70"/>
                  <a:pt x="42" y="72"/>
                  <a:pt x="43" y="74"/>
                </a:cubicBezTo>
                <a:cubicBezTo>
                  <a:pt x="45" y="75"/>
                  <a:pt x="47" y="76"/>
                  <a:pt x="49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60" y="76"/>
                  <a:pt x="60" y="76"/>
                  <a:pt x="60" y="76"/>
                </a:cubicBezTo>
                <a:cubicBezTo>
                  <a:pt x="63" y="76"/>
                  <a:pt x="63" y="76"/>
                  <a:pt x="63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65" y="76"/>
                  <a:pt x="66" y="77"/>
                  <a:pt x="66" y="77"/>
                </a:cubicBezTo>
                <a:cubicBezTo>
                  <a:pt x="67" y="78"/>
                  <a:pt x="67" y="79"/>
                  <a:pt x="67" y="79"/>
                </a:cubicBezTo>
                <a:cubicBezTo>
                  <a:pt x="67" y="83"/>
                  <a:pt x="67" y="86"/>
                  <a:pt x="67" y="89"/>
                </a:cubicBezTo>
                <a:cubicBezTo>
                  <a:pt x="67" y="90"/>
                  <a:pt x="67" y="90"/>
                  <a:pt x="66" y="91"/>
                </a:cubicBezTo>
                <a:cubicBezTo>
                  <a:pt x="66" y="92"/>
                  <a:pt x="65" y="92"/>
                  <a:pt x="64" y="92"/>
                </a:cubicBezTo>
                <a:cubicBezTo>
                  <a:pt x="63" y="92"/>
                  <a:pt x="63" y="92"/>
                  <a:pt x="63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4" y="92"/>
                  <a:pt x="54" y="92"/>
                  <a:pt x="54" y="92"/>
                </a:cubicBezTo>
                <a:cubicBezTo>
                  <a:pt x="52" y="92"/>
                  <a:pt x="52" y="92"/>
                  <a:pt x="52" y="92"/>
                </a:cubicBezTo>
                <a:cubicBezTo>
                  <a:pt x="50" y="92"/>
                  <a:pt x="50" y="92"/>
                  <a:pt x="50" y="92"/>
                </a:cubicBezTo>
                <a:cubicBezTo>
                  <a:pt x="49" y="92"/>
                  <a:pt x="48" y="92"/>
                  <a:pt x="47" y="91"/>
                </a:cubicBezTo>
                <a:cubicBezTo>
                  <a:pt x="47" y="90"/>
                  <a:pt x="47" y="90"/>
                  <a:pt x="47" y="89"/>
                </a:cubicBezTo>
                <a:cubicBezTo>
                  <a:pt x="47" y="87"/>
                  <a:pt x="45" y="86"/>
                  <a:pt x="44" y="86"/>
                </a:cubicBezTo>
                <a:cubicBezTo>
                  <a:pt x="42" y="86"/>
                  <a:pt x="41" y="87"/>
                  <a:pt x="41" y="89"/>
                </a:cubicBezTo>
                <a:cubicBezTo>
                  <a:pt x="41" y="91"/>
                  <a:pt x="42" y="94"/>
                  <a:pt x="43" y="95"/>
                </a:cubicBezTo>
                <a:cubicBezTo>
                  <a:pt x="45" y="97"/>
                  <a:pt x="47" y="98"/>
                  <a:pt x="50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54" y="102"/>
                  <a:pt x="55" y="103"/>
                  <a:pt x="57" y="103"/>
                </a:cubicBezTo>
                <a:cubicBezTo>
                  <a:pt x="58" y="103"/>
                  <a:pt x="60" y="102"/>
                  <a:pt x="60" y="100"/>
                </a:cubicBezTo>
                <a:cubicBezTo>
                  <a:pt x="60" y="98"/>
                  <a:pt x="60" y="98"/>
                  <a:pt x="60" y="98"/>
                </a:cubicBezTo>
                <a:cubicBezTo>
                  <a:pt x="64" y="98"/>
                  <a:pt x="64" y="98"/>
                  <a:pt x="64" y="98"/>
                </a:cubicBezTo>
                <a:cubicBezTo>
                  <a:pt x="66" y="98"/>
                  <a:pt x="69" y="97"/>
                  <a:pt x="70" y="95"/>
                </a:cubicBezTo>
                <a:cubicBezTo>
                  <a:pt x="72" y="94"/>
                  <a:pt x="73" y="91"/>
                  <a:pt x="73" y="89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79"/>
                  <a:pt x="73" y="79"/>
                  <a:pt x="73" y="79"/>
                </a:cubicBezTo>
                <a:cubicBezTo>
                  <a:pt x="73" y="77"/>
                  <a:pt x="72" y="75"/>
                  <a:pt x="70" y="73"/>
                </a:cubicBezTo>
                <a:cubicBezTo>
                  <a:pt x="69" y="72"/>
                  <a:pt x="67" y="71"/>
                  <a:pt x="64" y="71"/>
                </a:cubicBezTo>
                <a:cubicBezTo>
                  <a:pt x="64" y="70"/>
                  <a:pt x="64" y="70"/>
                  <a:pt x="64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49" y="70"/>
                  <a:pt x="48" y="70"/>
                  <a:pt x="48" y="70"/>
                </a:cubicBezTo>
                <a:cubicBezTo>
                  <a:pt x="47" y="69"/>
                  <a:pt x="47" y="68"/>
                  <a:pt x="47" y="68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4"/>
                  <a:pt x="47" y="64"/>
                  <a:pt x="47" y="64"/>
                </a:cubicBezTo>
                <a:close/>
                <a:moveTo>
                  <a:pt x="113" y="118"/>
                </a:moveTo>
                <a:cubicBezTo>
                  <a:pt x="113" y="118"/>
                  <a:pt x="113" y="118"/>
                  <a:pt x="113" y="118"/>
                </a:cubicBezTo>
                <a:cubicBezTo>
                  <a:pt x="111" y="115"/>
                  <a:pt x="108" y="110"/>
                  <a:pt x="107" y="105"/>
                </a:cubicBezTo>
                <a:cubicBezTo>
                  <a:pt x="105" y="100"/>
                  <a:pt x="104" y="95"/>
                  <a:pt x="104" y="90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4" y="54"/>
                  <a:pt x="99" y="42"/>
                  <a:pt x="90" y="34"/>
                </a:cubicBezTo>
                <a:cubicBezTo>
                  <a:pt x="85" y="29"/>
                  <a:pt x="80" y="26"/>
                  <a:pt x="75" y="24"/>
                </a:cubicBezTo>
                <a:cubicBezTo>
                  <a:pt x="72" y="23"/>
                  <a:pt x="69" y="22"/>
                  <a:pt x="67" y="21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79" y="0"/>
                  <a:pt x="7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5" y="0"/>
                  <a:pt x="34" y="1"/>
                </a:cubicBezTo>
                <a:cubicBezTo>
                  <a:pt x="32" y="3"/>
                  <a:pt x="32" y="6"/>
                  <a:pt x="34" y="8"/>
                </a:cubicBezTo>
                <a:cubicBezTo>
                  <a:pt x="47" y="21"/>
                  <a:pt x="47" y="21"/>
                  <a:pt x="47" y="21"/>
                </a:cubicBezTo>
                <a:cubicBezTo>
                  <a:pt x="44" y="22"/>
                  <a:pt x="42" y="23"/>
                  <a:pt x="39" y="24"/>
                </a:cubicBezTo>
                <a:cubicBezTo>
                  <a:pt x="33" y="26"/>
                  <a:pt x="28" y="29"/>
                  <a:pt x="24" y="34"/>
                </a:cubicBezTo>
                <a:cubicBezTo>
                  <a:pt x="19" y="38"/>
                  <a:pt x="16" y="43"/>
                  <a:pt x="13" y="49"/>
                </a:cubicBezTo>
                <a:cubicBezTo>
                  <a:pt x="11" y="55"/>
                  <a:pt x="10" y="61"/>
                  <a:pt x="10" y="67"/>
                </a:cubicBezTo>
                <a:cubicBezTo>
                  <a:pt x="10" y="90"/>
                  <a:pt x="10" y="90"/>
                  <a:pt x="10" y="90"/>
                </a:cubicBezTo>
                <a:cubicBezTo>
                  <a:pt x="10" y="95"/>
                  <a:pt x="9" y="100"/>
                  <a:pt x="7" y="105"/>
                </a:cubicBezTo>
                <a:cubicBezTo>
                  <a:pt x="5" y="110"/>
                  <a:pt x="3" y="115"/>
                  <a:pt x="1" y="118"/>
                </a:cubicBezTo>
                <a:cubicBezTo>
                  <a:pt x="0" y="119"/>
                  <a:pt x="0" y="120"/>
                  <a:pt x="0" y="121"/>
                </a:cubicBezTo>
                <a:cubicBezTo>
                  <a:pt x="0" y="124"/>
                  <a:pt x="2" y="126"/>
                  <a:pt x="5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10" y="126"/>
                  <a:pt x="111" y="126"/>
                  <a:pt x="112" y="125"/>
                </a:cubicBezTo>
                <a:cubicBezTo>
                  <a:pt x="114" y="123"/>
                  <a:pt x="115" y="120"/>
                  <a:pt x="113" y="118"/>
                </a:cubicBezTo>
                <a:close/>
                <a:moveTo>
                  <a:pt x="65" y="9"/>
                </a:moveTo>
                <a:cubicBezTo>
                  <a:pt x="65" y="9"/>
                  <a:pt x="65" y="9"/>
                  <a:pt x="65" y="9"/>
                </a:cubicBezTo>
                <a:cubicBezTo>
                  <a:pt x="57" y="17"/>
                  <a:pt x="57" y="17"/>
                  <a:pt x="57" y="17"/>
                </a:cubicBezTo>
                <a:cubicBezTo>
                  <a:pt x="49" y="9"/>
                  <a:pt x="49" y="9"/>
                  <a:pt x="49" y="9"/>
                </a:cubicBezTo>
                <a:cubicBezTo>
                  <a:pt x="65" y="9"/>
                  <a:pt x="65" y="9"/>
                  <a:pt x="65" y="9"/>
                </a:cubicBezTo>
                <a:close/>
                <a:moveTo>
                  <a:pt x="13" y="116"/>
                </a:moveTo>
                <a:cubicBezTo>
                  <a:pt x="13" y="116"/>
                  <a:pt x="13" y="116"/>
                  <a:pt x="13" y="116"/>
                </a:cubicBezTo>
                <a:cubicBezTo>
                  <a:pt x="14" y="114"/>
                  <a:pt x="15" y="111"/>
                  <a:pt x="16" y="108"/>
                </a:cubicBezTo>
                <a:cubicBezTo>
                  <a:pt x="18" y="102"/>
                  <a:pt x="20" y="96"/>
                  <a:pt x="20" y="90"/>
                </a:cubicBezTo>
                <a:cubicBezTo>
                  <a:pt x="20" y="67"/>
                  <a:pt x="20" y="67"/>
                  <a:pt x="20" y="67"/>
                </a:cubicBezTo>
                <a:cubicBezTo>
                  <a:pt x="20" y="62"/>
                  <a:pt x="21" y="57"/>
                  <a:pt x="22" y="53"/>
                </a:cubicBezTo>
                <a:cubicBezTo>
                  <a:pt x="24" y="48"/>
                  <a:pt x="27" y="44"/>
                  <a:pt x="30" y="41"/>
                </a:cubicBezTo>
                <a:cubicBezTo>
                  <a:pt x="34" y="37"/>
                  <a:pt x="38" y="34"/>
                  <a:pt x="43" y="33"/>
                </a:cubicBezTo>
                <a:cubicBezTo>
                  <a:pt x="47" y="31"/>
                  <a:pt x="52" y="30"/>
                  <a:pt x="57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62" y="30"/>
                  <a:pt x="67" y="31"/>
                  <a:pt x="71" y="33"/>
                </a:cubicBezTo>
                <a:cubicBezTo>
                  <a:pt x="75" y="34"/>
                  <a:pt x="79" y="37"/>
                  <a:pt x="83" y="41"/>
                </a:cubicBezTo>
                <a:cubicBezTo>
                  <a:pt x="90" y="48"/>
                  <a:pt x="94" y="57"/>
                  <a:pt x="94" y="67"/>
                </a:cubicBezTo>
                <a:cubicBezTo>
                  <a:pt x="94" y="90"/>
                  <a:pt x="94" y="90"/>
                  <a:pt x="94" y="90"/>
                </a:cubicBezTo>
                <a:cubicBezTo>
                  <a:pt x="94" y="96"/>
                  <a:pt x="95" y="102"/>
                  <a:pt x="97" y="108"/>
                </a:cubicBezTo>
                <a:cubicBezTo>
                  <a:pt x="98" y="111"/>
                  <a:pt x="99" y="114"/>
                  <a:pt x="101" y="116"/>
                </a:cubicBezTo>
                <a:cubicBezTo>
                  <a:pt x="13" y="116"/>
                  <a:pt x="13" y="116"/>
                  <a:pt x="13" y="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PA_任意多边形 22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4287028" y="3083297"/>
            <a:ext cx="334827" cy="384941"/>
          </a:xfrm>
          <a:custGeom>
            <a:avLst/>
            <a:gdLst>
              <a:gd name="T0" fmla="*/ 27 w 110"/>
              <a:gd name="T1" fmla="*/ 90 h 126"/>
              <a:gd name="T2" fmla="*/ 27 w 110"/>
              <a:gd name="T3" fmla="*/ 96 h 126"/>
              <a:gd name="T4" fmla="*/ 86 w 110"/>
              <a:gd name="T5" fmla="*/ 93 h 126"/>
              <a:gd name="T6" fmla="*/ 24 w 110"/>
              <a:gd name="T7" fmla="*/ 52 h 126"/>
              <a:gd name="T8" fmla="*/ 27 w 110"/>
              <a:gd name="T9" fmla="*/ 55 h 126"/>
              <a:gd name="T10" fmla="*/ 86 w 110"/>
              <a:gd name="T11" fmla="*/ 52 h 126"/>
              <a:gd name="T12" fmla="*/ 27 w 110"/>
              <a:gd name="T13" fmla="*/ 49 h 126"/>
              <a:gd name="T14" fmla="*/ 109 w 110"/>
              <a:gd name="T15" fmla="*/ 36 h 126"/>
              <a:gd name="T16" fmla="*/ 74 w 110"/>
              <a:gd name="T17" fmla="*/ 1 h 126"/>
              <a:gd name="T18" fmla="*/ 13 w 110"/>
              <a:gd name="T19" fmla="*/ 0 h 126"/>
              <a:gd name="T20" fmla="*/ 0 w 110"/>
              <a:gd name="T21" fmla="*/ 13 h 126"/>
              <a:gd name="T22" fmla="*/ 4 w 110"/>
              <a:gd name="T23" fmla="*/ 122 h 126"/>
              <a:gd name="T24" fmla="*/ 13 w 110"/>
              <a:gd name="T25" fmla="*/ 126 h 126"/>
              <a:gd name="T26" fmla="*/ 106 w 110"/>
              <a:gd name="T27" fmla="*/ 122 h 126"/>
              <a:gd name="T28" fmla="*/ 110 w 110"/>
              <a:gd name="T29" fmla="*/ 113 h 126"/>
              <a:gd name="T30" fmla="*/ 109 w 110"/>
              <a:gd name="T31" fmla="*/ 36 h 126"/>
              <a:gd name="T32" fmla="*/ 73 w 110"/>
              <a:gd name="T33" fmla="*/ 14 h 126"/>
              <a:gd name="T34" fmla="*/ 79 w 110"/>
              <a:gd name="T35" fmla="*/ 37 h 126"/>
              <a:gd name="T36" fmla="*/ 75 w 110"/>
              <a:gd name="T37" fmla="*/ 35 h 126"/>
              <a:gd name="T38" fmla="*/ 73 w 110"/>
              <a:gd name="T39" fmla="*/ 14 h 126"/>
              <a:gd name="T40" fmla="*/ 101 w 110"/>
              <a:gd name="T41" fmla="*/ 113 h 126"/>
              <a:gd name="T42" fmla="*/ 100 w 110"/>
              <a:gd name="T43" fmla="*/ 115 h 126"/>
              <a:gd name="T44" fmla="*/ 13 w 110"/>
              <a:gd name="T45" fmla="*/ 116 h 126"/>
              <a:gd name="T46" fmla="*/ 10 w 110"/>
              <a:gd name="T47" fmla="*/ 113 h 126"/>
              <a:gd name="T48" fmla="*/ 11 w 110"/>
              <a:gd name="T49" fmla="*/ 10 h 126"/>
              <a:gd name="T50" fmla="*/ 68 w 110"/>
              <a:gd name="T51" fmla="*/ 9 h 126"/>
              <a:gd name="T52" fmla="*/ 71 w 110"/>
              <a:gd name="T53" fmla="*/ 39 h 126"/>
              <a:gd name="T54" fmla="*/ 79 w 110"/>
              <a:gd name="T55" fmla="*/ 43 h 126"/>
              <a:gd name="T56" fmla="*/ 101 w 110"/>
              <a:gd name="T57" fmla="*/ 113 h 126"/>
              <a:gd name="T58" fmla="*/ 83 w 110"/>
              <a:gd name="T59" fmla="*/ 70 h 126"/>
              <a:gd name="T60" fmla="*/ 24 w 110"/>
              <a:gd name="T61" fmla="*/ 73 h 126"/>
              <a:gd name="T62" fmla="*/ 83 w 110"/>
              <a:gd name="T63" fmla="*/ 76 h 126"/>
              <a:gd name="T64" fmla="*/ 83 w 110"/>
              <a:gd name="T65" fmla="*/ 7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0" h="126">
                <a:moveTo>
                  <a:pt x="83" y="90"/>
                </a:moveTo>
                <a:cubicBezTo>
                  <a:pt x="27" y="90"/>
                  <a:pt x="27" y="90"/>
                  <a:pt x="27" y="90"/>
                </a:cubicBezTo>
                <a:cubicBezTo>
                  <a:pt x="25" y="90"/>
                  <a:pt x="24" y="92"/>
                  <a:pt x="24" y="93"/>
                </a:cubicBezTo>
                <a:cubicBezTo>
                  <a:pt x="24" y="95"/>
                  <a:pt x="25" y="96"/>
                  <a:pt x="27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5" y="96"/>
                  <a:pt x="86" y="95"/>
                  <a:pt x="86" y="93"/>
                </a:cubicBezTo>
                <a:cubicBezTo>
                  <a:pt x="86" y="92"/>
                  <a:pt x="85" y="90"/>
                  <a:pt x="83" y="90"/>
                </a:cubicBezTo>
                <a:close/>
                <a:moveTo>
                  <a:pt x="24" y="52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4"/>
                  <a:pt x="25" y="55"/>
                  <a:pt x="27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5" y="55"/>
                  <a:pt x="86" y="54"/>
                  <a:pt x="86" y="52"/>
                </a:cubicBezTo>
                <a:cubicBezTo>
                  <a:pt x="86" y="51"/>
                  <a:pt x="85" y="49"/>
                  <a:pt x="83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5" y="49"/>
                  <a:pt x="24" y="51"/>
                  <a:pt x="24" y="52"/>
                </a:cubicBezTo>
                <a:close/>
                <a:moveTo>
                  <a:pt x="109" y="36"/>
                </a:moveTo>
                <a:cubicBezTo>
                  <a:pt x="109" y="36"/>
                  <a:pt x="109" y="36"/>
                  <a:pt x="109" y="36"/>
                </a:cubicBezTo>
                <a:cubicBezTo>
                  <a:pt x="74" y="1"/>
                  <a:pt x="74" y="1"/>
                  <a:pt x="74" y="1"/>
                </a:cubicBezTo>
                <a:cubicBezTo>
                  <a:pt x="73" y="0"/>
                  <a:pt x="72" y="0"/>
                  <a:pt x="7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6" y="1"/>
                  <a:pt x="4" y="3"/>
                </a:cubicBezTo>
                <a:cubicBezTo>
                  <a:pt x="1" y="6"/>
                  <a:pt x="0" y="9"/>
                  <a:pt x="0" y="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6"/>
                  <a:pt x="1" y="120"/>
                  <a:pt x="4" y="122"/>
                </a:cubicBezTo>
                <a:cubicBezTo>
                  <a:pt x="4" y="122"/>
                  <a:pt x="4" y="122"/>
                  <a:pt x="4" y="122"/>
                </a:cubicBezTo>
                <a:cubicBezTo>
                  <a:pt x="6" y="124"/>
                  <a:pt x="9" y="126"/>
                  <a:pt x="13" y="126"/>
                </a:cubicBezTo>
                <a:cubicBezTo>
                  <a:pt x="97" y="126"/>
                  <a:pt x="97" y="126"/>
                  <a:pt x="97" y="126"/>
                </a:cubicBezTo>
                <a:cubicBezTo>
                  <a:pt x="101" y="126"/>
                  <a:pt x="104" y="124"/>
                  <a:pt x="106" y="122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9" y="120"/>
                  <a:pt x="110" y="116"/>
                  <a:pt x="110" y="113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38"/>
                  <a:pt x="110" y="37"/>
                  <a:pt x="109" y="36"/>
                </a:cubicBezTo>
                <a:close/>
                <a:moveTo>
                  <a:pt x="73" y="14"/>
                </a:moveTo>
                <a:cubicBezTo>
                  <a:pt x="73" y="14"/>
                  <a:pt x="73" y="14"/>
                  <a:pt x="73" y="14"/>
                </a:cubicBezTo>
                <a:cubicBezTo>
                  <a:pt x="96" y="37"/>
                  <a:pt x="96" y="37"/>
                  <a:pt x="96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77" y="37"/>
                  <a:pt x="76" y="36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4" y="34"/>
                  <a:pt x="73" y="33"/>
                  <a:pt x="73" y="31"/>
                </a:cubicBezTo>
                <a:cubicBezTo>
                  <a:pt x="73" y="14"/>
                  <a:pt x="73" y="14"/>
                  <a:pt x="73" y="14"/>
                </a:cubicBezTo>
                <a:close/>
                <a:moveTo>
                  <a:pt x="101" y="113"/>
                </a:moveTo>
                <a:cubicBezTo>
                  <a:pt x="101" y="113"/>
                  <a:pt x="101" y="113"/>
                  <a:pt x="101" y="113"/>
                </a:cubicBezTo>
                <a:cubicBezTo>
                  <a:pt x="101" y="114"/>
                  <a:pt x="100" y="115"/>
                  <a:pt x="100" y="115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99" y="116"/>
                  <a:pt x="98" y="116"/>
                  <a:pt x="97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2" y="116"/>
                  <a:pt x="11" y="116"/>
                  <a:pt x="11" y="115"/>
                </a:cubicBezTo>
                <a:cubicBezTo>
                  <a:pt x="10" y="115"/>
                  <a:pt x="10" y="114"/>
                  <a:pt x="10" y="1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0"/>
                </a:cubicBezTo>
                <a:cubicBezTo>
                  <a:pt x="11" y="10"/>
                  <a:pt x="12" y="9"/>
                  <a:pt x="13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4"/>
                  <a:pt x="69" y="37"/>
                  <a:pt x="71" y="39"/>
                </a:cubicBezTo>
                <a:cubicBezTo>
                  <a:pt x="71" y="39"/>
                  <a:pt x="71" y="39"/>
                  <a:pt x="71" y="39"/>
                </a:cubicBezTo>
                <a:cubicBezTo>
                  <a:pt x="73" y="41"/>
                  <a:pt x="75" y="43"/>
                  <a:pt x="79" y="43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1" y="113"/>
                  <a:pt x="101" y="113"/>
                  <a:pt x="101" y="113"/>
                </a:cubicBezTo>
                <a:close/>
                <a:moveTo>
                  <a:pt x="83" y="70"/>
                </a:moveTo>
                <a:cubicBezTo>
                  <a:pt x="83" y="70"/>
                  <a:pt x="83" y="70"/>
                  <a:pt x="83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25" y="70"/>
                  <a:pt x="24" y="71"/>
                  <a:pt x="24" y="73"/>
                </a:cubicBezTo>
                <a:cubicBezTo>
                  <a:pt x="24" y="74"/>
                  <a:pt x="25" y="76"/>
                  <a:pt x="27" y="76"/>
                </a:cubicBezTo>
                <a:cubicBezTo>
                  <a:pt x="83" y="76"/>
                  <a:pt x="83" y="76"/>
                  <a:pt x="83" y="76"/>
                </a:cubicBezTo>
                <a:cubicBezTo>
                  <a:pt x="85" y="76"/>
                  <a:pt x="86" y="74"/>
                  <a:pt x="86" y="73"/>
                </a:cubicBezTo>
                <a:cubicBezTo>
                  <a:pt x="86" y="71"/>
                  <a:pt x="85" y="70"/>
                  <a:pt x="83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8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PA_矩形 24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883410" y="4198620"/>
            <a:ext cx="2045970" cy="102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en-US" altLang="zh-CN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1.11</a:t>
            </a:r>
            <a:r>
              <a:rPr lang="zh-CN" altLang="en-US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初步讨论和分工</a:t>
            </a:r>
            <a:endParaRPr lang="zh-CN" altLang="en-US" sz="1400" b="1" dirty="0">
              <a:solidFill>
                <a:srgbClr val="333333">
                  <a:lumMod val="75000"/>
                  <a:lumOff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进行了初步的对于数据库的讨论和三个子系统的分工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确定每一位成员负责的子系统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PA_矩形 24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528009" y="1393322"/>
            <a:ext cx="1896396" cy="102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en-US" altLang="zh-CN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1.11-1.13</a:t>
            </a:r>
            <a:endParaRPr lang="zh-CN" altLang="en-US" sz="1400" dirty="0">
              <a:solidFill>
                <a:srgbClr val="333333">
                  <a:lumMod val="75000"/>
                  <a:lumOff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组员分别绘制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ER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之后交由马欣萌进行合成总结并绘制关系模式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PA_矩形 2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149318" y="4198860"/>
            <a:ext cx="1896396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en-US" altLang="zh-CN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1.14</a:t>
            </a:r>
            <a:r>
              <a:rPr lang="zh-CN" altLang="en-US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讨论整体的</a:t>
            </a:r>
            <a:r>
              <a:rPr lang="en-US" altLang="zh-CN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ER</a:t>
            </a:r>
            <a:r>
              <a:rPr lang="zh-CN" altLang="en-US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图和关系模式</a:t>
            </a:r>
            <a:endParaRPr lang="zh-CN" altLang="en-US" sz="1400" dirty="0">
              <a:solidFill>
                <a:srgbClr val="333333">
                  <a:lumMod val="75000"/>
                  <a:lumOff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讨论了整体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ER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图的合理性并实时进行了修改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确定了以后的分工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PA_矩形 24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369559" y="4198860"/>
            <a:ext cx="1896396" cy="75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en-US" altLang="zh-CN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1.24-</a:t>
            </a:r>
            <a:r>
              <a:rPr lang="zh-CN" altLang="en-US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至今</a:t>
            </a:r>
            <a:endParaRPr lang="zh-CN" altLang="en-US" sz="1400" dirty="0">
              <a:solidFill>
                <a:srgbClr val="333333">
                  <a:lumMod val="75000"/>
                  <a:lumOff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数据库报告的撰写和答辩资料的总结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" name="PA_矩形 24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751486" y="1393322"/>
            <a:ext cx="1896396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en-US" altLang="zh-CN" sz="14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1.14-1.23</a:t>
            </a:r>
            <a:endParaRPr lang="zh-CN" altLang="en-US" sz="1400" dirty="0">
              <a:solidFill>
                <a:srgbClr val="333333">
                  <a:lumMod val="75000"/>
                  <a:lumOff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王昕颖进行数据库数据的设计并交由马欣萌进行填充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每个组员设计自己负责模块的数据库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SQL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语言的编写，视图和触发器的设计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1" name="PA_矩形 39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数据库课设时间线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PA_组合 31"/>
          <p:cNvGrpSpPr/>
          <p:nvPr>
            <p:custDataLst>
              <p:tags r:id="rId24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3795" y="5436235"/>
            <a:ext cx="3133090" cy="10775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04410" y="5589905"/>
            <a:ext cx="2708275" cy="92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 autoUpdateAnimBg="0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 autoUpdateAnimBg="0"/>
      <p:bldP spid="23" grpId="0"/>
      <p:bldP spid="24" grpId="0"/>
      <p:bldP spid="25" grpId="0"/>
      <p:bldP spid="26" grpId="0"/>
      <p:bldP spid="27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具体分工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PA_组合 24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6" name="矩形 2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1492250" y="1091936"/>
          <a:ext cx="9207500" cy="5260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4790"/>
                <a:gridCol w="1301115"/>
                <a:gridCol w="1300480"/>
                <a:gridCol w="1301115"/>
              </a:tblGrid>
              <a:tr h="31242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任务分工</a:t>
                      </a:r>
                      <a:endParaRPr lang="en-US" altLang="en-US" sz="1400" b="1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马欣萌</a:t>
                      </a:r>
                      <a:endParaRPr lang="en-US" altLang="en-US" sz="1400" b="1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宫珍妮</a:t>
                      </a:r>
                      <a:endParaRPr lang="en-US" altLang="en-US" sz="1400" b="1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王昕颖</a:t>
                      </a:r>
                      <a:endParaRPr lang="en-US" altLang="en-US" sz="1400" b="1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数据字典抽取工作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研究生助教工作的ER图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研究生学术交流情况的ER图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研究生参与项目情况的ER图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全局ER图整合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全局ER图分析和修改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业务的数据库逻辑结构设计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设计测试数据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测试数据填充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已给出语句的SQL语句编写操作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自行设计的SQL语句的编写操作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数据库持久层的设计和实现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数据库持久层的测试业务代码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每名导师项目经费总剩余情况的视图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每名教师已经确认的参与学术交流学生数量的视图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每名教师学生参加助教课程情况的视图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触发器编写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过程材料的总结和成果答辩准备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84858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84858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4" y="3569060"/>
            <a:ext cx="160274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algn="l" defTabSz="1219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分别绘图和总结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8" y="2760675"/>
            <a:ext cx="3360373" cy="50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266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E-R</a:t>
            </a:r>
            <a:r>
              <a:rPr lang="zh-CN" altLang="en-US" sz="266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图模型设计</a:t>
            </a:r>
            <a:endParaRPr lang="zh-CN" altLang="en-US" sz="2665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87364"/>
            <a:ext cx="1054024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586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586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R数据字典的抽取</a:t>
            </a:r>
            <a:endParaRPr lang="zh-CN" altLang="en-US" sz="2665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PA_组合 29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554990" y="1259840"/>
            <a:ext cx="10729595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ea typeface="宋体" panose="02010600030101010101" pitchFamily="2" charset="-122"/>
              </a:rPr>
              <a:t>1.实体参与项目认定表（参与项目id，承担工作，开始时间，结束时间，审批状态，审批时间，折合费用，是否为负责人）2.实体学术交流活动表（学术交流活动id，学术交流活动名称，活动地点，报告英文名称，报告中文名称，国家，省，市，学术交流质量，参会照片，备注，审核状态，导师审批时间，学科负责人审批时间）3.学科（学科id，学科名，学科类别名称，学科简介）4.学科负责人（负责人id，是否为学科负责人）5.导师（导师id，是否为导师）6.志愿选择（志愿id，志愿选择时间）7.授课教师（授课教师id，是否为授课教师）8.教师（教师id，教师姓名，职称，电话，出生日期，邮箱地址，性别）9.用户（用户id，用户密码，上次登录时间，上次登录地点）10.用户角色（用户角色id，用户角色名，对应角色id）11.研究生（研究生学号，研究生姓名，联系方式，出生日期，性别，邮箱）12.研究生助教评定（研究生助教评定id，助教工作自述，授课教师评价，授课教师评价结果，审核结果，审核时间）13.研究生培养管理员（管理员id，管理员姓名，职务，联系方式，邮箱）14.课程（课程id，课程名，课程性质，课程开始时间，课程结束时间，授课对象，选课人数，学时）15.项目（项目id，项目名称，开始时间，结束时间，经费数量，审批状态，审批时间）16.项目类别（项目类别id，项目类别名称）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研究生助教工作的ER图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PA_组合 29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9" name="图片 9" descr="ER图part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4990" y="1118870"/>
            <a:ext cx="11261725" cy="45434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24720" y="41275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8689D0"/>
                </a:solidFill>
                <a:latin typeface="Impact" panose="020B0806030902050204" pitchFamily="34" charset="0"/>
                <a:ea typeface="宋体" panose="02010600030101010101" pitchFamily="2" charset="-122"/>
                <a:sym typeface="+mn-ea"/>
              </a:rPr>
              <a:t>负责人：马欣萌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KSO_WM_UNIT_PLACING_PICTURE_USER_VIEWPORT" val="{&quot;height&quot;:7590,&quot;width&quot;:3250}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23.xml><?xml version="1.0" encoding="utf-8"?>
<p:tagLst xmlns:p="http://schemas.openxmlformats.org/presentationml/2006/main">
  <p:tag name="PA" val="v4.1.3"/>
</p:tagLst>
</file>

<file path=ppt/tags/tag124.xml><?xml version="1.0" encoding="utf-8"?>
<p:tagLst xmlns:p="http://schemas.openxmlformats.org/presentationml/2006/main">
  <p:tag name="PA" val="v4.1.3"/>
</p:tagLst>
</file>

<file path=ppt/tags/tag125.xml><?xml version="1.0" encoding="utf-8"?>
<p:tagLst xmlns:p="http://schemas.openxmlformats.org/presentationml/2006/main">
  <p:tag name="PA" val="v4.1.3"/>
</p:tagLst>
</file>

<file path=ppt/tags/tag126.xml><?xml version="1.0" encoding="utf-8"?>
<p:tagLst xmlns:p="http://schemas.openxmlformats.org/presentationml/2006/main">
  <p:tag name="PA" val="v4.1.3"/>
</p:tagLst>
</file>

<file path=ppt/tags/tag127.xml><?xml version="1.0" encoding="utf-8"?>
<p:tagLst xmlns:p="http://schemas.openxmlformats.org/presentationml/2006/main">
  <p:tag name="PA" val="v4.1.3"/>
</p:tagLst>
</file>

<file path=ppt/tags/tag128.xml><?xml version="1.0" encoding="utf-8"?>
<p:tagLst xmlns:p="http://schemas.openxmlformats.org/presentationml/2006/main">
  <p:tag name="PA" val="v4.1.3"/>
</p:tagLst>
</file>

<file path=ppt/tags/tag129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30.xml><?xml version="1.0" encoding="utf-8"?>
<p:tagLst xmlns:p="http://schemas.openxmlformats.org/presentationml/2006/main">
  <p:tag name="PA" val="v4.1.3"/>
</p:tagLst>
</file>

<file path=ppt/tags/tag131.xml><?xml version="1.0" encoding="utf-8"?>
<p:tagLst xmlns:p="http://schemas.openxmlformats.org/presentationml/2006/main">
  <p:tag name="PA" val="v4.1.3"/>
</p:tagLst>
</file>

<file path=ppt/tags/tag132.xml><?xml version="1.0" encoding="utf-8"?>
<p:tagLst xmlns:p="http://schemas.openxmlformats.org/presentationml/2006/main">
  <p:tag name="PA" val="v4.1.3"/>
</p:tagLst>
</file>

<file path=ppt/tags/tag133.xml><?xml version="1.0" encoding="utf-8"?>
<p:tagLst xmlns:p="http://schemas.openxmlformats.org/presentationml/2006/main">
  <p:tag name="PA" val="v4.1.3"/>
</p:tagLst>
</file>

<file path=ppt/tags/tag134.xml><?xml version="1.0" encoding="utf-8"?>
<p:tagLst xmlns:p="http://schemas.openxmlformats.org/presentationml/2006/main">
  <p:tag name="PA" val="v4.1.3"/>
</p:tagLst>
</file>

<file path=ppt/tags/tag135.xml><?xml version="1.0" encoding="utf-8"?>
<p:tagLst xmlns:p="http://schemas.openxmlformats.org/presentationml/2006/main">
  <p:tag name="PA" val="v4.1.3"/>
</p:tagLst>
</file>

<file path=ppt/tags/tag136.xml><?xml version="1.0" encoding="utf-8"?>
<p:tagLst xmlns:p="http://schemas.openxmlformats.org/presentationml/2006/main">
  <p:tag name="PA" val="v4.1.3"/>
</p:tagLst>
</file>

<file path=ppt/tags/tag137.xml><?xml version="1.0" encoding="utf-8"?>
<p:tagLst xmlns:p="http://schemas.openxmlformats.org/presentationml/2006/main">
  <p:tag name="PA" val="v4.1.3"/>
</p:tagLst>
</file>

<file path=ppt/tags/tag138.xml><?xml version="1.0" encoding="utf-8"?>
<p:tagLst xmlns:p="http://schemas.openxmlformats.org/presentationml/2006/main">
  <p:tag name="PA" val="v4.1.3"/>
</p:tagLst>
</file>

<file path=ppt/tags/tag139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40.xml><?xml version="1.0" encoding="utf-8"?>
<p:tagLst xmlns:p="http://schemas.openxmlformats.org/presentationml/2006/main">
  <p:tag name="PA" val="v4.1.3"/>
</p:tagLst>
</file>

<file path=ppt/tags/tag141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KSO_WM_UNIT_TABLE_BEAUTIFY" val="smartTable{96ea23f8-7a36-4a1e-985d-594a5ee05162}"/>
  <p:tag name="TABLE_ENDDRAG_ORIGIN_RECT" val="753*413"/>
  <p:tag name="TABLE_ENDDRAG_RECT" val="119*90*753*413"/>
  <p:tag name="TABLE_SKINIDX" val="4"/>
  <p:tag name="TABLE_COLORIDX" val="l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KSO_WM_UNIT_PLACING_PICTURE_USER_VIEWPORT" val="{&quot;height&quot;:4248,&quot;width&quot;:10530}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4635</Words>
  <Application>WPS 演示</Application>
  <PresentationFormat>宽屏</PresentationFormat>
  <Paragraphs>383</Paragraphs>
  <Slides>29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微软雅黑</vt:lpstr>
      <vt:lpstr>Impact</vt:lpstr>
      <vt:lpstr>Arial Unicode MS</vt:lpstr>
      <vt:lpstr>等线</vt:lpstr>
      <vt:lpstr>等线 Light</vt:lpstr>
      <vt:lpstr>Office 主题​​</vt:lpstr>
      <vt:lpstr>1_Office 主题​​</vt:lpstr>
      <vt:lpstr>Package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锐旗设计; https:/9ppt.taobao.com</cp:keywords>
  <cp:category>锐旗设计; https://9ppt.taobao.com</cp:category>
  <cp:lastModifiedBy>MXMXM</cp:lastModifiedBy>
  <cp:revision>54</cp:revision>
  <dcterms:created xsi:type="dcterms:W3CDTF">2016-08-30T15:34:00Z</dcterms:created>
  <dcterms:modified xsi:type="dcterms:W3CDTF">2021-01-22T04:05:13Z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