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0" r:id="rId7"/>
    <p:sldId id="261" r:id="rId8"/>
    <p:sldId id="258" r:id="rId9"/>
    <p:sldId id="295" r:id="rId10"/>
    <p:sldId id="264" r:id="rId11"/>
    <p:sldId id="290" r:id="rId12"/>
    <p:sldId id="289" r:id="rId13"/>
    <p:sldId id="291" r:id="rId14"/>
    <p:sldId id="293" r:id="rId15"/>
    <p:sldId id="292" r:id="rId16"/>
    <p:sldId id="270" r:id="rId17"/>
    <p:sldId id="296" r:id="rId18"/>
    <p:sldId id="273" r:id="rId19"/>
    <p:sldId id="276" r:id="rId20"/>
    <p:sldId id="297" r:id="rId21"/>
    <p:sldId id="298" r:id="rId22"/>
    <p:sldId id="299" r:id="rId23"/>
    <p:sldId id="300" r:id="rId24"/>
    <p:sldId id="301" r:id="rId25"/>
    <p:sldId id="320" r:id="rId26"/>
    <p:sldId id="282" r:id="rId27"/>
    <p:sldId id="283" r:id="rId28"/>
    <p:sldId id="306" r:id="rId29"/>
    <p:sldId id="324" r:id="rId30"/>
    <p:sldId id="322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28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emf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emf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emf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emf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jpe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3" Type="http://schemas.openxmlformats.org/officeDocument/2006/relationships/slideLayout" Target="../slideLayouts/slideLayout12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oleObject" Target="../embeddings/oleObject3.bin"/><Relationship Id="rId7" Type="http://schemas.openxmlformats.org/officeDocument/2006/relationships/image" Target="../media/image21.jpeg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0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9" Type="http://schemas.openxmlformats.org/officeDocument/2006/relationships/tags" Target="../tags/tag48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7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7" Type="http://schemas.openxmlformats.org/officeDocument/2006/relationships/slideLayout" Target="../slideLayouts/slideLayout12.xml"/><Relationship Id="rId26" Type="http://schemas.openxmlformats.org/officeDocument/2006/relationships/image" Target="../media/image2.png"/><Relationship Id="rId25" Type="http://schemas.openxmlformats.org/officeDocument/2006/relationships/image" Target="../media/image1.png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emf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2757170" y="2784475"/>
            <a:ext cx="6769735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数据库课程设计答辩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3"/>
            </p:custDataLst>
          </p:nvPr>
        </p:nvGrpSpPr>
        <p:grpSpPr>
          <a:xfrm>
            <a:off x="4705518" y="4869877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4"/>
            </p:custDataLst>
          </p:nvPr>
        </p:nvGrpSpPr>
        <p:grpSpPr bwMode="auto">
          <a:xfrm>
            <a:off x="4684339" y="445649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5253" y="4801415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组员：宫珍妮，王昕颖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55241" y="4388030"/>
            <a:ext cx="17830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：想穿越到过年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0" grpId="0" animBg="1"/>
      <p:bldP spid="22" grpId="0"/>
      <p:bldP spid="34" grpId="0" bldLvl="0" animBg="1"/>
      <p:bldP spid="3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3681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研究生学术交流情况的ER图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375674"/>
            <a:ext cx="11639550" cy="43544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88632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研究生参与项目情况的ER图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pic>
        <p:nvPicPr>
          <p:cNvPr id="2" name="图片 1" descr="part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1223010"/>
            <a:ext cx="9922510" cy="4714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10" y="227965"/>
            <a:ext cx="9560560" cy="662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0040" y="5487670"/>
          <a:ext cx="971550" cy="952500"/>
        </p:xfrm>
        <a:graphic>
          <a:graphicData uri="http://schemas.openxmlformats.org/presentationml/2006/ole"/>
        </a:graphic>
      </p:graphicFrame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59"/>
            <a:ext cx="19431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关系模式分析及修改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8" grpId="0" animBg="1" autoUpdateAnimBg="0"/>
      <p:bldP spid="39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4500" y="1007745"/>
            <a:ext cx="113030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表助教选择（</a:t>
            </a:r>
            <a:r>
              <a:rPr lang="zh-CN" altLang="en-US" sz="1600" u="sng"/>
              <a:t>课程id，研究生助教评定id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zh-CN" altLang="en-US" sz="1600"/>
              <a:t>表参与项目认定表（</a:t>
            </a:r>
            <a:r>
              <a:rPr lang="zh-CN" altLang="en-US" sz="1600" u="sng"/>
              <a:t>参与项目id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导师id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项目id</a:t>
            </a:r>
            <a:r>
              <a:rPr lang="zh-CN" altLang="en-US" sz="1600"/>
              <a:t>，承担工作，开始时间，结束时间，审批状态，审批时间，折合费用，是否为负责人）</a:t>
            </a:r>
            <a:endParaRPr lang="zh-CN" altLang="en-US" sz="1600"/>
          </a:p>
          <a:p>
            <a:r>
              <a:rPr lang="zh-CN" altLang="en-US" sz="1600"/>
              <a:t>表学术交流活动表（</a:t>
            </a:r>
            <a:r>
              <a:rPr lang="zh-CN" altLang="en-US" sz="1600" u="sng"/>
              <a:t>学术交流活动id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负责人id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研究生学号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管理员id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导师id</a:t>
            </a:r>
            <a:r>
              <a:rPr lang="zh-CN" altLang="en-US" sz="1600"/>
              <a:t>，学术交流活动名称，报告英文名称，报告中文名称，国家，省，市，学术交流质量，参会照片，备注，审核状态，导师审批时间，学科负责人审批时间）</a:t>
            </a:r>
            <a:endParaRPr lang="zh-CN" altLang="en-US" sz="1600"/>
          </a:p>
          <a:p>
            <a:r>
              <a:rPr lang="zh-CN" altLang="en-US" sz="1600"/>
              <a:t>表学科（</a:t>
            </a:r>
            <a:r>
              <a:rPr lang="zh-CN" altLang="en-US" sz="1600" u="sng"/>
              <a:t>学科id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负责人id</a:t>
            </a:r>
            <a:r>
              <a:rPr lang="zh-CN" altLang="en-US" sz="1600"/>
              <a:t>，学科名，学科类别名称，学科简介）</a:t>
            </a:r>
            <a:endParaRPr lang="zh-CN" altLang="en-US" sz="1600"/>
          </a:p>
          <a:p>
            <a:r>
              <a:rPr lang="zh-CN" altLang="en-US" sz="1600"/>
              <a:t>表学科负责人（</a:t>
            </a:r>
            <a:r>
              <a:rPr lang="zh-CN" altLang="en-US" sz="1600" u="sng"/>
              <a:t>负责人id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教师id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学科id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管理员id</a:t>
            </a:r>
            <a:r>
              <a:rPr lang="zh-CN" altLang="en-US" sz="1600"/>
              <a:t>，是否为学科负责人）</a:t>
            </a:r>
            <a:endParaRPr lang="zh-CN" altLang="en-US" sz="1600"/>
          </a:p>
          <a:p>
            <a:r>
              <a:rPr lang="zh-CN" altLang="en-US" sz="1600"/>
              <a:t>表导师（</a:t>
            </a:r>
            <a:r>
              <a:rPr lang="zh-CN" altLang="en-US" sz="1600" u="sng"/>
              <a:t>导师id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教师id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管理员id</a:t>
            </a:r>
            <a:r>
              <a:rPr lang="zh-CN" altLang="en-US" sz="1600"/>
              <a:t>，是否为导师）</a:t>
            </a:r>
            <a:endParaRPr lang="zh-CN" altLang="en-US" sz="1600"/>
          </a:p>
          <a:p>
            <a:r>
              <a:rPr lang="zh-CN" altLang="en-US" sz="1600"/>
              <a:t>表志愿选择（</a:t>
            </a:r>
            <a:r>
              <a:rPr lang="zh-CN" altLang="en-US" sz="1600" u="sng"/>
              <a:t>志愿id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课程id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研究生学号</a:t>
            </a:r>
            <a:r>
              <a:rPr lang="zh-CN" altLang="en-US" sz="1600"/>
              <a:t>，志愿选择时间）</a:t>
            </a:r>
            <a:endParaRPr lang="zh-CN" altLang="en-US" sz="1600"/>
          </a:p>
          <a:p>
            <a:r>
              <a:rPr lang="zh-CN" altLang="en-US" sz="1600"/>
              <a:t>表授课教师（</a:t>
            </a:r>
            <a:r>
              <a:rPr lang="zh-CN" altLang="en-US" sz="1600" u="sng"/>
              <a:t>授课教师id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管理员id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教师id</a:t>
            </a:r>
            <a:r>
              <a:rPr lang="zh-CN" altLang="en-US" sz="1600"/>
              <a:t>，是否为授课教师）</a:t>
            </a:r>
            <a:endParaRPr lang="zh-CN" altLang="en-US" sz="1600"/>
          </a:p>
          <a:p>
            <a:r>
              <a:rPr lang="zh-CN" altLang="en-US" sz="1600"/>
              <a:t>表授课教师教授课程（</a:t>
            </a:r>
            <a:r>
              <a:rPr lang="zh-CN" altLang="en-US" sz="1600" u="sng"/>
              <a:t>授课教师id，课程id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zh-CN" altLang="en-US" sz="1600"/>
              <a:t>表教师（</a:t>
            </a:r>
            <a:r>
              <a:rPr lang="zh-CN" altLang="en-US" sz="1600" u="sng"/>
              <a:t>教师id</a:t>
            </a:r>
            <a:r>
              <a:rPr lang="zh-CN" altLang="en-US" sz="1600"/>
              <a:t>，教师姓名，职称，电话，出生日期，邮箱地址，性别）</a:t>
            </a:r>
            <a:endParaRPr lang="zh-CN" altLang="en-US" sz="1600"/>
          </a:p>
          <a:p>
            <a:r>
              <a:rPr lang="zh-CN" altLang="en-US" sz="1600"/>
              <a:t>表教师与学科（</a:t>
            </a:r>
            <a:r>
              <a:rPr lang="zh-CN" altLang="en-US" sz="1600" u="sng"/>
              <a:t>学科id，教师id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zh-CN" altLang="en-US" sz="1600"/>
              <a:t>表用户（</a:t>
            </a:r>
            <a:r>
              <a:rPr lang="zh-CN" altLang="en-US" sz="1600" u="sng"/>
              <a:t>用户id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用户角色id</a:t>
            </a:r>
            <a:r>
              <a:rPr lang="zh-CN" altLang="en-US" sz="1600"/>
              <a:t>，用户密码，上次登录时间，上次登录地点）</a:t>
            </a:r>
            <a:endParaRPr lang="zh-CN" altLang="en-US" sz="1600"/>
          </a:p>
          <a:p>
            <a:r>
              <a:rPr lang="zh-CN" altLang="en-US" sz="1600"/>
              <a:t>表用户角色（</a:t>
            </a:r>
            <a:r>
              <a:rPr lang="zh-CN" altLang="en-US" sz="1600" u="sng"/>
              <a:t>用户角色id</a:t>
            </a:r>
            <a:r>
              <a:rPr lang="zh-CN" altLang="en-US" sz="1600"/>
              <a:t>，用户角色名，对应角色id）</a:t>
            </a:r>
            <a:endParaRPr lang="zh-CN" altLang="en-US" sz="1600"/>
          </a:p>
          <a:p>
            <a:r>
              <a:rPr lang="zh-CN" altLang="en-US" sz="1600"/>
              <a:t>表研究生（</a:t>
            </a:r>
            <a:r>
              <a:rPr lang="zh-CN" altLang="en-US" sz="1600" u="sng"/>
              <a:t>研究生学号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管理员id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教师id</a:t>
            </a:r>
            <a:r>
              <a:rPr lang="zh-CN" altLang="en-US" sz="1600"/>
              <a:t>，研究生姓名，联系方式，出生日期，性别，邮箱）</a:t>
            </a:r>
            <a:endParaRPr lang="zh-CN" altLang="en-US" sz="1600"/>
          </a:p>
          <a:p>
            <a:r>
              <a:rPr lang="zh-CN" altLang="en-US" sz="1600"/>
              <a:t>表研究生助教评定（</a:t>
            </a:r>
            <a:r>
              <a:rPr lang="zh-CN" altLang="en-US" sz="1600" u="sng"/>
              <a:t>研究生助教评定id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管理员id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研究生学号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授课教师id</a:t>
            </a:r>
            <a:r>
              <a:rPr lang="zh-CN" altLang="en-US" sz="1600"/>
              <a:t>，助教工作自述，授课教师评价，授课教师评价结果，审核结果，审核时间）</a:t>
            </a:r>
            <a:endParaRPr lang="zh-CN" altLang="en-US" sz="1600"/>
          </a:p>
          <a:p>
            <a:r>
              <a:rPr lang="zh-CN" altLang="en-US" sz="1600"/>
              <a:t>表研究生参与项目（</a:t>
            </a:r>
            <a:r>
              <a:rPr lang="zh-CN" altLang="en-US" sz="1600" u="sng"/>
              <a:t>研究生学号，参与项目id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zh-CN" altLang="en-US" sz="1600"/>
              <a:t>表研究生培养管理员（</a:t>
            </a:r>
            <a:r>
              <a:rPr lang="zh-CN" altLang="en-US" sz="1600" u="sng"/>
              <a:t>管理员id</a:t>
            </a:r>
            <a:r>
              <a:rPr lang="zh-CN" altLang="en-US" sz="1600"/>
              <a:t>，管理员姓名，职务，联系方式，邮箱）</a:t>
            </a:r>
            <a:endParaRPr lang="zh-CN" altLang="en-US" sz="1600"/>
          </a:p>
          <a:p>
            <a:r>
              <a:rPr lang="zh-CN" altLang="en-US" sz="1600"/>
              <a:t>表课程（</a:t>
            </a:r>
            <a:r>
              <a:rPr lang="zh-CN" altLang="en-US" sz="1600" u="sng"/>
              <a:t>课程id</a:t>
            </a:r>
            <a:r>
              <a:rPr lang="zh-CN" altLang="en-US" sz="1600"/>
              <a:t>，课程名，课程性质，课程开始时间，课程结束时间，授课对象，选课人数，学时）</a:t>
            </a:r>
            <a:endParaRPr lang="zh-CN" altLang="en-US" sz="1600"/>
          </a:p>
          <a:p>
            <a:r>
              <a:rPr lang="zh-CN" altLang="en-US" sz="1600"/>
              <a:t>表项目（</a:t>
            </a:r>
            <a:r>
              <a:rPr lang="zh-CN" altLang="en-US" sz="1600" u="sng"/>
              <a:t>项目id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项目类别id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管理员id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导师id</a:t>
            </a:r>
            <a:r>
              <a:rPr lang="zh-CN" altLang="en-US" sz="1600"/>
              <a:t>，项目名称，开始时间，结束时间，经费数量，审批状态，审批时间）</a:t>
            </a:r>
            <a:endParaRPr lang="zh-CN" altLang="en-US" sz="1600"/>
          </a:p>
          <a:p>
            <a:r>
              <a:rPr lang="zh-CN" altLang="en-US" sz="1600"/>
              <a:t>表项目类别（</a:t>
            </a:r>
            <a:r>
              <a:rPr lang="zh-CN" altLang="en-US" sz="1600" u="sng"/>
              <a:t>项目类别id</a:t>
            </a:r>
            <a:r>
              <a:rPr lang="zh-CN" altLang="en-US" sz="1600"/>
              <a:t>，项目类别名称）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整体关系模式图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781050"/>
            <a:ext cx="11247755" cy="6012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284273" y="3569060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测试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视图编写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触发器编写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005" y="2760980"/>
            <a:ext cx="349186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数据库测试与实施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8" grpId="0" animBg="1" autoUpdateAnimBg="0"/>
      <p:bldP spid="39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87395" y="3034665"/>
          <a:ext cx="971550" cy="952500"/>
        </p:xfrm>
        <a:graphic>
          <a:graphicData uri="http://schemas.openxmlformats.org/presentationml/2006/ole"/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75" y="1148080"/>
            <a:ext cx="5756275" cy="5403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语句测试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endParaRPr lang="en-US" altLang="zh-CN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99720" y="932815"/>
            <a:ext cx="1122108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200" b="0" dirty="0">
                <a:ea typeface="宋体" panose="02010600030101010101" pitchFamily="2" charset="-122"/>
              </a:rPr>
              <a:t>/*登录*/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* FROM [user] WHERE </a:t>
            </a:r>
            <a:r>
              <a:rPr lang="en-US" sz="1200" b="0" dirty="0" err="1">
                <a:latin typeface="宋体" panose="02010600030101010101" pitchFamily="2" charset="-122"/>
              </a:rPr>
              <a:t>userid</a:t>
            </a:r>
            <a:r>
              <a:rPr lang="en-US" sz="1200" b="0" dirty="0">
                <a:latin typeface="宋体" panose="02010600030101010101" pitchFamily="2" charset="-122"/>
              </a:rPr>
              <a:t>='t000000001' and password=123456;</a:t>
            </a:r>
            <a:endParaRPr lang="zh-CN" sz="1200" b="0" dirty="0">
              <a:ea typeface="宋体" panose="02010600030101010101" pitchFamily="2" charset="-122"/>
            </a:endParaRPr>
          </a:p>
          <a:p>
            <a:pPr indent="0"/>
            <a:r>
              <a:rPr lang="zh-CN" sz="1200" b="0" dirty="0">
                <a:ea typeface="宋体" panose="02010600030101010101" pitchFamily="2" charset="-122"/>
              </a:rPr>
              <a:t>/*指定学科和日期范围内助教结果为合格的学生信息相关课程信息*/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* FROM </a:t>
            </a:r>
            <a:r>
              <a:rPr lang="en-US" sz="1200" b="0" dirty="0" err="1">
                <a:latin typeface="宋体" panose="02010600030101010101" pitchFamily="2" charset="-122"/>
              </a:rPr>
              <a:t>dbo.course</a:t>
            </a:r>
            <a:r>
              <a:rPr lang="en-US" sz="1200" b="0" dirty="0">
                <a:latin typeface="宋体" panose="02010600030101010101" pitchFamily="2" charset="-122"/>
              </a:rPr>
              <a:t> 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where </a:t>
            </a:r>
            <a:r>
              <a:rPr lang="en-US" sz="1200" b="0" dirty="0" err="1">
                <a:latin typeface="宋体" panose="02010600030101010101" pitchFamily="2" charset="-122"/>
              </a:rPr>
              <a:t>course_starttime</a:t>
            </a:r>
            <a:r>
              <a:rPr lang="en-US" sz="1200" b="0" dirty="0">
                <a:latin typeface="宋体" panose="02010600030101010101" pitchFamily="2" charset="-122"/>
              </a:rPr>
              <a:t>&gt;='2020-02-01' and '2020-07-01'&gt;=</a:t>
            </a:r>
            <a:r>
              <a:rPr lang="en-US" sz="1200" b="0" dirty="0" err="1">
                <a:latin typeface="宋体" panose="02010600030101010101" pitchFamily="2" charset="-122"/>
              </a:rPr>
              <a:t>course_endtime</a:t>
            </a:r>
            <a:r>
              <a:rPr lang="en-US" sz="1200" b="0" dirty="0">
                <a:latin typeface="宋体" panose="02010600030101010101" pitchFamily="2" charset="-122"/>
              </a:rPr>
              <a:t> and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in(select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dbo.assistant_chose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where </a:t>
            </a:r>
            <a:r>
              <a:rPr lang="en-US" sz="1200" b="0" dirty="0" err="1">
                <a:latin typeface="宋体" panose="02010600030101010101" pitchFamily="2" charset="-122"/>
              </a:rPr>
              <a:t>assessment_id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assessment_id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dbo.assistant_assessment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postgraduate_id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postgraduate_id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dbo.postgraduate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dbo.teacher_subject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subject_id</a:t>
            </a:r>
            <a:r>
              <a:rPr lang="en-US" sz="1200" b="0" dirty="0">
                <a:latin typeface="宋体" panose="02010600030101010101" pitchFamily="2" charset="-122"/>
              </a:rPr>
              <a:t>='s000000001'))))</a:t>
            </a:r>
            <a:endParaRPr lang="zh-CN" sz="1200" b="0" dirty="0">
              <a:ea typeface="宋体" panose="02010600030101010101" pitchFamily="2" charset="-122"/>
            </a:endParaRPr>
          </a:p>
          <a:p>
            <a:pPr indent="0"/>
            <a:r>
              <a:rPr lang="zh-CN" sz="1200" b="0" dirty="0">
                <a:ea typeface="宋体" panose="02010600030101010101" pitchFamily="2" charset="-122"/>
              </a:rPr>
              <a:t>/*l每名授课教师已经确定的助教总人数*/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count (*) as </a:t>
            </a:r>
            <a:r>
              <a:rPr lang="en-US" sz="1200" b="0" dirty="0" err="1">
                <a:latin typeface="宋体" panose="02010600030101010101" pitchFamily="2" charset="-122"/>
              </a:rPr>
              <a:t>assistantnum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dbo.assistant_chose</a:t>
            </a:r>
            <a:r>
              <a:rPr lang="en-US" sz="1200" b="0" dirty="0">
                <a:latin typeface="宋体" panose="02010600030101010101" pitchFamily="2" charset="-122"/>
              </a:rPr>
              <a:t> t WHERE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 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dbo.instructor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='t000000001'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)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)</a:t>
            </a:r>
            <a:endParaRPr lang="zh-CN" sz="1200" b="0" dirty="0">
              <a:ea typeface="宋体" panose="02010600030101010101" pitchFamily="2" charset="-122"/>
            </a:endParaRPr>
          </a:p>
          <a:p>
            <a:pPr indent="0"/>
            <a:r>
              <a:rPr lang="zh-CN" sz="1200" b="0" dirty="0">
                <a:ea typeface="宋体" panose="02010600030101010101" pitchFamily="2" charset="-122"/>
              </a:rPr>
              <a:t>/*指定日期范围内和学科下研究生助教数量*/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SELECT count (*)as </a:t>
            </a:r>
            <a:r>
              <a:rPr lang="en-US" sz="1200" b="0" dirty="0" err="1">
                <a:latin typeface="宋体" panose="02010600030101010101" pitchFamily="2" charset="-122"/>
              </a:rPr>
              <a:t>post_assistantnum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dbo.assistant_chose</a:t>
            </a:r>
            <a:r>
              <a:rPr lang="en-US" sz="1200" b="0" dirty="0">
                <a:latin typeface="宋体" panose="02010600030101010101" pitchFamily="2" charset="-122"/>
              </a:rPr>
              <a:t> t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WHERE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 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dbo.course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where </a:t>
            </a:r>
            <a:r>
              <a:rPr lang="en-US" sz="1200" b="0" dirty="0" err="1">
                <a:latin typeface="宋体" panose="02010600030101010101" pitchFamily="2" charset="-122"/>
              </a:rPr>
              <a:t>course_starttime</a:t>
            </a:r>
            <a:r>
              <a:rPr lang="en-US" sz="1200" b="0" dirty="0">
                <a:latin typeface="宋体" panose="02010600030101010101" pitchFamily="2" charset="-122"/>
              </a:rPr>
              <a:t>&gt;='2020-02-01' and '2020-07-01'&gt;=</a:t>
            </a:r>
            <a:r>
              <a:rPr lang="en-US" sz="1200" b="0" dirty="0" err="1">
                <a:latin typeface="宋体" panose="02010600030101010101" pitchFamily="2" charset="-122"/>
              </a:rPr>
              <a:t>course_endtime</a:t>
            </a:r>
            <a:r>
              <a:rPr lang="en-US" sz="1200" b="0" dirty="0">
                <a:latin typeface="宋体" panose="02010600030101010101" pitchFamily="2" charset="-122"/>
              </a:rPr>
              <a:t> and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course_id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instructor_id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dbo.instructor</a:t>
            </a:r>
            <a:r>
              <a:rPr lang="en-US" sz="1200" b="0" dirty="0">
                <a:latin typeface="宋体" panose="02010600030101010101" pitchFamily="2" charset="-122"/>
              </a:rPr>
              <a:t> where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in(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select </a:t>
            </a:r>
            <a:r>
              <a:rPr lang="en-US" sz="1200" b="0" dirty="0" err="1">
                <a:latin typeface="宋体" panose="02010600030101010101" pitchFamily="2" charset="-122"/>
              </a:rPr>
              <a:t>teacher_id</a:t>
            </a:r>
            <a:r>
              <a:rPr lang="en-US" sz="1200" b="0" dirty="0">
                <a:latin typeface="宋体" panose="02010600030101010101" pitchFamily="2" charset="-122"/>
              </a:rPr>
              <a:t> from </a:t>
            </a:r>
            <a:r>
              <a:rPr lang="en-US" sz="1200" b="0" dirty="0" err="1">
                <a:latin typeface="宋体" panose="02010600030101010101" pitchFamily="2" charset="-122"/>
              </a:rPr>
              <a:t>dbo.teacher_subject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                where </a:t>
            </a:r>
            <a:r>
              <a:rPr lang="en-US" sz="1200" b="0" dirty="0" err="1">
                <a:latin typeface="宋体" panose="02010600030101010101" pitchFamily="2" charset="-122"/>
              </a:rPr>
              <a:t>subject_id</a:t>
            </a:r>
            <a:r>
              <a:rPr lang="en-US" sz="1200" b="0" dirty="0">
                <a:latin typeface="宋体" panose="02010600030101010101" pitchFamily="2" charset="-122"/>
              </a:rPr>
              <a:t>='s000000001' ) ) )</a:t>
            </a:r>
            <a:endParaRPr lang="en-US" sz="1200" b="0" dirty="0">
              <a:latin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宋体" panose="02010600030101010101" pitchFamily="2" charset="-122"/>
              </a:rPr>
              <a:t>        )</a:t>
            </a:r>
            <a:endParaRPr lang="zh-CN" altLang="en-US" dirty="0"/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5964555" y="2051050"/>
            <a:ext cx="592455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46430" y="83889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sz="1200" b="0">
              <a:latin typeface="宋体" panose="02010600030101010101" pitchFamily="2" charset="-122"/>
            </a:endParaRPr>
          </a:p>
          <a:p>
            <a:pPr indent="0"/>
            <a:r>
              <a:rPr lang="en-US" sz="1200" b="0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5-6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8625" y="1226830"/>
            <a:ext cx="95008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指定时间范围内各学科参与国外学术交流的学生信息*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postgraduate_name,postgraduate_sex,postgraduate_birth,postgraduate_phone,postgraduate_email 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postgraduate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in (select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academic_exchange,teacher_subject,tutor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&gt; '2020-01-01'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'2020-02-04' and country != 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academic_exchange.postgraduate_id,subject_id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指定时间范围内某个学科参与国外学术交流的学生人数*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ad_count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postgraduate,academic_exchange,teacher_subject,tutor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&gt; '2020-01-01'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'2020-02-04'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's000000001' and country != 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4270469"/>
            <a:ext cx="9353550" cy="2085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696685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0241908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7333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" name="PA_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113019" y="272912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953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466964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9"/>
            </p:custDataLst>
          </p:nvPr>
        </p:nvGrpSpPr>
        <p:grpSpPr>
          <a:xfrm>
            <a:off x="2889552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10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11"/>
            </p:custDataLst>
          </p:nvPr>
        </p:nvGrpSpPr>
        <p:grpSpPr>
          <a:xfrm>
            <a:off x="7300685" y="342900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12"/>
            </p:custDataLst>
          </p:nvPr>
        </p:nvGrpSpPr>
        <p:grpSpPr>
          <a:xfrm>
            <a:off x="9493552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_矩形 58"/>
          <p:cNvSpPr/>
          <p:nvPr>
            <p:custDataLst>
              <p:tags r:id="rId13"/>
            </p:custDataLst>
          </p:nvPr>
        </p:nvSpPr>
        <p:spPr>
          <a:xfrm>
            <a:off x="5238749" y="4149053"/>
            <a:ext cx="1714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关系模式分析及修改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PA_矩形 59"/>
          <p:cNvSpPr/>
          <p:nvPr>
            <p:custDataLst>
              <p:tags r:id="rId14"/>
            </p:custDataLst>
          </p:nvPr>
        </p:nvSpPr>
        <p:spPr>
          <a:xfrm>
            <a:off x="3205335" y="4149053"/>
            <a:ext cx="13741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分别绘图和总结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5"/>
            </p:custDataLst>
          </p:nvPr>
        </p:nvSpPr>
        <p:spPr>
          <a:xfrm>
            <a:off x="1257013" y="4149052"/>
            <a:ext cx="8636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PA_矩形 61"/>
          <p:cNvSpPr/>
          <p:nvPr>
            <p:custDataLst>
              <p:tags r:id="rId16"/>
            </p:custDataLst>
          </p:nvPr>
        </p:nvSpPr>
        <p:spPr>
          <a:xfrm>
            <a:off x="10199156" y="4149053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层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Test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17"/>
            </p:custDataLst>
          </p:nvPr>
        </p:nvSpPr>
        <p:spPr>
          <a:xfrm>
            <a:off x="7791729" y="4149053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测试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视图编写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触发器编写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8"/>
            </p:custDataLst>
          </p:nvPr>
        </p:nvSpPr>
        <p:spPr>
          <a:xfrm>
            <a:off x="5394959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关系模式设计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9"/>
            </p:custDataLst>
          </p:nvPr>
        </p:nvSpPr>
        <p:spPr>
          <a:xfrm>
            <a:off x="3165332" y="3556386"/>
            <a:ext cx="14541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E-R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图模型设计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20"/>
            </p:custDataLst>
          </p:nvPr>
        </p:nvSpPr>
        <p:spPr>
          <a:xfrm>
            <a:off x="930036" y="3556386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21"/>
            </p:custDataLst>
          </p:nvPr>
        </p:nvSpPr>
        <p:spPr>
          <a:xfrm>
            <a:off x="9912771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持久层框架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22"/>
            </p:custDataLst>
          </p:nvPr>
        </p:nvSpPr>
        <p:spPr>
          <a:xfrm>
            <a:off x="7404380" y="3556386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数据库测试与实施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6" grpId="0"/>
      <p:bldP spid="69" grpId="0" animBg="1"/>
      <p:bldP spid="70" grpId="0" animBg="1"/>
      <p:bldP spid="71" grpId="0" animBg="1"/>
      <p:bldP spid="72" grpId="0" animBg="1"/>
      <p:bldP spid="73" grpId="0" animBg="1"/>
      <p:bldP spid="59" grpId="0"/>
      <p:bldP spid="60" grpId="0"/>
      <p:bldP spid="61" grpId="0"/>
      <p:bldP spid="62" grpId="0"/>
      <p:bldP spid="63" grpId="0" animBg="1" autoUpdateAnimBg="0"/>
      <p:bldP spid="64" grpId="0"/>
      <p:bldP spid="65" grpId="0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7-10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86715" y="1236980"/>
            <a:ext cx="1122108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1200" b="0" dirty="0"/>
              <a:t>/*</a:t>
            </a:r>
            <a:r>
              <a:rPr sz="1200" b="0" dirty="0" err="1"/>
              <a:t>某个项目已经分配的折合费用</a:t>
            </a:r>
            <a:r>
              <a:rPr sz="1200" b="0" dirty="0"/>
              <a:t>*/</a:t>
            </a:r>
            <a:endParaRPr sz="1200" b="0" dirty="0"/>
          </a:p>
          <a:p>
            <a:pPr indent="0"/>
            <a:r>
              <a:rPr sz="1200" b="0" dirty="0"/>
              <a:t>select </a:t>
            </a:r>
            <a:r>
              <a:rPr sz="1200" b="0" dirty="0" err="1"/>
              <a:t>costequivalent</a:t>
            </a:r>
            <a:endParaRPr sz="1200" b="0" dirty="0"/>
          </a:p>
          <a:p>
            <a:pPr indent="0"/>
            <a:r>
              <a:rPr sz="1200" b="0" dirty="0"/>
              <a:t>from </a:t>
            </a:r>
            <a:r>
              <a:rPr sz="1200" b="0" dirty="0" err="1"/>
              <a:t>participate_project,Project</a:t>
            </a:r>
            <a:endParaRPr sz="1200" b="0" dirty="0"/>
          </a:p>
          <a:p>
            <a:pPr indent="0"/>
            <a:r>
              <a:rPr sz="1200" b="0" dirty="0"/>
              <a:t>where </a:t>
            </a:r>
            <a:r>
              <a:rPr sz="1200" b="0" dirty="0" err="1"/>
              <a:t>participate_project.project_id</a:t>
            </a:r>
            <a:r>
              <a:rPr sz="1200" b="0" dirty="0"/>
              <a:t>=</a:t>
            </a:r>
            <a:r>
              <a:rPr sz="1200" b="0" dirty="0" err="1"/>
              <a:t>Project.project_id</a:t>
            </a:r>
            <a:r>
              <a:rPr sz="1200" b="0" dirty="0"/>
              <a:t> and </a:t>
            </a:r>
            <a:r>
              <a:rPr sz="1200" b="0" dirty="0" err="1"/>
              <a:t>Project.project_name</a:t>
            </a:r>
            <a:r>
              <a:rPr sz="1200" b="0" dirty="0"/>
              <a:t>='项目2'</a:t>
            </a:r>
            <a:endParaRPr sz="1200" b="0" dirty="0"/>
          </a:p>
          <a:p>
            <a:pPr indent="0"/>
            <a:endParaRPr sz="1200" b="0" dirty="0"/>
          </a:p>
          <a:p>
            <a:pPr indent="0"/>
            <a:r>
              <a:rPr sz="1200" b="0" dirty="0"/>
              <a:t>/*</a:t>
            </a:r>
            <a:r>
              <a:rPr sz="1200" b="0" dirty="0" err="1"/>
              <a:t>指定时间范围内某个学科参与经费的总数量</a:t>
            </a:r>
            <a:r>
              <a:rPr sz="1200" b="0" dirty="0"/>
              <a:t>*/</a:t>
            </a:r>
            <a:endParaRPr sz="1200" b="0" dirty="0"/>
          </a:p>
          <a:p>
            <a:pPr indent="0"/>
            <a:r>
              <a:rPr sz="1200" b="0" dirty="0"/>
              <a:t>select </a:t>
            </a:r>
            <a:r>
              <a:rPr sz="1200" b="0" dirty="0" err="1"/>
              <a:t>allfunds</a:t>
            </a:r>
            <a:endParaRPr sz="1200" b="0" dirty="0"/>
          </a:p>
          <a:p>
            <a:pPr indent="0"/>
            <a:r>
              <a:rPr sz="1200" b="0" dirty="0"/>
              <a:t>from Project</a:t>
            </a:r>
            <a:endParaRPr sz="1200" b="0" dirty="0"/>
          </a:p>
          <a:p>
            <a:pPr indent="0"/>
            <a:r>
              <a:rPr sz="1200" b="0" dirty="0"/>
              <a:t>where </a:t>
            </a:r>
            <a:r>
              <a:rPr sz="1200" b="0" dirty="0" err="1"/>
              <a:t>starttime</a:t>
            </a:r>
            <a:r>
              <a:rPr sz="1200" b="0" dirty="0"/>
              <a:t>&gt;='2019.9.13' and </a:t>
            </a:r>
            <a:r>
              <a:rPr sz="1200" b="0" dirty="0" err="1"/>
              <a:t>endtime</a:t>
            </a:r>
            <a:r>
              <a:rPr sz="1200" b="0" dirty="0"/>
              <a:t>&lt;='2020.9.13' and </a:t>
            </a:r>
            <a:endParaRPr sz="1200" b="0" dirty="0"/>
          </a:p>
          <a:p>
            <a:pPr indent="0"/>
            <a:r>
              <a:rPr sz="1200" b="0" dirty="0" err="1"/>
              <a:t>tutor_id</a:t>
            </a:r>
            <a:r>
              <a:rPr sz="1200" b="0" dirty="0"/>
              <a:t> in(select </a:t>
            </a:r>
            <a:r>
              <a:rPr sz="1200" b="0" dirty="0" err="1"/>
              <a:t>tutor_id</a:t>
            </a:r>
            <a:r>
              <a:rPr sz="1200" b="0" dirty="0"/>
              <a:t> from tutor</a:t>
            </a:r>
            <a:endParaRPr sz="1200" b="0" dirty="0"/>
          </a:p>
          <a:p>
            <a:pPr indent="0"/>
            <a:r>
              <a:rPr sz="1200" b="0" dirty="0"/>
              <a:t>where </a:t>
            </a:r>
            <a:r>
              <a:rPr sz="1200" b="0" dirty="0" err="1"/>
              <a:t>teacher_id</a:t>
            </a:r>
            <a:r>
              <a:rPr sz="1200" b="0" dirty="0"/>
              <a:t> in(select </a:t>
            </a:r>
            <a:r>
              <a:rPr sz="1200" b="0" dirty="0" err="1"/>
              <a:t>teacher_id</a:t>
            </a:r>
            <a:r>
              <a:rPr sz="1200" b="0" dirty="0"/>
              <a:t> from </a:t>
            </a:r>
            <a:r>
              <a:rPr sz="1200" b="0" dirty="0" err="1"/>
              <a:t>teacher_subject</a:t>
            </a:r>
            <a:r>
              <a:rPr sz="1200" b="0" dirty="0"/>
              <a:t> where </a:t>
            </a:r>
            <a:r>
              <a:rPr sz="1200" b="0" dirty="0" err="1"/>
              <a:t>subject_id</a:t>
            </a:r>
            <a:r>
              <a:rPr sz="1200" b="0" dirty="0"/>
              <a:t>='s01'))</a:t>
            </a:r>
            <a:endParaRPr sz="1200" b="0" dirty="0"/>
          </a:p>
          <a:p>
            <a:pPr indent="0"/>
            <a:endParaRPr sz="1200" b="0" dirty="0"/>
          </a:p>
          <a:p>
            <a:pPr indent="0"/>
            <a:r>
              <a:rPr sz="1200" b="0" dirty="0"/>
              <a:t>/*</a:t>
            </a:r>
            <a:r>
              <a:rPr sz="1200" b="0" dirty="0" err="1"/>
              <a:t>每名导师项目经费总剩余情况</a:t>
            </a:r>
            <a:r>
              <a:rPr sz="1200" b="0" dirty="0"/>
              <a:t>*/</a:t>
            </a:r>
            <a:endParaRPr sz="1200" b="0" dirty="0"/>
          </a:p>
          <a:p>
            <a:pPr indent="0"/>
            <a:r>
              <a:rPr sz="1200" b="0" dirty="0"/>
              <a:t>select </a:t>
            </a:r>
            <a:r>
              <a:rPr sz="1200" b="0" dirty="0" err="1"/>
              <a:t>tutor.tutor_id,Project.allfunds</a:t>
            </a:r>
            <a:r>
              <a:rPr sz="1200" b="0" dirty="0"/>
              <a:t>-sum(</a:t>
            </a:r>
            <a:r>
              <a:rPr sz="1200" b="0" dirty="0" err="1"/>
              <a:t>costequivalent</a:t>
            </a:r>
            <a:r>
              <a:rPr sz="1200" b="0" dirty="0"/>
              <a:t>) as </a:t>
            </a:r>
            <a:r>
              <a:rPr sz="1200" b="0" dirty="0" err="1"/>
              <a:t>rel</a:t>
            </a:r>
            <a:endParaRPr sz="1200" b="0" dirty="0"/>
          </a:p>
          <a:p>
            <a:pPr indent="0"/>
            <a:r>
              <a:rPr sz="1200" b="0" dirty="0"/>
              <a:t>from postgraduate,participate_project,postgraduate_participate_project,Project,tutor</a:t>
            </a:r>
            <a:endParaRPr sz="1200" b="0" dirty="0"/>
          </a:p>
          <a:p>
            <a:pPr indent="0"/>
            <a:r>
              <a:rPr sz="1200" b="0" dirty="0"/>
              <a:t>where </a:t>
            </a:r>
            <a:r>
              <a:rPr sz="1200" b="0" dirty="0" err="1"/>
              <a:t>postgraduate.postgraduate_id</a:t>
            </a:r>
            <a:r>
              <a:rPr sz="1200" b="0" dirty="0"/>
              <a:t>=</a:t>
            </a:r>
            <a:r>
              <a:rPr sz="1200" b="0" dirty="0" err="1"/>
              <a:t>postgraduate_participate_project.postgraduate_id</a:t>
            </a:r>
            <a:r>
              <a:rPr sz="1200" b="0" dirty="0"/>
              <a:t> </a:t>
            </a:r>
            <a:endParaRPr sz="1200" b="0" dirty="0"/>
          </a:p>
          <a:p>
            <a:pPr indent="0"/>
            <a:r>
              <a:rPr sz="1200" b="0" dirty="0"/>
              <a:t>and </a:t>
            </a:r>
            <a:r>
              <a:rPr sz="1200" b="0" dirty="0" err="1"/>
              <a:t>postgraduate_participate_project.participate_project_id</a:t>
            </a:r>
            <a:r>
              <a:rPr sz="1200" b="0" dirty="0"/>
              <a:t>=</a:t>
            </a:r>
            <a:r>
              <a:rPr sz="1200" b="0" dirty="0" err="1"/>
              <a:t>participate_project.participate_project_id</a:t>
            </a:r>
            <a:endParaRPr sz="1200" b="0" dirty="0"/>
          </a:p>
          <a:p>
            <a:pPr indent="0"/>
            <a:r>
              <a:rPr sz="1200" b="0" dirty="0"/>
              <a:t>and </a:t>
            </a:r>
            <a:r>
              <a:rPr sz="1200" b="0" dirty="0" err="1"/>
              <a:t>participate_project.project_id</a:t>
            </a:r>
            <a:r>
              <a:rPr sz="1200" b="0" dirty="0"/>
              <a:t>=</a:t>
            </a:r>
            <a:r>
              <a:rPr sz="1200" b="0" dirty="0" err="1"/>
              <a:t>Project.project_id</a:t>
            </a:r>
            <a:r>
              <a:rPr sz="1200" b="0" dirty="0"/>
              <a:t> and </a:t>
            </a:r>
            <a:r>
              <a:rPr sz="1200" b="0" dirty="0" err="1"/>
              <a:t>tutor.tutor_id</a:t>
            </a:r>
            <a:r>
              <a:rPr sz="1200" b="0" dirty="0"/>
              <a:t>=</a:t>
            </a:r>
            <a:r>
              <a:rPr sz="1200" b="0" dirty="0" err="1"/>
              <a:t>Project.tutor_id</a:t>
            </a:r>
            <a:r>
              <a:rPr sz="1200" b="0" dirty="0"/>
              <a:t> </a:t>
            </a:r>
            <a:endParaRPr sz="1200" b="0" dirty="0"/>
          </a:p>
          <a:p>
            <a:pPr indent="0"/>
            <a:r>
              <a:rPr sz="1200" b="0" dirty="0"/>
              <a:t>group by tutor.tutor_id,Project.project_id,postgraduate.postgraduate_id,Project.allfunds</a:t>
            </a:r>
            <a:endParaRPr sz="1200" b="0" dirty="0"/>
          </a:p>
          <a:p>
            <a:pPr indent="0"/>
            <a:endParaRPr sz="1200" b="0" dirty="0"/>
          </a:p>
          <a:p>
            <a:pPr indent="0"/>
            <a:r>
              <a:rPr sz="1200" b="0" dirty="0"/>
              <a:t>/*</a:t>
            </a:r>
            <a:r>
              <a:rPr sz="1200" b="0" dirty="0" err="1"/>
              <a:t>指定学生参与项目的基本信息和确认情况</a:t>
            </a:r>
            <a:r>
              <a:rPr sz="1200" b="0" dirty="0"/>
              <a:t>*/</a:t>
            </a:r>
            <a:endParaRPr sz="1200" b="0" dirty="0"/>
          </a:p>
          <a:p>
            <a:pPr indent="0"/>
            <a:r>
              <a:rPr sz="1200" b="0" dirty="0"/>
              <a:t>select distinct Project.project_name,Project.project_id,Project.allfunds,Project.starttime,Project.endtime</a:t>
            </a:r>
            <a:endParaRPr sz="1200" b="0" dirty="0"/>
          </a:p>
          <a:p>
            <a:pPr indent="0"/>
            <a:r>
              <a:rPr sz="1200" b="0" dirty="0"/>
              <a:t>from Project,participate_project,postgraduate_participate_project,tutor,postgraduate</a:t>
            </a:r>
            <a:endParaRPr sz="1200" b="0" dirty="0"/>
          </a:p>
          <a:p>
            <a:pPr indent="0"/>
            <a:r>
              <a:rPr sz="1200" b="0" dirty="0"/>
              <a:t>where </a:t>
            </a:r>
            <a:r>
              <a:rPr sz="1200" b="0" dirty="0" err="1"/>
              <a:t>postgraduate.postgraduate_id</a:t>
            </a:r>
            <a:r>
              <a:rPr sz="1200" b="0" dirty="0"/>
              <a:t>=</a:t>
            </a:r>
            <a:r>
              <a:rPr sz="1200" b="0" dirty="0" err="1"/>
              <a:t>postgraduate_participate_project.postgraduate_id</a:t>
            </a:r>
            <a:r>
              <a:rPr sz="1200" b="0" dirty="0"/>
              <a:t> and </a:t>
            </a:r>
            <a:r>
              <a:rPr sz="1200" b="0" dirty="0" err="1"/>
              <a:t>participate_project.project_id</a:t>
            </a:r>
            <a:r>
              <a:rPr sz="1200" b="0" dirty="0"/>
              <a:t>=</a:t>
            </a:r>
            <a:r>
              <a:rPr sz="1200" b="0" dirty="0" err="1"/>
              <a:t>Project.project_id</a:t>
            </a:r>
            <a:endParaRPr sz="1200" b="0" dirty="0"/>
          </a:p>
          <a:p>
            <a:pPr indent="0"/>
            <a:r>
              <a:rPr sz="1200" b="0" dirty="0"/>
              <a:t>and </a:t>
            </a:r>
            <a:r>
              <a:rPr sz="1200" b="0" dirty="0" err="1"/>
              <a:t>postgraduate_participate_project.participate_project_id</a:t>
            </a:r>
            <a:r>
              <a:rPr sz="1200" b="0" dirty="0"/>
              <a:t>=</a:t>
            </a:r>
            <a:r>
              <a:rPr sz="1200" b="0" dirty="0" err="1"/>
              <a:t>participate_project.participate_project_id</a:t>
            </a:r>
            <a:r>
              <a:rPr sz="1200" b="0" dirty="0"/>
              <a:t> and </a:t>
            </a:r>
            <a:r>
              <a:rPr sz="1200" b="0" dirty="0" err="1"/>
              <a:t>postgraduate_name</a:t>
            </a:r>
            <a:r>
              <a:rPr sz="1200" b="0" dirty="0"/>
              <a:t>='yjs2'</a:t>
            </a:r>
            <a:endParaRPr sz="12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1809115"/>
            <a:ext cx="5397500" cy="203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11-15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1949" y="882695"/>
            <a:ext cx="128778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查询每个导师指导的学生申请课程助教情况*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num,selection.postgraduate_id,selection_id,course_id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selection,teacher,tutor,postgraduate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selection.postgraduate_id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tutor_id,selection.postgraduate_id,selection_id,course_id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查询每个导师指导的学生参与项目情况*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num,postgraduate.postgraduate_id,cast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mainwork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mainwork,participate_starttime,participate_endtime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participate_project,postgraduate_participate_project,teacher,tutor,postgraduate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postgraduate_participate_project.participate_project_id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participate_project.participate_project_id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tutor.tutor_id,postgraduate.postgraduate_id,cast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mainwork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participate_starttime,participate_endtime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查询每个学科学生参与国内学术交流情况*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teacher_subject.subject_id,COUNT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num,postgraduate.postgraduate_id,academic_exchange_name,academic_time,report_chinesename,quality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subject,teacher,postgraduate,academic_exchange,teacher_subject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teacher_subject.teacher_id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teacher_subject.subject_id,postgraduate.postgraduate_id,academic_exchange_name,academic_time,report_chinesename,quality;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查询每门课程的所有助教评价*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self_account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self_account,cast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instructor_evaluate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 as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instructor_evaluate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course,assistant_assessment,assistant_chose,postgraduate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assistant_assessment.postgraduate_id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assistant_assessment.assessment_id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assistant_chose.assessment_id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assistant_chose.course_id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course.course_id,postgraduate.postgraduate_id,cast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self_account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varchar(4000)),cast(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instructor_evaluate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varchar(4000));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查询参与每个项目的全部研究生信息*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project_id,COUNT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) as num,postgraduate.postgraduate_id,postgraduate_name,postgraduate_sex,postgraduate_email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from participate_project,postgraduate_participate_project,postgraduate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postgraduate_participate_project.participate_project_id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participate_project.participate_project_id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group by project_id,postgraduate.postgraduate_id,postgraduate_name,postgraduate_sex,postgraduate_email;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11-15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" y="1139825"/>
            <a:ext cx="9267825" cy="5305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646859" y="3569059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层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Test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64840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持久层框架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8" grpId="0" animBg="1" autoUpdateAnimBg="0"/>
      <p:bldP spid="39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有关联关系的2个实体相关的UML图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8" y="1363980"/>
            <a:ext cx="5927725" cy="379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1950085"/>
            <a:ext cx="2133600" cy="1543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81875" y="14941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整体程序：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545" y="102235"/>
            <a:ext cx="2343150" cy="553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280" y="4013835"/>
            <a:ext cx="203835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854710" y="13862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b="0"/>
              <a:t>测试用例测试了UserDao的增删改查功能，结果如下：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54710" y="2069465"/>
            <a:ext cx="3935730" cy="3733800"/>
            <a:chOff x="1346" y="2643"/>
            <a:chExt cx="3380" cy="3426"/>
          </a:xfrm>
        </p:grpSpPr>
        <p:pic>
          <p:nvPicPr>
            <p:cNvPr id="4" name="图片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46" y="2643"/>
              <a:ext cx="3060" cy="6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" name="图片 10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46" y="3322"/>
              <a:ext cx="318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" name="图片 10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46" y="4011"/>
              <a:ext cx="302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46" y="4687"/>
              <a:ext cx="3070" cy="6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5" name="图片 10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346" y="5399"/>
              <a:ext cx="3380" cy="67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0665" y="2069465"/>
          <a:ext cx="2184400" cy="984885"/>
        </p:xfrm>
        <a:graphic>
          <a:graphicData uri="http://schemas.openxmlformats.org/presentationml/2006/ole"/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项目管理</a:t>
            </a:r>
            <a:endParaRPr lang="zh-CN" altLang="en-US" sz="266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6098093" y="2387364"/>
            <a:ext cx="1054024" cy="99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9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风险管控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4205" y="1308735"/>
            <a:ext cx="109054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登录管理：进入系统之前要先进行登录，登录的用户身份决定了数据库可以访问表的多少。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权限管理：数据库的账户具有不同的权限，创建表的账户不可从系统中进行登录，必须从数据库进行登录，防止数据库的非法操作。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账户管理：用户注册时，即添加用户账号时要指定用户身份，否则不可插入。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授予权限：不同的用户在创建时授予对不同表的访问权限。</a:t>
            </a:r>
            <a:endParaRPr lang="zh-CN" altLang="en-US" sz="2000"/>
          </a:p>
          <a:p>
            <a:r>
              <a:rPr lang="en-US" altLang="zh-CN" sz="2000"/>
              <a:t>	      </a:t>
            </a:r>
            <a:r>
              <a:rPr lang="zh-CN" altLang="en-US" sz="2000"/>
              <a:t>研究生具有查看功能，教师具有部分表的修改权限，管理员具有所有表的修改权限以及给其他用户授予部分权限的功能。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日志表：创建数据库时创建了日志表，在出现错误时可以及时按照日志进行回滚。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数据库备份：在每位同学电脑上都备份了一份数据库，误操作时可以按照上一版本进行复原。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属性管理：所有的</a:t>
            </a:r>
            <a:r>
              <a:rPr lang="en-US" altLang="zh-CN" sz="2000"/>
              <a:t>id</a:t>
            </a:r>
            <a:r>
              <a:rPr lang="zh-CN" altLang="en-US" sz="2000"/>
              <a:t>的类型都是</a:t>
            </a:r>
            <a:r>
              <a:rPr lang="en-US" altLang="zh-CN" sz="2000"/>
              <a:t>char</a:t>
            </a:r>
            <a:r>
              <a:rPr lang="zh-CN" altLang="en-US" sz="2000"/>
              <a:t>类型并定长。防止不符合实际情况的数据的注入。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6651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25450" y="1308100"/>
            <a:ext cx="918908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 dirty="0">
                <a:ea typeface="宋体" panose="02010600030101010101" pitchFamily="2" charset="-122"/>
              </a:rPr>
              <a:t>/*每名教师学生参加助教课程情况（教师名称，助教学生数量，助教课程）。*/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SELECT  </a:t>
            </a:r>
            <a:r>
              <a:rPr lang="en-US" b="0" dirty="0" err="1">
                <a:latin typeface="宋体" panose="02010600030101010101" pitchFamily="2" charset="-122"/>
              </a:rPr>
              <a:t>dbo.teacher.teacher_name,dbo.course.course_name</a:t>
            </a:r>
            <a:r>
              <a:rPr lang="en-US" b="0" dirty="0">
                <a:latin typeface="宋体" panose="02010600030101010101" pitchFamily="2" charset="-122"/>
              </a:rPr>
              <a:t>, COUNT(</a:t>
            </a:r>
            <a:r>
              <a:rPr lang="en-US" b="0" dirty="0" err="1">
                <a:latin typeface="宋体" panose="02010600030101010101" pitchFamily="2" charset="-122"/>
              </a:rPr>
              <a:t>dbo.assistant_chose.assessment_id</a:t>
            </a:r>
            <a:r>
              <a:rPr lang="en-US" b="0" dirty="0">
                <a:latin typeface="宋体" panose="02010600030101010101" pitchFamily="2" charset="-122"/>
              </a:rPr>
              <a:t>) AS num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FROM     </a:t>
            </a:r>
            <a:r>
              <a:rPr lang="en-US" b="0" dirty="0" err="1">
                <a:latin typeface="宋体" panose="02010600030101010101" pitchFamily="2" charset="-122"/>
              </a:rPr>
              <a:t>dbo.teacher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dbo.instructor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dbo.teacher.teacher_id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dbo.instructor.teacher_id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dbo.teach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dbo.instructor.instructor_id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dbo.teach.instructor_id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dbo.course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dbo.teach.course_id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dbo.course.course_id</a:t>
            </a:r>
            <a:r>
              <a:rPr lang="en-US" b="0" dirty="0">
                <a:latin typeface="宋体" panose="02010600030101010101" pitchFamily="2" charset="-122"/>
              </a:rPr>
              <a:t> INNER JOIN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               </a:t>
            </a:r>
            <a:r>
              <a:rPr lang="en-US" b="0" dirty="0" err="1">
                <a:latin typeface="宋体" panose="02010600030101010101" pitchFamily="2" charset="-122"/>
              </a:rPr>
              <a:t>dbo.assistant_chose</a:t>
            </a:r>
            <a:r>
              <a:rPr lang="en-US" b="0" dirty="0">
                <a:latin typeface="宋体" panose="02010600030101010101" pitchFamily="2" charset="-122"/>
              </a:rPr>
              <a:t> ON </a:t>
            </a:r>
            <a:r>
              <a:rPr lang="en-US" b="0" dirty="0" err="1">
                <a:latin typeface="宋体" panose="02010600030101010101" pitchFamily="2" charset="-122"/>
              </a:rPr>
              <a:t>dbo.course.course_id</a:t>
            </a:r>
            <a:r>
              <a:rPr lang="en-US" b="0" dirty="0">
                <a:latin typeface="宋体" panose="02010600030101010101" pitchFamily="2" charset="-122"/>
              </a:rPr>
              <a:t> = </a:t>
            </a:r>
            <a:r>
              <a:rPr lang="en-US" b="0" dirty="0" err="1">
                <a:latin typeface="宋体" panose="02010600030101010101" pitchFamily="2" charset="-122"/>
              </a:rPr>
              <a:t>dbo.assistant_chose.course_id</a:t>
            </a:r>
            <a:endParaRPr lang="en-US" b="0" dirty="0">
              <a:latin typeface="宋体" panose="02010600030101010101" pitchFamily="2" charset="-122"/>
            </a:endParaRPr>
          </a:p>
          <a:p>
            <a:pPr indent="0"/>
            <a:r>
              <a:rPr lang="en-US" b="0" dirty="0">
                <a:latin typeface="宋体" panose="02010600030101010101" pitchFamily="2" charset="-122"/>
              </a:rPr>
              <a:t>GROUP BY </a:t>
            </a:r>
            <a:r>
              <a:rPr lang="en-US" b="0" dirty="0" err="1">
                <a:latin typeface="宋体" panose="02010600030101010101" pitchFamily="2" charset="-122"/>
              </a:rPr>
              <a:t>dbo.teacher.teacher_name</a:t>
            </a:r>
            <a:r>
              <a:rPr lang="en-US" b="0" dirty="0">
                <a:latin typeface="宋体" panose="02010600030101010101" pitchFamily="2" charset="-122"/>
              </a:rPr>
              <a:t>, </a:t>
            </a:r>
            <a:r>
              <a:rPr lang="en-US" b="0" dirty="0" err="1">
                <a:latin typeface="宋体" panose="02010600030101010101" pitchFamily="2" charset="-122"/>
              </a:rPr>
              <a:t>dbo.course.course_name</a:t>
            </a:r>
            <a:endParaRPr lang="en-US" altLang="en-US" b="0" dirty="0">
              <a:latin typeface="宋体" panose="02010600030101010101" pitchFamily="2" charset="-122"/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5000625"/>
            <a:ext cx="3712210" cy="15328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101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每名教师已经确认的参与学术交流学生数量的视图</a:t>
            </a:r>
            <a:endParaRPr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877" y="1239441"/>
            <a:ext cx="73508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每名教师已经确认的参与学术交流学生数量（教师名称，参与学术交流学生数量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)*/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create view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academic_count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teacher,academic_count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as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teacher.teacher_name,COUNT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academic_exchange,postgraduate,teacher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academic_exchange.audit_status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1 and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academic_exchange.postgraduate_id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postgraduate.postgraduate_id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and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postgraduate.teacher_id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group by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teacher.teacher_id,teacher.teacher_name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5" y="4446350"/>
            <a:ext cx="2314575" cy="857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53655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9290051" y="4321451"/>
            <a:ext cx="262467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9169402" y="2595836"/>
            <a:ext cx="402167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5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01053" y="2989657"/>
            <a:ext cx="3456516" cy="4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利用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Powerdesigner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将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图转换为关系模式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设计数据库并填充测试数据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1051" y="2430685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zh-CN" sz="3200" dirty="0">
              <a:solidFill>
                <a:srgbClr val="F8D158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17" name="PA_矩形 4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01053" y="4742797"/>
            <a:ext cx="3456516" cy="2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数据库实施和测试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01051" y="4183826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zh-CN" sz="3200" dirty="0">
              <a:solidFill>
                <a:srgbClr val="F57365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19" name="PA_矩形 4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4434" y="4742797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组员绘制自己负责部分的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模型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组长将三位的模型进行合并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进行会议来讨论整个模型需要修改的地方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11636" y="418382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zh-CN" sz="3200" dirty="0">
              <a:solidFill>
                <a:srgbClr val="84CBC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621" name="PA_组合 45"/>
          <p:cNvGrpSpPr/>
          <p:nvPr>
            <p:custDataLst>
              <p:tags r:id="rId10"/>
            </p:custDataLst>
          </p:nvPr>
        </p:nvGrpSpPr>
        <p:grpSpPr bwMode="auto">
          <a:xfrm flipH="1">
            <a:off x="2671233" y="2581015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25" name="PA_矩形 4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4434" y="2998126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开会进行组员分工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确定每个组员负责的模块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确定在整个小组工作中组员承担的额外工作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6" name="PA_文本框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61329" y="2439154"/>
            <a:ext cx="5613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1D69A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zh-CN" sz="3200" dirty="0">
              <a:solidFill>
                <a:srgbClr val="1D69A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73351" y="4325686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84CBC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06059" y="4463311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6059" y="4952413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02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47193" y="2633947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03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247193" y="3123049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04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_矩形 3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数据库课设的流程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PA_组合 48"/>
          <p:cNvGrpSpPr/>
          <p:nvPr>
            <p:custDataLst>
              <p:tags r:id="rId19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4614" grpId="0" animBg="1"/>
      <p:bldP spid="24615" grpId="0" bldLvl="0" animBg="1"/>
      <p:bldP spid="24616" grpId="0"/>
      <p:bldP spid="24617" grpId="0" bldLvl="0" animBg="1"/>
      <p:bldP spid="24618" grpId="0"/>
      <p:bldP spid="24619" grpId="0" bldLvl="0" animBg="1"/>
      <p:bldP spid="24620" grpId="0" animBg="1" autoUpdateAnimBg="0"/>
      <p:bldP spid="24625" grpId="0" bldLvl="0" animBg="1"/>
      <p:bldP spid="24626" grpId="0"/>
      <p:bldP spid="24627" grpId="0" animBg="1"/>
      <p:bldP spid="24628" grpId="0"/>
      <p:bldP spid="24629" grpId="0"/>
      <p:bldP spid="24630" grpId="0"/>
      <p:bldP spid="24631" grpId="0" animBg="1" autoUpdateAnimBg="0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196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  <a:endParaRPr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34340" y="1007745"/>
            <a:ext cx="115677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latin typeface="宋体" panose="02010600030101010101" pitchFamily="2" charset="-122"/>
              </a:rPr>
              <a:t>/*每名导师项目经费总剩余情况*/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create view rel(tname,rel) AS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select tutor.tutor_id,Project.allfunds-sum(costequivalent) as rel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from postgraduate,participate_project,postgraduate_participate_project,Project,tutor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where postgraduate.postgraduate_id=postgraduate_participate_project.postgraduate_id and postgraduate_participate_project.participate_project_id=participate_project.participate_project_id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and participate_project.project_id=Project.project_id and tutor.tutor_id=Project.tutor_id 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group by tutor.tutor_id,Project.project_id,postgraduate.postgraduate_id,Project.allfunds</a:t>
            </a:r>
            <a:endParaRPr lang="en-US" b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314700"/>
            <a:ext cx="6483350" cy="3376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940" y="4019550"/>
            <a:ext cx="1835150" cy="1060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08940" y="1169670"/>
            <a:ext cx="1156779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b="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/*触发器：在参与项目认定表(participate_project)中插入新数据时，项目id(project_id)必须已经存在于项目表(Project)中*/</a:t>
            </a:r>
            <a:endParaRPr lang="en-US" b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USE ks_english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 trigger</a:t>
            </a:r>
            <a:r>
              <a:rPr lang="en-US" b="0">
                <a:latin typeface="宋体" panose="02010600030101010101" pitchFamily="2" charset="-122"/>
              </a:rPr>
              <a:t> insert_participate_project on participate_project</a:t>
            </a:r>
            <a:endParaRPr lang="en-US" b="0">
              <a:latin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after insert</a:t>
            </a:r>
            <a:endParaRPr lang="en-US" altLang="zh-CN" b="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endParaRPr lang="en-US" altLang="zh-CN" b="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exists</a:t>
            </a:r>
            <a:r>
              <a:rPr lang="en-US" b="0">
                <a:latin typeface="宋体" panose="02010600030101010101" pitchFamily="2" charset="-122"/>
              </a:rPr>
              <a:t> (select * from inserted where project_id in (select project_id from Project))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	print '添加成功'</a:t>
            </a:r>
            <a:endParaRPr lang="en-US" b="0">
              <a:latin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begin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	print '项目表(Project)中没有该项目的基本信息，插入失败！'</a:t>
            </a:r>
            <a:endParaRPr lang="en-US" b="0">
              <a:latin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</a:rPr>
              <a:t>	rollback transaction</a:t>
            </a:r>
            <a:endParaRPr lang="en-US" b="0">
              <a:latin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  <a:endParaRPr lang="en-US" altLang="zh-CN" b="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554877" y="1148735"/>
            <a:ext cx="7293723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触发器控制删除研究生同时删除对应的学术交流表信息*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OBJECT_ID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trigger_postgraduate_delete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trigger_postgraduate_delete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删除触发器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trigger_postgraduate_delete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postgraduate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指定创建触发器的表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instead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declare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postgraduate_id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Deleted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academic_exchange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postgraduate_id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postgraduate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postgraduate_id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@Pid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186"/>
          <a:stretch>
            <a:fillRect/>
          </a:stretch>
        </p:blipFill>
        <p:spPr>
          <a:xfrm>
            <a:off x="641464" y="1467029"/>
            <a:ext cx="10908552" cy="3924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7" grpId="0"/>
      <p:bldP spid="1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185545"/>
            <a:ext cx="10868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将项目整个托管到</a:t>
            </a:r>
            <a:r>
              <a:rPr lang="en-US" altLang="zh-CN"/>
              <a:t>GitHub</a:t>
            </a:r>
            <a:r>
              <a:rPr lang="zh-CN" altLang="en-US"/>
              <a:t>上进行管理。</a:t>
            </a:r>
            <a:endParaRPr lang="zh-CN" altLang="en-US"/>
          </a:p>
          <a:p>
            <a:r>
              <a:rPr lang="zh-CN" altLang="en-US"/>
              <a:t>网址：https://github.com/Brief-drizzle/database-ks/tree/master</a:t>
            </a:r>
            <a:endParaRPr lang="zh-CN" altLang="en-US"/>
          </a:p>
          <a:p>
            <a:r>
              <a:rPr lang="zh-CN" altLang="en-US"/>
              <a:t>进行了共计</a:t>
            </a:r>
            <a:r>
              <a:rPr lang="en-US" altLang="zh-CN"/>
              <a:t>35</a:t>
            </a:r>
            <a:r>
              <a:rPr lang="zh-CN" altLang="en-US"/>
              <a:t>次的修改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2750" y="2112010"/>
            <a:ext cx="8368030" cy="4104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9150" y="1185545"/>
            <a:ext cx="358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微信群主要用来修改讨论思路。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PA_组合 23"/>
          <p:cNvGrpSpPr/>
          <p:nvPr>
            <p:custDataLst>
              <p:tags r:id="rId5"/>
            </p:custDataLst>
          </p:nvPr>
        </p:nvGrpSpPr>
        <p:grpSpPr>
          <a:xfrm>
            <a:off x="4092108" y="4752402"/>
            <a:ext cx="232408" cy="232405"/>
            <a:chOff x="801291" y="3535885"/>
            <a:chExt cx="219347" cy="219347"/>
          </a:xfrm>
        </p:grpSpPr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PA_组合 14"/>
          <p:cNvGrpSpPr/>
          <p:nvPr>
            <p:custDataLst>
              <p:tags r:id="rId6"/>
            </p:custDataLst>
          </p:nvPr>
        </p:nvGrpSpPr>
        <p:grpSpPr bwMode="auto">
          <a:xfrm>
            <a:off x="6418524" y="4752402"/>
            <a:ext cx="232408" cy="232405"/>
            <a:chOff x="4248" y="3024"/>
            <a:chExt cx="600" cy="599"/>
          </a:xfrm>
        </p:grpSpPr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PA_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41843" y="4683940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组员：宫珍妮，王昕颖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89426" y="4683940"/>
            <a:ext cx="14274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0" grpId="0" animBg="1" autoUpdateAnimBg="0"/>
      <p:bldP spid="22" grpId="0"/>
      <p:bldP spid="23" grpId="0"/>
      <p:bldP spid="16" grpId="0" bldLvl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3215" y="2834752"/>
            <a:ext cx="877215" cy="88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17351" y="2831721"/>
            <a:ext cx="877215" cy="885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871" y="3346533"/>
            <a:ext cx="137280" cy="1373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0836" y="3468239"/>
            <a:ext cx="132195" cy="1398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1946274" y="2384643"/>
            <a:ext cx="1813517" cy="1019945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椭圆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426" y="2834752"/>
            <a:ext cx="878729" cy="885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79151" y="2834752"/>
            <a:ext cx="877215" cy="885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PA_椭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1077" y="2831721"/>
            <a:ext cx="877215" cy="885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9"/>
            </p:custDataLst>
          </p:nvPr>
        </p:nvSpPr>
        <p:spPr bwMode="auto">
          <a:xfrm>
            <a:off x="5193029" y="2384643"/>
            <a:ext cx="1808971" cy="1019945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PA_任意多边形 15"/>
          <p:cNvSpPr/>
          <p:nvPr>
            <p:custDataLst>
              <p:tags r:id="rId10"/>
            </p:custDataLst>
          </p:nvPr>
        </p:nvSpPr>
        <p:spPr bwMode="auto">
          <a:xfrm>
            <a:off x="3570410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任意多边形 16"/>
          <p:cNvSpPr/>
          <p:nvPr>
            <p:custDataLst>
              <p:tags r:id="rId11"/>
            </p:custDataLst>
          </p:nvPr>
        </p:nvSpPr>
        <p:spPr bwMode="auto">
          <a:xfrm>
            <a:off x="8438270" y="2384643"/>
            <a:ext cx="1807457" cy="1019945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任意多边形 17"/>
          <p:cNvSpPr/>
          <p:nvPr>
            <p:custDataLst>
              <p:tags r:id="rId12"/>
            </p:custDataLst>
          </p:nvPr>
        </p:nvSpPr>
        <p:spPr bwMode="auto">
          <a:xfrm>
            <a:off x="6814135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81073" y="3083297"/>
            <a:ext cx="301496" cy="384941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148830" y="3101484"/>
            <a:ext cx="383308" cy="3516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任意多边形 2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7512573" y="3104514"/>
            <a:ext cx="374219" cy="345539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03588" y="3083297"/>
            <a:ext cx="348461" cy="384941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287028" y="3083297"/>
            <a:ext cx="334827" cy="384941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PA_矩形 2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883410" y="4198620"/>
            <a:ext cx="2045970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初步讨论和分工</a:t>
            </a:r>
            <a:endParaRPr lang="zh-CN" altLang="en-US" sz="1400" b="1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进行了初步的对于数据库的讨论和三个子系统的分工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确定每一位成员负责的子系统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PA_矩形 2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28009" y="1393322"/>
            <a:ext cx="1896396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1.11-1.13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组员分别绘制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之后交由马欣萌进行合成总结并绘制关系模式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PA_矩形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9318" y="4198860"/>
            <a:ext cx="189639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讨论整体的</a:t>
            </a: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图和关系模式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讨论了整体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图的合理性并实时进行了修改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确定了以后的分工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PA_矩形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369559" y="4198860"/>
            <a:ext cx="1896396" cy="75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1.24-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至今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数据库报告的撰写和答辩资料的总结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PA_矩形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51320" y="1393190"/>
            <a:ext cx="200787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1.14-1.23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王昕颖进行数据库数据的设计并交由马欣萌进行填充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每个组员设计自己负责模块的数据库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语言的编写，视图和触发器的设计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数据库课设时间线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4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3795" y="5436235"/>
            <a:ext cx="3133090" cy="1077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4410" y="5589905"/>
            <a:ext cx="270827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0" animBg="1" autoUpdateAnimBg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 autoUpdateAnimBg="0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 autoUpdateAnimBg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092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760675"/>
            <a:ext cx="1517560" cy="50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5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8" grpId="0" animBg="1" autoUpdateAnimBg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具体分工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54605" y="1255114"/>
          <a:ext cx="9582149" cy="5231844"/>
        </p:xfrm>
        <a:graphic>
          <a:graphicData uri="http://schemas.openxmlformats.org/drawingml/2006/table">
            <a:tbl>
              <a:tblPr firstRow="1" firstCol="1" bandRow="1"/>
              <a:tblGrid>
                <a:gridCol w="4310690"/>
                <a:gridCol w="1757153"/>
                <a:gridCol w="1757153"/>
                <a:gridCol w="1757153"/>
              </a:tblGrid>
              <a:tr h="598805">
                <a:tc>
                  <a:txBody>
                    <a:bodyPr/>
                    <a:lstStyle/>
                    <a:p>
                      <a:pPr algn="l"/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任务分工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马欣萌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宫珍妮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王昕颖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32221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数据字典抽取工作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研究生助教工作的</a:t>
                      </a:r>
                      <a:r>
                        <a:rPr lang="en-US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研究生学术交流情况的</a:t>
                      </a:r>
                      <a:r>
                        <a:rPr lang="en-US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 dirty="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研究生参与项目情况的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全局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图整合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全局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图分析和修改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业务的数据库逻辑结构设计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设计测试数据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测试数据填充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已给出语句的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语句编写操作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自行设计的</a:t>
                      </a:r>
                      <a:r>
                        <a:rPr lang="en-US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语句的编写操作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数据库持久层的设计和实现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数据库持久层的测试业务代码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每名导师项目经费总剩余情况的视图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每名教师已经确认的参与学术交流学生数量的视图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每名教师学生参加助教课程情况的视图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触发器编写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6C2"/>
                    </a:solidFill>
                  </a:tcPr>
                </a:tc>
              </a:tr>
              <a:tr h="219998"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过程材料的总结和成果答辩准备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E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60"/>
            <a:ext cx="16027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分别绘图和总结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E-R</a:t>
            </a:r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图模型设计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8" grpId="0" animBg="1" autoUpdateAnimBg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R数据字典的抽取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54990" y="1259840"/>
            <a:ext cx="1072959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ea typeface="宋体" panose="02010600030101010101" pitchFamily="2" charset="-122"/>
              </a:rPr>
              <a:t>1.实体参与项目认定表（参与项目id，承担工作，开始时间，结束时间，审批状态，审批时间，折合费用，是否为负责人）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2.实体学术交流活动表（学术交流活动id，学术交流活动名称，活动地点，报告英文名称，报告中文名称，国家，省，市，学术交流质量，参会照片，备注，审核状态，导师审批时间，学科负责人审批时间）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3.学科（学科id，学科名，学科类别名称，学科简介）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4.学科负责人（负责人id，是否为学科负责人）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5.导师（导师id，是否为导师）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6.志愿选择（志愿id，志愿选择时间）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7.授课教师（授课教师id，是否为授课教师）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8.教师（教师id，教师姓名，职称，电话，出生日期，邮箱地址，性别）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9.用户（用户id，用户密码，上次登录时间，上次登录地点）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10.用户角色（用户角色id，用户角色名，对应角色id）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11.研究生（研究生学号，研究生姓名，联系方式，出生日期，性别，邮箱）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12.研究生助教评定（研究生助教评定id，助教工作自述，授课教师评价，授课教师评价结果，审核结果，审核时间）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13.研究生培养管理员（管理员id，管理员姓名，职务，联系方式，邮箱）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14.课程（课程id，课程名，课程性质，课程开始时间，课程结束时间，授课对象，选课人数，学时）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15.项目（项目id，项目名称，开始时间，结束时间，经费数量，审批状态，审批时间）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b="0">
                <a:ea typeface="宋体" panose="02010600030101010101" pitchFamily="2" charset="-122"/>
              </a:rPr>
              <a:t>16.项目类别（项目类别id，项目类别名称）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研究生助教工作的ER图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9" name="图片 9" descr="ER图part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990" y="1118870"/>
            <a:ext cx="11261725" cy="4543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9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KSO_WM_UNIT_PLACING_PICTURE_USER_VIEWPORT" val="{&quot;height&quot;:8780,&quot;width&quot;:17900}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52.xml><?xml version="1.0" encoding="utf-8"?>
<p:tagLst xmlns:p="http://schemas.openxmlformats.org/presentationml/2006/main">
  <p:tag name="PA" val="v4.1.3"/>
</p:tagLst>
</file>

<file path=ppt/tags/tag153.xml><?xml version="1.0" encoding="utf-8"?>
<p:tagLst xmlns:p="http://schemas.openxmlformats.org/presentationml/2006/main">
  <p:tag name="PA" val="v4.1.3"/>
</p:tagLst>
</file>

<file path=ppt/tags/tag154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KSO_WM_UNIT_TABLE_BEAUTIFY" val="smartTable{7c75953b-1256-4fd5-987e-a1cfddb16be7}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KSO_WM_UNIT_PLACING_PICTURE_USER_VIEWPORT" val="{&quot;height&quot;:4248,&quot;width&quot;:10530}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11940</Words>
  <Application>WPS 演示</Application>
  <PresentationFormat>宽屏</PresentationFormat>
  <Paragraphs>575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微软雅黑</vt:lpstr>
      <vt:lpstr>Impact</vt:lpstr>
      <vt:lpstr>Microsoft YaHei UI</vt:lpstr>
      <vt:lpstr>Times New Roman</vt:lpstr>
      <vt:lpstr>Arial Unicode MS</vt:lpstr>
      <vt:lpstr>等线</vt:lpstr>
      <vt:lpstr>新宋体</vt:lpstr>
      <vt:lpstr>等线 Light</vt:lpstr>
      <vt:lpstr>Calibri</vt:lpstr>
      <vt:lpstr>Office 主题​​</vt:lpstr>
      <vt:lpstr>1_Office 主题​​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锐旗设计; https:/9ppt.taobao.com</cp:keywords>
  <cp:category>锐旗设计; https://9ppt.taobao.com</cp:category>
  <cp:lastModifiedBy>MXMXM</cp:lastModifiedBy>
  <cp:revision>116</cp:revision>
  <dcterms:created xsi:type="dcterms:W3CDTF">2016-08-30T15:34:00Z</dcterms:created>
  <dcterms:modified xsi:type="dcterms:W3CDTF">2021-02-02T04:53:45Z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