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64" r:id="rId4"/>
    <p:sldId id="263" r:id="rId5"/>
    <p:sldId id="259" r:id="rId6"/>
    <p:sldId id="260" r:id="rId7"/>
    <p:sldId id="262" r:id="rId8"/>
    <p:sldId id="261" r:id="rId9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85" d="100"/>
          <a:sy n="85" d="100"/>
        </p:scale>
        <p:origin x="15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9FEC-2376-4E60-9D43-6613ABA3C1E6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C43E-7D97-4B59-B4E7-6420B6636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64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9FEC-2376-4E60-9D43-6613ABA3C1E6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C43E-7D97-4B59-B4E7-6420B6636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94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9FEC-2376-4E60-9D43-6613ABA3C1E6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C43E-7D97-4B59-B4E7-6420B6636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59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9FEC-2376-4E60-9D43-6613ABA3C1E6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C43E-7D97-4B59-B4E7-6420B6636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5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9FEC-2376-4E60-9D43-6613ABA3C1E6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C43E-7D97-4B59-B4E7-6420B6636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23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9FEC-2376-4E60-9D43-6613ABA3C1E6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C43E-7D97-4B59-B4E7-6420B6636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14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9FEC-2376-4E60-9D43-6613ABA3C1E6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C43E-7D97-4B59-B4E7-6420B6636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42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9FEC-2376-4E60-9D43-6613ABA3C1E6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C43E-7D97-4B59-B4E7-6420B6636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44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9FEC-2376-4E60-9D43-6613ABA3C1E6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C43E-7D97-4B59-B4E7-6420B6636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9FEC-2376-4E60-9D43-6613ABA3C1E6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C43E-7D97-4B59-B4E7-6420B6636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4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9FEC-2376-4E60-9D43-6613ABA3C1E6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C43E-7D97-4B59-B4E7-6420B6636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47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9FEC-2376-4E60-9D43-6613ABA3C1E6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AC43E-7D97-4B59-B4E7-6420B6636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0268" y="288574"/>
            <a:ext cx="3510843" cy="1111248"/>
          </a:xfrm>
        </p:spPr>
        <p:txBody>
          <a:bodyPr>
            <a:noAutofit/>
          </a:bodyPr>
          <a:lstStyle/>
          <a:p>
            <a:pPr algn="l"/>
            <a:r>
              <a:rPr lang="en-US" sz="4800" dirty="0" smtClean="0">
                <a:solidFill>
                  <a:srgbClr val="0070C0"/>
                </a:solidFill>
                <a:latin typeface="Bauhaus 93" panose="04030905020B02020C02" pitchFamily="82" charset="0"/>
                <a:cs typeface="Monotxt_IV50" panose="00000400000000000000" pitchFamily="2" charset="0"/>
              </a:rPr>
              <a:t>Sketch Bot</a:t>
            </a:r>
            <a:endParaRPr lang="en-US" sz="4800" dirty="0">
              <a:solidFill>
                <a:srgbClr val="0070C0"/>
              </a:solidFill>
              <a:latin typeface="Bauhaus 93" panose="04030905020B02020C02" pitchFamily="82" charset="0"/>
              <a:cs typeface="Monotxt_IV50" panose="00000400000000000000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702756" y="3905955"/>
            <a:ext cx="2788355" cy="7168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solidFill>
                  <a:srgbClr val="0070C0"/>
                </a:solidFill>
                <a:latin typeface="Monotxt_IV50" panose="00000400000000000000" pitchFamily="2" charset="0"/>
                <a:cs typeface="Monotxt_IV50" panose="00000400000000000000" pitchFamily="2" charset="0"/>
              </a:rPr>
              <a:t>Educator Tutorial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24578" y="6242754"/>
            <a:ext cx="3996267" cy="4402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solidFill>
                  <a:srgbClr val="0070C0"/>
                </a:solidFill>
                <a:latin typeface="Monotxt_IV50" panose="00000400000000000000" pitchFamily="2" charset="0"/>
                <a:cs typeface="Monotxt_IV50" panose="00000400000000000000" pitchFamily="2" charset="0"/>
              </a:rPr>
              <a:t>version 0.1</a:t>
            </a:r>
            <a:endParaRPr lang="en-US" sz="2000" dirty="0">
              <a:solidFill>
                <a:srgbClr val="0070C0"/>
              </a:solidFill>
              <a:latin typeface="Monotxt_IV50" panose="00000400000000000000" pitchFamily="2" charset="0"/>
              <a:cs typeface="Monotxt_IV50" panose="00000400000000000000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980268" y="1222022"/>
            <a:ext cx="3996267" cy="5729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300" dirty="0" smtClean="0">
                <a:solidFill>
                  <a:srgbClr val="0070C0"/>
                </a:solidFill>
                <a:latin typeface="Monotxt_IV50" panose="00000400000000000000" pitchFamily="2" charset="0"/>
                <a:cs typeface="Monotxt_IV50" panose="00000400000000000000" pitchFamily="2" charset="0"/>
              </a:rPr>
              <a:t>Robotics, Science and Math. </a:t>
            </a:r>
          </a:p>
          <a:p>
            <a:pPr algn="l"/>
            <a:r>
              <a:rPr lang="en-US" sz="1300" dirty="0" smtClean="0">
                <a:solidFill>
                  <a:srgbClr val="0070C0"/>
                </a:solidFill>
                <a:latin typeface="Monotxt_IV50" panose="00000400000000000000" pitchFamily="2" charset="0"/>
                <a:cs typeface="Monotxt_IV50" panose="00000400000000000000" pitchFamily="2" charset="0"/>
              </a:rPr>
              <a:t>Disguised as drawing.</a:t>
            </a:r>
          </a:p>
        </p:txBody>
      </p:sp>
    </p:spTree>
    <p:extLst>
      <p:ext uri="{BB962C8B-B14F-4D97-AF65-F5344CB8AC3E}">
        <p14:creationId xmlns:p14="http://schemas.microsoft.com/office/powerpoint/2010/main" val="3348694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867" y="150989"/>
            <a:ext cx="5791200" cy="846667"/>
          </a:xfrm>
        </p:spPr>
        <p:txBody>
          <a:bodyPr>
            <a:noAutofit/>
          </a:bodyPr>
          <a:lstStyle/>
          <a:p>
            <a:pPr algn="l"/>
            <a:r>
              <a:rPr lang="en-US" sz="4800" dirty="0" smtClean="0">
                <a:solidFill>
                  <a:srgbClr val="0070C0"/>
                </a:solidFill>
                <a:latin typeface="Bauhaus 93" panose="04030905020B02020C02" pitchFamily="82" charset="0"/>
                <a:cs typeface="Monotxt_IV50" panose="00000400000000000000" pitchFamily="2" charset="0"/>
              </a:rPr>
              <a:t>Introduction</a:t>
            </a:r>
            <a:br>
              <a:rPr lang="en-US" sz="4800" dirty="0" smtClean="0">
                <a:solidFill>
                  <a:srgbClr val="0070C0"/>
                </a:solidFill>
                <a:latin typeface="Bauhaus 93" panose="04030905020B02020C02" pitchFamily="82" charset="0"/>
                <a:cs typeface="Monotxt_IV50" panose="00000400000000000000" pitchFamily="2" charset="0"/>
              </a:rPr>
            </a:b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DengXian" panose="03000509000000000000" pitchFamily="65" charset="-122"/>
                <a:ea typeface="DengXian" panose="03000509000000000000" pitchFamily="65" charset="-122"/>
                <a:cs typeface="Arial Unicode MS" panose="020B0604020202020204" pitchFamily="34" charset="-128"/>
              </a:rPr>
              <a:t>What is the SketchBot?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Bauhaus 93" panose="04030905020B02020C02" pitchFamily="82" charset="0"/>
              <a:cs typeface="Monotxt_IV50" panose="00000400000000000000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3867" y="1082793"/>
            <a:ext cx="6558844" cy="71580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 smtClean="0">
                <a:latin typeface="OCR A Extended" panose="02010509020102010303" pitchFamily="50" charset="0"/>
                <a:cs typeface="Monotxt_IV50" panose="00000400000000000000" pitchFamily="2" charset="0"/>
              </a:rPr>
              <a:t>{note: this section can probably be a single screenshot with “callout bubbles” describing the function of different parts}</a:t>
            </a:r>
          </a:p>
          <a:p>
            <a:pPr algn="l"/>
            <a:endParaRPr lang="en-US" sz="1600" dirty="0">
              <a:latin typeface="OCR A Extended" panose="02010509020102010303" pitchFamily="50" charset="0"/>
              <a:cs typeface="Monotxt_IV50" panose="00000400000000000000" pitchFamily="2" charset="0"/>
            </a:endParaRPr>
          </a:p>
          <a:p>
            <a:pPr algn="l"/>
            <a:r>
              <a:rPr lang="en-US" sz="1600" b="1" dirty="0" err="1" smtClean="0">
                <a:solidFill>
                  <a:schemeClr val="accent2">
                    <a:lumMod val="50000"/>
                  </a:schemeClr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SketchBoth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is a little robot that can help you create amazing drawings on an Etch-A-Sketch board.</a:t>
            </a:r>
          </a:p>
          <a:p>
            <a:pPr algn="l"/>
            <a:endParaRPr lang="en-US" sz="1600" dirty="0">
              <a:solidFill>
                <a:srgbClr val="0070C0"/>
              </a:solidFill>
              <a:latin typeface="OCR A Extended" panose="02010509020102010303" pitchFamily="50" charset="0"/>
              <a:cs typeface="Monotxt_IV50" panose="00000400000000000000" pitchFamily="2" charset="0"/>
            </a:endParaRPr>
          </a:p>
          <a:p>
            <a:pPr algn="l"/>
            <a:r>
              <a:rPr lang="en-US" sz="1600" dirty="0" smtClean="0">
                <a:solidFill>
                  <a:srgbClr val="0070C0"/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SketchBot can teach you a lot of important things about programming other robots!</a:t>
            </a:r>
            <a:endParaRPr lang="en-US" sz="1600" dirty="0">
              <a:latin typeface="OCR A Extended" panose="02010509020102010303" pitchFamily="50" charset="0"/>
              <a:cs typeface="Monotxt_IV50" panose="00000400000000000000" pitchFamily="2" charset="0"/>
            </a:endParaRPr>
          </a:p>
          <a:p>
            <a:pPr algn="l"/>
            <a:endParaRPr lang="en-US" sz="1600" dirty="0" smtClean="0">
              <a:solidFill>
                <a:srgbClr val="0070C0"/>
              </a:solidFill>
              <a:latin typeface="OCR A Extended" panose="02010509020102010303" pitchFamily="50" charset="0"/>
              <a:cs typeface="Monotxt_IV50" panose="00000400000000000000" pitchFamily="2" charset="0"/>
            </a:endParaRPr>
          </a:p>
          <a:p>
            <a:pPr algn="l"/>
            <a:r>
              <a:rPr lang="en-US" sz="1600" dirty="0" smtClean="0">
                <a:solidFill>
                  <a:srgbClr val="0070C0"/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Your SketchBot has two arms and needs a brain, which is also called a 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controller</a:t>
            </a:r>
            <a:r>
              <a:rPr lang="en-US" sz="1600" dirty="0" smtClean="0">
                <a:solidFill>
                  <a:srgbClr val="0070C0"/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. </a:t>
            </a:r>
            <a:r>
              <a:rPr lang="en-US" sz="1600" dirty="0">
                <a:solidFill>
                  <a:srgbClr val="0070C0"/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When you plug in SketchBot to your </a:t>
            </a:r>
            <a:r>
              <a:rPr lang="en-US" sz="1600" dirty="0" smtClean="0">
                <a:solidFill>
                  <a:srgbClr val="0070C0"/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computer </a:t>
            </a:r>
            <a:r>
              <a:rPr lang="en-US" sz="1600" dirty="0">
                <a:solidFill>
                  <a:srgbClr val="0070C0"/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– it becomes the controller.</a:t>
            </a:r>
            <a:r>
              <a:rPr lang="en-US" sz="1600" dirty="0" smtClean="0">
                <a:solidFill>
                  <a:srgbClr val="0070C0"/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 </a:t>
            </a:r>
            <a:r>
              <a:rPr lang="en-US" sz="1600" dirty="0">
                <a:latin typeface="OCR A Extended" panose="02010509020102010303" pitchFamily="50" charset="0"/>
                <a:cs typeface="Monotxt_IV50" panose="00000400000000000000" pitchFamily="2" charset="0"/>
              </a:rPr>
              <a:t>{image: Laptop PC connected to a SketchBot</a:t>
            </a:r>
            <a:r>
              <a:rPr lang="en-US" sz="1600" dirty="0" smtClean="0">
                <a:latin typeface="OCR A Extended" panose="02010509020102010303" pitchFamily="50" charset="0"/>
                <a:cs typeface="Monotxt_IV50" panose="00000400000000000000" pitchFamily="2" charset="0"/>
              </a:rPr>
              <a:t>.}</a:t>
            </a:r>
            <a:endParaRPr lang="en-US" sz="1600" dirty="0" smtClean="0">
              <a:solidFill>
                <a:srgbClr val="0070C0"/>
              </a:solidFill>
              <a:latin typeface="OCR A Extended" panose="02010509020102010303" pitchFamily="50" charset="0"/>
              <a:cs typeface="Monotxt_IV50" panose="00000400000000000000" pitchFamily="2" charset="0"/>
            </a:endParaRPr>
          </a:p>
          <a:p>
            <a:pPr algn="l"/>
            <a:endParaRPr lang="en-US" sz="1600" dirty="0" smtClean="0">
              <a:solidFill>
                <a:srgbClr val="0070C0"/>
              </a:solidFill>
              <a:latin typeface="OCR A Extended" panose="02010509020102010303" pitchFamily="50" charset="0"/>
              <a:cs typeface="Monotxt_IV50" panose="00000400000000000000" pitchFamily="2" charset="0"/>
            </a:endParaRPr>
          </a:p>
          <a:p>
            <a:pPr algn="l"/>
            <a:r>
              <a:rPr lang="en-US" sz="1600" dirty="0" smtClean="0">
                <a:solidFill>
                  <a:srgbClr val="0070C0"/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Computer knows 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how</a:t>
            </a:r>
            <a:r>
              <a:rPr lang="en-US" sz="1600" dirty="0" smtClean="0">
                <a:solidFill>
                  <a:srgbClr val="0070C0"/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 to make the robot move and draw lines. But it does not know 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what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to draw. That’s where you come in!</a:t>
            </a:r>
          </a:p>
          <a:p>
            <a:pPr algn="l"/>
            <a:endParaRPr lang="en-US" sz="1600" dirty="0">
              <a:solidFill>
                <a:srgbClr val="0070C0"/>
              </a:solidFill>
              <a:latin typeface="OCR A Extended" panose="02010509020102010303" pitchFamily="50" charset="0"/>
              <a:cs typeface="Monotxt_IV50" panose="00000400000000000000" pitchFamily="2" charset="0"/>
            </a:endParaRPr>
          </a:p>
          <a:p>
            <a:pPr algn="l"/>
            <a:r>
              <a:rPr lang="en-US" sz="1600" dirty="0" smtClean="0">
                <a:solidFill>
                  <a:srgbClr val="0070C0"/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You create 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programs</a:t>
            </a:r>
            <a:r>
              <a:rPr lang="en-US" sz="1600" dirty="0" smtClean="0">
                <a:solidFill>
                  <a:srgbClr val="0070C0"/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 and computer makes SketchBot follow those programs.</a:t>
            </a:r>
          </a:p>
          <a:p>
            <a:pPr algn="l"/>
            <a:endParaRPr lang="en-US" sz="1600" dirty="0">
              <a:solidFill>
                <a:srgbClr val="0070C0"/>
              </a:solidFill>
              <a:latin typeface="OCR A Extended" panose="02010509020102010303" pitchFamily="50" charset="0"/>
              <a:cs typeface="Monotxt_IV50" panose="00000400000000000000" pitchFamily="2" charset="0"/>
            </a:endParaRPr>
          </a:p>
          <a:p>
            <a:pPr algn="l"/>
            <a:endParaRPr lang="en-US" sz="1600" dirty="0">
              <a:solidFill>
                <a:srgbClr val="0070C0"/>
              </a:solidFill>
              <a:latin typeface="OCR A Extended" panose="02010509020102010303" pitchFamily="50" charset="0"/>
              <a:cs typeface="Monotxt_IV50" panose="00000400000000000000" pitchFamily="2" charset="0"/>
            </a:endParaRPr>
          </a:p>
          <a:p>
            <a:pPr algn="l"/>
            <a:r>
              <a:rPr lang="en-US" sz="1600" dirty="0">
                <a:latin typeface="OCR A Extended" panose="02010509020102010303" pitchFamily="50" charset="0"/>
                <a:cs typeface="Monotxt_IV50" panose="00000400000000000000" pitchFamily="2" charset="0"/>
              </a:rPr>
              <a:t>{image: </a:t>
            </a:r>
            <a:r>
              <a:rPr lang="en-US" sz="1600" dirty="0" smtClean="0">
                <a:latin typeface="OCR A Extended" panose="02010509020102010303" pitchFamily="50" charset="0"/>
                <a:cs typeface="Monotxt_IV50" panose="00000400000000000000" pitchFamily="2" charset="0"/>
              </a:rPr>
              <a:t>an example of a great drawing done by an etch a sketch}</a:t>
            </a:r>
            <a:endParaRPr lang="en-US" sz="1600" dirty="0">
              <a:solidFill>
                <a:srgbClr val="0070C0"/>
              </a:solidFill>
              <a:latin typeface="OCR A Extended" panose="02010509020102010303" pitchFamily="50" charset="0"/>
              <a:cs typeface="Monotxt_IV50" panose="00000400000000000000" pitchFamily="2" charset="0"/>
            </a:endParaRPr>
          </a:p>
          <a:p>
            <a:pPr algn="l"/>
            <a:endParaRPr lang="en-US" sz="1600" dirty="0" smtClean="0">
              <a:solidFill>
                <a:srgbClr val="0070C0"/>
              </a:solidFill>
              <a:latin typeface="OCR A Extended" panose="02010509020102010303" pitchFamily="50" charset="0"/>
              <a:cs typeface="Monotxt_IV50" panose="00000400000000000000" pitchFamily="2" charset="0"/>
            </a:endParaRPr>
          </a:p>
          <a:p>
            <a:pPr algn="l"/>
            <a:r>
              <a:rPr lang="en-US" sz="1600" dirty="0">
                <a:solidFill>
                  <a:srgbClr val="0070C0"/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Go to the next section to </a:t>
            </a:r>
            <a:r>
              <a:rPr lang="en-US" sz="1600" dirty="0" smtClean="0">
                <a:solidFill>
                  <a:srgbClr val="0070C0"/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learn how </a:t>
            </a:r>
            <a:r>
              <a:rPr lang="en-US" sz="1600" dirty="0">
                <a:solidFill>
                  <a:srgbClr val="0070C0"/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that’s done</a:t>
            </a:r>
            <a:r>
              <a:rPr lang="en-US" sz="1600" dirty="0" smtClean="0">
                <a:solidFill>
                  <a:srgbClr val="0070C0"/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!</a:t>
            </a:r>
          </a:p>
          <a:p>
            <a:pPr algn="l"/>
            <a:endParaRPr lang="en-US" sz="1600" dirty="0">
              <a:solidFill>
                <a:srgbClr val="0070C0"/>
              </a:solidFill>
              <a:latin typeface="OCR A Extended" panose="02010509020102010303" pitchFamily="50" charset="0"/>
              <a:cs typeface="Monotxt_IV50" panose="00000400000000000000" pitchFamily="2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69333" y="1253066"/>
            <a:ext cx="6513689" cy="9688"/>
          </a:xfrm>
          <a:prstGeom prst="line">
            <a:avLst/>
          </a:prstGeom>
          <a:ln w="28575" cap="rnd"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858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867" y="150989"/>
            <a:ext cx="5791200" cy="846667"/>
          </a:xfrm>
        </p:spPr>
        <p:txBody>
          <a:bodyPr>
            <a:noAutofit/>
          </a:bodyPr>
          <a:lstStyle/>
          <a:p>
            <a:pPr algn="l"/>
            <a:r>
              <a:rPr lang="en-US" sz="4800" dirty="0" smtClean="0">
                <a:solidFill>
                  <a:srgbClr val="0070C0"/>
                </a:solidFill>
                <a:latin typeface="Bauhaus 93" panose="04030905020B02020C02" pitchFamily="82" charset="0"/>
                <a:cs typeface="Monotxt_IV50" panose="00000400000000000000" pitchFamily="2" charset="0"/>
              </a:rPr>
              <a:t>Commands</a:t>
            </a:r>
            <a:br>
              <a:rPr lang="en-US" sz="4800" dirty="0" smtClean="0">
                <a:solidFill>
                  <a:srgbClr val="0070C0"/>
                </a:solidFill>
                <a:latin typeface="Bauhaus 93" panose="04030905020B02020C02" pitchFamily="82" charset="0"/>
                <a:cs typeface="Monotxt_IV50" panose="00000400000000000000" pitchFamily="2" charset="0"/>
              </a:rPr>
            </a:b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DengXian" panose="03000509000000000000" pitchFamily="65" charset="-122"/>
                <a:ea typeface="DengXian" panose="03000509000000000000" pitchFamily="65" charset="-122"/>
                <a:cs typeface="Arial Unicode MS" panose="020B0604020202020204" pitchFamily="34" charset="-128"/>
              </a:rPr>
              <a:t>giving commands to a robot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Bauhaus 93" panose="04030905020B02020C02" pitchFamily="82" charset="0"/>
              <a:cs typeface="Monotxt_IV50" panose="00000400000000000000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3867" y="1082793"/>
            <a:ext cx="6558844" cy="79257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 smtClean="0">
                <a:solidFill>
                  <a:srgbClr val="0070C0"/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Robots don’t yet understand human language. You can’t just tell SketchBot “please draw a car”. It has its own language, and you must learn it if you want to talk to your robot. Don’t worry, its very easy! </a:t>
            </a:r>
          </a:p>
          <a:p>
            <a:pPr algn="l"/>
            <a:endParaRPr lang="en-US" sz="1600" dirty="0" smtClean="0">
              <a:solidFill>
                <a:srgbClr val="0070C0"/>
              </a:solidFill>
              <a:latin typeface="OCR A Extended" panose="02010509020102010303" pitchFamily="50" charset="0"/>
              <a:cs typeface="Monotxt_IV50" panose="00000400000000000000" pitchFamily="2" charset="0"/>
            </a:endParaRPr>
          </a:p>
          <a:p>
            <a:pPr algn="l"/>
            <a:r>
              <a:rPr lang="en-US" sz="1600" dirty="0" smtClean="0">
                <a:solidFill>
                  <a:srgbClr val="0070C0"/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SketchBot understands a few simple 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commands</a:t>
            </a:r>
            <a:r>
              <a:rPr lang="en-US" sz="1600" dirty="0" smtClean="0">
                <a:solidFill>
                  <a:srgbClr val="0070C0"/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. Just like a dog, only instead of “sit” or “fetch” it understands commands that turn the knobs on an Etch-A-Sketch, like “move” or “turn”.</a:t>
            </a:r>
            <a:endParaRPr lang="en-US" sz="1600" dirty="0">
              <a:solidFill>
                <a:srgbClr val="0070C0"/>
              </a:solidFill>
              <a:latin typeface="OCR A Extended" panose="02010509020102010303" pitchFamily="50" charset="0"/>
              <a:cs typeface="Monotxt_IV50" panose="00000400000000000000" pitchFamily="2" charset="0"/>
            </a:endParaRPr>
          </a:p>
          <a:p>
            <a:pPr algn="l"/>
            <a:endParaRPr lang="en-US" sz="1600" dirty="0" smtClean="0">
              <a:solidFill>
                <a:srgbClr val="0070C0"/>
              </a:solidFill>
              <a:latin typeface="OCR A Extended" panose="02010509020102010303" pitchFamily="50" charset="0"/>
              <a:cs typeface="Monotxt_IV50" panose="00000400000000000000" pitchFamily="2" charset="0"/>
            </a:endParaRPr>
          </a:p>
          <a:p>
            <a:pPr algn="l"/>
            <a:r>
              <a:rPr lang="en-US" sz="1600" dirty="0" smtClean="0">
                <a:solidFill>
                  <a:srgbClr val="0070C0"/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To give commands to your SketchBot – go to </a:t>
            </a:r>
            <a:r>
              <a:rPr lang="en-US" sz="1600" dirty="0" smtClean="0">
                <a:latin typeface="OCR A Extended" panose="02010509020102010303" pitchFamily="50" charset="0"/>
                <a:cs typeface="Monotxt_IV50" panose="00000400000000000000" pitchFamily="2" charset="0"/>
              </a:rPr>
              <a:t>{link}</a:t>
            </a:r>
            <a:r>
              <a:rPr lang="en-US" sz="1600" dirty="0" smtClean="0">
                <a:solidFill>
                  <a:srgbClr val="0070C0"/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 in your internet browser.</a:t>
            </a:r>
          </a:p>
          <a:p>
            <a:pPr algn="l"/>
            <a:endParaRPr lang="en-US" sz="1600" dirty="0">
              <a:solidFill>
                <a:srgbClr val="0070C0"/>
              </a:solidFill>
              <a:latin typeface="OCR A Extended" panose="02010509020102010303" pitchFamily="50" charset="0"/>
              <a:cs typeface="Monotxt_IV50" panose="00000400000000000000" pitchFamily="2" charset="0"/>
            </a:endParaRPr>
          </a:p>
          <a:p>
            <a:pPr algn="l"/>
            <a:r>
              <a:rPr lang="en-US" sz="1600" dirty="0">
                <a:latin typeface="OCR A Extended" panose="02010509020102010303" pitchFamily="50" charset="0"/>
                <a:cs typeface="Monotxt_IV50" panose="00000400000000000000" pitchFamily="2" charset="0"/>
              </a:rPr>
              <a:t>{image: </a:t>
            </a:r>
            <a:r>
              <a:rPr lang="en-US" sz="1600" dirty="0" smtClean="0">
                <a:latin typeface="OCR A Extended" panose="02010509020102010303" pitchFamily="50" charset="0"/>
                <a:cs typeface="Monotxt_IV50" panose="00000400000000000000" pitchFamily="2" charset="0"/>
              </a:rPr>
              <a:t>screenshot of the IDE with callout text}</a:t>
            </a:r>
            <a:endParaRPr lang="en-US" sz="1600" dirty="0" smtClean="0">
              <a:solidFill>
                <a:srgbClr val="0070C0"/>
              </a:solidFill>
              <a:latin typeface="OCR A Extended" panose="02010509020102010303" pitchFamily="50" charset="0"/>
              <a:cs typeface="Monotxt_IV50" panose="00000400000000000000" pitchFamily="2" charset="0"/>
            </a:endParaRPr>
          </a:p>
          <a:p>
            <a:pPr algn="l"/>
            <a:endParaRPr lang="en-US" sz="1600" dirty="0">
              <a:solidFill>
                <a:srgbClr val="0070C0"/>
              </a:solidFill>
              <a:latin typeface="OCR A Extended" panose="02010509020102010303" pitchFamily="50" charset="0"/>
              <a:cs typeface="Monotxt_IV50" panose="00000400000000000000" pitchFamily="2" charset="0"/>
            </a:endParaRPr>
          </a:p>
          <a:p>
            <a:pPr algn="l"/>
            <a:r>
              <a:rPr lang="en-US" sz="1600" dirty="0" smtClean="0">
                <a:solidFill>
                  <a:srgbClr val="0070C0"/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On the left side – you see all commands that SketchBot can understand. </a:t>
            </a:r>
          </a:p>
          <a:p>
            <a:pPr algn="l"/>
            <a:endParaRPr lang="en-US" sz="1600" dirty="0" smtClean="0">
              <a:solidFill>
                <a:srgbClr val="0070C0"/>
              </a:solidFill>
              <a:latin typeface="OCR A Extended" panose="02010509020102010303" pitchFamily="50" charset="0"/>
              <a:cs typeface="Monotxt_IV50" panose="00000400000000000000" pitchFamily="2" charset="0"/>
            </a:endParaRPr>
          </a:p>
          <a:p>
            <a:pPr algn="l"/>
            <a:r>
              <a:rPr lang="en-US" sz="1600" dirty="0" smtClean="0">
                <a:solidFill>
                  <a:srgbClr val="0070C0"/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The middle part of the screen is where you put commands that SketchBot will actually run when you press the “RUN” button.</a:t>
            </a:r>
          </a:p>
          <a:p>
            <a:pPr algn="l"/>
            <a:endParaRPr lang="en-US" sz="1600" dirty="0">
              <a:solidFill>
                <a:srgbClr val="0070C0"/>
              </a:solidFill>
              <a:latin typeface="OCR A Extended" panose="02010509020102010303" pitchFamily="50" charset="0"/>
              <a:cs typeface="Monotxt_IV50" panose="00000400000000000000" pitchFamily="2" charset="0"/>
            </a:endParaRPr>
          </a:p>
          <a:p>
            <a:pPr algn="l"/>
            <a:r>
              <a:rPr lang="en-US" sz="1600" dirty="0" smtClean="0">
                <a:solidFill>
                  <a:srgbClr val="0070C0"/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Let’s practice. Drag </a:t>
            </a:r>
            <a:r>
              <a:rPr lang="en-US" sz="1600" dirty="0">
                <a:solidFill>
                  <a:srgbClr val="0070C0"/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and </a:t>
            </a:r>
            <a:r>
              <a:rPr lang="en-US" sz="1600" dirty="0" smtClean="0">
                <a:solidFill>
                  <a:srgbClr val="0070C0"/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drop a “move” command from the left side of the screen to the middle and press “RUN”. </a:t>
            </a:r>
          </a:p>
          <a:p>
            <a:pPr algn="l"/>
            <a:endParaRPr lang="en-US" sz="1600" dirty="0" smtClean="0">
              <a:latin typeface="OCR A Extended" panose="02010509020102010303" pitchFamily="50" charset="0"/>
              <a:cs typeface="Monotxt_IV50" panose="00000400000000000000" pitchFamily="2" charset="0"/>
            </a:endParaRPr>
          </a:p>
          <a:p>
            <a:pPr algn="l"/>
            <a:r>
              <a:rPr lang="en-US" sz="1600" dirty="0" smtClean="0">
                <a:latin typeface="OCR A Extended" panose="02010509020102010303" pitchFamily="50" charset="0"/>
                <a:cs typeface="Monotxt_IV50" panose="00000400000000000000" pitchFamily="2" charset="0"/>
              </a:rPr>
              <a:t>{</a:t>
            </a:r>
            <a:r>
              <a:rPr lang="en-US" sz="1600" dirty="0">
                <a:latin typeface="OCR A Extended" panose="02010509020102010303" pitchFamily="50" charset="0"/>
                <a:cs typeface="Monotxt_IV50" panose="00000400000000000000" pitchFamily="2" charset="0"/>
              </a:rPr>
              <a:t>image: screenshot of the </a:t>
            </a:r>
            <a:r>
              <a:rPr lang="en-US" sz="1600" dirty="0" smtClean="0">
                <a:latin typeface="OCR A Extended" panose="02010509020102010303" pitchFamily="50" charset="0"/>
                <a:cs typeface="Monotxt_IV50" panose="00000400000000000000" pitchFamily="2" charset="0"/>
              </a:rPr>
              <a:t>block with a line in </a:t>
            </a:r>
            <a:r>
              <a:rPr lang="en-US" sz="1600" dirty="0" err="1" smtClean="0">
                <a:latin typeface="OCR A Extended" panose="02010509020102010303" pitchFamily="50" charset="0"/>
                <a:cs typeface="Monotxt_IV50" panose="00000400000000000000" pitchFamily="2" charset="0"/>
              </a:rPr>
              <a:t>sim</a:t>
            </a:r>
            <a:r>
              <a:rPr lang="en-US" sz="1600" dirty="0" smtClean="0">
                <a:latin typeface="OCR A Extended" panose="02010509020102010303" pitchFamily="50" charset="0"/>
                <a:cs typeface="Monotxt_IV50" panose="00000400000000000000" pitchFamily="2" charset="0"/>
              </a:rPr>
              <a:t>}</a:t>
            </a:r>
          </a:p>
          <a:p>
            <a:pPr algn="l"/>
            <a:endParaRPr lang="en-US" sz="1600" dirty="0">
              <a:solidFill>
                <a:srgbClr val="0070C0"/>
              </a:solidFill>
              <a:latin typeface="OCR A Extended" panose="02010509020102010303" pitchFamily="50" charset="0"/>
              <a:cs typeface="Monotxt_IV50" panose="00000400000000000000" pitchFamily="2" charset="0"/>
            </a:endParaRPr>
          </a:p>
          <a:p>
            <a:pPr algn="l"/>
            <a:r>
              <a:rPr lang="en-US" sz="1600" dirty="0" smtClean="0">
                <a:solidFill>
                  <a:srgbClr val="0070C0"/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Congratulations! You created a very simple 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program</a:t>
            </a:r>
            <a:r>
              <a:rPr lang="en-US" sz="1600" dirty="0" smtClean="0">
                <a:solidFill>
                  <a:srgbClr val="0070C0"/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. See next page on how to make programs more interesting. </a:t>
            </a:r>
            <a:endParaRPr lang="en-US" sz="1200" dirty="0">
              <a:latin typeface="OCR A Extended" panose="02010509020102010303" pitchFamily="50" charset="0"/>
              <a:cs typeface="Monotxt_IV50" panose="00000400000000000000" pitchFamily="2" charset="0"/>
            </a:endParaRPr>
          </a:p>
          <a:p>
            <a:pPr algn="l"/>
            <a:endParaRPr lang="en-US" sz="1600" dirty="0">
              <a:solidFill>
                <a:srgbClr val="0070C0"/>
              </a:solidFill>
              <a:latin typeface="OCR A Extended" panose="02010509020102010303" pitchFamily="50" charset="0"/>
              <a:cs typeface="Monotxt_IV50" panose="00000400000000000000" pitchFamily="2" charset="0"/>
            </a:endParaRPr>
          </a:p>
          <a:p>
            <a:pPr algn="l"/>
            <a:endParaRPr lang="en-US" sz="1600" dirty="0">
              <a:solidFill>
                <a:srgbClr val="0070C0"/>
              </a:solidFill>
              <a:latin typeface="OCR A Extended" panose="02010509020102010303" pitchFamily="50" charset="0"/>
              <a:cs typeface="Monotxt_IV50" panose="00000400000000000000" pitchFamily="2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69333" y="1253066"/>
            <a:ext cx="6513689" cy="9688"/>
          </a:xfrm>
          <a:prstGeom prst="line">
            <a:avLst/>
          </a:prstGeom>
          <a:ln w="28575" cap="rnd"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441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867" y="150989"/>
            <a:ext cx="5791200" cy="846667"/>
          </a:xfrm>
        </p:spPr>
        <p:txBody>
          <a:bodyPr>
            <a:noAutofit/>
          </a:bodyPr>
          <a:lstStyle/>
          <a:p>
            <a:pPr algn="l"/>
            <a:r>
              <a:rPr lang="en-US" sz="4800" dirty="0" smtClean="0">
                <a:solidFill>
                  <a:srgbClr val="0070C0"/>
                </a:solidFill>
                <a:latin typeface="Bauhaus 93" panose="04030905020B02020C02" pitchFamily="82" charset="0"/>
                <a:cs typeface="Monotxt_IV50" panose="00000400000000000000" pitchFamily="2" charset="0"/>
              </a:rPr>
              <a:t>Programs</a:t>
            </a:r>
            <a:br>
              <a:rPr lang="en-US" sz="4800" dirty="0" smtClean="0">
                <a:solidFill>
                  <a:srgbClr val="0070C0"/>
                </a:solidFill>
                <a:latin typeface="Bauhaus 93" panose="04030905020B02020C02" pitchFamily="82" charset="0"/>
                <a:cs typeface="Monotxt_IV50" panose="00000400000000000000" pitchFamily="2" charset="0"/>
              </a:rPr>
            </a:b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DengXian" panose="03000509000000000000" pitchFamily="65" charset="-122"/>
                <a:ea typeface="DengXian" panose="03000509000000000000" pitchFamily="65" charset="-122"/>
                <a:cs typeface="Arial Unicode MS" panose="020B0604020202020204" pitchFamily="34" charset="-128"/>
              </a:rPr>
              <a:t>giving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DengXian" panose="03000509000000000000" pitchFamily="65" charset="-122"/>
                <a:ea typeface="DengXian" panose="03000509000000000000" pitchFamily="65" charset="-122"/>
                <a:cs typeface="Arial Unicode MS" panose="020B0604020202020204" pitchFamily="34" charset="-128"/>
              </a:rPr>
              <a:t>more commands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DengXian" panose="03000509000000000000" pitchFamily="65" charset="-122"/>
                <a:ea typeface="DengXian" panose="03000509000000000000" pitchFamily="65" charset="-122"/>
                <a:cs typeface="Arial Unicode MS" panose="020B0604020202020204" pitchFamily="34" charset="-128"/>
              </a:rPr>
              <a:t>to a robot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Bauhaus 93" panose="04030905020B02020C02" pitchFamily="82" charset="0"/>
              <a:cs typeface="Monotxt_IV50" panose="00000400000000000000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3867" y="1082793"/>
            <a:ext cx="6558844" cy="62211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 smtClean="0">
                <a:solidFill>
                  <a:srgbClr val="0070C0"/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When you connect several commands together – it is called a 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program</a:t>
            </a:r>
            <a:r>
              <a:rPr lang="en-US" sz="1600" dirty="0" smtClean="0">
                <a:solidFill>
                  <a:srgbClr val="0070C0"/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. </a:t>
            </a:r>
          </a:p>
          <a:p>
            <a:pPr algn="l"/>
            <a:endParaRPr lang="en-US" sz="1600" dirty="0" smtClean="0">
              <a:solidFill>
                <a:srgbClr val="0070C0"/>
              </a:solidFill>
              <a:latin typeface="OCR A Extended" panose="02010509020102010303" pitchFamily="50" charset="0"/>
              <a:cs typeface="Monotxt_IV50" panose="00000400000000000000" pitchFamily="2" charset="0"/>
            </a:endParaRPr>
          </a:p>
          <a:p>
            <a:pPr algn="l"/>
            <a:r>
              <a:rPr lang="en-US" sz="1600" dirty="0" smtClean="0">
                <a:solidFill>
                  <a:srgbClr val="0070C0"/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If you click “RUN” - SketchBot will run all commands inside a program one after another. </a:t>
            </a:r>
          </a:p>
          <a:p>
            <a:pPr algn="l"/>
            <a:endParaRPr lang="en-US" sz="1600" dirty="0" smtClean="0">
              <a:solidFill>
                <a:srgbClr val="0070C0"/>
              </a:solidFill>
              <a:latin typeface="OCR A Extended" panose="02010509020102010303" pitchFamily="50" charset="0"/>
              <a:cs typeface="Monotxt_IV50" panose="00000400000000000000" pitchFamily="2" charset="0"/>
            </a:endParaRPr>
          </a:p>
          <a:p>
            <a:pPr algn="l"/>
            <a:r>
              <a:rPr lang="en-US" sz="1600" dirty="0" smtClean="0">
                <a:solidFill>
                  <a:srgbClr val="0070C0"/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As soon as it is done running one command, it will start running the next, and so on until it runs all commands inside a program.</a:t>
            </a:r>
          </a:p>
          <a:p>
            <a:pPr algn="l"/>
            <a:endParaRPr lang="en-US" sz="1600" dirty="0">
              <a:solidFill>
                <a:srgbClr val="0070C0"/>
              </a:solidFill>
              <a:latin typeface="OCR A Extended" panose="02010509020102010303" pitchFamily="50" charset="0"/>
              <a:cs typeface="Monotxt_IV50" panose="00000400000000000000" pitchFamily="2" charset="0"/>
            </a:endParaRPr>
          </a:p>
          <a:p>
            <a:pPr algn="l"/>
            <a:r>
              <a:rPr lang="en-US" sz="1600" dirty="0" smtClean="0">
                <a:solidFill>
                  <a:srgbClr val="0070C0"/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Here is a program for drawing a rectangle</a:t>
            </a:r>
          </a:p>
          <a:p>
            <a:pPr algn="l"/>
            <a:r>
              <a:rPr lang="en-US" sz="1600" dirty="0">
                <a:latin typeface="OCR A Extended" panose="02010509020102010303" pitchFamily="50" charset="0"/>
                <a:cs typeface="Monotxt_IV50" panose="00000400000000000000" pitchFamily="2" charset="0"/>
              </a:rPr>
              <a:t>{image: screenshot of the IDE with </a:t>
            </a:r>
            <a:r>
              <a:rPr lang="en-US" sz="1600" dirty="0" smtClean="0">
                <a:latin typeface="OCR A Extended" panose="02010509020102010303" pitchFamily="50" charset="0"/>
                <a:cs typeface="Monotxt_IV50" panose="00000400000000000000" pitchFamily="2" charset="0"/>
              </a:rPr>
              <a:t>rectangle code blocks (move-&gt;turn-&gt;move-&gt;turn …. </a:t>
            </a:r>
            <a:r>
              <a:rPr lang="en-US" sz="1600" dirty="0" err="1" smtClean="0">
                <a:latin typeface="OCR A Extended" panose="02010509020102010303" pitchFamily="50" charset="0"/>
                <a:cs typeface="Monotxt_IV50" panose="00000400000000000000" pitchFamily="2" charset="0"/>
              </a:rPr>
              <a:t>etc</a:t>
            </a:r>
            <a:r>
              <a:rPr lang="en-US" sz="1600" dirty="0" smtClean="0">
                <a:latin typeface="OCR A Extended" panose="02010509020102010303" pitchFamily="50" charset="0"/>
                <a:cs typeface="Monotxt_IV50" panose="00000400000000000000" pitchFamily="2" charset="0"/>
              </a:rPr>
              <a:t>}</a:t>
            </a:r>
          </a:p>
          <a:p>
            <a:pPr algn="l"/>
            <a:endParaRPr lang="en-US" sz="1600" dirty="0">
              <a:latin typeface="OCR A Extended" panose="02010509020102010303" pitchFamily="50" charset="0"/>
              <a:cs typeface="Monotxt_IV50" panose="00000400000000000000" pitchFamily="2" charset="0"/>
            </a:endParaRPr>
          </a:p>
          <a:p>
            <a:pPr algn="l"/>
            <a:r>
              <a:rPr lang="en-US" sz="1600" dirty="0" smtClean="0">
                <a:solidFill>
                  <a:srgbClr val="0070C0"/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If you create this program and click “RUN” – it will draw a rectangle on the screen. But why was not our SketchBot moving? Read the next page to learn about 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simulation</a:t>
            </a:r>
            <a:r>
              <a:rPr lang="en-US" sz="1600" b="1" dirty="0" smtClean="0">
                <a:solidFill>
                  <a:schemeClr val="accent4">
                    <a:lumMod val="50000"/>
                  </a:schemeClr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and understand why!</a:t>
            </a:r>
            <a:endParaRPr lang="en-US" sz="1600" dirty="0" smtClean="0">
              <a:latin typeface="OCR A Extended" panose="02010509020102010303" pitchFamily="50" charset="0"/>
              <a:cs typeface="Monotxt_IV50" panose="00000400000000000000" pitchFamily="2" charset="0"/>
            </a:endParaRPr>
          </a:p>
          <a:p>
            <a:pPr algn="l"/>
            <a:endParaRPr lang="en-US" sz="1600" dirty="0">
              <a:solidFill>
                <a:srgbClr val="0070C0"/>
              </a:solidFill>
              <a:latin typeface="OCR A Extended" panose="02010509020102010303" pitchFamily="50" charset="0"/>
              <a:cs typeface="Monotxt_IV50" panose="00000400000000000000" pitchFamily="2" charset="0"/>
            </a:endParaRPr>
          </a:p>
          <a:p>
            <a:pPr algn="l"/>
            <a:r>
              <a:rPr lang="en-US" sz="1600" dirty="0">
                <a:latin typeface="OCR A Extended" panose="02010509020102010303" pitchFamily="50" charset="0"/>
                <a:cs typeface="Monotxt_IV50" panose="00000400000000000000" pitchFamily="2" charset="0"/>
              </a:rPr>
              <a:t>{note: there is a bit of chicken and egg problem here. We </a:t>
            </a:r>
            <a:r>
              <a:rPr lang="en-US" sz="1600" dirty="0" smtClean="0">
                <a:latin typeface="OCR A Extended" panose="02010509020102010303" pitchFamily="50" charset="0"/>
                <a:cs typeface="Monotxt_IV50" panose="00000400000000000000" pitchFamily="2" charset="0"/>
              </a:rPr>
              <a:t>run </a:t>
            </a:r>
            <a:r>
              <a:rPr lang="en-US" sz="1600" dirty="0">
                <a:latin typeface="OCR A Extended" panose="02010509020102010303" pitchFamily="50" charset="0"/>
                <a:cs typeface="Monotxt_IV50" panose="00000400000000000000" pitchFamily="2" charset="0"/>
              </a:rPr>
              <a:t>the program in the simulator before describing what a simulator is, but we cant discuss simulator before we know what a program is …}</a:t>
            </a:r>
            <a:endParaRPr lang="en-US" sz="1600" dirty="0">
              <a:solidFill>
                <a:srgbClr val="0070C0"/>
              </a:solidFill>
              <a:latin typeface="OCR A Extended" panose="02010509020102010303" pitchFamily="50" charset="0"/>
              <a:cs typeface="Monotxt_IV50" panose="00000400000000000000" pitchFamily="2" charset="0"/>
            </a:endParaRPr>
          </a:p>
          <a:p>
            <a:pPr algn="l"/>
            <a:endParaRPr lang="en-US" sz="1600" dirty="0" smtClean="0">
              <a:solidFill>
                <a:srgbClr val="0070C0"/>
              </a:solidFill>
              <a:latin typeface="OCR A Extended" panose="02010509020102010303" pitchFamily="50" charset="0"/>
              <a:cs typeface="Monotxt_IV50" panose="00000400000000000000" pitchFamily="2" charset="0"/>
            </a:endParaRPr>
          </a:p>
          <a:p>
            <a:pPr algn="l"/>
            <a:endParaRPr lang="en-US" sz="1600" dirty="0">
              <a:solidFill>
                <a:srgbClr val="0070C0"/>
              </a:solidFill>
              <a:latin typeface="OCR A Extended" panose="02010509020102010303" pitchFamily="50" charset="0"/>
              <a:cs typeface="Monotxt_IV50" panose="00000400000000000000" pitchFamily="2" charset="0"/>
            </a:endParaRPr>
          </a:p>
          <a:p>
            <a:pPr algn="l"/>
            <a:endParaRPr lang="en-US" sz="1600" dirty="0" smtClean="0">
              <a:solidFill>
                <a:srgbClr val="0070C0"/>
              </a:solidFill>
              <a:latin typeface="OCR A Extended" panose="02010509020102010303" pitchFamily="50" charset="0"/>
              <a:cs typeface="Monotxt_IV50" panose="00000400000000000000" pitchFamily="2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69333" y="1253066"/>
            <a:ext cx="6513689" cy="9688"/>
          </a:xfrm>
          <a:prstGeom prst="line">
            <a:avLst/>
          </a:prstGeom>
          <a:ln w="28575" cap="rnd"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506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867" y="179211"/>
            <a:ext cx="4825999" cy="846667"/>
          </a:xfrm>
        </p:spPr>
        <p:txBody>
          <a:bodyPr>
            <a:noAutofit/>
          </a:bodyPr>
          <a:lstStyle/>
          <a:p>
            <a:pPr algn="l"/>
            <a:r>
              <a:rPr lang="en-US" sz="4800" dirty="0" smtClean="0">
                <a:solidFill>
                  <a:srgbClr val="0070C0"/>
                </a:solidFill>
                <a:latin typeface="Bauhaus 93" panose="04030905020B02020C02" pitchFamily="82" charset="0"/>
                <a:cs typeface="Monotxt_IV50" panose="00000400000000000000" pitchFamily="2" charset="0"/>
              </a:rPr>
              <a:t>Simulation </a:t>
            </a:r>
            <a:br>
              <a:rPr lang="en-US" sz="4800" dirty="0" smtClean="0">
                <a:solidFill>
                  <a:srgbClr val="0070C0"/>
                </a:solidFill>
                <a:latin typeface="Bauhaus 93" panose="04030905020B02020C02" pitchFamily="82" charset="0"/>
                <a:cs typeface="Monotxt_IV50" panose="00000400000000000000" pitchFamily="2" charset="0"/>
              </a:rPr>
            </a:b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DengXian" panose="03000509000000000000" pitchFamily="65" charset="-122"/>
                <a:ea typeface="DengXian" panose="03000509000000000000" pitchFamily="65" charset="-122"/>
                <a:cs typeface="Arial Unicode MS" panose="020B0604020202020204" pitchFamily="34" charset="-128"/>
              </a:rPr>
              <a:t>playing in the sandbox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DengXian" panose="03000509000000000000" pitchFamily="65" charset="-122"/>
              <a:ea typeface="DengXian" panose="03000509000000000000" pitchFamily="65" charset="-122"/>
              <a:cs typeface="Arial Unicode MS" panose="020B0604020202020204" pitchFamily="34" charset="-12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3867" y="1478843"/>
            <a:ext cx="6558844" cy="66378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 smtClean="0">
                <a:solidFill>
                  <a:srgbClr val="0070C0"/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Robots may hurt themselves, make a mess of things, or </a:t>
            </a:r>
            <a:r>
              <a:rPr lang="en-US" sz="1600" dirty="0">
                <a:solidFill>
                  <a:srgbClr val="0070C0"/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take forever to run </a:t>
            </a:r>
            <a:r>
              <a:rPr lang="en-US" sz="1600" dirty="0" smtClean="0">
                <a:solidFill>
                  <a:srgbClr val="0070C0"/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if you give them a wrong program.</a:t>
            </a:r>
          </a:p>
          <a:p>
            <a:pPr algn="l"/>
            <a:endParaRPr lang="en-US" sz="1600" dirty="0">
              <a:solidFill>
                <a:srgbClr val="0070C0"/>
              </a:solidFill>
              <a:latin typeface="OCR A Extended" panose="02010509020102010303" pitchFamily="50" charset="0"/>
              <a:cs typeface="Monotxt_IV50" panose="00000400000000000000" pitchFamily="2" charset="0"/>
            </a:endParaRPr>
          </a:p>
          <a:p>
            <a:pPr algn="l"/>
            <a:r>
              <a:rPr lang="en-US" sz="1600" dirty="0" smtClean="0">
                <a:solidFill>
                  <a:srgbClr val="0070C0"/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That is why engineers use 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simulation </a:t>
            </a:r>
            <a:r>
              <a:rPr lang="en-US" sz="1600" dirty="0" smtClean="0">
                <a:solidFill>
                  <a:srgbClr val="0070C0"/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to test the programs before asking a robot to run them.</a:t>
            </a:r>
          </a:p>
          <a:p>
            <a:pPr algn="l"/>
            <a:endParaRPr lang="en-US" sz="1600" dirty="0">
              <a:solidFill>
                <a:srgbClr val="0070C0"/>
              </a:solidFill>
              <a:latin typeface="OCR A Extended" panose="02010509020102010303" pitchFamily="50" charset="0"/>
              <a:cs typeface="Monotxt_IV50" panose="00000400000000000000" pitchFamily="2" charset="0"/>
            </a:endParaRPr>
          </a:p>
          <a:p>
            <a:pPr algn="l"/>
            <a:r>
              <a:rPr lang="en-US" sz="1600" dirty="0" smtClean="0">
                <a:solidFill>
                  <a:srgbClr val="0070C0"/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SketchBot 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simulator</a:t>
            </a:r>
            <a:r>
              <a:rPr lang="en-US" sz="1600" dirty="0" smtClean="0">
                <a:solidFill>
                  <a:srgbClr val="0070C0"/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 looks just like a real Etch-A-</a:t>
            </a:r>
            <a:endParaRPr lang="en-US" sz="1600" dirty="0">
              <a:solidFill>
                <a:srgbClr val="0070C0"/>
              </a:solidFill>
              <a:latin typeface="OCR A Extended" panose="02010509020102010303" pitchFamily="50" charset="0"/>
              <a:cs typeface="Monotxt_IV50" panose="00000400000000000000" pitchFamily="2" charset="0"/>
            </a:endParaRPr>
          </a:p>
          <a:p>
            <a:pPr algn="l"/>
            <a:r>
              <a:rPr lang="en-US" sz="1600" dirty="0" smtClean="0">
                <a:solidFill>
                  <a:srgbClr val="0070C0"/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Sketch board, only it is on a computer screen, like a video game. You should always run new programs in the simulator first, because even if you make a mistake, nothing bad will happen to the robot! Also, simulator is much faster! </a:t>
            </a:r>
          </a:p>
          <a:p>
            <a:pPr algn="l"/>
            <a:endParaRPr lang="en-US" sz="1600" dirty="0">
              <a:solidFill>
                <a:srgbClr val="0070C0"/>
              </a:solidFill>
              <a:latin typeface="OCR A Extended" panose="02010509020102010303" pitchFamily="50" charset="0"/>
              <a:cs typeface="Monotxt_IV50" panose="00000400000000000000" pitchFamily="2" charset="0"/>
            </a:endParaRPr>
          </a:p>
          <a:p>
            <a:pPr algn="l"/>
            <a:r>
              <a:rPr lang="en-US" sz="1600" dirty="0" smtClean="0">
                <a:solidFill>
                  <a:srgbClr val="0070C0"/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To run a program inside the simulator – create a program and click “RUN IN SIMULATOR” button. </a:t>
            </a:r>
          </a:p>
          <a:p>
            <a:pPr algn="l"/>
            <a:endParaRPr lang="en-US" sz="1600" dirty="0">
              <a:solidFill>
                <a:srgbClr val="0070C0"/>
              </a:solidFill>
              <a:latin typeface="OCR A Extended" panose="02010509020102010303" pitchFamily="50" charset="0"/>
              <a:cs typeface="Monotxt_IV50" panose="00000400000000000000" pitchFamily="2" charset="0"/>
            </a:endParaRPr>
          </a:p>
          <a:p>
            <a:pPr algn="l"/>
            <a:r>
              <a:rPr lang="en-US" sz="1600" dirty="0" smtClean="0">
                <a:solidFill>
                  <a:srgbClr val="0070C0"/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Let's draw a line!</a:t>
            </a:r>
          </a:p>
          <a:p>
            <a:pPr algn="l"/>
            <a:endParaRPr lang="en-US" sz="1600" dirty="0" smtClean="0">
              <a:solidFill>
                <a:srgbClr val="0070C0"/>
              </a:solidFill>
              <a:latin typeface="OCR A Extended" panose="02010509020102010303" pitchFamily="50" charset="0"/>
              <a:cs typeface="Monotxt_IV50" panose="00000400000000000000" pitchFamily="2" charset="0"/>
            </a:endParaRPr>
          </a:p>
          <a:p>
            <a:pPr algn="l"/>
            <a:r>
              <a:rPr lang="en-US" sz="1600" dirty="0" smtClean="0">
                <a:latin typeface="OCR A Extended" panose="02010509020102010303" pitchFamily="50" charset="0"/>
                <a:cs typeface="Monotxt_IV50" panose="00000400000000000000" pitchFamily="2" charset="0"/>
              </a:rPr>
              <a:t>{image: screenshot of simply line block rendered in </a:t>
            </a:r>
            <a:r>
              <a:rPr lang="en-US" sz="1600" dirty="0" err="1" smtClean="0">
                <a:latin typeface="OCR A Extended" panose="02010509020102010303" pitchFamily="50" charset="0"/>
                <a:cs typeface="Monotxt_IV50" panose="00000400000000000000" pitchFamily="2" charset="0"/>
              </a:rPr>
              <a:t>sim</a:t>
            </a:r>
            <a:r>
              <a:rPr lang="en-US" sz="1600" dirty="0" smtClean="0">
                <a:latin typeface="OCR A Extended" panose="02010509020102010303" pitchFamily="50" charset="0"/>
                <a:cs typeface="Monotxt_IV50" panose="00000400000000000000" pitchFamily="2" charset="0"/>
              </a:rPr>
              <a:t> with “RUN IN SIMULATOR” button circled }</a:t>
            </a:r>
          </a:p>
          <a:p>
            <a:pPr algn="l"/>
            <a:endParaRPr lang="en-US" sz="1600" dirty="0" smtClean="0">
              <a:solidFill>
                <a:srgbClr val="0070C0"/>
              </a:solidFill>
              <a:latin typeface="OCR A Extended" panose="02010509020102010303" pitchFamily="50" charset="0"/>
              <a:cs typeface="Monotxt_IV50" panose="00000400000000000000" pitchFamily="2" charset="0"/>
            </a:endParaRPr>
          </a:p>
          <a:p>
            <a:pPr algn="l"/>
            <a:r>
              <a:rPr lang="en-US" sz="1600" dirty="0">
                <a:solidFill>
                  <a:srgbClr val="0070C0"/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If you like what you see in the simulator – you are </a:t>
            </a:r>
            <a:r>
              <a:rPr lang="en-US" sz="1600" dirty="0" smtClean="0">
                <a:solidFill>
                  <a:srgbClr val="0070C0"/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now ready </a:t>
            </a:r>
            <a:r>
              <a:rPr lang="en-US" sz="1600" dirty="0">
                <a:solidFill>
                  <a:srgbClr val="0070C0"/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to run it on the real robot</a:t>
            </a:r>
            <a:r>
              <a:rPr lang="en-US" sz="1600" dirty="0" smtClean="0">
                <a:solidFill>
                  <a:srgbClr val="0070C0"/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!</a:t>
            </a:r>
          </a:p>
          <a:p>
            <a:pPr algn="l"/>
            <a:endParaRPr lang="en-US" sz="1600" dirty="0">
              <a:solidFill>
                <a:srgbClr val="0070C0"/>
              </a:solidFill>
              <a:latin typeface="OCR A Extended" panose="02010509020102010303" pitchFamily="50" charset="0"/>
              <a:cs typeface="Monotxt_IV50" panose="00000400000000000000" pitchFamily="2" charset="0"/>
            </a:endParaRPr>
          </a:p>
          <a:p>
            <a:pPr algn="l"/>
            <a:r>
              <a:rPr lang="en-US" sz="1600" dirty="0" smtClean="0">
                <a:solidFill>
                  <a:srgbClr val="0070C0"/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But there is one more step we must take before the robot can safely move, or else it may break. It’s called 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calibration</a:t>
            </a:r>
            <a:r>
              <a:rPr lang="en-US" sz="1600" dirty="0" smtClean="0">
                <a:solidFill>
                  <a:srgbClr val="0070C0"/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. See the next page to learn about what it is.</a:t>
            </a:r>
          </a:p>
          <a:p>
            <a:pPr algn="l"/>
            <a:endParaRPr lang="en-US" sz="1600" dirty="0">
              <a:solidFill>
                <a:srgbClr val="0070C0"/>
              </a:solidFill>
              <a:latin typeface="OCR A Extended" panose="02010509020102010303" pitchFamily="50" charset="0"/>
              <a:cs typeface="Monotxt_IV50" panose="00000400000000000000" pitchFamily="2" charset="0"/>
            </a:endParaRPr>
          </a:p>
          <a:p>
            <a:pPr algn="l"/>
            <a:endParaRPr lang="en-US" sz="1600" dirty="0">
              <a:solidFill>
                <a:srgbClr val="0070C0"/>
              </a:solidFill>
              <a:latin typeface="OCR A Extended" panose="02010509020102010303" pitchFamily="50" charset="0"/>
              <a:cs typeface="Monotxt_IV50" panose="00000400000000000000" pitchFamily="2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80622" y="1196622"/>
            <a:ext cx="6513689" cy="9688"/>
          </a:xfrm>
          <a:prstGeom prst="line">
            <a:avLst/>
          </a:prstGeom>
          <a:ln w="28575" cap="rnd"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390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867" y="179211"/>
            <a:ext cx="4825999" cy="846667"/>
          </a:xfrm>
        </p:spPr>
        <p:txBody>
          <a:bodyPr>
            <a:noAutofit/>
          </a:bodyPr>
          <a:lstStyle/>
          <a:p>
            <a:pPr algn="l"/>
            <a:r>
              <a:rPr lang="en-US" sz="4800" dirty="0" smtClean="0">
                <a:solidFill>
                  <a:srgbClr val="0070C0"/>
                </a:solidFill>
                <a:latin typeface="Bauhaus 93" panose="04030905020B02020C02" pitchFamily="82" charset="0"/>
                <a:cs typeface="Monotxt_IV50" panose="00000400000000000000" pitchFamily="2" charset="0"/>
              </a:rPr>
              <a:t>Calibration</a:t>
            </a:r>
            <a:br>
              <a:rPr lang="en-US" sz="4800" dirty="0" smtClean="0">
                <a:solidFill>
                  <a:srgbClr val="0070C0"/>
                </a:solidFill>
                <a:latin typeface="Bauhaus 93" panose="04030905020B02020C02" pitchFamily="82" charset="0"/>
                <a:cs typeface="Monotxt_IV50" panose="00000400000000000000" pitchFamily="2" charset="0"/>
              </a:rPr>
            </a:b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DengXian" panose="03000509000000000000" pitchFamily="65" charset="-122"/>
                <a:ea typeface="DengXian" panose="03000509000000000000" pitchFamily="65" charset="-122"/>
                <a:cs typeface="Arial Unicode MS" panose="020B0604020202020204" pitchFamily="34" charset="-128"/>
              </a:rPr>
              <a:t>teaching robot its limits. First page.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DengXian" panose="03000509000000000000" pitchFamily="65" charset="-122"/>
              <a:ea typeface="DengXian" panose="03000509000000000000" pitchFamily="65" charset="-122"/>
              <a:cs typeface="Arial Unicode MS" panose="020B0604020202020204" pitchFamily="34" charset="-12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3867" y="1377054"/>
            <a:ext cx="6558844" cy="66154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 smtClean="0">
                <a:solidFill>
                  <a:srgbClr val="0070C0"/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First time you connect SketchBot, it does not know how far up, down, left or right it can turn the Etch-A-Sketch knobs. If we push the pen too much off the screen – the Etch-A-Sketch board could break. We don’t want that!</a:t>
            </a:r>
          </a:p>
          <a:p>
            <a:pPr algn="l"/>
            <a:endParaRPr lang="en-US" sz="1600" dirty="0">
              <a:solidFill>
                <a:srgbClr val="0070C0"/>
              </a:solidFill>
              <a:latin typeface="OCR A Extended" panose="02010509020102010303" pitchFamily="50" charset="0"/>
              <a:cs typeface="Monotxt_IV50" panose="00000400000000000000" pitchFamily="2" charset="0"/>
            </a:endParaRPr>
          </a:p>
          <a:p>
            <a:pPr algn="l"/>
            <a:r>
              <a:rPr lang="en-US" sz="1600" dirty="0" smtClean="0">
                <a:solidFill>
                  <a:srgbClr val="0070C0"/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Telling robot its limits is called 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defining the workspace</a:t>
            </a:r>
            <a:r>
              <a:rPr lang="en-US" sz="1600" dirty="0" smtClean="0">
                <a:solidFill>
                  <a:srgbClr val="0070C0"/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 or 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calibration</a:t>
            </a:r>
            <a:r>
              <a:rPr lang="en-US" sz="1600" dirty="0" smtClean="0">
                <a:solidFill>
                  <a:srgbClr val="0070C0"/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. We must always 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calibrate</a:t>
            </a:r>
            <a:r>
              <a:rPr lang="en-US" sz="1600" dirty="0" smtClean="0">
                <a:solidFill>
                  <a:srgbClr val="0070C0"/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 the SketchBot before making it turn the knobs.</a:t>
            </a:r>
          </a:p>
          <a:p>
            <a:pPr algn="l"/>
            <a:endParaRPr lang="en-US" sz="1600" dirty="0">
              <a:solidFill>
                <a:srgbClr val="0070C0"/>
              </a:solidFill>
              <a:latin typeface="OCR A Extended" panose="02010509020102010303" pitchFamily="50" charset="0"/>
              <a:cs typeface="Monotxt_IV50" panose="00000400000000000000" pitchFamily="2" charset="0"/>
            </a:endParaRPr>
          </a:p>
          <a:p>
            <a:pPr algn="l"/>
            <a:r>
              <a:rPr lang="en-US" sz="1600" dirty="0" smtClean="0">
                <a:solidFill>
                  <a:srgbClr val="0070C0"/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Calibrating SketchBot is easy, all we have to do is show it two points on the board. SketchBot will not go outside a 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Rectangle</a:t>
            </a:r>
            <a:r>
              <a:rPr lang="en-US" sz="1600" dirty="0" smtClean="0">
                <a:solidFill>
                  <a:srgbClr val="0070C0"/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 made up by those two points.</a:t>
            </a:r>
          </a:p>
          <a:p>
            <a:pPr algn="l"/>
            <a:endParaRPr lang="en-US" sz="1600" dirty="0" smtClean="0">
              <a:solidFill>
                <a:srgbClr val="0070C0"/>
              </a:solidFill>
              <a:latin typeface="OCR A Extended" panose="02010509020102010303" pitchFamily="50" charset="0"/>
              <a:cs typeface="Monotxt_IV50" panose="00000400000000000000" pitchFamily="2" charset="0"/>
            </a:endParaRPr>
          </a:p>
          <a:p>
            <a:pPr algn="l"/>
            <a:r>
              <a:rPr lang="en-US" sz="1600" dirty="0">
                <a:latin typeface="OCR A Extended" panose="02010509020102010303" pitchFamily="50" charset="0"/>
                <a:cs typeface="Monotxt_IV50" panose="00000400000000000000" pitchFamily="2" charset="0"/>
              </a:rPr>
              <a:t>{</a:t>
            </a:r>
            <a:r>
              <a:rPr lang="en-US" sz="1600" dirty="0" smtClean="0">
                <a:latin typeface="OCR A Extended" panose="02010509020102010303" pitchFamily="50" charset="0"/>
                <a:cs typeface="Monotxt_IV50" panose="00000400000000000000" pitchFamily="2" charset="0"/>
              </a:rPr>
              <a:t>image: two points defined, circled in red, with imaginary rectangle drawn spanning those two points}</a:t>
            </a:r>
          </a:p>
          <a:p>
            <a:pPr algn="l"/>
            <a:endParaRPr lang="en-US" sz="1600" dirty="0" smtClean="0">
              <a:solidFill>
                <a:srgbClr val="0070C0"/>
              </a:solidFill>
              <a:latin typeface="OCR A Extended" panose="02010509020102010303" pitchFamily="50" charset="0"/>
              <a:cs typeface="Monotxt_IV50" panose="00000400000000000000" pitchFamily="2" charset="0"/>
            </a:endParaRPr>
          </a:p>
          <a:p>
            <a:pPr algn="l"/>
            <a:r>
              <a:rPr lang="en-US" sz="1600" dirty="0" smtClean="0">
                <a:solidFill>
                  <a:srgbClr val="0070C0"/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To do this, follow those instructions: </a:t>
            </a:r>
          </a:p>
          <a:p>
            <a:pPr algn="l"/>
            <a:r>
              <a:rPr lang="en-US" sz="1600" dirty="0" smtClean="0">
                <a:solidFill>
                  <a:srgbClr val="0070C0"/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	1. Disconnect SketchBot arms from the Etch-A-Sketch board </a:t>
            </a:r>
            <a:r>
              <a:rPr lang="en-US" sz="1600" dirty="0" smtClean="0">
                <a:latin typeface="OCR A Extended" panose="02010509020102010303" pitchFamily="50" charset="0"/>
                <a:cs typeface="Monotxt_IV50" panose="00000400000000000000" pitchFamily="2" charset="0"/>
              </a:rPr>
              <a:t>{image: disconnected etch a sketch}</a:t>
            </a:r>
          </a:p>
          <a:p>
            <a:pPr algn="l"/>
            <a:r>
              <a:rPr lang="en-US" sz="1600" dirty="0" smtClean="0">
                <a:solidFill>
                  <a:srgbClr val="0070C0"/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	2. Turn the Etch-A-Sketch knobs until the pen is close to lower left corner. Leave a pinky width of space. </a:t>
            </a:r>
            <a:r>
              <a:rPr lang="en-US" sz="1600" dirty="0" smtClean="0">
                <a:latin typeface="OCR A Extended" panose="02010509020102010303" pitchFamily="50" charset="0"/>
                <a:cs typeface="Monotxt_IV50" panose="00000400000000000000" pitchFamily="2" charset="0"/>
              </a:rPr>
              <a:t>{image: kid’s hands on the Etch-a-sketch board with pen at the lower left corner. Callout bubble showing margin of safety}</a:t>
            </a:r>
          </a:p>
          <a:p>
            <a:pPr algn="l"/>
            <a:r>
              <a:rPr lang="en-US" sz="1600" dirty="0" smtClean="0">
                <a:solidFill>
                  <a:srgbClr val="0070C0"/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	</a:t>
            </a:r>
          </a:p>
          <a:p>
            <a:pPr algn="l"/>
            <a:endParaRPr lang="en-US" sz="1600" dirty="0" smtClean="0">
              <a:solidFill>
                <a:srgbClr val="0070C0"/>
              </a:solidFill>
              <a:latin typeface="OCR A Extended" panose="02010509020102010303" pitchFamily="50" charset="0"/>
              <a:cs typeface="Monotxt_IV50" panose="00000400000000000000" pitchFamily="2" charset="0"/>
            </a:endParaRPr>
          </a:p>
          <a:p>
            <a:pPr algn="l"/>
            <a:endParaRPr lang="en-US" sz="1600" dirty="0" smtClean="0">
              <a:solidFill>
                <a:srgbClr val="0070C0"/>
              </a:solidFill>
              <a:latin typeface="OCR A Extended" panose="02010509020102010303" pitchFamily="50" charset="0"/>
              <a:cs typeface="Monotxt_IV50" panose="00000400000000000000" pitchFamily="2" charset="0"/>
            </a:endParaRPr>
          </a:p>
          <a:p>
            <a:pPr algn="l"/>
            <a:endParaRPr lang="en-US" sz="1600" dirty="0">
              <a:solidFill>
                <a:srgbClr val="0070C0"/>
              </a:solidFill>
              <a:latin typeface="OCR A Extended" panose="02010509020102010303" pitchFamily="50" charset="0"/>
              <a:cs typeface="Monotxt_IV50" panose="00000400000000000000" pitchFamily="2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80622" y="1196622"/>
            <a:ext cx="6513689" cy="9688"/>
          </a:xfrm>
          <a:prstGeom prst="line">
            <a:avLst/>
          </a:prstGeom>
          <a:ln w="28575" cap="rnd"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425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867" y="179211"/>
            <a:ext cx="6242755" cy="846667"/>
          </a:xfrm>
        </p:spPr>
        <p:txBody>
          <a:bodyPr>
            <a:noAutofit/>
          </a:bodyPr>
          <a:lstStyle/>
          <a:p>
            <a:pPr algn="l"/>
            <a:r>
              <a:rPr lang="en-US" sz="4800" dirty="0" smtClean="0">
                <a:solidFill>
                  <a:srgbClr val="0070C0"/>
                </a:solidFill>
                <a:latin typeface="Bauhaus 93" panose="04030905020B02020C02" pitchFamily="82" charset="0"/>
                <a:cs typeface="Monotxt_IV50" panose="00000400000000000000" pitchFamily="2" charset="0"/>
              </a:rPr>
              <a:t>Calibration</a:t>
            </a:r>
            <a:br>
              <a:rPr lang="en-US" sz="4800" dirty="0" smtClean="0">
                <a:solidFill>
                  <a:srgbClr val="0070C0"/>
                </a:solidFill>
                <a:latin typeface="Bauhaus 93" panose="04030905020B02020C02" pitchFamily="82" charset="0"/>
                <a:cs typeface="Monotxt_IV50" panose="00000400000000000000" pitchFamily="2" charset="0"/>
              </a:rPr>
            </a:b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DengXian" panose="03000509000000000000" pitchFamily="65" charset="-122"/>
                <a:ea typeface="DengXian" panose="03000509000000000000" pitchFamily="65" charset="-122"/>
                <a:cs typeface="Arial Unicode MS" panose="020B0604020202020204" pitchFamily="34" charset="-128"/>
              </a:rPr>
              <a:t>teaching robot its limits. Second Page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DengXian" panose="03000509000000000000" pitchFamily="65" charset="-122"/>
              <a:ea typeface="DengXian" panose="03000509000000000000" pitchFamily="65" charset="-122"/>
              <a:cs typeface="Arial Unicode MS" panose="020B0604020202020204" pitchFamily="34" charset="-12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3867" y="1377052"/>
            <a:ext cx="6558844" cy="77669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>
                <a:solidFill>
                  <a:srgbClr val="0070C0"/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	</a:t>
            </a:r>
            <a:r>
              <a:rPr lang="en-US" sz="1600" dirty="0" smtClean="0">
                <a:solidFill>
                  <a:srgbClr val="0070C0"/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3. Connect the SketchBot arms to the Etch-A-Sketch board. Make sure its tight! </a:t>
            </a:r>
            <a:r>
              <a:rPr lang="en-US" sz="1600" dirty="0">
                <a:latin typeface="OCR A Extended" panose="02010509020102010303" pitchFamily="50" charset="0"/>
                <a:cs typeface="Monotxt_IV50" panose="00000400000000000000" pitchFamily="2" charset="0"/>
              </a:rPr>
              <a:t>{image: </a:t>
            </a:r>
            <a:r>
              <a:rPr lang="en-US" sz="1600" dirty="0" smtClean="0">
                <a:latin typeface="OCR A Extended" panose="02010509020102010303" pitchFamily="50" charset="0"/>
                <a:cs typeface="Monotxt_IV50" panose="00000400000000000000" pitchFamily="2" charset="0"/>
              </a:rPr>
              <a:t>close up of kid’s hands connecting SketchBot to the Etch-a-sketch knobs}</a:t>
            </a:r>
          </a:p>
          <a:p>
            <a:pPr algn="l"/>
            <a:r>
              <a:rPr lang="en-US" sz="1600" dirty="0">
                <a:solidFill>
                  <a:srgbClr val="0070C0"/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	</a:t>
            </a:r>
            <a:r>
              <a:rPr lang="en-US" sz="1600" dirty="0" smtClean="0">
                <a:solidFill>
                  <a:srgbClr val="0070C0"/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4. Press the “START CALIBRATION” button. </a:t>
            </a:r>
            <a:r>
              <a:rPr lang="en-US" sz="1600" dirty="0" smtClean="0">
                <a:latin typeface="OCR A Extended" panose="02010509020102010303" pitchFamily="50" charset="0"/>
                <a:cs typeface="Monotxt_IV50" panose="00000400000000000000" pitchFamily="2" charset="0"/>
              </a:rPr>
              <a:t>{image: screenshot of START CALIBRATION button}</a:t>
            </a:r>
          </a:p>
          <a:p>
            <a:pPr algn="l"/>
            <a:r>
              <a:rPr lang="en-US" sz="1600" dirty="0">
                <a:solidFill>
                  <a:srgbClr val="0070C0"/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	</a:t>
            </a:r>
            <a:r>
              <a:rPr lang="en-US" sz="1600" dirty="0" smtClean="0">
                <a:solidFill>
                  <a:srgbClr val="0070C0"/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5. Now, use the </a:t>
            </a:r>
            <a:r>
              <a:rPr lang="en-US" sz="1600" dirty="0" smtClean="0">
                <a:latin typeface="OCR A Extended" panose="02010509020102010303" pitchFamily="50" charset="0"/>
                <a:cs typeface="Monotxt_IV50" panose="00000400000000000000" pitchFamily="2" charset="0"/>
              </a:rPr>
              <a:t>{image: right arrow} </a:t>
            </a:r>
            <a:r>
              <a:rPr lang="en-US" sz="1600" dirty="0" smtClean="0">
                <a:solidFill>
                  <a:srgbClr val="0070C0"/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and </a:t>
            </a:r>
            <a:r>
              <a:rPr lang="en-US" sz="1600" dirty="0" smtClean="0">
                <a:latin typeface="OCR A Extended" panose="02010509020102010303" pitchFamily="50" charset="0"/>
                <a:cs typeface="Monotxt_IV50" panose="00000400000000000000" pitchFamily="2" charset="0"/>
              </a:rPr>
              <a:t>{image: up arrow}</a:t>
            </a:r>
            <a:r>
              <a:rPr lang="en-US" sz="1600" dirty="0" smtClean="0">
                <a:solidFill>
                  <a:srgbClr val="0070C0"/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 arrow keys on your computer to move the pen close to upper right corner. Leave a pinky width of space. It does not matter how you get there. Only thing that matters is the final point. </a:t>
            </a:r>
            <a:r>
              <a:rPr lang="en-US" sz="1600" dirty="0">
                <a:latin typeface="OCR A Extended" panose="02010509020102010303" pitchFamily="50" charset="0"/>
                <a:cs typeface="Monotxt_IV50" panose="00000400000000000000" pitchFamily="2" charset="0"/>
              </a:rPr>
              <a:t>{image: </a:t>
            </a:r>
            <a:r>
              <a:rPr lang="en-US" sz="1600" dirty="0" smtClean="0">
                <a:latin typeface="OCR A Extended" panose="02010509020102010303" pitchFamily="50" charset="0"/>
                <a:cs typeface="Monotxt_IV50" panose="00000400000000000000" pitchFamily="2" charset="0"/>
              </a:rPr>
              <a:t>zig-</a:t>
            </a:r>
            <a:r>
              <a:rPr lang="en-US" sz="1600" dirty="0" err="1" smtClean="0">
                <a:latin typeface="OCR A Extended" panose="02010509020102010303" pitchFamily="50" charset="0"/>
                <a:cs typeface="Monotxt_IV50" panose="00000400000000000000" pitchFamily="2" charset="0"/>
              </a:rPr>
              <a:t>zaggy</a:t>
            </a:r>
            <a:r>
              <a:rPr lang="en-US" sz="1600" dirty="0" smtClean="0">
                <a:latin typeface="OCR A Extended" panose="02010509020102010303" pitchFamily="50" charset="0"/>
                <a:cs typeface="Monotxt_IV50" panose="00000400000000000000" pitchFamily="2" charset="0"/>
              </a:rPr>
              <a:t> path showing a journey from one corner to another with pen at its final destination. Callout bubble showing margin of safety}</a:t>
            </a:r>
          </a:p>
          <a:p>
            <a:pPr algn="l"/>
            <a:r>
              <a:rPr lang="en-US" sz="1600" dirty="0" smtClean="0">
                <a:solidFill>
                  <a:srgbClr val="0070C0"/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	6. Once near the upper right corner, press “END CALIBRATION” button. </a:t>
            </a:r>
            <a:r>
              <a:rPr lang="en-US" sz="1600" dirty="0">
                <a:latin typeface="OCR A Extended" panose="02010509020102010303" pitchFamily="50" charset="0"/>
                <a:cs typeface="Monotxt_IV50" panose="00000400000000000000" pitchFamily="2" charset="0"/>
              </a:rPr>
              <a:t>{image: screenshot of </a:t>
            </a:r>
            <a:r>
              <a:rPr lang="en-US" sz="1600" dirty="0" smtClean="0">
                <a:latin typeface="OCR A Extended" panose="02010509020102010303" pitchFamily="50" charset="0"/>
                <a:cs typeface="Monotxt_IV50" panose="00000400000000000000" pitchFamily="2" charset="0"/>
              </a:rPr>
              <a:t>END CALIBRATION </a:t>
            </a:r>
            <a:r>
              <a:rPr lang="en-US" sz="1600" dirty="0">
                <a:latin typeface="OCR A Extended" panose="02010509020102010303" pitchFamily="50" charset="0"/>
                <a:cs typeface="Monotxt_IV50" panose="00000400000000000000" pitchFamily="2" charset="0"/>
              </a:rPr>
              <a:t>button</a:t>
            </a:r>
            <a:r>
              <a:rPr lang="en-US" sz="1600" dirty="0" smtClean="0">
                <a:latin typeface="OCR A Extended" panose="02010509020102010303" pitchFamily="50" charset="0"/>
                <a:cs typeface="Monotxt_IV50" panose="00000400000000000000" pitchFamily="2" charset="0"/>
              </a:rPr>
              <a:t>}</a:t>
            </a:r>
          </a:p>
          <a:p>
            <a:pPr algn="l"/>
            <a:endParaRPr lang="en-US" sz="1600" dirty="0" smtClean="0">
              <a:solidFill>
                <a:srgbClr val="0070C0"/>
              </a:solidFill>
              <a:latin typeface="OCR A Extended" panose="02010509020102010303" pitchFamily="50" charset="0"/>
              <a:cs typeface="Monotxt_IV50" panose="00000400000000000000" pitchFamily="2" charset="0"/>
            </a:endParaRPr>
          </a:p>
          <a:p>
            <a:pPr algn="l"/>
            <a:r>
              <a:rPr lang="en-US" sz="1600" dirty="0">
                <a:solidFill>
                  <a:srgbClr val="0070C0"/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	</a:t>
            </a:r>
            <a:r>
              <a:rPr lang="en-US" sz="1600" dirty="0" smtClean="0">
                <a:solidFill>
                  <a:srgbClr val="0070C0"/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Congratulations, your robot now knows its limits – it is Calibrated!</a:t>
            </a:r>
          </a:p>
          <a:p>
            <a:pPr algn="l"/>
            <a:endParaRPr lang="en-US" sz="1600" dirty="0">
              <a:solidFill>
                <a:srgbClr val="0070C0"/>
              </a:solidFill>
              <a:latin typeface="OCR A Extended" panose="02010509020102010303" pitchFamily="50" charset="0"/>
              <a:cs typeface="Monotxt_IV50" panose="00000400000000000000" pitchFamily="2" charset="0"/>
            </a:endParaRPr>
          </a:p>
          <a:p>
            <a:pPr algn="l"/>
            <a:r>
              <a:rPr lang="en-US" sz="1600" dirty="0" smtClean="0">
                <a:solidFill>
                  <a:srgbClr val="0070C0"/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We can now run our programs on the SketchBot!</a:t>
            </a:r>
          </a:p>
          <a:p>
            <a:pPr algn="l"/>
            <a:endParaRPr lang="en-US" sz="1600" dirty="0">
              <a:solidFill>
                <a:srgbClr val="0070C0"/>
              </a:solidFill>
              <a:latin typeface="OCR A Extended" panose="02010509020102010303" pitchFamily="50" charset="0"/>
              <a:cs typeface="Monotxt_IV50" panose="00000400000000000000" pitchFamily="2" charset="0"/>
            </a:endParaRPr>
          </a:p>
          <a:p>
            <a:pPr algn="l"/>
            <a:r>
              <a:rPr lang="en-US" sz="1600" dirty="0" smtClean="0">
                <a:solidFill>
                  <a:srgbClr val="0070C0"/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Lets make it draw a rectangle. Create this program and click “RUN ON THE ROBOT” button. </a:t>
            </a:r>
            <a:r>
              <a:rPr lang="en-US" sz="1600" dirty="0">
                <a:latin typeface="OCR A Extended" panose="02010509020102010303" pitchFamily="50" charset="0"/>
                <a:cs typeface="Monotxt_IV50" panose="00000400000000000000" pitchFamily="2" charset="0"/>
              </a:rPr>
              <a:t>{image: </a:t>
            </a:r>
            <a:r>
              <a:rPr lang="en-US" sz="1600" dirty="0" smtClean="0">
                <a:latin typeface="OCR A Extended" panose="02010509020102010303" pitchFamily="50" charset="0"/>
                <a:cs typeface="Monotxt_IV50" panose="00000400000000000000" pitchFamily="2" charset="0"/>
              </a:rPr>
              <a:t>rect. sketch and a run on the robot button activated (presumably it was hidden before)}</a:t>
            </a:r>
            <a:endParaRPr lang="en-US" sz="1600" dirty="0" smtClean="0">
              <a:solidFill>
                <a:srgbClr val="0070C0"/>
              </a:solidFill>
              <a:latin typeface="OCR A Extended" panose="02010509020102010303" pitchFamily="50" charset="0"/>
              <a:cs typeface="Monotxt_IV50" panose="00000400000000000000" pitchFamily="2" charset="0"/>
            </a:endParaRPr>
          </a:p>
          <a:p>
            <a:pPr algn="l"/>
            <a:endParaRPr lang="en-US" sz="1600" dirty="0">
              <a:solidFill>
                <a:srgbClr val="0070C0"/>
              </a:solidFill>
              <a:latin typeface="OCR A Extended" panose="02010509020102010303" pitchFamily="50" charset="0"/>
              <a:cs typeface="Monotxt_IV50" panose="00000400000000000000" pitchFamily="2" charset="0"/>
            </a:endParaRPr>
          </a:p>
          <a:p>
            <a:pPr algn="l"/>
            <a:r>
              <a:rPr lang="en-US" sz="1600" dirty="0" smtClean="0">
                <a:latin typeface="OCR A Extended" panose="02010509020102010303" pitchFamily="50" charset="0"/>
                <a:cs typeface="Monotxt_IV50" panose="00000400000000000000" pitchFamily="2" charset="0"/>
              </a:rPr>
              <a:t>{</a:t>
            </a:r>
            <a:r>
              <a:rPr lang="en-US" sz="1600" dirty="0">
                <a:latin typeface="OCR A Extended" panose="02010509020102010303" pitchFamily="50" charset="0"/>
                <a:cs typeface="Monotxt_IV50" panose="00000400000000000000" pitchFamily="2" charset="0"/>
              </a:rPr>
              <a:t>note: </a:t>
            </a:r>
            <a:r>
              <a:rPr lang="en-US" sz="1600" dirty="0" smtClean="0">
                <a:latin typeface="OCR A Extended" panose="02010509020102010303" pitchFamily="50" charset="0"/>
                <a:cs typeface="Monotxt_IV50" panose="00000400000000000000" pitchFamily="2" charset="0"/>
              </a:rPr>
              <a:t>design of the manipulators should prevent possibility of mixing left and right arms}</a:t>
            </a:r>
          </a:p>
          <a:p>
            <a:pPr algn="l"/>
            <a:endParaRPr lang="en-US" sz="1600" dirty="0" smtClean="0">
              <a:latin typeface="OCR A Extended" panose="02010509020102010303" pitchFamily="50" charset="0"/>
              <a:cs typeface="Monotxt_IV50" panose="00000400000000000000" pitchFamily="2" charset="0"/>
            </a:endParaRPr>
          </a:p>
          <a:p>
            <a:pPr algn="l"/>
            <a:r>
              <a:rPr lang="en-US" sz="1600" dirty="0" smtClean="0">
                <a:latin typeface="OCR A Extended" panose="02010509020102010303" pitchFamily="50" charset="0"/>
                <a:cs typeface="Monotxt_IV50" panose="00000400000000000000" pitchFamily="2" charset="0"/>
              </a:rPr>
              <a:t>{idea: would it make sense to have kids measure the diagonal of the rectangle with a ruler and offer real world measurement units in the program?}</a:t>
            </a:r>
            <a:endParaRPr lang="en-US" sz="1600" dirty="0">
              <a:solidFill>
                <a:srgbClr val="0070C0"/>
              </a:solidFill>
              <a:latin typeface="OCR A Extended" panose="02010509020102010303" pitchFamily="50" charset="0"/>
              <a:cs typeface="Monotxt_IV50" panose="00000400000000000000" pitchFamily="2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80622" y="1196622"/>
            <a:ext cx="6513689" cy="9688"/>
          </a:xfrm>
          <a:prstGeom prst="line">
            <a:avLst/>
          </a:prstGeom>
          <a:ln w="28575" cap="rnd"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043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867" y="179211"/>
            <a:ext cx="6378222" cy="846667"/>
          </a:xfrm>
        </p:spPr>
        <p:txBody>
          <a:bodyPr>
            <a:noAutofit/>
          </a:bodyPr>
          <a:lstStyle/>
          <a:p>
            <a:pPr algn="l"/>
            <a:r>
              <a:rPr lang="en-US" sz="4800" dirty="0" smtClean="0">
                <a:solidFill>
                  <a:srgbClr val="0070C0"/>
                </a:solidFill>
                <a:latin typeface="Bauhaus 93" panose="04030905020B02020C02" pitchFamily="82" charset="0"/>
                <a:cs typeface="Monotxt_IV50" panose="00000400000000000000" pitchFamily="2" charset="0"/>
              </a:rPr>
              <a:t>Concurrency</a:t>
            </a:r>
            <a:br>
              <a:rPr lang="en-US" sz="4800" dirty="0" smtClean="0">
                <a:solidFill>
                  <a:srgbClr val="0070C0"/>
                </a:solidFill>
                <a:latin typeface="Bauhaus 93" panose="04030905020B02020C02" pitchFamily="82" charset="0"/>
                <a:cs typeface="Monotxt_IV50" panose="00000400000000000000" pitchFamily="2" charset="0"/>
              </a:rPr>
            </a:b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DengXian" panose="03000509000000000000" pitchFamily="65" charset="-122"/>
                <a:ea typeface="DengXian" panose="03000509000000000000" pitchFamily="65" charset="-122"/>
                <a:cs typeface="Arial Unicode MS" panose="020B0604020202020204" pitchFamily="34" charset="-128"/>
              </a:rPr>
              <a:t>when things happen at the same time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DengXian" panose="03000509000000000000" pitchFamily="65" charset="-122"/>
              <a:ea typeface="DengXian" panose="03000509000000000000" pitchFamily="65" charset="-122"/>
              <a:cs typeface="Arial Unicode MS" panose="020B0604020202020204" pitchFamily="34" charset="-12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3867" y="1082793"/>
            <a:ext cx="6558844" cy="71242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 smtClean="0">
                <a:solidFill>
                  <a:srgbClr val="0070C0"/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What do we have to do to draw a line in Etch-A-Sketch that does not just go straight up or across, but has an 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angle</a:t>
            </a:r>
            <a:r>
              <a:rPr lang="en-US" sz="1600" dirty="0" smtClean="0">
                <a:solidFill>
                  <a:srgbClr val="0070C0"/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 to it? That’s right, turn both knobs at the same time.</a:t>
            </a:r>
          </a:p>
          <a:p>
            <a:pPr algn="l"/>
            <a:endParaRPr lang="en-US" sz="1600" dirty="0">
              <a:solidFill>
                <a:srgbClr val="0070C0"/>
              </a:solidFill>
              <a:latin typeface="OCR A Extended" panose="02010509020102010303" pitchFamily="50" charset="0"/>
              <a:cs typeface="Monotxt_IV50" panose="00000400000000000000" pitchFamily="2" charset="0"/>
            </a:endParaRPr>
          </a:p>
          <a:p>
            <a:pPr algn="l"/>
            <a:r>
              <a:rPr lang="en-US" sz="1600" dirty="0" smtClean="0">
                <a:solidFill>
                  <a:srgbClr val="0070C0"/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If two or more commands are running at the same time – it is said that those commands run 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in parallel</a:t>
            </a:r>
            <a:r>
              <a:rPr lang="en-US" sz="1600" dirty="0">
                <a:solidFill>
                  <a:srgbClr val="0070C0"/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or 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concurrently</a:t>
            </a:r>
            <a:r>
              <a:rPr lang="en-US" sz="1600" dirty="0" smtClean="0">
                <a:solidFill>
                  <a:srgbClr val="0070C0"/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.</a:t>
            </a:r>
          </a:p>
          <a:p>
            <a:pPr algn="l"/>
            <a:endParaRPr lang="en-US" sz="1600" dirty="0" smtClean="0">
              <a:solidFill>
                <a:srgbClr val="0070C0"/>
              </a:solidFill>
              <a:latin typeface="OCR A Extended" panose="02010509020102010303" pitchFamily="50" charset="0"/>
              <a:cs typeface="Monotxt_IV50" panose="00000400000000000000" pitchFamily="2" charset="0"/>
            </a:endParaRPr>
          </a:p>
          <a:p>
            <a:pPr algn="l"/>
            <a:r>
              <a:rPr lang="en-US" sz="1600" dirty="0" smtClean="0">
                <a:solidFill>
                  <a:srgbClr val="0070C0"/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Running commands in parallel is easy with SketchBot. There is a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TOGETHER</a:t>
            </a:r>
            <a:r>
              <a:rPr lang="en-US" sz="1600" dirty="0" smtClean="0">
                <a:solidFill>
                  <a:srgbClr val="0070C0"/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 block, and commands inside that block start running at the same time as opposed to one after another. </a:t>
            </a:r>
          </a:p>
          <a:p>
            <a:pPr algn="l"/>
            <a:endParaRPr lang="en-US" sz="1600" dirty="0">
              <a:solidFill>
                <a:srgbClr val="0070C0"/>
              </a:solidFill>
              <a:latin typeface="OCR A Extended" panose="02010509020102010303" pitchFamily="50" charset="0"/>
              <a:cs typeface="Monotxt_IV50" panose="00000400000000000000" pitchFamily="2" charset="0"/>
            </a:endParaRPr>
          </a:p>
          <a:p>
            <a:pPr algn="l"/>
            <a:r>
              <a:rPr lang="en-US" sz="1600" dirty="0" smtClean="0">
                <a:solidFill>
                  <a:srgbClr val="0070C0"/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For example, this program</a:t>
            </a:r>
          </a:p>
          <a:p>
            <a:pPr algn="l"/>
            <a:endParaRPr lang="en-US" sz="1600" dirty="0" smtClean="0">
              <a:solidFill>
                <a:srgbClr val="0070C0"/>
              </a:solidFill>
              <a:latin typeface="OCR A Extended" panose="02010509020102010303" pitchFamily="50" charset="0"/>
              <a:cs typeface="Monotxt_IV50" panose="00000400000000000000" pitchFamily="2" charset="0"/>
            </a:endParaRPr>
          </a:p>
          <a:p>
            <a:pPr algn="l"/>
            <a:r>
              <a:rPr lang="en-US" sz="1600" dirty="0" smtClean="0">
                <a:latin typeface="OCR A Extended" panose="02010509020102010303" pitchFamily="50" charset="0"/>
                <a:cs typeface="Monotxt_IV50" panose="00000400000000000000" pitchFamily="2" charset="0"/>
              </a:rPr>
              <a:t>{image: screenshot snippet of the together block}</a:t>
            </a:r>
          </a:p>
          <a:p>
            <a:pPr algn="l"/>
            <a:endParaRPr lang="en-US" sz="1600" dirty="0" smtClean="0">
              <a:solidFill>
                <a:srgbClr val="0070C0"/>
              </a:solidFill>
              <a:latin typeface="OCR A Extended" panose="02010509020102010303" pitchFamily="50" charset="0"/>
              <a:cs typeface="Monotxt_IV50" panose="00000400000000000000" pitchFamily="2" charset="0"/>
            </a:endParaRPr>
          </a:p>
          <a:p>
            <a:pPr algn="l"/>
            <a:r>
              <a:rPr lang="en-US" sz="1600" dirty="0" smtClean="0">
                <a:solidFill>
                  <a:srgbClr val="0070C0"/>
                </a:solidFill>
                <a:latin typeface="OCR A Extended" panose="02010509020102010303" pitchFamily="50" charset="0"/>
                <a:cs typeface="Monotxt_IV50" panose="00000400000000000000" pitchFamily="2" charset="0"/>
              </a:rPr>
              <a:t>Will draw this line:</a:t>
            </a:r>
            <a:endParaRPr lang="en-US" sz="1600" dirty="0">
              <a:solidFill>
                <a:srgbClr val="0070C0"/>
              </a:solidFill>
              <a:latin typeface="OCR A Extended" panose="02010509020102010303" pitchFamily="50" charset="0"/>
              <a:cs typeface="Monotxt_IV50" panose="00000400000000000000" pitchFamily="2" charset="0"/>
            </a:endParaRPr>
          </a:p>
          <a:p>
            <a:pPr algn="l"/>
            <a:endParaRPr lang="en-US" sz="1600" dirty="0">
              <a:solidFill>
                <a:srgbClr val="0070C0"/>
              </a:solidFill>
              <a:latin typeface="OCR A Extended" panose="02010509020102010303" pitchFamily="50" charset="0"/>
              <a:cs typeface="Monotxt_IV50" panose="00000400000000000000" pitchFamily="2" charset="0"/>
            </a:endParaRPr>
          </a:p>
          <a:p>
            <a:pPr algn="l"/>
            <a:r>
              <a:rPr lang="en-US" sz="1600" dirty="0">
                <a:latin typeface="OCR A Extended" panose="02010509020102010303" pitchFamily="50" charset="0"/>
                <a:cs typeface="Monotxt_IV50" panose="00000400000000000000" pitchFamily="2" charset="0"/>
              </a:rPr>
              <a:t>{image: </a:t>
            </a:r>
            <a:r>
              <a:rPr lang="en-US" sz="1600" dirty="0" smtClean="0">
                <a:latin typeface="OCR A Extended" panose="02010509020102010303" pitchFamily="50" charset="0"/>
                <a:cs typeface="Monotxt_IV50" panose="00000400000000000000" pitchFamily="2" charset="0"/>
              </a:rPr>
              <a:t>SketchBot draws an angled line}</a:t>
            </a:r>
          </a:p>
          <a:p>
            <a:pPr algn="l"/>
            <a:endParaRPr lang="en-US" sz="1600" dirty="0">
              <a:latin typeface="OCR A Extended" panose="02010509020102010303" pitchFamily="50" charset="0"/>
              <a:cs typeface="Monotxt_IV50" panose="00000400000000000000" pitchFamily="2" charset="0"/>
            </a:endParaRPr>
          </a:p>
          <a:p>
            <a:pPr algn="l"/>
            <a:endParaRPr lang="en-US" sz="1600" dirty="0" smtClean="0">
              <a:latin typeface="OCR A Extended" panose="02010509020102010303" pitchFamily="50" charset="0"/>
              <a:cs typeface="Monotxt_IV50" panose="00000400000000000000" pitchFamily="2" charset="0"/>
            </a:endParaRPr>
          </a:p>
          <a:p>
            <a:pPr algn="l"/>
            <a:endParaRPr lang="en-US" sz="1600" dirty="0">
              <a:latin typeface="OCR A Extended" panose="02010509020102010303" pitchFamily="50" charset="0"/>
              <a:cs typeface="Monotxt_IV50" panose="00000400000000000000" pitchFamily="2" charset="0"/>
            </a:endParaRPr>
          </a:p>
          <a:p>
            <a:pPr algn="l"/>
            <a:endParaRPr lang="en-US" sz="1600" dirty="0" smtClean="0">
              <a:latin typeface="OCR A Extended" panose="02010509020102010303" pitchFamily="50" charset="0"/>
              <a:cs typeface="Monotxt_IV50" panose="00000400000000000000" pitchFamily="2" charset="0"/>
            </a:endParaRPr>
          </a:p>
          <a:p>
            <a:pPr algn="l"/>
            <a:endParaRPr lang="en-US" sz="1600" dirty="0">
              <a:latin typeface="OCR A Extended" panose="02010509020102010303" pitchFamily="50" charset="0"/>
              <a:cs typeface="Monotxt_IV50" panose="00000400000000000000" pitchFamily="2" charset="0"/>
            </a:endParaRPr>
          </a:p>
          <a:p>
            <a:pPr algn="l"/>
            <a:endParaRPr lang="en-US" sz="1600" dirty="0" smtClean="0">
              <a:latin typeface="OCR A Extended" panose="02010509020102010303" pitchFamily="50" charset="0"/>
              <a:cs typeface="Monotxt_IV50" panose="00000400000000000000" pitchFamily="2" charset="0"/>
            </a:endParaRPr>
          </a:p>
          <a:p>
            <a:pPr algn="l"/>
            <a:endParaRPr lang="en-US" sz="1600" dirty="0">
              <a:latin typeface="OCR A Extended" panose="02010509020102010303" pitchFamily="50" charset="0"/>
              <a:cs typeface="Monotxt_IV50" panose="00000400000000000000" pitchFamily="2" charset="0"/>
            </a:endParaRPr>
          </a:p>
          <a:p>
            <a:pPr algn="l"/>
            <a:endParaRPr lang="en-US" sz="1600" dirty="0">
              <a:solidFill>
                <a:srgbClr val="0070C0"/>
              </a:solidFill>
              <a:latin typeface="OCR A Extended" panose="02010509020102010303" pitchFamily="50" charset="0"/>
              <a:cs typeface="Monotxt_IV50" panose="00000400000000000000" pitchFamily="2" charset="0"/>
            </a:endParaRPr>
          </a:p>
          <a:p>
            <a:pPr algn="l"/>
            <a:endParaRPr lang="en-US" sz="1600" dirty="0">
              <a:solidFill>
                <a:srgbClr val="0070C0"/>
              </a:solidFill>
              <a:latin typeface="OCR A Extended" panose="02010509020102010303" pitchFamily="50" charset="0"/>
              <a:cs typeface="Monotxt_IV50" panose="00000400000000000000" pitchFamily="2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80622" y="1196622"/>
            <a:ext cx="6513689" cy="9688"/>
          </a:xfrm>
          <a:prstGeom prst="line">
            <a:avLst/>
          </a:prstGeom>
          <a:ln w="28575" cap="rnd"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759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6633</TotalTime>
  <Words>1031</Words>
  <Application>Microsoft Office PowerPoint</Application>
  <PresentationFormat>On-screen Show (4:3)</PresentationFormat>
  <Paragraphs>121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 Unicode MS</vt:lpstr>
      <vt:lpstr>DengXian</vt:lpstr>
      <vt:lpstr>Arial</vt:lpstr>
      <vt:lpstr>Bauhaus 93</vt:lpstr>
      <vt:lpstr>Calibri</vt:lpstr>
      <vt:lpstr>Calibri Light</vt:lpstr>
      <vt:lpstr>Monotxt_IV50</vt:lpstr>
      <vt:lpstr>OCR A Extended</vt:lpstr>
      <vt:lpstr>Office Theme</vt:lpstr>
      <vt:lpstr>Sketch Bot</vt:lpstr>
      <vt:lpstr>Introduction What is the SketchBot?</vt:lpstr>
      <vt:lpstr>Commands giving commands to a robot</vt:lpstr>
      <vt:lpstr>Programs giving more commands to a robot</vt:lpstr>
      <vt:lpstr>Simulation  playing in the sandbox</vt:lpstr>
      <vt:lpstr>Calibration teaching robot its limits. First page.</vt:lpstr>
      <vt:lpstr>Calibration teaching robot its limits. Second Page</vt:lpstr>
      <vt:lpstr>Concurrency when things happen at the same time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SketchBot Tutorials</dc:title>
  <dc:creator>Home</dc:creator>
  <cp:lastModifiedBy>Home</cp:lastModifiedBy>
  <cp:revision>41</cp:revision>
  <dcterms:created xsi:type="dcterms:W3CDTF">2015-02-04T19:23:36Z</dcterms:created>
  <dcterms:modified xsi:type="dcterms:W3CDTF">2015-02-09T09:56:54Z</dcterms:modified>
</cp:coreProperties>
</file>