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1"/>
  </p:notesMasterIdLst>
  <p:handoutMasterIdLst>
    <p:handoutMasterId r:id="rId32"/>
  </p:handoutMasterIdLst>
  <p:sldIdLst>
    <p:sldId id="304" r:id="rId2"/>
    <p:sldId id="291" r:id="rId3"/>
    <p:sldId id="342" r:id="rId4"/>
    <p:sldId id="375" r:id="rId5"/>
    <p:sldId id="257" r:id="rId6"/>
    <p:sldId id="353" r:id="rId7"/>
    <p:sldId id="354" r:id="rId8"/>
    <p:sldId id="372" r:id="rId9"/>
    <p:sldId id="355" r:id="rId10"/>
    <p:sldId id="356" r:id="rId11"/>
    <p:sldId id="357" r:id="rId12"/>
    <p:sldId id="376" r:id="rId13"/>
    <p:sldId id="373" r:id="rId14"/>
    <p:sldId id="352" r:id="rId15"/>
    <p:sldId id="358" r:id="rId16"/>
    <p:sldId id="359" r:id="rId17"/>
    <p:sldId id="378" r:id="rId18"/>
    <p:sldId id="361" r:id="rId19"/>
    <p:sldId id="377" r:id="rId20"/>
    <p:sldId id="362" r:id="rId21"/>
    <p:sldId id="363" r:id="rId22"/>
    <p:sldId id="364" r:id="rId23"/>
    <p:sldId id="366" r:id="rId24"/>
    <p:sldId id="365" r:id="rId25"/>
    <p:sldId id="368" r:id="rId26"/>
    <p:sldId id="369" r:id="rId27"/>
    <p:sldId id="370" r:id="rId28"/>
    <p:sldId id="371" r:id="rId29"/>
    <p:sldId id="3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AG/" TargetMode="External"/><Relationship Id="rId2" Type="http://schemas.openxmlformats.org/officeDocument/2006/relationships/hyperlink" Target="http://www.csse.monash.edu.au/~lloyd/tildeAlgDS/Graph/Undirec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Trees and MSTs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638800" y="3124200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2: Weight 17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3: Weight 19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815969" y="1066800"/>
            <a:ext cx="4033569" cy="1994692"/>
            <a:chOff x="4815969" y="1066800"/>
            <a:chExt cx="4033569" cy="1994692"/>
          </a:xfrm>
        </p:grpSpPr>
        <p:grpSp>
          <p:nvGrpSpPr>
            <p:cNvPr id="127" name="Group 126"/>
            <p:cNvGrpSpPr/>
            <p:nvPr/>
          </p:nvGrpSpPr>
          <p:grpSpPr>
            <a:xfrm>
              <a:off x="4815969" y="1066800"/>
              <a:ext cx="4033569" cy="1994692"/>
              <a:chOff x="4815969" y="1340246"/>
              <a:chExt cx="4033569" cy="19946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815969" y="211132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263769" y="2796288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45351" y="287029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63769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55338" y="15310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343215" y="28286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24797" y="29026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94092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75674" y="153102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cxnSp>
            <p:nvCxnSpPr>
              <p:cNvPr id="15" name="Straight Connector 14"/>
              <p:cNvCxnSpPr>
                <a:stCxn id="13" idx="7"/>
                <a:endCxn id="7" idx="2"/>
              </p:cNvCxnSpPr>
              <p:nvPr/>
            </p:nvCxnSpPr>
            <p:spPr>
              <a:xfrm flipV="1">
                <a:off x="5248143" y="1710177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7" idx="6"/>
                <a:endCxn id="11" idx="2"/>
              </p:cNvCxnSpPr>
              <p:nvPr/>
            </p:nvCxnSpPr>
            <p:spPr>
              <a:xfrm>
                <a:off x="6770092" y="1710177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7"/>
              </p:cNvCxnSpPr>
              <p:nvPr/>
            </p:nvCxnSpPr>
            <p:spPr>
              <a:xfrm flipH="1" flipV="1">
                <a:off x="6683906" y="1889189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376076" y="157849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69433" y="223205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26516" y="13402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8702490" y="1857696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322344" y="20951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907538" y="1905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10200" y="5928180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4: Weight 11</a:t>
            </a:r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2963" y="1167024"/>
            <a:ext cx="4033569" cy="2141842"/>
            <a:chOff x="302963" y="1167024"/>
            <a:chExt cx="4033569" cy="2141842"/>
          </a:xfrm>
        </p:grpSpPr>
        <p:grpSp>
          <p:nvGrpSpPr>
            <p:cNvPr id="137" name="Group 136"/>
            <p:cNvGrpSpPr/>
            <p:nvPr/>
          </p:nvGrpSpPr>
          <p:grpSpPr>
            <a:xfrm>
              <a:off x="302963" y="1167024"/>
              <a:ext cx="4033569" cy="2141842"/>
              <a:chOff x="4675277" y="2887358"/>
              <a:chExt cx="4033569" cy="214184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50" name="Straight Connector 149"/>
              <p:cNvCxnSpPr>
                <a:endCxn id="138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0" idx="6"/>
                <a:endCxn id="144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42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cxnSp>
          <p:nvCxnSpPr>
            <p:cNvPr id="158" name="Straight Connector 157"/>
            <p:cNvCxnSpPr/>
            <p:nvPr/>
          </p:nvCxnSpPr>
          <p:spPr>
            <a:xfrm flipH="1" flipV="1">
              <a:off x="4171791" y="1707582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780842" y="20297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767648" y="3337299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1: Weight 11</a:t>
            </a:r>
            <a:endParaRPr lang="en-AU" dirty="0"/>
          </a:p>
        </p:txBody>
      </p:sp>
      <p:sp>
        <p:nvSpPr>
          <p:cNvPr id="161" name="TextBox 160"/>
          <p:cNvSpPr txBox="1"/>
          <p:nvPr/>
        </p:nvSpPr>
        <p:spPr>
          <a:xfrm>
            <a:off x="990343" y="2006329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00B050"/>
                </a:solidFill>
              </a:rPr>
              <a:t>Minimum Spanning Tree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781800" y="4611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Minimum Spanning</a:t>
            </a:r>
          </a:p>
          <a:p>
            <a:r>
              <a:rPr lang="en-AU" b="1" dirty="0">
                <a:solidFill>
                  <a:srgbClr val="00B050"/>
                </a:solidFill>
              </a:rPr>
              <a:t>Tree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46" grpId="0"/>
      <p:bldP spid="147" grpId="0"/>
      <p:bldP spid="160" grpId="0"/>
      <p:bldP spid="161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MST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9352" y="987552"/>
            <a:ext cx="8839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/>
              <a:t>Let </a:t>
            </a:r>
            <a:r>
              <a:rPr lang="en-AU" sz="1600" dirty="0">
                <a:solidFill>
                  <a:srgbClr val="00B0F0"/>
                </a:solidFill>
              </a:rPr>
              <a:t>M </a:t>
            </a:r>
            <a:r>
              <a:rPr lang="en-AU" sz="1600" dirty="0"/>
              <a:t>denote the MST we are constructing, initialized to be empty</a:t>
            </a:r>
          </a:p>
          <a:p>
            <a:pPr marL="0" indent="0">
              <a:buNone/>
            </a:pPr>
            <a:r>
              <a:rPr lang="en-AU" sz="1600" dirty="0"/>
              <a:t>An edge </a:t>
            </a:r>
            <a:r>
              <a:rPr lang="en-AU" sz="1600" dirty="0">
                <a:solidFill>
                  <a:srgbClr val="00B0F0"/>
                </a:solidFill>
              </a:rPr>
              <a:t>e</a:t>
            </a:r>
            <a:r>
              <a:rPr lang="en-AU" sz="1600" dirty="0"/>
              <a:t> is said to be safe if {</a:t>
            </a:r>
            <a:r>
              <a:rPr lang="en-AU" sz="1600" dirty="0">
                <a:solidFill>
                  <a:srgbClr val="00B0F0"/>
                </a:solidFill>
              </a:rPr>
              <a:t>M</a:t>
            </a:r>
            <a:r>
              <a:rPr lang="en-AU" sz="1600" dirty="0"/>
              <a:t> U </a:t>
            </a:r>
            <a:r>
              <a:rPr lang="en-AU" sz="1600" dirty="0">
                <a:solidFill>
                  <a:srgbClr val="00B0F0"/>
                </a:solidFill>
              </a:rPr>
              <a:t>e</a:t>
            </a:r>
            <a:r>
              <a:rPr lang="en-AU" sz="1600" dirty="0"/>
              <a:t>} is a subset of </a:t>
            </a:r>
            <a:r>
              <a:rPr lang="en-AU" sz="1600" dirty="0">
                <a:solidFill>
                  <a:srgbClr val="FF0000"/>
                </a:solidFill>
              </a:rPr>
              <a:t>a</a:t>
            </a:r>
            <a:r>
              <a:rPr lang="en-AU" sz="1600" dirty="0"/>
              <a:t> MST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General Strategy: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</a:p>
          <a:p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 can be grown safely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find an edge 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along which M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safe to grow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M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union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&gt;}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endParaRPr lang="en-AU" sz="1600" dirty="0"/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</a:rPr>
              <a:t>We will study two </a:t>
            </a:r>
            <a:r>
              <a:rPr lang="en-AU" sz="1600" b="1" u="sng" dirty="0">
                <a:solidFill>
                  <a:srgbClr val="000000"/>
                </a:solidFill>
                <a:latin typeface="CMSS10"/>
              </a:rPr>
              <a:t>greedy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algorithms that follow this strategy</a:t>
            </a:r>
          </a:p>
          <a:p>
            <a:r>
              <a:rPr lang="en-AU" sz="1600" dirty="0">
                <a:solidFill>
                  <a:srgbClr val="FF0000"/>
                </a:solidFill>
                <a:latin typeface="CMSS10"/>
              </a:rPr>
              <a:t>Prim’s Algorithm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(very similar to Dijkstra’s Algorithm)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In fact, Dijkstra published his algorithm for both MST and shortest path in </a:t>
            </a:r>
            <a:r>
              <a:rPr lang="en-AU" sz="1400" dirty="0">
                <a:solidFill>
                  <a:srgbClr val="000000"/>
                </a:solidFill>
                <a:latin typeface="CMSS10"/>
                <a:hlinkClick r:id="rId2"/>
              </a:rPr>
              <a:t>the same paper (1959)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The algorithm is also often called Prim-Dijkstra Algorithm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M is always a tree and, in each iteration, we choose the shortest edge connected to M avoiding cycles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Time complexity: O(E log V)</a:t>
            </a:r>
          </a:p>
          <a:p>
            <a:r>
              <a:rPr lang="en-AU" sz="1600" dirty="0">
                <a:solidFill>
                  <a:srgbClr val="FF0000"/>
                </a:solidFill>
                <a:latin typeface="CMSS10"/>
              </a:rPr>
              <a:t>Kruskal’s Algorithm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We process edges in ascending order of edge weights and M is a forest (i.e., a set of trees)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Time complexity: O(E log V)</a:t>
            </a:r>
          </a:p>
          <a:p>
            <a:pPr marL="27432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08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7650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r>
              <a:rPr lang="en-AU" sz="2400" dirty="0"/>
              <a:t>Start by picking any vertex v to be the root of the tree M.</a:t>
            </a:r>
          </a:p>
          <a:p>
            <a:r>
              <a:rPr lang="en-AU" sz="2400" dirty="0"/>
              <a:t>While the tree M does not contain </a:t>
            </a:r>
            <a:r>
              <a:rPr lang="en-AU" sz="2400" b="1" u="sng" dirty="0"/>
              <a:t>all</a:t>
            </a:r>
            <a:r>
              <a:rPr lang="en-AU" sz="2400" dirty="0"/>
              <a:t> vertices in the graph</a:t>
            </a:r>
          </a:p>
          <a:p>
            <a:pPr lvl="1"/>
            <a:r>
              <a:rPr lang="en-AU" sz="1900" dirty="0"/>
              <a:t>Find </a:t>
            </a:r>
            <a:r>
              <a:rPr lang="en-AU" sz="1900" dirty="0">
                <a:solidFill>
                  <a:srgbClr val="FF0000"/>
                </a:solidFill>
              </a:rPr>
              <a:t>shortest edge </a:t>
            </a:r>
            <a:r>
              <a:rPr lang="en-AU" sz="1900" dirty="0"/>
              <a:t>e connected to the growing subtree M that does </a:t>
            </a:r>
            <a:r>
              <a:rPr lang="en-AU" sz="1900" dirty="0">
                <a:solidFill>
                  <a:srgbClr val="FF0000"/>
                </a:solidFill>
              </a:rPr>
              <a:t>not</a:t>
            </a:r>
            <a:r>
              <a:rPr lang="en-AU" sz="1900" dirty="0"/>
              <a:t> create a </a:t>
            </a:r>
            <a:r>
              <a:rPr lang="en-AU" sz="1900" dirty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AU" sz="1900" dirty="0"/>
              <a:t>add e to the tree M</a:t>
            </a:r>
            <a:endParaRPr lang="en-AU" sz="2400" dirty="0"/>
          </a:p>
        </p:txBody>
      </p:sp>
      <p:sp>
        <p:nvSpPr>
          <p:cNvPr id="5" name="Oval 4"/>
          <p:cNvSpPr/>
          <p:nvPr/>
        </p:nvSpPr>
        <p:spPr>
          <a:xfrm>
            <a:off x="3964665" y="5105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247" y="5179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64665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6234" y="3840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44111" y="5137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5693" y="5211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5994988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570" y="3840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2516865" y="4420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434" y="4488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5" name="Straight Connector 14"/>
          <p:cNvCxnSpPr>
            <a:stCxn id="13" idx="7"/>
            <a:endCxn id="7" idx="2"/>
          </p:cNvCxnSpPr>
          <p:nvPr/>
        </p:nvCxnSpPr>
        <p:spPr>
          <a:xfrm flipV="1">
            <a:off x="2949039" y="4019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>
            <a:off x="2946988" y="4858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1" idx="2"/>
          </p:cNvCxnSpPr>
          <p:nvPr/>
        </p:nvCxnSpPr>
        <p:spPr>
          <a:xfrm>
            <a:off x="4470988" y="4019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7"/>
            <a:endCxn id="11" idx="5"/>
          </p:cNvCxnSpPr>
          <p:nvPr/>
        </p:nvCxnSpPr>
        <p:spPr>
          <a:xfrm flipH="1" flipV="1">
            <a:off x="6427162" y="4198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4470988" y="4171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</p:cNvCxnSpPr>
          <p:nvPr/>
        </p:nvCxnSpPr>
        <p:spPr>
          <a:xfrm flipH="1" flipV="1">
            <a:off x="4384802" y="4198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4460184" y="5390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6972" y="3887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7482" y="5059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0329" y="4541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7412" y="3649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9620" y="4504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53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0434" y="454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8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4653186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600" dirty="0">
                <a:latin typeface="CG Times" pitchFamily="18" charset="0"/>
              </a:rPr>
              <a:t>Differences with Dijkstra’s are shown in red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Initialize a list called Discovered and insert a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random</a:t>
            </a:r>
            <a:r>
              <a:rPr lang="en-AU" sz="1600" dirty="0">
                <a:latin typeface="CG Times" pitchFamily="18" charset="0"/>
              </a:rPr>
              <a:t> node A in it with distance 0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weight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 defTabSz="180000">
              <a:spcBef>
                <a:spcPts val="0"/>
              </a:spcBef>
            </a:pPr>
            <a:r>
              <a:rPr lang="en-AU" sz="1400" dirty="0">
                <a:latin typeface="CG Times" pitchFamily="18" charset="0"/>
              </a:rPr>
              <a:t>If u is not in Discovered/Finalized</a:t>
            </a:r>
          </a:p>
          <a:p>
            <a:pPr lvl="3" defTabSz="180000">
              <a:spcBef>
                <a:spcPts val="0"/>
              </a:spcBef>
            </a:pP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with weight w and edge v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400" dirty="0">
              <a:solidFill>
                <a:srgbClr val="FF0000"/>
              </a:solidFill>
              <a:latin typeface="CG Times" pitchFamily="18" charset="0"/>
            </a:endParaRPr>
          </a:p>
          <a:p>
            <a:pPr lvl="2"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Else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u.weight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&gt; w</a:t>
            </a:r>
          </a:p>
          <a:p>
            <a:pPr lvl="3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</a:t>
            </a:r>
            <a:r>
              <a:rPr lang="en-AU" sz="1600" dirty="0">
                <a:latin typeface="CG Times" pitchFamily="18" charset="0"/>
              </a:rPr>
              <a:t>, update the weight of u in Discovered to w and edge to </a:t>
            </a:r>
            <a:r>
              <a:rPr lang="en-AU" sz="1600" dirty="0" err="1">
                <a:latin typeface="CG Times" pitchFamily="18" charset="0"/>
              </a:rPr>
              <a:t>v</a:t>
            </a:r>
            <a:r>
              <a:rPr lang="en-AU" sz="1600" dirty="0" err="1"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600" dirty="0">
              <a:latin typeface="CG Times" pitchFamily="18" charset="0"/>
            </a:endParaRP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corresponding edge</a:t>
            </a:r>
          </a:p>
          <a:p>
            <a:pPr defTabSz="180000">
              <a:spcBef>
                <a:spcPts val="0"/>
              </a:spcBef>
            </a:pPr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A, 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3012" y="4110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96000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7973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A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sz="1200" dirty="0">
                <a:solidFill>
                  <a:srgbClr val="FF0000"/>
                </a:solidFill>
              </a:rPr>
              <a:t>B,10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9701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C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r>
              <a:rPr lang="en-AU" sz="1400" dirty="0">
                <a:solidFill>
                  <a:srgbClr val="FF0000"/>
                </a:solidFill>
              </a:rPr>
              <a:t>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229600" y="2534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29600" y="24964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BD,1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&gt; 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Discovered/Finalized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13793" y="558165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</p:spTree>
    <p:extLst>
      <p:ext uri="{BB962C8B-B14F-4D97-AF65-F5344CB8AC3E}">
        <p14:creationId xmlns:p14="http://schemas.microsoft.com/office/powerpoint/2010/main" val="35367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It is very similar to Dijkstra’s Algorithm and its complexity is the same as Dijkstra’s Algorithm</a:t>
            </a:r>
          </a:p>
          <a:p>
            <a:r>
              <a:rPr lang="en-AU" sz="2000" dirty="0"/>
              <a:t>O(V log V + E log V) if min-heap is used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Since the input graph G is connected, E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AU" sz="2000" dirty="0"/>
              <a:t> V-1. Hence, the complexity can be simplified to O(E log V). </a:t>
            </a:r>
          </a:p>
        </p:txBody>
      </p:sp>
    </p:spTree>
    <p:extLst>
      <p:ext uri="{BB962C8B-B14F-4D97-AF65-F5344CB8AC3E}">
        <p14:creationId xmlns:p14="http://schemas.microsoft.com/office/powerpoint/2010/main" val="10605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&gt; 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Discovered/Finalized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pic>
        <p:nvPicPr>
          <p:cNvPr id="6" name="Picture 5" descr="A dog looking at the camera&#10;&#10;Description generated with very high confidence">
            <a:extLst>
              <a:ext uri="{FF2B5EF4-FFF2-40B4-BE49-F238E27FC236}">
                <a16:creationId xmlns:a16="http://schemas.microsoft.com/office/drawing/2014/main" id="{94BAA5AA-65DE-47F4-93B7-26FC7CB4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79016"/>
            <a:ext cx="2552102" cy="3414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101B6-677D-4E6A-9EF6-533405940F2D}"/>
              </a:ext>
            </a:extLst>
          </p:cNvPr>
          <p:cNvSpPr/>
          <p:nvPr/>
        </p:nvSpPr>
        <p:spPr>
          <a:xfrm>
            <a:off x="208936" y="2330768"/>
            <a:ext cx="6096000" cy="3048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49352" y="1065587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</a:t>
            </a:r>
            <a:r>
              <a:rPr lang="en-AU" sz="1200" u="sng" dirty="0">
                <a:solidFill>
                  <a:srgbClr val="FF0000"/>
                </a:solidFill>
                <a:highlight>
                  <a:srgbClr val="FFFFFF"/>
                </a:highlight>
              </a:rPr>
              <a:t>a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</a:rPr>
              <a:t> minimum spanning tree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</a:rPr>
              <a:t>Base Case:</a:t>
            </a:r>
          </a:p>
          <a:p>
            <a:r>
              <a:rPr lang="en-AU" sz="1200" dirty="0"/>
              <a:t>The invariance is true initially when Finalized is empty</a:t>
            </a: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</a:rPr>
              <a:t>Inductive step:</a:t>
            </a:r>
          </a:p>
          <a:p>
            <a:r>
              <a:rPr lang="en-AU" sz="1200" dirty="0"/>
              <a:t>Assume Finalized is currently a subset of a MST. We show that after Prim’s algorithm adds an edge, invariance still holds</a:t>
            </a:r>
          </a:p>
          <a:p>
            <a:r>
              <a:rPr lang="en-AU" sz="1200" dirty="0"/>
              <a:t>Suppose the algorithm chooses a vertex E and an edge &lt;C,E&gt; having minimum weight w</a:t>
            </a:r>
          </a:p>
          <a:p>
            <a:r>
              <a:rPr lang="en-AU" sz="1200" dirty="0"/>
              <a:t>Assume {Finalized Union &lt;C,E&gt;} is </a:t>
            </a:r>
            <a:r>
              <a:rPr lang="en-AU" sz="1200" b="1" u="sng" dirty="0"/>
              <a:t>not</a:t>
            </a:r>
            <a:r>
              <a:rPr lang="en-AU" sz="1200" dirty="0"/>
              <a:t> a subset of </a:t>
            </a:r>
            <a:r>
              <a:rPr lang="en-AU" sz="1200" b="1" u="sng" dirty="0"/>
              <a:t>any</a:t>
            </a:r>
            <a:r>
              <a:rPr lang="en-AU" sz="1200" dirty="0"/>
              <a:t> minimum spanning tree. We show that this assumption is wrong.</a:t>
            </a:r>
            <a:endParaRPr lang="en-AU" sz="1200" b="1" u="sng" dirty="0">
              <a:solidFill>
                <a:srgbClr val="FF0000"/>
              </a:solidFill>
            </a:endParaRPr>
          </a:p>
          <a:p>
            <a:r>
              <a:rPr lang="en-AU" sz="1200" dirty="0"/>
              <a:t>Let M be a minimum spanning tree that contains Finalized </a:t>
            </a:r>
            <a:r>
              <a:rPr lang="en-AU" sz="1200" b="1" u="sng" dirty="0"/>
              <a:t>but</a:t>
            </a:r>
            <a:r>
              <a:rPr lang="en-AU" sz="1200" dirty="0"/>
              <a:t> excludes &lt;C,E&gt;. </a:t>
            </a:r>
          </a:p>
          <a:p>
            <a:pPr lvl="1"/>
            <a:r>
              <a:rPr lang="en-AU" sz="1200" dirty="0"/>
              <a:t>E must be connected to Finalized in M (because M is a spanning tree). Since M does not contain &lt;C,E&gt;, there must be a path that connects Finalized (e.g., red vertices) with E (e.g., see blue edges).</a:t>
            </a:r>
          </a:p>
          <a:p>
            <a:pPr lvl="1"/>
            <a:r>
              <a:rPr lang="en-AU" sz="1200" dirty="0"/>
              <a:t>Let &lt;C,B&gt; be the first edge on the path that connects Finalized to E.</a:t>
            </a:r>
          </a:p>
          <a:p>
            <a:r>
              <a:rPr lang="en-AU" sz="1200" dirty="0"/>
              <a:t>If we remove &lt;C,B&gt; from M and add &lt;C,E&gt; we will still get a spanning tree. Let this spanning tree be called T.</a:t>
            </a:r>
          </a:p>
          <a:p>
            <a:r>
              <a:rPr lang="en-AU" sz="1200" dirty="0"/>
              <a:t>Since the weight of &lt;C,E&gt; is smaller or equal to the weight of &lt;C,B&gt;, the weight of T is smaller than or equal to M. Hence, either M is not a minimum spanning tree or T is also a minimum spanning tree.</a:t>
            </a:r>
          </a:p>
          <a:p>
            <a:r>
              <a:rPr lang="en-AU" sz="1200" dirty="0"/>
              <a:t>Hence, Finalized after adding &lt;C,E&gt; is a subset of a minimum spanning tree T</a:t>
            </a:r>
          </a:p>
          <a:p>
            <a:pPr lvl="1"/>
            <a:r>
              <a:rPr lang="en-AU" sz="1200" dirty="0"/>
              <a:t>i.e., the invariance holds after adding the edge &lt;C,E&gt;</a:t>
            </a:r>
          </a:p>
        </p:txBody>
      </p:sp>
      <p:sp>
        <p:nvSpPr>
          <p:cNvPr id="6" name="Oval 5"/>
          <p:cNvSpPr/>
          <p:nvPr/>
        </p:nvSpPr>
        <p:spPr>
          <a:xfrm>
            <a:off x="6253431" y="5668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5013" y="574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53431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5000" y="440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332877" y="57011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459" y="57751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83754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5336" y="44035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5631" y="498386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200" y="50523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7805" y="4582723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235754" y="5421697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12" idx="2"/>
          </p:cNvCxnSpPr>
          <p:nvPr/>
        </p:nvCxnSpPr>
        <p:spPr>
          <a:xfrm>
            <a:off x="6759754" y="4582723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5"/>
          </p:cNvCxnSpPr>
          <p:nvPr/>
        </p:nvCxnSpPr>
        <p:spPr>
          <a:xfrm flipH="1" flipV="1">
            <a:off x="8715928" y="4761735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6759754" y="4735123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</p:cNvCxnSpPr>
          <p:nvPr/>
        </p:nvCxnSpPr>
        <p:spPr>
          <a:xfrm flipH="1" flipV="1">
            <a:off x="6673568" y="4761735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48950" y="5954323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5738" y="44510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6248" y="5623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9095" y="51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6178" y="4212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8386" y="5067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65301" y="5985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" name="Multiply 3"/>
          <p:cNvSpPr/>
          <p:nvPr/>
        </p:nvSpPr>
        <p:spPr>
          <a:xfrm>
            <a:off x="7521754" y="5725723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84582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5" name="Multiply 34"/>
          <p:cNvSpPr/>
          <p:nvPr/>
        </p:nvSpPr>
        <p:spPr>
          <a:xfrm>
            <a:off x="6351956" y="477055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5" grpId="0" animBg="1"/>
      <p:bldP spid="3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170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10: Minimum Spanning Trees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2DF91240-E2F1-41C6-AD9B-7101E72CB8E8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" y="51334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Sorted Edges: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1015162"/>
            <a:ext cx="5584464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It is also a greedy algorithm like Prim’s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Sort the edges in ascending order of weights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For each edge (v, u) in ascending order</a:t>
            </a:r>
          </a:p>
          <a:p>
            <a:pPr lvl="1"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If adding (</a:t>
            </a:r>
            <a:r>
              <a:rPr lang="en-AU" sz="2000" dirty="0" err="1">
                <a:latin typeface="CG Times" pitchFamily="18" charset="0"/>
              </a:rPr>
              <a:t>v,u</a:t>
            </a:r>
            <a:r>
              <a:rPr lang="en-AU" sz="2000" dirty="0">
                <a:latin typeface="CG Times" pitchFamily="18" charset="0"/>
              </a:rPr>
              <a:t>) does not create a cycle in Finalized</a:t>
            </a:r>
          </a:p>
          <a:p>
            <a:pPr lvl="2" defTabSz="180000">
              <a:spcBef>
                <a:spcPts val="0"/>
              </a:spcBef>
            </a:pPr>
            <a:r>
              <a:rPr lang="en-AU" dirty="0">
                <a:latin typeface="CG Times" pitchFamily="18" charset="0"/>
              </a:rPr>
              <a:t>Add (</a:t>
            </a:r>
            <a:r>
              <a:rPr lang="en-AU" dirty="0" err="1">
                <a:latin typeface="CG Times" pitchFamily="18" charset="0"/>
              </a:rPr>
              <a:t>v,u</a:t>
            </a:r>
            <a:r>
              <a:rPr lang="en-AU" dirty="0">
                <a:latin typeface="CG Times" pitchFamily="18" charset="0"/>
              </a:rPr>
              <a:t>) in Finalized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Return Finalized</a:t>
            </a:r>
          </a:p>
          <a:p>
            <a:pPr defTabSz="180000">
              <a:spcBef>
                <a:spcPts val="0"/>
              </a:spcBef>
            </a:pPr>
            <a:endParaRPr lang="en-AU" sz="2000" dirty="0">
              <a:latin typeface="CG Times" pitchFamily="18" charset="0"/>
            </a:endParaRP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How to determine if the edge will create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a cycle???</a:t>
            </a:r>
          </a:p>
          <a:p>
            <a:pPr lvl="2" defTabSz="180000">
              <a:spcBef>
                <a:spcPts val="0"/>
              </a:spcBef>
            </a:pPr>
            <a:endParaRPr lang="en-AU" sz="9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38401" y="5106959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324600" y="5105400"/>
            <a:ext cx="86122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90096" y="5105400"/>
            <a:ext cx="96352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AB,10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1447800"/>
            <a:ext cx="2465477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743200" y="57912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81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9D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126" grpId="0" animBg="1"/>
      <p:bldP spid="126" grpId="1" animBg="1"/>
      <p:bldP spid="128" grpId="0" animBg="1"/>
      <p:bldP spid="128" grpId="1" animBg="1"/>
      <p:bldP spid="132" grpId="0" animBg="1"/>
      <p:bldP spid="132" grpId="1" animBg="1"/>
      <p:bldP spid="135" grpId="0" animBg="1"/>
      <p:bldP spid="135" grpId="1" animBg="1"/>
      <p:bldP spid="136" grpId="0" animBg="1"/>
      <p:bldP spid="136" grpId="1" animBg="1"/>
      <p:bldP spid="145" grpId="0" animBg="1"/>
      <p:bldP spid="145" grpId="1" animBg="1"/>
      <p:bldP spid="64" grpId="0" animBg="1"/>
      <p:bldP spid="70" grpId="0" animBg="1"/>
      <p:bldP spid="72" grpId="0" animBg="1"/>
      <p:bldP spid="74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3886200"/>
            <a:ext cx="8403864" cy="710362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Each connected component is considered a set. 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Is it true that an edge (</a:t>
            </a:r>
            <a:r>
              <a:rPr lang="en-AU" sz="1800" dirty="0" err="1">
                <a:latin typeface="CG Times" pitchFamily="18" charset="0"/>
              </a:rPr>
              <a:t>u,v</a:t>
            </a:r>
            <a:r>
              <a:rPr lang="en-AU" sz="1800" dirty="0">
                <a:latin typeface="CG Times" pitchFamily="18" charset="0"/>
              </a:rPr>
              <a:t>) creates a cycle if and only if both u and v belong to the same connected component (i.e., set)?</a:t>
            </a:r>
          </a:p>
          <a:p>
            <a:pPr marL="0" indent="0" defTabSz="180000">
              <a:spcBef>
                <a:spcPts val="0"/>
              </a:spcBef>
              <a:buNone/>
            </a:pPr>
            <a:endParaRPr lang="en-AU" sz="18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3437242"/>
            <a:ext cx="8403864" cy="71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8793" y="3657600"/>
            <a:ext cx="329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How to implement SET_ID and UNION_SETS functions efficiently?</a:t>
            </a:r>
          </a:p>
        </p:txBody>
      </p:sp>
    </p:spTree>
    <p:extLst>
      <p:ext uri="{BB962C8B-B14F-4D97-AF65-F5344CB8AC3E}">
        <p14:creationId xmlns:p14="http://schemas.microsoft.com/office/powerpoint/2010/main" val="22510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Union-Find Data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65150" cy="51054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set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, maintain the vertices in it as a linked list.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Create an array (called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) that will record, for each vertex, the set that it belongs to. E.g.,</a:t>
            </a:r>
          </a:p>
          <a:p>
            <a:pPr lvl="1"/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If vertex 3 belongs to set S4, then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[3] = S4</a:t>
            </a:r>
          </a:p>
          <a:p>
            <a:pPr marL="274320" lvl="1" indent="0">
              <a:buNone/>
            </a:pPr>
            <a:endParaRPr lang="en-AU" sz="18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SET_ID(u)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Return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[u]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Cost 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UNION_SETS(S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Let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be the smaller set. We will merge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into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j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vertex v in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lvl="1"/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[v] =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# Update the set of v in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Append S</a:t>
            </a:r>
            <a:r>
              <a:rPr lang="en-AU" sz="1800" baseline="-2500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to the linked list of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# Time complexity of UNION_SETS?</a:t>
            </a:r>
          </a:p>
          <a:p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 O(x) where x is the number of elements in the smaller set.</a:t>
            </a:r>
          </a:p>
        </p:txBody>
      </p:sp>
    </p:spTree>
    <p:extLst>
      <p:ext uri="{BB962C8B-B14F-4D97-AF65-F5344CB8AC3E}">
        <p14:creationId xmlns:p14="http://schemas.microsoft.com/office/powerpoint/2010/main" val="6704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Illustration of </a:t>
            </a:r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4466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5206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181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5529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1813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17616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18301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3605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1995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3605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5129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5395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38400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2288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401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1882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1845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3424" y="276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1846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552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1813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3605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3660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1916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2763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188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1703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1777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3605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1356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30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0382" y="3222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154" y="3679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6154" y="41364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6154" y="45936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6154" y="5050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6154" y="5508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6154" y="2764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6154" y="5965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6154" y="4136408"/>
            <a:ext cx="760334" cy="381000"/>
            <a:chOff x="1912657" y="4191000"/>
            <a:chExt cx="760334" cy="381000"/>
          </a:xfrm>
        </p:grpSpPr>
        <p:sp>
          <p:nvSpPr>
            <p:cNvPr id="65" name="Rectangle 64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6154" y="4585648"/>
            <a:ext cx="751551" cy="381000"/>
            <a:chOff x="1836457" y="4724400"/>
            <a:chExt cx="751551" cy="381000"/>
          </a:xfrm>
        </p:grpSpPr>
        <p:sp>
          <p:nvSpPr>
            <p:cNvPr id="67" name="Rectangle 66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97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78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800" y="3212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71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1796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CE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1848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GH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1521374" y="42918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Sets (i.e., connected components)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864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FG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60820" y="5494360"/>
            <a:ext cx="760334" cy="381000"/>
            <a:chOff x="1912657" y="4191000"/>
            <a:chExt cx="760334" cy="381000"/>
          </a:xfrm>
        </p:grpSpPr>
        <p:sp>
          <p:nvSpPr>
            <p:cNvPr id="78" name="Rectangle 77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3246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DF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17955" y="5500048"/>
            <a:ext cx="751551" cy="381000"/>
            <a:chOff x="1836457" y="4724400"/>
            <a:chExt cx="751551" cy="381000"/>
          </a:xfrm>
        </p:grpSpPr>
        <p:sp>
          <p:nvSpPr>
            <p:cNvPr id="82" name="Rectangle 81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0811" y="5486400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10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758" y="2729552"/>
            <a:ext cx="466794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S1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S2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S3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S4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S5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S6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S7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0200" y="3886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map_array</a:t>
            </a:r>
            <a:r>
              <a:rPr lang="en-AU" dirty="0"/>
              <a:t>:</a:t>
            </a:r>
          </a:p>
        </p:txBody>
      </p:sp>
      <p:sp>
        <p:nvSpPr>
          <p:cNvPr id="34" name="AutoShape 4"/>
          <p:cNvSpPr>
            <a:spLocks noChangeAspect="1" noChangeArrowheads="1" noTextEdit="1"/>
          </p:cNvSpPr>
          <p:nvPr/>
        </p:nvSpPr>
        <p:spPr bwMode="auto">
          <a:xfrm>
            <a:off x="2905125" y="3733800"/>
            <a:ext cx="586581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3638550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3703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51038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58372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8" name="Line 10"/>
          <p:cNvSpPr>
            <a:spLocks noChangeShapeType="1"/>
          </p:cNvSpPr>
          <p:nvPr/>
        </p:nvSpPr>
        <p:spPr bwMode="auto">
          <a:xfrm>
            <a:off x="657066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73040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80375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2898775" y="4129087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2905125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87709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2898775" y="3757612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2898775" y="4498975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24" name="Rectangle 18"/>
          <p:cNvSpPr>
            <a:spLocks noChangeArrowheads="1"/>
          </p:cNvSpPr>
          <p:nvPr/>
        </p:nvSpPr>
        <p:spPr bwMode="auto">
          <a:xfrm>
            <a:off x="31956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9"/>
          <p:cNvSpPr>
            <a:spLocks noChangeArrowheads="1"/>
          </p:cNvSpPr>
          <p:nvPr/>
        </p:nvSpPr>
        <p:spPr bwMode="auto">
          <a:xfrm>
            <a:off x="3929063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20"/>
          <p:cNvSpPr>
            <a:spLocks noChangeArrowheads="1"/>
          </p:cNvSpPr>
          <p:nvPr/>
        </p:nvSpPr>
        <p:spPr bwMode="auto">
          <a:xfrm>
            <a:off x="4656138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53895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61293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6869113" y="3821112"/>
            <a:ext cx="24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7581900" y="3821112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83232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31305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38639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45974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29"/>
          <p:cNvSpPr>
            <a:spLocks noChangeArrowheads="1"/>
          </p:cNvSpPr>
          <p:nvPr/>
        </p:nvSpPr>
        <p:spPr bwMode="auto">
          <a:xfrm>
            <a:off x="53308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0"/>
          <p:cNvSpPr>
            <a:spLocks noChangeArrowheads="1"/>
          </p:cNvSpPr>
          <p:nvPr/>
        </p:nvSpPr>
        <p:spPr bwMode="auto">
          <a:xfrm>
            <a:off x="60642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1"/>
          <p:cNvSpPr>
            <a:spLocks noChangeArrowheads="1"/>
          </p:cNvSpPr>
          <p:nvPr/>
        </p:nvSpPr>
        <p:spPr bwMode="auto">
          <a:xfrm>
            <a:off x="67976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2"/>
          <p:cNvSpPr>
            <a:spLocks noChangeArrowheads="1"/>
          </p:cNvSpPr>
          <p:nvPr/>
        </p:nvSpPr>
        <p:spPr bwMode="auto">
          <a:xfrm>
            <a:off x="75311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3"/>
          <p:cNvSpPr>
            <a:spLocks noChangeArrowheads="1"/>
          </p:cNvSpPr>
          <p:nvPr/>
        </p:nvSpPr>
        <p:spPr bwMode="auto">
          <a:xfrm>
            <a:off x="82645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3887787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572000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82522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32"/>
          <p:cNvSpPr>
            <a:spLocks noChangeArrowheads="1"/>
          </p:cNvSpPr>
          <p:nvPr/>
        </p:nvSpPr>
        <p:spPr bwMode="auto">
          <a:xfrm>
            <a:off x="68044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32"/>
          <p:cNvSpPr>
            <a:spLocks noChangeArrowheads="1"/>
          </p:cNvSpPr>
          <p:nvPr/>
        </p:nvSpPr>
        <p:spPr bwMode="auto">
          <a:xfrm>
            <a:off x="53340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32"/>
          <p:cNvSpPr>
            <a:spLocks noChangeArrowheads="1"/>
          </p:cNvSpPr>
          <p:nvPr/>
        </p:nvSpPr>
        <p:spPr bwMode="auto">
          <a:xfrm>
            <a:off x="3908871" y="4218801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60198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45946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31242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58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80" grpId="0" animBg="1"/>
      <p:bldP spid="84" grpId="0" animBg="1"/>
      <p:bldP spid="85" grpId="0" animBg="1"/>
      <p:bldP spid="86" grpId="0" animBg="1"/>
      <p:bldP spid="1033" grpId="0"/>
      <p:bldP spid="1034" grpId="0"/>
      <p:bldP spid="1035" grpId="0"/>
      <p:bldP spid="1036" grpId="0"/>
      <p:bldP spid="1037" grpId="0"/>
      <p:bldP spid="1038" grpId="0"/>
      <p:bldP spid="1040" grpId="0"/>
      <p:bldP spid="113" grpId="0"/>
      <p:bldP spid="113" grpId="1"/>
      <p:bldP spid="114" grpId="0"/>
      <p:bldP spid="114" grpId="1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124200" y="3657600"/>
            <a:ext cx="56267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 &lt;=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pPr lvl="1"/>
            <a:r>
              <a:rPr lang="en-AU" sz="1300" dirty="0">
                <a:latin typeface="CMSS10"/>
              </a:rPr>
              <a:t>UNION_SET() takes O(x) where x is the smaller set (in worst case O(V) )</a:t>
            </a:r>
          </a:p>
          <a:p>
            <a:r>
              <a:rPr lang="en-AU" sz="1800" dirty="0">
                <a:latin typeface="CMSS10"/>
              </a:rPr>
              <a:t>Total cost: O(EV) 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88" y="4114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this is not tight as we assumed the cost of UNION_SETS to be O(V) for each call leading to overall cost of O(EV). A closer look reveals that the total cost of UNION_SETS is O(V log V) </a:t>
            </a:r>
          </a:p>
        </p:txBody>
      </p:sp>
    </p:spTree>
    <p:extLst>
      <p:ext uri="{BB962C8B-B14F-4D97-AF65-F5344CB8AC3E}">
        <p14:creationId xmlns:p14="http://schemas.microsoft.com/office/powerpoint/2010/main" val="1270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Complexity of UNION_SETS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3028" y="1055261"/>
            <a:ext cx="8503920" cy="1371600"/>
          </a:xfrm>
        </p:spPr>
        <p:txBody>
          <a:bodyPr>
            <a:normAutofit/>
          </a:bodyPr>
          <a:lstStyle/>
          <a:p>
            <a:r>
              <a:rPr lang="en-AU" sz="1600" dirty="0"/>
              <a:t>The cost of UNION_SETS(S1,S2) is O(x) where x is the size of the smaller set.</a:t>
            </a:r>
          </a:p>
          <a:p>
            <a:r>
              <a:rPr lang="en-AU" sz="1600" dirty="0"/>
              <a:t>What is the worst case for UNION_SETS(S1,S2)?</a:t>
            </a:r>
          </a:p>
          <a:p>
            <a:pPr lvl="1"/>
            <a:r>
              <a:rPr lang="en-AU" sz="1100" dirty="0"/>
              <a:t>The worst case for UNION_SETS(S1,S2) is when both sets are of equal size.</a:t>
            </a:r>
          </a:p>
          <a:p>
            <a:pPr marL="0" indent="0">
              <a:buNone/>
            </a:pPr>
            <a:endParaRPr lang="en-AU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2729"/>
              </p:ext>
            </p:extLst>
          </p:nvPr>
        </p:nvGraphicFramePr>
        <p:xfrm>
          <a:off x="3048336" y="190500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757644" y="248106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9852" y="248106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3970"/>
              </p:ext>
            </p:extLst>
          </p:nvPr>
        </p:nvGraphicFramePr>
        <p:xfrm>
          <a:off x="1245476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2179"/>
              </p:ext>
            </p:extLst>
          </p:nvPr>
        </p:nvGraphicFramePr>
        <p:xfrm>
          <a:off x="5445981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993448" y="359718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5596" y="359718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72055" y="363319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04203" y="363319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7569"/>
              </p:ext>
            </p:extLst>
          </p:nvPr>
        </p:nvGraphicFramePr>
        <p:xfrm>
          <a:off x="2709786" y="421022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000"/>
              </p:ext>
            </p:extLst>
          </p:nvPr>
        </p:nvGraphicFramePr>
        <p:xfrm>
          <a:off x="559980" y="416598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860"/>
              </p:ext>
            </p:extLst>
          </p:nvPr>
        </p:nvGraphicFramePr>
        <p:xfrm>
          <a:off x="4738587" y="425447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443"/>
              </p:ext>
            </p:extLst>
          </p:nvPr>
        </p:nvGraphicFramePr>
        <p:xfrm>
          <a:off x="7017854" y="423972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59980" y="465097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5848" y="465097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78311"/>
              </p:ext>
            </p:extLst>
          </p:nvPr>
        </p:nvGraphicFramePr>
        <p:xfrm>
          <a:off x="304528" y="521082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6634"/>
              </p:ext>
            </p:extLst>
          </p:nvPr>
        </p:nvGraphicFramePr>
        <p:xfrm>
          <a:off x="1266925" y="521736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648212" y="468125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4080" y="468125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01277"/>
              </p:ext>
            </p:extLst>
          </p:nvPr>
        </p:nvGraphicFramePr>
        <p:xfrm>
          <a:off x="2392760" y="52411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0080"/>
              </p:ext>
            </p:extLst>
          </p:nvPr>
        </p:nvGraphicFramePr>
        <p:xfrm>
          <a:off x="3355157" y="524765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4700440" y="471331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86308" y="471331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22599"/>
              </p:ext>
            </p:extLst>
          </p:nvPr>
        </p:nvGraphicFramePr>
        <p:xfrm>
          <a:off x="4444988" y="527316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5855"/>
              </p:ext>
            </p:extLst>
          </p:nvPr>
        </p:nvGraphicFramePr>
        <p:xfrm>
          <a:off x="5407385" y="527970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6968692" y="467730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54560" y="467730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1648"/>
              </p:ext>
            </p:extLst>
          </p:nvPr>
        </p:nvGraphicFramePr>
        <p:xfrm>
          <a:off x="6713240" y="52371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2538"/>
              </p:ext>
            </p:extLst>
          </p:nvPr>
        </p:nvGraphicFramePr>
        <p:xfrm>
          <a:off x="7675637" y="52437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067317" y="5191032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2179" y="415408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4218" y="307396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306" y="5712964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Height: O(log V)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Overall Complexity: O(V log V)</a:t>
            </a:r>
          </a:p>
        </p:txBody>
      </p:sp>
    </p:spTree>
    <p:extLst>
      <p:ext uri="{BB962C8B-B14F-4D97-AF65-F5344CB8AC3E}">
        <p14:creationId xmlns:p14="http://schemas.microsoft.com/office/powerpoint/2010/main" val="1963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is a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r>
              <a:rPr lang="en-AU" sz="1800" dirty="0">
                <a:latin typeface="CMSS10"/>
              </a:rPr>
              <a:t>UNION_SET() takes O(V log V) in total</a:t>
            </a:r>
          </a:p>
          <a:p>
            <a:r>
              <a:rPr lang="en-AU" sz="1800" dirty="0">
                <a:latin typeface="CMSS10"/>
              </a:rPr>
              <a:t>Total cost: O(E log V + V log V)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 O(E log V) </a:t>
            </a:r>
            <a:endParaRPr lang="en-AU" sz="1800" dirty="0">
              <a:latin typeface="CMSS10"/>
            </a:endParaRP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600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6705600" y="4404346"/>
            <a:ext cx="2286000" cy="19730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2446420" y="4356766"/>
            <a:ext cx="3070132" cy="7494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960324"/>
            <a:ext cx="89184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minimal spanning tree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Base Case:</a:t>
            </a:r>
          </a:p>
          <a:p>
            <a:r>
              <a:rPr lang="en-AU" sz="1200" dirty="0">
                <a:highlight>
                  <a:srgbClr val="FFFFFF"/>
                </a:highlight>
              </a:rPr>
              <a:t>The invariance is true initially when Finalized is empty</a:t>
            </a: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Inductive step</a:t>
            </a:r>
            <a:endParaRPr lang="en-AU" sz="1200" dirty="0"/>
          </a:p>
          <a:p>
            <a:r>
              <a:rPr lang="en-AU" sz="1200" dirty="0"/>
              <a:t>Assume that Finalized is currently a subset of a MST. We show that after Kruskal’s adds an edge, it is still a subset of a MST.</a:t>
            </a:r>
          </a:p>
          <a:p>
            <a:r>
              <a:rPr lang="en-AU" sz="1200" dirty="0"/>
              <a:t>At an arbitrary step, the algorithm combines two sets (UNION_SETS) say S1 and S2 using an edge &lt;D,F&gt; with weight w.</a:t>
            </a:r>
          </a:p>
          <a:p>
            <a:r>
              <a:rPr lang="en-AU" sz="1200" dirty="0"/>
              <a:t>Assume that {Finalized Union &lt;D,F&gt;} is </a:t>
            </a:r>
            <a:r>
              <a:rPr lang="en-AU" sz="1200" b="1" u="sng" dirty="0"/>
              <a:t>not</a:t>
            </a:r>
            <a:r>
              <a:rPr lang="en-AU" sz="1200" dirty="0"/>
              <a:t> a subset of </a:t>
            </a:r>
            <a:r>
              <a:rPr lang="en-AU" sz="1200" b="1" u="sng" dirty="0"/>
              <a:t>any</a:t>
            </a:r>
            <a:r>
              <a:rPr lang="en-AU" sz="1200" dirty="0"/>
              <a:t> MST. We show that this cannot be true.</a:t>
            </a:r>
          </a:p>
          <a:p>
            <a:r>
              <a:rPr lang="en-AU" sz="1200" dirty="0"/>
              <a:t>Let M be a minimum spanning tree that contains Finalized but excludes &lt;D,F&gt;  (see the tree formed by red and blue edges). </a:t>
            </a:r>
            <a:endParaRPr lang="en-AU" sz="1200" b="1" dirty="0">
              <a:solidFill>
                <a:srgbClr val="FF0000"/>
              </a:solidFill>
            </a:endParaRPr>
          </a:p>
          <a:p>
            <a:r>
              <a:rPr lang="en-AU" sz="1200" dirty="0"/>
              <a:t>The sets S1 and S2 must be connected by at  least one edge in every spanning tree (e.g., M). </a:t>
            </a:r>
          </a:p>
          <a:p>
            <a:r>
              <a:rPr lang="en-AU" sz="1200" dirty="0"/>
              <a:t>Let &lt;D,G&gt; be the first edge on the path that connects S1 and S2 in the minimum spanning tree M.</a:t>
            </a:r>
          </a:p>
          <a:p>
            <a:r>
              <a:rPr lang="en-AU" sz="1200" dirty="0"/>
              <a:t>We will get a spanning tree if we add &lt;D,F&gt; in M and remove &lt;D,G&gt;. Let’s call this spanning tree T.</a:t>
            </a:r>
          </a:p>
          <a:p>
            <a:r>
              <a:rPr lang="en-AU" sz="1200" dirty="0"/>
              <a:t>The weight of T is smaller or equal to M because the weight of &lt;D,F&gt; is smaller or equal to &lt;D,G&gt;.</a:t>
            </a:r>
          </a:p>
          <a:p>
            <a:r>
              <a:rPr lang="en-AU" sz="1200" dirty="0"/>
              <a:t>Hence, T is also a minimum spanning tree if M is a minimum spanning tree, i.e., the invariance holds after adding &lt;D,F&gt; in Finalized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5791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582" y="5865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569" y="4525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746446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8028" y="5897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697323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905" y="4525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1219200" y="5106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769" y="5174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1651374" y="4705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1649323" y="5544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3173323" y="4705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5129497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3173323" y="4857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3087137" y="4884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24200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9307" y="457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817" y="5745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2664" y="5226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9747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1955" y="519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224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3646" y="519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Oval 29"/>
          <p:cNvSpPr/>
          <p:nvPr/>
        </p:nvSpPr>
        <p:spPr>
          <a:xfrm>
            <a:off x="6874664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246" y="5897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6825541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7123" y="45259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34" name="Straight Connector 33"/>
          <p:cNvCxnSpPr>
            <a:stCxn id="12" idx="6"/>
            <a:endCxn id="32" idx="2"/>
          </p:cNvCxnSpPr>
          <p:nvPr/>
        </p:nvCxnSpPr>
        <p:spPr>
          <a:xfrm>
            <a:off x="5203646" y="4705089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7"/>
            <a:endCxn id="32" idx="5"/>
          </p:cNvCxnSpPr>
          <p:nvPr/>
        </p:nvCxnSpPr>
        <p:spPr>
          <a:xfrm flipH="1" flipV="1">
            <a:off x="7257715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5130283" y="4710600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2"/>
          </p:cNvCxnSpPr>
          <p:nvPr/>
        </p:nvCxnSpPr>
        <p:spPr>
          <a:xfrm flipV="1">
            <a:off x="5290737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57965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0173" y="526122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7088" y="6107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60987" y="523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8332877" y="504803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4459" y="5122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44" name="Straight Connector 43"/>
          <p:cNvCxnSpPr>
            <a:stCxn id="32" idx="6"/>
            <a:endCxn id="42" idx="2"/>
          </p:cNvCxnSpPr>
          <p:nvPr/>
        </p:nvCxnSpPr>
        <p:spPr>
          <a:xfrm>
            <a:off x="7331864" y="4705089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42" idx="3"/>
          </p:cNvCxnSpPr>
          <p:nvPr/>
        </p:nvCxnSpPr>
        <p:spPr>
          <a:xfrm flipV="1">
            <a:off x="7320448" y="5480209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4800" y="5718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64294" y="4651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1253" y="4051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978" y="40185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S2</a:t>
            </a:r>
          </a:p>
        </p:txBody>
      </p:sp>
      <p:sp>
        <p:nvSpPr>
          <p:cNvPr id="52" name="Multiply 51"/>
          <p:cNvSpPr/>
          <p:nvPr/>
        </p:nvSpPr>
        <p:spPr>
          <a:xfrm>
            <a:off x="6014418" y="4433585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Multiply 52"/>
          <p:cNvSpPr/>
          <p:nvPr/>
        </p:nvSpPr>
        <p:spPr>
          <a:xfrm>
            <a:off x="6166818" y="527116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6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Prim’s Algorithm and </a:t>
            </a:r>
            <a:r>
              <a:rPr lang="en-AU" sz="2000" dirty="0" err="1"/>
              <a:t>Kruskal’s</a:t>
            </a:r>
            <a:r>
              <a:rPr lang="en-AU" sz="2000" dirty="0"/>
              <a:t> algorithm both are greedy algorithm that correctly determine minimum spanning trees.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 especially how to implement Union-Find data structure for </a:t>
            </a:r>
            <a:r>
              <a:rPr lang="en-AU" sz="1500" dirty="0" err="1">
                <a:solidFill>
                  <a:schemeClr val="tx1"/>
                </a:solidFill>
              </a:rPr>
              <a:t>Kruskal’s</a:t>
            </a:r>
            <a:r>
              <a:rPr lang="en-AU" sz="1500" dirty="0">
                <a:solidFill>
                  <a:schemeClr val="tx1"/>
                </a:solidFill>
              </a:rPr>
              <a:t> algorithm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proofs of correctness for each of the two algorithms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Network Flow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8613648" cy="5257800"/>
          </a:xfrm>
        </p:spPr>
        <p:txBody>
          <a:bodyPr>
            <a:normAutofit/>
          </a:bodyPr>
          <a:lstStyle/>
          <a:p>
            <a:r>
              <a:rPr lang="en-AU" sz="1800" dirty="0"/>
              <a:t>Assignment 3 feedback to be given during week 11 tutorials </a:t>
            </a:r>
          </a:p>
          <a:p>
            <a:pPr lvl="1"/>
            <a:r>
              <a:rPr lang="en-AU" sz="1300" dirty="0"/>
              <a:t>You must attend your tutorial in week 11 to receive feedback (and interviewed)</a:t>
            </a:r>
          </a:p>
          <a:p>
            <a:pPr lvl="1"/>
            <a:r>
              <a:rPr lang="en-AU" sz="1300" dirty="0"/>
              <a:t>Failing to attend will result in your marks being withheld</a:t>
            </a:r>
          </a:p>
          <a:p>
            <a:r>
              <a:rPr lang="en-AU" sz="1800" dirty="0"/>
              <a:t>Assignment 4 released </a:t>
            </a:r>
          </a:p>
          <a:p>
            <a:pPr lvl="1"/>
            <a:r>
              <a:rPr lang="en-AU" sz="1400" dirty="0"/>
              <a:t>Due: Friday, 12-Oct-2018, 23:55:00 </a:t>
            </a:r>
          </a:p>
          <a:p>
            <a:r>
              <a:rPr lang="en-AU" sz="1800" dirty="0"/>
              <a:t>Start preparing for the final exam</a:t>
            </a:r>
          </a:p>
          <a:p>
            <a:pPr lvl="1"/>
            <a:r>
              <a:rPr lang="en-AU" sz="1400" dirty="0"/>
              <a:t>Listen to the lectures (or read slides)</a:t>
            </a:r>
          </a:p>
          <a:p>
            <a:pPr lvl="1"/>
            <a:r>
              <a:rPr lang="en-AU" sz="1400" dirty="0"/>
              <a:t>Read Lecture Notes</a:t>
            </a:r>
          </a:p>
          <a:p>
            <a:pPr lvl="1"/>
            <a:r>
              <a:rPr lang="en-AU" sz="1400" dirty="0"/>
              <a:t>Solve tutorial questions</a:t>
            </a:r>
          </a:p>
          <a:p>
            <a:pPr lvl="1"/>
            <a:r>
              <a:rPr lang="en-AU" sz="1400" dirty="0"/>
              <a:t>Attempt past exam papers and MSTs (available on Moodle)</a:t>
            </a:r>
          </a:p>
          <a:p>
            <a:pPr lvl="1"/>
            <a:r>
              <a:rPr lang="en-AU" sz="1400" dirty="0"/>
              <a:t>Most importantly, do not hesitate to seek help</a:t>
            </a:r>
          </a:p>
          <a:p>
            <a:endParaRPr lang="en-AU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pic>
        <p:nvPicPr>
          <p:cNvPr id="5" name="Picture 4" descr="A picture containing text, newspaper&#10;&#10;Description generated with very high confidence">
            <a:extLst>
              <a:ext uri="{FF2B5EF4-FFF2-40B4-BE49-F238E27FC236}">
                <a16:creationId xmlns:a16="http://schemas.microsoft.com/office/drawing/2014/main" id="{B837543C-52DD-4CDC-BD29-046FC512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51953"/>
            <a:ext cx="4422648" cy="24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/>
              <a:t>Lecture Notes</a:t>
            </a:r>
            <a:r>
              <a:rPr lang="en-AU" sz="2400"/>
              <a:t>: Chapters 14 and 15</a:t>
            </a:r>
          </a:p>
          <a:p>
            <a:pPr marL="0" indent="0">
              <a:buNone/>
            </a:pPr>
            <a:endParaRPr lang="en-AU" sz="2400"/>
          </a:p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fr-FR" sz="1900" dirty="0" err="1"/>
              <a:t>Chapter</a:t>
            </a:r>
            <a:r>
              <a:rPr lang="fr-FR" sz="1900" dirty="0"/>
              <a:t> 23, Pages 624-638</a:t>
            </a:r>
          </a:p>
          <a:p>
            <a:endParaRPr lang="en-AU" sz="2400" dirty="0">
              <a:hlinkClick r:id="rId2"/>
            </a:endParaRPr>
          </a:p>
          <a:p>
            <a:r>
              <a:rPr lang="en-AU" sz="2400" dirty="0">
                <a:hlinkClick r:id="rId2"/>
              </a:rPr>
              <a:t>http://www.csse.monash.edu.au/~lloyd/tildeAlgDS/Graph/Undirected/</a:t>
            </a:r>
            <a:endParaRPr lang="en-AU" sz="2400" dirty="0"/>
          </a:p>
          <a:p>
            <a:endParaRPr lang="en-AU" sz="2400" dirty="0">
              <a:hlinkClick r:id="rId3"/>
            </a:endParaRPr>
          </a:p>
          <a:p>
            <a:r>
              <a:rPr lang="en-AU" sz="2400" dirty="0">
                <a:hlinkClick r:id="rId3"/>
              </a:rPr>
              <a:t>http://www.csse.monash.edu.au/~lloyd/tildeAlgDS/Graph/DAG/</a:t>
            </a: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527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5529E6-E2C5-48DC-9872-8CE66B2E5B0D}"/>
              </a:ext>
            </a:extLst>
          </p:cNvPr>
          <p:cNvGrpSpPr/>
          <p:nvPr/>
        </p:nvGrpSpPr>
        <p:grpSpPr>
          <a:xfrm>
            <a:off x="277171" y="3881006"/>
            <a:ext cx="4033569" cy="2141842"/>
            <a:chOff x="4675277" y="2887358"/>
            <a:chExt cx="4033569" cy="21418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F00D11-DB9E-495A-ABE4-4C8BF8CA80B3}"/>
                </a:ext>
              </a:extLst>
            </p:cNvPr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320D7D-62FA-4CDF-BE99-45DDA790C4BA}"/>
                </a:ext>
              </a:extLst>
            </p:cNvPr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9019D-53D6-4A9B-9950-6B0CF3337DCF}"/>
                </a:ext>
              </a:extLst>
            </p:cNvPr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6C2E1C-A15B-40AC-8E7A-D8420B9E1309}"/>
                </a:ext>
              </a:extLst>
            </p:cNvPr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FBC4A6-8BF1-42BD-854E-EB37679F8876}"/>
                </a:ext>
              </a:extLst>
            </p:cNvPr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27D9F-33F8-4DD3-B3B3-53FA3A386783}"/>
                </a:ext>
              </a:extLst>
            </p:cNvPr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FBD82C-591B-4DFD-9AE5-6C0F04CB5744}"/>
                </a:ext>
              </a:extLst>
            </p:cNvPr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F1BD8F-CB90-469D-9340-BDCCB8806C61}"/>
                </a:ext>
              </a:extLst>
            </p:cNvPr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3BDADF-9652-4ABC-BEEE-0B17D178AEEA}"/>
                </a:ext>
              </a:extLst>
            </p:cNvPr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58FF86-727F-440D-9324-81C1F1EA8520}"/>
                </a:ext>
              </a:extLst>
            </p:cNvPr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545784-356C-4F9E-AF01-AD4B046B605D}"/>
                </a:ext>
              </a:extLst>
            </p:cNvPr>
            <p:cNvCxnSpPr>
              <a:stCxn id="14" idx="7"/>
              <a:endCxn id="8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AF29A1-09F1-439A-9ED5-879A65B46172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56FD32-0FB9-47C5-AA25-391201A040E6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08CE2D-4979-4D5D-959F-DA4034636C13}"/>
                </a:ext>
              </a:extLst>
            </p:cNvPr>
            <p:cNvCxnSpPr>
              <a:stCxn id="10" idx="7"/>
              <a:endCxn id="12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2A7A18-F37C-473B-9635-32EC09162776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7095BE-670A-4F0B-97AA-99A4C7340861}"/>
                </a:ext>
              </a:extLst>
            </p:cNvPr>
            <p:cNvCxnSpPr>
              <a:stCxn id="6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BE0AF7-A6EB-4DA7-ADCE-AF6214B717AA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22DF51-7D7E-4642-BF32-3DC7D336F01A}"/>
                </a:ext>
              </a:extLst>
            </p:cNvPr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793751-ECC3-4A07-8307-28A8C879B6C6}"/>
                </a:ext>
              </a:extLst>
            </p:cNvPr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7A89ED-DEE0-4654-94D4-64F7DFAEA7E0}"/>
                </a:ext>
              </a:extLst>
            </p:cNvPr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02DB9-C10B-48A6-9049-0B637B0E173F}"/>
                </a:ext>
              </a:extLst>
            </p:cNvPr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98507B-E444-4068-97FA-E8AB2A1DFA0C}"/>
                </a:ext>
              </a:extLst>
            </p:cNvPr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4053D6-6A0B-418B-9585-302B7E740A4A}"/>
                </a:ext>
              </a:extLst>
            </p:cNvPr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317-1662-4582-A8F7-5948C01B289F}"/>
              </a:ext>
            </a:extLst>
          </p:cNvPr>
          <p:cNvSpPr txBox="1"/>
          <p:nvPr/>
        </p:nvSpPr>
        <p:spPr>
          <a:xfrm>
            <a:off x="1478332" y="592054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An undirected graph</a:t>
            </a:r>
            <a:r>
              <a:rPr lang="en-AU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F6D703-082B-46D8-A288-15929CD880DC}"/>
              </a:ext>
            </a:extLst>
          </p:cNvPr>
          <p:cNvSpPr txBox="1"/>
          <p:nvPr/>
        </p:nvSpPr>
        <p:spPr>
          <a:xfrm>
            <a:off x="6982303" y="584304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Tree</a:t>
            </a:r>
            <a:endParaRPr lang="en-A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AC9965-7D0A-439B-8689-5B72421D3D5B}"/>
              </a:ext>
            </a:extLst>
          </p:cNvPr>
          <p:cNvGrpSpPr/>
          <p:nvPr/>
        </p:nvGrpSpPr>
        <p:grpSpPr>
          <a:xfrm>
            <a:off x="4511021" y="3908690"/>
            <a:ext cx="4033569" cy="1813356"/>
            <a:chOff x="4815969" y="1340246"/>
            <a:chExt cx="4033569" cy="19946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AD74D29-59A1-4871-8930-8B179562E3D6}"/>
                </a:ext>
              </a:extLst>
            </p:cNvPr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C77FA5-9DB2-414A-AD9E-68E56339E067}"/>
                </a:ext>
              </a:extLst>
            </p:cNvPr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8AB8C2-2DFA-4BAC-830D-FC3C53E8DE32}"/>
                </a:ext>
              </a:extLst>
            </p:cNvPr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A4611E9-CA36-435D-B654-A0A89EE3A1D3}"/>
                </a:ext>
              </a:extLst>
            </p:cNvPr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BC44B-0168-4E9E-A9FF-E7BBA00A2F4E}"/>
                </a:ext>
              </a:extLst>
            </p:cNvPr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375088-F032-4BE6-9341-887F1E6DE444}"/>
                </a:ext>
              </a:extLst>
            </p:cNvPr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0EE7A5-6579-4FF4-BBAD-D5C11A8E1CCF}"/>
                </a:ext>
              </a:extLst>
            </p:cNvPr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913875-B6A0-4E90-A11B-DAA687B6AE48}"/>
                </a:ext>
              </a:extLst>
            </p:cNvPr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31CB4E-CC63-4811-BB64-47314431681C}"/>
                </a:ext>
              </a:extLst>
            </p:cNvPr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F91B90-3506-4A03-AE27-644C3AFE573C}"/>
                </a:ext>
              </a:extLst>
            </p:cNvPr>
            <p:cNvCxnSpPr>
              <a:stCxn id="32" idx="7"/>
              <a:endCxn id="35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B9A9A4-95A5-4295-BCE6-50B1C17E6DCB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4879FA-9A31-42E5-9E1E-388EDF8A0992}"/>
                </a:ext>
              </a:extLst>
            </p:cNvPr>
            <p:cNvCxnSpPr>
              <a:stCxn id="33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BABBAA-01CE-4978-AE01-D6046F00F890}"/>
                </a:ext>
              </a:extLst>
            </p:cNvPr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D9511B-9629-4587-9D27-54631E2C950D}"/>
                </a:ext>
              </a:extLst>
            </p:cNvPr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446733-DEC7-4C42-A062-88C8EC934598}"/>
                </a:ext>
              </a:extLst>
            </p:cNvPr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02258C-7013-4241-9F5D-43A2A197CBBC}"/>
                </a:ext>
              </a:extLst>
            </p:cNvPr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DBE241-1C23-4358-8148-A8B8C9288727}"/>
                </a:ext>
              </a:extLst>
            </p:cNvPr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E2EE938-CB51-469F-8C6B-CAC16AFF5DA4}"/>
              </a:ext>
            </a:extLst>
          </p:cNvPr>
          <p:cNvSpPr txBox="1"/>
          <p:nvPr/>
        </p:nvSpPr>
        <p:spPr>
          <a:xfrm>
            <a:off x="4583524" y="46690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8428C7-D01A-4F4B-8B65-8F137B951830}"/>
              </a:ext>
            </a:extLst>
          </p:cNvPr>
          <p:cNvSpPr txBox="1"/>
          <p:nvPr/>
        </p:nvSpPr>
        <p:spPr>
          <a:xfrm>
            <a:off x="5863808" y="582989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Spanning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600" y="1096330"/>
            <a:ext cx="4033569" cy="2141842"/>
            <a:chOff x="4675277" y="2887358"/>
            <a:chExt cx="4033569" cy="2141842"/>
          </a:xfrm>
        </p:grpSpPr>
        <p:sp>
          <p:nvSpPr>
            <p:cNvPr id="49" name="Oval 48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59" name="Straight Connector 58"/>
            <p:cNvCxnSpPr>
              <a:stCxn id="57" idx="7"/>
              <a:endCxn id="51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9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6"/>
              <a:endCxn id="55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3" idx="7"/>
              <a:endCxn id="55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9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3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826777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29761" y="3135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Graph</a:t>
            </a:r>
            <a:r>
              <a:rPr lang="en-AU" dirty="0"/>
              <a:t>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24600" y="31242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</a:t>
            </a:r>
            <a:endParaRPr lang="en-AU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815969" y="1066800"/>
            <a:ext cx="4033569" cy="1994692"/>
            <a:chOff x="4815969" y="1340246"/>
            <a:chExt cx="4033569" cy="1994692"/>
          </a:xfrm>
        </p:grpSpPr>
        <p:sp>
          <p:nvSpPr>
            <p:cNvPr id="13" name="Oval 12"/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15" name="Straight Connector 14"/>
            <p:cNvCxnSpPr>
              <a:stCxn id="13" idx="7"/>
              <a:endCxn id="7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6"/>
              <a:endCxn id="11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07538" y="190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72200" y="592818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1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  <p:bldP spid="126" grpId="0"/>
      <p:bldP spid="146" grpId="0"/>
      <p:bldP spid="14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maximal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contains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no cycles?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minimal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connect all 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319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Minimum Spanning Tree (MST)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3666676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Weight of a spanning tree is the sum of the weights of the edges in the tree.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Minimum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weighted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general graph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whose weight is minimum over all possible spanning trees for this graph.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There may be more than one minimum spanning trees for a graph G (e.g., two or more spanning trees with the same minimum weight).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599" y="5339033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What is the weight of the MST in this graph?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72000" y="4114800"/>
            <a:ext cx="4033569" cy="2141842"/>
            <a:chOff x="4572000" y="4114800"/>
            <a:chExt cx="4033569" cy="2141842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0" y="4114800"/>
              <a:ext cx="4033569" cy="2141842"/>
              <a:chOff x="4675277" y="2887358"/>
              <a:chExt cx="4033569" cy="214184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5107451" y="3257289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8585574" y="3436301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6629400" y="3409689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7"/>
              </p:cNvCxnSpPr>
              <p:nvPr/>
            </p:nvCxnSpPr>
            <p:spPr>
              <a:xfrm flipH="1" flipV="1">
                <a:off x="6543214" y="3436301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235384" y="312560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28741" y="37791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58032" y="3742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99246" y="4985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8600" y="5650468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How many MSTs we have in this graph?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9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7398</TotalTime>
  <Words>2904</Words>
  <Application>Microsoft Office PowerPoint</Application>
  <PresentationFormat>On-screen Show (4:3)</PresentationFormat>
  <Paragraphs>650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Calibri</vt:lpstr>
      <vt:lpstr>CG Times</vt:lpstr>
      <vt:lpstr>CMSS10</vt:lpstr>
      <vt:lpstr>CMSSBX10</vt:lpstr>
      <vt:lpstr>CMSSI10</vt:lpstr>
      <vt:lpstr>Courier New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What is a Spanning Tree</vt:lpstr>
      <vt:lpstr>Spanning Tree Examples</vt:lpstr>
      <vt:lpstr>What is a Spanning Tree</vt:lpstr>
      <vt:lpstr>Minimum Spanning Tree (MST)</vt:lpstr>
      <vt:lpstr>Spanning Trees and MSTs</vt:lpstr>
      <vt:lpstr>MST Algorithms</vt:lpstr>
      <vt:lpstr>Outline</vt:lpstr>
      <vt:lpstr>Prim’s Algorithm: Overview</vt:lpstr>
      <vt:lpstr>Prim’s Algorithm</vt:lpstr>
      <vt:lpstr>Prim’s Algorithm</vt:lpstr>
      <vt:lpstr>Prim’s Algorithm: Complexity</vt:lpstr>
      <vt:lpstr>Proof of correctness</vt:lpstr>
      <vt:lpstr>Prim’s Algorithm: Correctness</vt:lpstr>
      <vt:lpstr>Outline</vt:lpstr>
      <vt:lpstr>Kruskal’s Algorithm</vt:lpstr>
      <vt:lpstr>Kruskal’s Algorithm</vt:lpstr>
      <vt:lpstr>Kruskal’s Algorithm</vt:lpstr>
      <vt:lpstr>Union-Find Data Structure</vt:lpstr>
      <vt:lpstr>Illustration of Kruskal’s Algorithm</vt:lpstr>
      <vt:lpstr>Kruskal’s Algorithm: Complexity</vt:lpstr>
      <vt:lpstr>Complexity of UNION_SETS</vt:lpstr>
      <vt:lpstr>Kruskal’s Algorithm: Complexity</vt:lpstr>
      <vt:lpstr>Kruskal’s Algorithm: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3935</cp:revision>
  <dcterms:created xsi:type="dcterms:W3CDTF">2006-08-16T00:00:00Z</dcterms:created>
  <dcterms:modified xsi:type="dcterms:W3CDTF">2018-10-02T00:49:49Z</dcterms:modified>
</cp:coreProperties>
</file>