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304" r:id="rId2"/>
    <p:sldId id="291" r:id="rId3"/>
    <p:sldId id="381" r:id="rId4"/>
    <p:sldId id="378" r:id="rId5"/>
    <p:sldId id="257" r:id="rId6"/>
    <p:sldId id="344" r:id="rId7"/>
    <p:sldId id="343" r:id="rId8"/>
    <p:sldId id="345" r:id="rId9"/>
    <p:sldId id="346" r:id="rId10"/>
    <p:sldId id="379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80" r:id="rId22"/>
    <p:sldId id="359" r:id="rId23"/>
    <p:sldId id="360" r:id="rId24"/>
    <p:sldId id="371" r:id="rId25"/>
    <p:sldId id="372" r:id="rId26"/>
    <p:sldId id="373" r:id="rId27"/>
    <p:sldId id="374" r:id="rId28"/>
    <p:sldId id="375" r:id="rId29"/>
    <p:sldId id="382" r:id="rId30"/>
    <p:sldId id="3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62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3/03/2019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E2%80%93Karp_algorithm" TargetMode="External"/><Relationship Id="rId2" Type="http://schemas.openxmlformats.org/officeDocument/2006/relationships/hyperlink" Target="https://en.wikipedia.org/wiki/Pseudo-polynomial_ti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forms/pjhsDSacwLvxC3oB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  <p:pic>
        <p:nvPicPr>
          <p:cNvPr id="5" name="Picture 4" descr="A picture containing person, indoor, man, sitting&#10;&#10;Description generated with high confidence">
            <a:extLst>
              <a:ext uri="{FF2B5EF4-FFF2-40B4-BE49-F238E27FC236}">
                <a16:creationId xmlns="" xmlns:a16="http://schemas.microsoft.com/office/drawing/2014/main" id="{D402C304-2E32-4FC7-86A5-FEEBF3B7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4" y="1524000"/>
            <a:ext cx="3746912" cy="46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77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Residual network has the same vertices as the original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every directed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in flow network, we add two edges in the residual network: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MSS10"/>
              </a:rPr>
              <a:t>Forward edge/Residual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same direction as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the residual/remaining capacity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remaining capacity (remaining amount of flow) that can be sent via the edge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remaining capacity is 0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600" dirty="0">
                <a:solidFill>
                  <a:srgbClr val="0070C0"/>
                </a:solidFill>
                <a:latin typeface="CMSS10"/>
              </a:rPr>
              <a:t>Backward edge/Reversible flow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direction opposite to 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(i.e., 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vu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weight equal to the current flow of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flow network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flow that can be reversed/cancelled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reversible flow is 0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Edges in the same direction are merged into a single edge with total weight shown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A50D906-9708-4648-9B51-FE9917BDC50C}"/>
              </a:ext>
            </a:extLst>
          </p:cNvPr>
          <p:cNvSpPr txBox="1"/>
          <p:nvPr/>
        </p:nvSpPr>
        <p:spPr>
          <a:xfrm>
            <a:off x="6682074" y="3202851"/>
            <a:ext cx="21425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MARS: Weight of ?</a:t>
            </a:r>
          </a:p>
        </p:txBody>
      </p:sp>
    </p:spTree>
    <p:extLst>
      <p:ext uri="{BB962C8B-B14F-4D97-AF65-F5344CB8AC3E}">
        <p14:creationId xmlns:p14="http://schemas.microsoft.com/office/powerpoint/2010/main" val="2038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 fontScale="90000"/>
          </a:bodyPr>
          <a:lstStyle/>
          <a:p>
            <a:r>
              <a:rPr lang="en-AU" dirty="0"/>
              <a:t>Augmenting Path in 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Augmenting path is any simple path (a path without repeating vertices) from source s to target 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  b  c  t (shown in purple edges)</a:t>
            </a:r>
          </a:p>
          <a:p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Residual capacity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of a path is the minimum edge weight on this path (e.g., 4 in the example)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edge along this path, we can push additional flow equal to the “residual capacity of the path” in the flow network, e.g., 4 along each edge on s  b  c t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4F19D550-5131-4074-902F-03E3E02D73D6}"/>
              </a:ext>
            </a:extLst>
          </p:cNvPr>
          <p:cNvCxnSpPr>
            <a:cxnSpLocks/>
          </p:cNvCxnSpPr>
          <p:nvPr/>
        </p:nvCxnSpPr>
        <p:spPr>
          <a:xfrm>
            <a:off x="5240332" y="4981635"/>
            <a:ext cx="585503" cy="36771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6139612" y="4311094"/>
            <a:ext cx="1183462" cy="99711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4C4671E4-023D-4BDF-8FB2-A9BEC14C3D12}"/>
              </a:ext>
            </a:extLst>
          </p:cNvPr>
          <p:cNvSpPr txBox="1"/>
          <p:nvPr/>
        </p:nvSpPr>
        <p:spPr>
          <a:xfrm>
            <a:off x="332787" y="5105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2BBF614B-35AE-4CDA-ABEF-042918C37C5A}"/>
              </a:ext>
            </a:extLst>
          </p:cNvPr>
          <p:cNvSpPr txBox="1"/>
          <p:nvPr/>
        </p:nvSpPr>
        <p:spPr>
          <a:xfrm>
            <a:off x="2228101" y="4648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59978297-AEEF-4E5D-88B6-8931D1317072}"/>
              </a:ext>
            </a:extLst>
          </p:cNvPr>
          <p:cNvSpPr txBox="1"/>
          <p:nvPr/>
        </p:nvSpPr>
        <p:spPr>
          <a:xfrm>
            <a:off x="3477232" y="39962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480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85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F5206FFC-61DC-4303-A29E-74A7D6880E13}"/>
              </a:ext>
            </a:extLst>
          </p:cNvPr>
          <p:cNvCxnSpPr>
            <a:stCxn id="150" idx="6"/>
            <a:endCxn id="154" idx="2"/>
          </p:cNvCxnSpPr>
          <p:nvPr/>
        </p:nvCxnSpPr>
        <p:spPr>
          <a:xfrm>
            <a:off x="6267729" y="4146875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  <a:stCxn id="154" idx="3"/>
            <a:endCxn id="148" idx="7"/>
          </p:cNvCxnSpPr>
          <p:nvPr/>
        </p:nvCxnSpPr>
        <p:spPr>
          <a:xfrm flipH="1">
            <a:off x="6193580" y="4325887"/>
            <a:ext cx="1138898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45583" y="4672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849894" y="469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61375" y="54504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endCxn id="175" idx="3"/>
          </p:cNvCxnSpPr>
          <p:nvPr/>
        </p:nvCxnSpPr>
        <p:spPr>
          <a:xfrm flipV="1">
            <a:off x="7850464" y="4948297"/>
            <a:ext cx="625264" cy="46827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356387" y="3799131"/>
            <a:ext cx="56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42145" y="5231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5177373" y="4157448"/>
            <a:ext cx="583201" cy="46418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="" xmlns:a16="http://schemas.microsoft.com/office/drawing/2014/main" id="{03BFCA8A-9985-4018-BD96-64B61FD67CA4}"/>
              </a:ext>
            </a:extLst>
          </p:cNvPr>
          <p:cNvCxnSpPr>
            <a:cxnSpLocks/>
          </p:cNvCxnSpPr>
          <p:nvPr/>
        </p:nvCxnSpPr>
        <p:spPr>
          <a:xfrm flipV="1">
            <a:off x="6278375" y="4146874"/>
            <a:ext cx="979954" cy="1785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32E80AD8-C404-4D1B-A6CD-F7B9C2B9A9EF}"/>
              </a:ext>
            </a:extLst>
          </p:cNvPr>
          <p:cNvCxnSpPr>
            <a:cxnSpLocks/>
          </p:cNvCxnSpPr>
          <p:nvPr/>
        </p:nvCxnSpPr>
        <p:spPr>
          <a:xfrm flipH="1">
            <a:off x="6183968" y="4330183"/>
            <a:ext cx="1123370" cy="94819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5A78DDAC-AC28-4C18-8914-5D4BCD8B6458}"/>
              </a:ext>
            </a:extLst>
          </p:cNvPr>
          <p:cNvCxnSpPr>
            <a:cxnSpLocks/>
          </p:cNvCxnSpPr>
          <p:nvPr/>
        </p:nvCxnSpPr>
        <p:spPr>
          <a:xfrm>
            <a:off x="6288004" y="5489858"/>
            <a:ext cx="1066800" cy="32327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25513248-E948-4C2C-89D9-CB957C92B175}"/>
              </a:ext>
            </a:extLst>
          </p:cNvPr>
          <p:cNvCxnSpPr>
            <a:cxnSpLocks/>
          </p:cNvCxnSpPr>
          <p:nvPr/>
        </p:nvCxnSpPr>
        <p:spPr>
          <a:xfrm flipV="1">
            <a:off x="7825395" y="4949095"/>
            <a:ext cx="673211" cy="492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848845-877C-48E8-B1BE-33EE81FE5A95}"/>
              </a:ext>
            </a:extLst>
          </p:cNvPr>
          <p:cNvSpPr txBox="1"/>
          <p:nvPr/>
        </p:nvSpPr>
        <p:spPr>
          <a:xfrm>
            <a:off x="4185938" y="5964973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F9830BD-2544-4317-A8F6-B2332030660D}"/>
              </a:ext>
            </a:extLst>
          </p:cNvPr>
          <p:cNvSpPr txBox="1"/>
          <p:nvPr/>
        </p:nvSpPr>
        <p:spPr>
          <a:xfrm>
            <a:off x="4185938" y="595378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B753CB0-5F96-419C-8D6B-92C004D0DE68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</p:spTree>
    <p:extLst>
      <p:ext uri="{BB962C8B-B14F-4D97-AF65-F5344CB8AC3E}">
        <p14:creationId xmlns:p14="http://schemas.microsoft.com/office/powerpoint/2010/main" val="35288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 animBg="1"/>
      <p:bldP spid="177" grpId="0"/>
      <p:bldP spid="178" grpId="0"/>
      <p:bldP spid="184" grpId="0"/>
      <p:bldP spid="185" grpId="0"/>
      <p:bldP spid="186" grpId="0"/>
      <p:bldP spid="187" grpId="0"/>
      <p:bldP spid="188" grpId="0"/>
      <p:bldP spid="36" grpId="0"/>
      <p:bldP spid="36" grpId="1"/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65743" y="4723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196354" y="4146875"/>
            <a:ext cx="565052" cy="43568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82261" y="4465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B8A81391-46B1-4FED-9C87-7A0B51BF5387}"/>
              </a:ext>
            </a:extLst>
          </p:cNvPr>
          <p:cNvCxnSpPr>
            <a:cxnSpLocks/>
            <a:endCxn id="148" idx="1"/>
          </p:cNvCxnSpPr>
          <p:nvPr/>
        </p:nvCxnSpPr>
        <p:spPr>
          <a:xfrm flipH="1">
            <a:off x="5835555" y="4387526"/>
            <a:ext cx="720" cy="91960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32A18401-1252-4830-A484-BB6917DD6C97}"/>
              </a:ext>
            </a:extLst>
          </p:cNvPr>
          <p:cNvCxnSpPr>
            <a:cxnSpLocks/>
          </p:cNvCxnSpPr>
          <p:nvPr/>
        </p:nvCxnSpPr>
        <p:spPr>
          <a:xfrm>
            <a:off x="7848600" y="4191000"/>
            <a:ext cx="683504" cy="3585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69169" y="5963070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A9823BF3-7CE5-4895-BF11-D13EABB411A5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260059" y="5491724"/>
            <a:ext cx="1074470" cy="2675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FBF59680-BA93-4342-9F32-40F69B9A3CA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12398" cy="83295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50525" y="3974068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D2A87AF1-8294-4957-9BFA-68AA4ADAB519}"/>
              </a:ext>
            </a:extLst>
          </p:cNvPr>
          <p:cNvSpPr txBox="1"/>
          <p:nvPr/>
        </p:nvSpPr>
        <p:spPr>
          <a:xfrm>
            <a:off x="1755088" y="5420032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="" xmlns:a16="http://schemas.microsoft.com/office/drawing/2014/main" id="{C227A9ED-73DA-4E30-81A4-35F927082524}"/>
              </a:ext>
            </a:extLst>
          </p:cNvPr>
          <p:cNvSpPr/>
          <p:nvPr/>
        </p:nvSpPr>
        <p:spPr>
          <a:xfrm>
            <a:off x="565150" y="2637074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347 -0.093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1" grpId="0"/>
      <p:bldP spid="172" grpId="0"/>
      <p:bldP spid="177" grpId="0"/>
      <p:bldP spid="178" grpId="0"/>
      <p:bldP spid="184" grpId="0"/>
      <p:bldP spid="187" grpId="0"/>
      <p:bldP spid="83" grpId="0"/>
      <p:bldP spid="93" grpId="0"/>
      <p:bldP spid="94" grpId="0"/>
      <p:bldP spid="100" grpId="0"/>
      <p:bldP spid="113" grpId="0"/>
      <p:bldP spid="114" grpId="0"/>
      <p:bldP spid="121" grpId="0"/>
      <p:bldP spid="122" grpId="0"/>
      <p:bldP spid="123" grpId="0"/>
      <p:bldP spid="125" grpId="0"/>
      <p:bldP spid="126" grpId="0"/>
      <p:bldP spid="127" grpId="0" animBg="1"/>
      <p:bldP spid="1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173494" y="4068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  <a:stCxn id="156" idx="7"/>
          </p:cNvCxnSpPr>
          <p:nvPr/>
        </p:nvCxnSpPr>
        <p:spPr>
          <a:xfrm flipV="1">
            <a:off x="5175903" y="4153669"/>
            <a:ext cx="574927" cy="4685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52765" y="446561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98307" y="5947811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41414" y="3964230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8E0266BB-CE57-4DCD-B47D-FD95334DE77D}"/>
              </a:ext>
            </a:extLst>
          </p:cNvPr>
          <p:cNvCxnSpPr>
            <a:cxnSpLocks/>
          </p:cNvCxnSpPr>
          <p:nvPr/>
        </p:nvCxnSpPr>
        <p:spPr>
          <a:xfrm flipV="1">
            <a:off x="6285148" y="4070470"/>
            <a:ext cx="953852" cy="3244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26539AAF-F57C-4204-93DE-BFC605A079C8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39633" cy="39562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40497" y="3970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B3B55ECC-368F-4877-A4C2-EE4D8B0C44FB}"/>
              </a:ext>
            </a:extLst>
          </p:cNvPr>
          <p:cNvSpPr txBox="1"/>
          <p:nvPr/>
        </p:nvSpPr>
        <p:spPr>
          <a:xfrm>
            <a:off x="1784975" y="37886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1519137A-2D03-4B00-AD03-314CBD23D9E3}"/>
              </a:ext>
            </a:extLst>
          </p:cNvPr>
          <p:cNvSpPr txBox="1"/>
          <p:nvPr/>
        </p:nvSpPr>
        <p:spPr>
          <a:xfrm>
            <a:off x="3354823" y="3999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="" xmlns:a16="http://schemas.microsoft.com/office/drawing/2014/main" id="{13EBDABD-2C4F-440F-BCEB-16D285CE18CA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9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1" grpId="0"/>
      <p:bldP spid="126" grpId="0"/>
      <p:bldP spid="109" grpId="0"/>
      <p:bldP spid="111" grpId="0"/>
      <p:bldP spid="112" grpId="0"/>
      <p:bldP spid="115" grpId="0" animBg="1"/>
      <p:bldP spid="1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5172838" y="5008800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6074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5F37D401-3D04-4B63-B8C0-8EDD52AD546B}"/>
              </a:ext>
            </a:extLst>
          </p:cNvPr>
          <p:cNvCxnSpPr>
            <a:cxnSpLocks/>
          </p:cNvCxnSpPr>
          <p:nvPr/>
        </p:nvCxnSpPr>
        <p:spPr>
          <a:xfrm flipV="1">
            <a:off x="6276908" y="4398030"/>
            <a:ext cx="1093206" cy="93935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D6209B7C-BB5C-442D-88F4-7196EDD451BB}"/>
              </a:ext>
            </a:extLst>
          </p:cNvPr>
          <p:cNvCxnSpPr>
            <a:cxnSpLocks/>
          </p:cNvCxnSpPr>
          <p:nvPr/>
        </p:nvCxnSpPr>
        <p:spPr>
          <a:xfrm>
            <a:off x="7780728" y="4172862"/>
            <a:ext cx="694645" cy="32951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36CFDED-8874-4C34-957B-DA26DA13908C}"/>
              </a:ext>
            </a:extLst>
          </p:cNvPr>
          <p:cNvSpPr txBox="1"/>
          <p:nvPr/>
        </p:nvSpPr>
        <p:spPr>
          <a:xfrm>
            <a:off x="2207108" y="46625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64A781AE-5F8E-4D44-8CF6-5C0A0CB9E541}"/>
              </a:ext>
            </a:extLst>
          </p:cNvPr>
          <p:cNvSpPr txBox="1"/>
          <p:nvPr/>
        </p:nvSpPr>
        <p:spPr>
          <a:xfrm>
            <a:off x="3344363" y="40162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="" xmlns:a16="http://schemas.microsoft.com/office/drawing/2014/main" id="{1B57454D-2E02-41CA-90F6-1CE0BD052DED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5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13" grpId="0"/>
      <p:bldP spid="114" grpId="0"/>
      <p:bldP spid="126" grpId="0"/>
      <p:bldP spid="106" grpId="0"/>
      <p:bldP spid="107" grpId="0"/>
      <p:bldP spid="108" grpId="0"/>
      <p:bldP spid="110" grpId="0" animBg="1"/>
      <p:bldP spid="1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>
            <a:off x="5170563" y="4979526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71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D0A07F09-92BD-4662-BDF3-1F08D48855DE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6003465" y="4400036"/>
            <a:ext cx="11103" cy="78025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5F6DA44A-306D-45CB-AEDA-D26075C5A57E}"/>
              </a:ext>
            </a:extLst>
          </p:cNvPr>
          <p:cNvCxnSpPr>
            <a:cxnSpLocks/>
          </p:cNvCxnSpPr>
          <p:nvPr/>
        </p:nvCxnSpPr>
        <p:spPr>
          <a:xfrm flipV="1">
            <a:off x="6262177" y="4065707"/>
            <a:ext cx="980202" cy="81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9830376F-4E8E-4E97-8A4B-EDABAC9E3A88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7780602" y="4155366"/>
            <a:ext cx="695126" cy="4349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0EEA9EF-16E8-4768-A9DE-B1D3636B038D}"/>
              </a:ext>
            </a:extLst>
          </p:cNvPr>
          <p:cNvSpPr txBox="1"/>
          <p:nvPr/>
        </p:nvSpPr>
        <p:spPr>
          <a:xfrm>
            <a:off x="437097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201A21C-DCD1-4DA4-9C85-89DE963A4402}"/>
              </a:ext>
            </a:extLst>
          </p:cNvPr>
          <p:cNvSpPr txBox="1"/>
          <p:nvPr/>
        </p:nvSpPr>
        <p:spPr>
          <a:xfrm>
            <a:off x="1629696" y="37805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4D5737F0-C1CD-41C8-AFFE-37CD60D6A402}"/>
              </a:ext>
            </a:extLst>
          </p:cNvPr>
          <p:cNvSpPr txBox="1"/>
          <p:nvPr/>
        </p:nvSpPr>
        <p:spPr>
          <a:xfrm>
            <a:off x="3360832" y="40109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="" xmlns:a16="http://schemas.microsoft.com/office/drawing/2014/main" id="{F0E4F8FC-44A6-4812-BB88-4A9957553E37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6" grpId="0"/>
      <p:bldP spid="106" grpId="0"/>
      <p:bldP spid="115" grpId="0"/>
      <p:bldP spid="116" grpId="0"/>
      <p:bldP spid="118" grpId="0"/>
      <p:bldP spid="119" grpId="0"/>
      <p:bldP spid="120" grpId="0" animBg="1"/>
      <p:bldP spid="1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="" xmlns:a16="http://schemas.microsoft.com/office/drawing/2014/main" id="{448902F5-EA41-4B00-BD9E-B7033CB40ECA}"/>
              </a:ext>
            </a:extLst>
          </p:cNvPr>
          <p:cNvSpPr/>
          <p:nvPr/>
        </p:nvSpPr>
        <p:spPr>
          <a:xfrm>
            <a:off x="-287107" y="175533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Arrow: Right 104">
            <a:extLst>
              <a:ext uri="{FF2B5EF4-FFF2-40B4-BE49-F238E27FC236}">
                <a16:creationId xmlns="" xmlns:a16="http://schemas.microsoft.com/office/drawing/2014/main" id="{3EAEE9AD-FC8C-4339-96BC-0597DFA3CA58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row: Right 106">
            <a:extLst>
              <a:ext uri="{FF2B5EF4-FFF2-40B4-BE49-F238E27FC236}">
                <a16:creationId xmlns="" xmlns:a16="http://schemas.microsoft.com/office/drawing/2014/main" id="{783975C6-528D-4E95-A40C-93328E9F3280}"/>
              </a:ext>
            </a:extLst>
          </p:cNvPr>
          <p:cNvSpPr/>
          <p:nvPr/>
        </p:nvSpPr>
        <p:spPr>
          <a:xfrm>
            <a:off x="-287107" y="3104691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05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Complexity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9987"/>
            <a:ext cx="6477000" cy="16146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1200" dirty="0"/>
              <a:t>	choose </a:t>
            </a:r>
            <a:r>
              <a:rPr lang="en-AU" sz="1200" dirty="0">
                <a:solidFill>
                  <a:srgbClr val="00B0F0"/>
                </a:solidFill>
              </a:rPr>
              <a:t>any</a:t>
            </a:r>
            <a:r>
              <a:rPr lang="en-AU" sz="1200" dirty="0"/>
              <a:t> augmenting path P</a:t>
            </a:r>
          </a:p>
          <a:p>
            <a:pPr marL="0" indent="0">
              <a:buNone/>
            </a:pPr>
            <a:r>
              <a:rPr lang="en-AU" sz="12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1200" dirty="0"/>
              <a:t>	update residual network</a:t>
            </a:r>
          </a:p>
          <a:p>
            <a:pPr marL="0" indent="0">
              <a:buNone/>
            </a:pPr>
            <a:r>
              <a:rPr lang="en-AU" sz="1200" dirty="0"/>
              <a:t>return f</a:t>
            </a:r>
          </a:p>
        </p:txBody>
      </p:sp>
      <p:sp>
        <p:nvSpPr>
          <p:cNvPr id="89" name="Content Placeholder 3">
            <a:extLst>
              <a:ext uri="{FF2B5EF4-FFF2-40B4-BE49-F238E27FC236}">
                <a16:creationId xmlns=""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194284" y="2767040"/>
            <a:ext cx="8759953" cy="364380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Number of edges in residual network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At most 2E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O(E)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for a single iteration of the while loop?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finding an augmenting path?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assuming we are using BFS to find the path (assuming all edges are unweighted)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augmenting the flow in network 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there are at most V-1 edges in a path; finding/updating these edges in adjacency lists takes at most O(V+E)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updating residual network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same as above</a:t>
            </a:r>
          </a:p>
          <a:p>
            <a:pPr lvl="1"/>
            <a:r>
              <a:rPr lang="en-AU" sz="1700" dirty="0">
                <a:solidFill>
                  <a:srgbClr val="000000"/>
                </a:solidFill>
                <a:latin typeface="CMSS10"/>
              </a:rPr>
              <a:t>Total Cost for a single iteration: O(V+E) or O(E) because the graph is connected and O(E) </a:t>
            </a: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O(V)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 F be the maximum flow of the network. What is the maximum number of iterations assuming all edge weights are integers?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O(F).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of the algorithm assuming integer capacities: O(EF)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NON EXAMINABLE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above time complexity is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2"/>
              </a:rPr>
              <a:t>pseudo-polynomial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 because F is an integer which can be arbitrarily large.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It can be proved that the complexity is O(VE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  <a:hlinkClick r:id="rId3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when BFS is used for finding augmenting path. This complexity is polynomial.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3587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11: Network Flow</a:t>
            </a:r>
            <a:endParaRPr lang="en-AU" sz="2200" dirty="0">
              <a:solidFill>
                <a:srgbClr val="C00000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05B51F04-2163-482B-96AD-502EAD69053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of Correctness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=""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Does the algorithm terminate?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 (assuming all capacities are integers), because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flow always increases by at least 1 and the algorithm terminates when flow is equal to the maximum flow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When the algorithm terminates (i.e., there is no augmenting path in residual network), the flow of the network is the maximum flow.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We will need to understand “min-cut and max-flow” theorem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887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1998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=""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of a flow network partitions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of the network into two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disjoint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partitions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such that source s is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target t is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 = {</a:t>
            </a:r>
            <a:r>
              <a:rPr lang="en-AU" sz="1500" dirty="0" err="1">
                <a:solidFill>
                  <a:srgbClr val="FF0000"/>
                </a:solidFill>
                <a:latin typeface="CMSS10"/>
              </a:rPr>
              <a:t>s,a,b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500" dirty="0">
                <a:solidFill>
                  <a:srgbClr val="00B0F0"/>
                </a:solidFill>
                <a:latin typeface="CMSS10"/>
              </a:rPr>
              <a:t>T = {t, c, d}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Cut-set of 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is the set of edges that “cross” the cut, i.e., each edge connects one vertex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with another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the cut-set for the example is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(green edges)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S to a vertex in T are called outgoing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ac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are the outgoing edges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T to a vertex in S are called incoming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an incoming edge of the cut.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the total capacity of its </a:t>
            </a:r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capacity of the cut in the example is 12 + 14 = 26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outgoing edges – total flow of its incoming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flow in the example is  12 + 11 – 4 = 19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67121" y="5178286"/>
            <a:ext cx="6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EA399C-89A5-4ECE-A86A-93806AF2FFE4}"/>
              </a:ext>
            </a:extLst>
          </p:cNvPr>
          <p:cNvSpPr txBox="1"/>
          <p:nvPr/>
        </p:nvSpPr>
        <p:spPr>
          <a:xfrm>
            <a:off x="228600" y="4786809"/>
            <a:ext cx="4459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 it true that flow of a cut is always less than or equal to the capacity of the cut?</a:t>
            </a:r>
          </a:p>
          <a:p>
            <a:r>
              <a:rPr lang="en-AU" sz="1600" dirty="0">
                <a:solidFill>
                  <a:srgbClr val="00B050"/>
                </a:solidFill>
              </a:rPr>
              <a:t>Yes,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Flow of an edge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≤ capacity of an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Capacity of a cut does not subtract capacities for incoming edges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101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=""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72844" y="1035319"/>
            <a:ext cx="8794955" cy="40152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</a:t>
            </a:r>
            <a:r>
              <a:rPr lang="en-AU" sz="20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the total capacity of its outgoing edges</a:t>
            </a:r>
          </a:p>
          <a:p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</a:t>
            </a:r>
            <a:r>
              <a:rPr lang="en-AU" sz="21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1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Total flow of its outgoing edges – total flow of its incoming edges</a:t>
            </a:r>
            <a:endParaRPr lang="en-AU" sz="21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a,b,c,d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{t}.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b,d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c,t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b,c,d,t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What is the flow value of this network?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Note: flow of all of the above cuts is 19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which is the same as flow of the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I.e., flow of </a:t>
            </a:r>
            <a:r>
              <a:rPr lang="en-AU" sz="2000" b="1" u="sng" dirty="0">
                <a:solidFill>
                  <a:srgbClr val="FF0000"/>
                </a:solidFill>
                <a:latin typeface="CMSS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Let’s prove this formally</a:t>
            </a:r>
          </a:p>
          <a:p>
            <a:pPr lvl="1"/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07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=""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be the total flow going out of a vertex and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(v) be the total flow coming in the vertex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that flow of a network is the total flow going out from the source s.</a:t>
                </a: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15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conservation property: </a:t>
                </a:r>
                <a:r>
                  <a:rPr lang="en-AU" sz="2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</a:t>
                </a:r>
                <a:r>
                  <a:rPr lang="en-AU" sz="2000" baseline="30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-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= 0  for every vertex except s and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   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S is the cut containing s and excluding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Since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= 0, we can rewrite the flow as.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l="-283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82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3">
                <a:extLst>
                  <a:ext uri="{FF2B5EF4-FFF2-40B4-BE49-F238E27FC236}">
                    <a16:creationId xmlns=""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Each vertex v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(red vertices) has two types of edges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Grey edges (the edges that connect the vertex to another vertex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Green edges (the edges that connect the vertex to a vertex in </a:t>
                </a:r>
                <a:r>
                  <a:rPr lang="en-AU" sz="1400" dirty="0">
                    <a:solidFill>
                      <a:srgbClr val="00B0F0"/>
                    </a:solidFill>
                    <a:latin typeface="CMSS10"/>
                    <a:sym typeface="Wingdings" panose="05000000000000000000" pitchFamily="2" charset="2"/>
                  </a:rPr>
                  <a:t>T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grey edges. Similarly,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grey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green edges. Similarly</a:t>
                </a:r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green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We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</a:t>
                </a:r>
                <a:r>
                  <a:rPr lang="en-AU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−(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 + 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 = 0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because each grey edge appears once as an incoming edge for one vertex and once as an outgoing edge for another vertex.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</m:t>
                        </m:r>
                      </m:e>
                    </m:nary>
                  </m:oMath>
                </a14:m>
                <a:endParaRPr lang="en-AU" sz="1400" i="1" dirty="0">
                  <a:solidFill>
                    <a:srgbClr val="00B05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AU" sz="1400" b="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Flow of the network </a:t>
                </a:r>
                <a14:m>
                  <m:oMath xmlns:m="http://schemas.openxmlformats.org/officeDocument/2006/math"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𝐹𝑙𝑜𝑤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𝑜𝑓𝑡h𝑒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𝑐𝑢</m:t>
                    </m:r>
                    <m:r>
                      <m:rPr>
                        <m:sty m:val="p"/>
                      </m:rPr>
                      <a:rPr lang="en-AU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 xmlns="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t="-6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1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=""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Min-cut of a flow network is the cut with the minimum capacity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We know that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the cut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Flow of </a:t>
            </a:r>
            <a:r>
              <a:rPr lang="en-AU" sz="2000" b="1" u="sng" dirty="0">
                <a:latin typeface="CMSS10"/>
                <a:cs typeface="Arial" panose="020B0604020202020204" pitchFamily="34" charset="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Therefore, Maximum possible flow of the network 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every cut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Or, Maximum possible flow of the network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min-cut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What if we can find a cut such that the flow of the network = capacity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would mean flow of the network is the maximum possible (we have found maximum possible flow)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cut is the min-cut of the flow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Min-cut Max-Flow 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Maximum possible flow of a network = capacity of the min-cut</a:t>
            </a:r>
          </a:p>
        </p:txBody>
      </p:sp>
    </p:spTree>
    <p:extLst>
      <p:ext uri="{BB962C8B-B14F-4D97-AF65-F5344CB8AC3E}">
        <p14:creationId xmlns:p14="http://schemas.microsoft.com/office/powerpoint/2010/main" val="26187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=""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(S,T) is the total capacity of its </a:t>
            </a:r>
            <a:r>
              <a:rPr lang="en-AU" sz="20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(S,T) =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</a:t>
            </a:r>
            <a:r>
              <a:rPr lang="en-AU" sz="15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 – total flow of its </a:t>
            </a:r>
            <a:r>
              <a:rPr lang="en-AU" sz="15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flow of a cut = capacity of the cut when: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equal to the capacity of the edge; AND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zero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show that when the algorithm terminates, there exists a cut for which both of the above two conditions hold which imply that the flow of the cut is equal to its capacity.</a:t>
            </a:r>
            <a:endParaRPr lang="en-AU" sz="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guarantees that the flow is maximum</a:t>
            </a:r>
          </a:p>
        </p:txBody>
      </p:sp>
    </p:spTree>
    <p:extLst>
      <p:ext uri="{BB962C8B-B14F-4D97-AF65-F5344CB8AC3E}">
        <p14:creationId xmlns:p14="http://schemas.microsoft.com/office/powerpoint/2010/main" val="8188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</a:t>
            </a:r>
            <a:r>
              <a:rPr lang="en-AU"/>
              <a:t>of correctness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62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Suppose the algorithm has terminated (there does not exist any augmenting path in the residual network).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define a cut (</a:t>
            </a:r>
            <a:r>
              <a:rPr lang="en-AU" sz="2000" b="1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such that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500" b="1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contains every vertex v that is reachable from s in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the residual network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b="1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contains every other vertex. Note t cannot be in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because it is not reachable from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(no augmenting path)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Flow of this cut = Capacity of this cut because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For each outgoing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its flow is equal to the capacity of the edge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we would have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which would mean c is reachable from s but we know this is not the case as c is not in S.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incoming edge c  b, its flow is zero.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there would be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b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implying c is reachable from s but we know this is not the case as c is not in S.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Therefore, the flow is maximum when the algorithm terminates</a:t>
            </a:r>
            <a:endParaRPr lang="en-AU" sz="2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=""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74660" y="460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=""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192992" y="408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6164370" y="5933692"/>
            <a:ext cx="40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8DA4C-694B-4746-B51A-7FBF5610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preparing for the final exam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405BA2-5998-4543-84FD-9E1ECBC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17D0C3-05EB-4745-AA5B-623B621A35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143000"/>
            <a:ext cx="8503920" cy="4572000"/>
          </a:xfrm>
        </p:spPr>
        <p:txBody>
          <a:bodyPr/>
          <a:lstStyle/>
          <a:p>
            <a:r>
              <a:rPr lang="en-AU" dirty="0"/>
              <a:t>Highlights, week 12 lecture</a:t>
            </a:r>
          </a:p>
          <a:p>
            <a:pPr lvl="1"/>
            <a:r>
              <a:rPr lang="en-AU" dirty="0"/>
              <a:t>Topological sorting</a:t>
            </a:r>
          </a:p>
          <a:p>
            <a:pPr lvl="1"/>
            <a:r>
              <a:rPr lang="en-AU" dirty="0"/>
              <a:t>Some important information about final exam and more …</a:t>
            </a:r>
            <a:endParaRPr lang="en-GB" dirty="0"/>
          </a:p>
        </p:txBody>
      </p:sp>
      <p:pic>
        <p:nvPicPr>
          <p:cNvPr id="5" name="Picture 4" descr="A screen shot of a person&#10;&#10;Description generated with very high confidence">
            <a:extLst>
              <a:ext uri="{FF2B5EF4-FFF2-40B4-BE49-F238E27FC236}">
                <a16:creationId xmlns="" xmlns:a16="http://schemas.microsoft.com/office/drawing/2014/main" id="{65CDAA11-16D1-4FBF-9264-4E4EB65C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78" y="3069026"/>
            <a:ext cx="6550727" cy="3344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A9FD512-82A7-4B0A-8E80-34BA3A8E9294}"/>
              </a:ext>
            </a:extLst>
          </p:cNvPr>
          <p:cNvSpPr txBox="1"/>
          <p:nvPr/>
        </p:nvSpPr>
        <p:spPr>
          <a:xfrm>
            <a:off x="184699" y="44170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Do not procrastinate!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7828" y="987552"/>
            <a:ext cx="8842248" cy="5257800"/>
          </a:xfrm>
        </p:spPr>
        <p:txBody>
          <a:bodyPr>
            <a:normAutofit/>
          </a:bodyPr>
          <a:lstStyle/>
          <a:p>
            <a:r>
              <a:rPr lang="en-AU" sz="1400" dirty="0"/>
              <a:t>SETU Feedback and nominations for Teaching Excellence Awards </a:t>
            </a:r>
          </a:p>
          <a:p>
            <a:pPr lvl="1"/>
            <a:r>
              <a:rPr lang="en-AU" sz="1400" dirty="0"/>
              <a:t>Links on Moodle</a:t>
            </a:r>
          </a:p>
          <a:p>
            <a:pPr lvl="1"/>
            <a:r>
              <a:rPr lang="en-AU" sz="1400" dirty="0">
                <a:solidFill>
                  <a:srgbClr val="7030A0"/>
                </a:solidFill>
              </a:rPr>
              <a:t>Closes 28</a:t>
            </a:r>
            <a:r>
              <a:rPr lang="en-AU" sz="1400" baseline="30000" dirty="0">
                <a:solidFill>
                  <a:srgbClr val="7030A0"/>
                </a:solidFill>
              </a:rPr>
              <a:t>th</a:t>
            </a:r>
            <a:r>
              <a:rPr lang="en-AU" sz="1400" dirty="0">
                <a:solidFill>
                  <a:srgbClr val="7030A0"/>
                </a:solidFill>
              </a:rPr>
              <a:t> October 2018 </a:t>
            </a:r>
          </a:p>
          <a:p>
            <a:pPr lvl="1"/>
            <a:r>
              <a:rPr lang="en-AU" sz="1400" dirty="0"/>
              <a:t>To get a more detailed feedback, an Informal SETU will be conducted after the exams – stay tuned</a:t>
            </a:r>
          </a:p>
          <a:p>
            <a:pPr lvl="1"/>
            <a:r>
              <a:rPr lang="en-AU" sz="1400" dirty="0"/>
              <a:t>Real-time anonymous feedback </a:t>
            </a:r>
            <a:r>
              <a:rPr lang="en-GB" sz="1400" u="sng" dirty="0">
                <a:hlinkClick r:id="rId2"/>
              </a:rPr>
              <a:t>https://goo.gl/forms/pjhsDSacwLvxC3oB2</a:t>
            </a:r>
            <a:endParaRPr lang="en-GB" sz="1400" u="sng" dirty="0"/>
          </a:p>
          <a:p>
            <a:pPr marL="274320" lvl="1" indent="0">
              <a:buNone/>
            </a:pPr>
            <a:endParaRPr lang="en-GB" sz="9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pic>
        <p:nvPicPr>
          <p:cNvPr id="9" name="Picture 8" descr="A flock of seagulls standing next to a body of water&#10;&#10;Description generated with very high confidence">
            <a:extLst>
              <a:ext uri="{FF2B5EF4-FFF2-40B4-BE49-F238E27FC236}">
                <a16:creationId xmlns="" xmlns:a16="http://schemas.microsoft.com/office/drawing/2014/main" id="{CF9383FB-B17B-487C-A047-187A460A5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46" y="3564852"/>
            <a:ext cx="2562622" cy="2759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566F46-08A1-42A4-901C-C3FF73F6BC2C}"/>
              </a:ext>
            </a:extLst>
          </p:cNvPr>
          <p:cNvSpPr txBox="1"/>
          <p:nvPr/>
        </p:nvSpPr>
        <p:spPr>
          <a:xfrm>
            <a:off x="8289128" y="3195520"/>
            <a:ext cx="5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Trie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D84C632E-905D-4D44-B0CB-341245FED9C5}"/>
              </a:ext>
            </a:extLst>
          </p:cNvPr>
          <p:cNvCxnSpPr>
            <a:cxnSpLocks/>
          </p:cNvCxnSpPr>
          <p:nvPr/>
        </p:nvCxnSpPr>
        <p:spPr>
          <a:xfrm flipH="1">
            <a:off x="7801333" y="3517881"/>
            <a:ext cx="533400" cy="4249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878A4CE-54BA-4D7D-940C-5B1E8284F59C}"/>
              </a:ext>
            </a:extLst>
          </p:cNvPr>
          <p:cNvSpPr txBox="1"/>
          <p:nvPr/>
        </p:nvSpPr>
        <p:spPr>
          <a:xfrm>
            <a:off x="2615267" y="3620454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My implementation of </a:t>
            </a:r>
            <a:r>
              <a:rPr lang="en-AU" dirty="0" err="1"/>
              <a:t>Trie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02BDFD2-B930-4809-9065-5DFA0BAD40E6}"/>
              </a:ext>
            </a:extLst>
          </p:cNvPr>
          <p:cNvCxnSpPr>
            <a:cxnSpLocks/>
          </p:cNvCxnSpPr>
          <p:nvPr/>
        </p:nvCxnSpPr>
        <p:spPr>
          <a:xfrm>
            <a:off x="4372660" y="3942815"/>
            <a:ext cx="1187029" cy="2124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B2B9CF-BD03-45DD-9031-070D7FD0874A}"/>
              </a:ext>
            </a:extLst>
          </p:cNvPr>
          <p:cNvSpPr txBox="1"/>
          <p:nvPr/>
        </p:nvSpPr>
        <p:spPr>
          <a:xfrm>
            <a:off x="450203" y="5882311"/>
            <a:ext cx="485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If you can relate to this, ask your tutor for feedback!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33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Maximum flow of a network is equal to its min-cut and can be found using Ford-Fulkerson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understand why Ford-Fulkerson is correct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Topological sorting and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2255" y="987552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7324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Flow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A flow network </a:t>
            </a:r>
            <a:r>
              <a:rPr lang="en-AU" sz="1800" dirty="0"/>
              <a:t>is a </a:t>
            </a:r>
            <a:r>
              <a:rPr lang="en-AU" sz="1800" dirty="0">
                <a:solidFill>
                  <a:srgbClr val="00B050"/>
                </a:solidFill>
              </a:rPr>
              <a:t>connected </a:t>
            </a:r>
            <a:r>
              <a:rPr lang="en-AU" sz="1800" dirty="0">
                <a:solidFill>
                  <a:srgbClr val="7030A0"/>
                </a:solidFill>
              </a:rPr>
              <a:t>directed</a:t>
            </a:r>
            <a:r>
              <a:rPr lang="en-AU" sz="1800" dirty="0"/>
              <a:t> graph where</a:t>
            </a:r>
          </a:p>
          <a:p>
            <a:pPr lvl="1"/>
            <a:r>
              <a:rPr lang="en-AU" sz="1800" dirty="0"/>
              <a:t>there is a single source vertex and a single sink/destination vertex;</a:t>
            </a:r>
          </a:p>
          <a:p>
            <a:pPr lvl="1"/>
            <a:r>
              <a:rPr lang="en-AU" sz="1800" dirty="0"/>
              <a:t>each edge has a given (non-negative) capacity (usually integers) </a:t>
            </a:r>
          </a:p>
          <a:p>
            <a:pPr lvl="2"/>
            <a:r>
              <a:rPr lang="en-AU" sz="1600" dirty="0"/>
              <a:t> giving the maximum amount/rate of flow that the edge can carry; </a:t>
            </a:r>
            <a:endParaRPr lang="en-AU" sz="1800" dirty="0">
              <a:solidFill>
                <a:srgbClr val="C00000"/>
              </a:solidFill>
            </a:endParaRPr>
          </a:p>
          <a:p>
            <a:r>
              <a:rPr lang="en-AU" sz="1800" dirty="0">
                <a:solidFill>
                  <a:srgbClr val="C00000"/>
                </a:solidFill>
              </a:rPr>
              <a:t>Flow networks </a:t>
            </a:r>
            <a:r>
              <a:rPr lang="en-AU" sz="1800" dirty="0"/>
              <a:t>model many real-world problems</a:t>
            </a:r>
          </a:p>
          <a:p>
            <a:pPr lvl="1"/>
            <a:r>
              <a:rPr lang="en-AU" sz="1800" dirty="0"/>
              <a:t>Water flowing through an assembly of pipes. </a:t>
            </a:r>
          </a:p>
          <a:p>
            <a:pPr lvl="1"/>
            <a:r>
              <a:rPr lang="en-AU" sz="1800" dirty="0"/>
              <a:t>Electric current flowing through electrical circuits.</a:t>
            </a:r>
          </a:p>
          <a:p>
            <a:pPr lvl="1"/>
            <a:r>
              <a:rPr lang="en-AU" sz="1800" dirty="0"/>
              <a:t>Information flowing through communication networks </a:t>
            </a:r>
          </a:p>
          <a:p>
            <a:pPr lvl="1"/>
            <a:r>
              <a:rPr lang="en-AU" sz="1800" dirty="0"/>
              <a:t>Can be applied to many scenarios (unrelated to physical flows). </a:t>
            </a: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basic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latin typeface="CMSS10"/>
              </a:rPr>
              <a:t>Set of all incoming edges to a vertex v: denoted as E</a:t>
            </a:r>
            <a:r>
              <a:rPr lang="en-AU" sz="1800" baseline="-25000" dirty="0">
                <a:latin typeface="CMSS10"/>
              </a:rPr>
              <a:t>in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400" dirty="0">
                <a:latin typeface="CMSS10"/>
              </a:rPr>
              <a:t>E</a:t>
            </a:r>
            <a:r>
              <a:rPr lang="en-AU" sz="1400" baseline="-25000" dirty="0">
                <a:latin typeface="CMSS10"/>
              </a:rPr>
              <a:t>in</a:t>
            </a:r>
            <a:r>
              <a:rPr lang="en-AU" sz="1400" dirty="0">
                <a:latin typeface="CMSS10"/>
              </a:rPr>
              <a:t>(b) = s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c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a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 </a:t>
            </a:r>
          </a:p>
          <a:p>
            <a:pPr lvl="1"/>
            <a:r>
              <a:rPr lang="en-AU" sz="1200" dirty="0">
                <a:latin typeface="CMSS10"/>
              </a:rPr>
              <a:t>E</a:t>
            </a:r>
            <a:r>
              <a:rPr lang="en-AU" sz="1200" baseline="-25000" dirty="0">
                <a:latin typeface="CMSS10"/>
              </a:rPr>
              <a:t>in</a:t>
            </a:r>
            <a:r>
              <a:rPr lang="en-AU" sz="1200" dirty="0">
                <a:latin typeface="CMSS10"/>
              </a:rPr>
              <a:t>(a) = ?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Set of all outgoing edges from a vertex v: denoted as </a:t>
            </a:r>
            <a:r>
              <a:rPr lang="en-AU" sz="1800" dirty="0" err="1">
                <a:latin typeface="CMSS10"/>
              </a:rPr>
              <a:t>E</a:t>
            </a:r>
            <a:r>
              <a:rPr lang="en-AU" sz="1800" baseline="-25000" dirty="0" err="1">
                <a:latin typeface="CMSS10"/>
              </a:rPr>
              <a:t>out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200" dirty="0" err="1">
                <a:latin typeface="CMSS10"/>
              </a:rPr>
              <a:t>E</a:t>
            </a:r>
            <a:r>
              <a:rPr lang="en-AU" sz="1200" baseline="-25000" dirty="0" err="1">
                <a:latin typeface="CMSS10"/>
              </a:rPr>
              <a:t>out</a:t>
            </a:r>
            <a:r>
              <a:rPr lang="en-AU" sz="1200" dirty="0">
                <a:latin typeface="CMSS10"/>
              </a:rPr>
              <a:t>(b) =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a,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d</a:t>
            </a:r>
          </a:p>
          <a:p>
            <a:pPr lvl="1"/>
            <a:r>
              <a:rPr lang="en-AU" sz="1400" dirty="0" err="1">
                <a:latin typeface="CMSS10"/>
              </a:rPr>
              <a:t>E</a:t>
            </a:r>
            <a:r>
              <a:rPr lang="en-AU" sz="1400" baseline="-25000" dirty="0" err="1">
                <a:latin typeface="CMSS10"/>
              </a:rPr>
              <a:t>out</a:t>
            </a:r>
            <a:r>
              <a:rPr lang="en-AU" sz="1400" dirty="0">
                <a:latin typeface="CMSS10"/>
              </a:rPr>
              <a:t>(a) = ?</a:t>
            </a:r>
            <a:endParaRPr lang="en-AU" sz="16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Source Vertex: denoted as s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latin typeface="CMSS10"/>
              </a:rPr>
              <a:t> incoming edges)</a:t>
            </a:r>
          </a:p>
          <a:p>
            <a:r>
              <a:rPr lang="en-AU" sz="1800" dirty="0">
                <a:solidFill>
                  <a:schemeClr val="tx1"/>
                </a:solidFill>
                <a:latin typeface="CMSS10"/>
              </a:rPr>
              <a:t>Sink/target vertex: denoted as t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 outgoing edges)</a:t>
            </a:r>
          </a:p>
          <a:p>
            <a:pPr marL="0" indent="0">
              <a:buNone/>
            </a:pPr>
            <a:endParaRPr lang="en-AU" sz="1800" dirty="0">
              <a:solidFill>
                <a:schemeClr val="tx1"/>
              </a:solidFill>
              <a:latin typeface="CMSS10"/>
            </a:endParaRPr>
          </a:p>
          <a:p>
            <a:endParaRPr lang="en-AU" sz="1800" dirty="0">
              <a:solidFill>
                <a:schemeClr val="tx1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0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" y="987552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Flow is an </a:t>
            </a:r>
            <a:r>
              <a:rPr lang="en-AU" sz="1800" b="1" dirty="0">
                <a:solidFill>
                  <a:srgbClr val="7030A0"/>
                </a:solidFill>
                <a:latin typeface="CMSSBX10"/>
              </a:rPr>
              <a:t>assignment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how much material is flowing through each edge in the flow network given its stated edge capacity.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 vertices (except source and sink) </a:t>
            </a:r>
            <a:r>
              <a:rPr lang="en-AU" sz="1800" dirty="0">
                <a:solidFill>
                  <a:srgbClr val="C00000"/>
                </a:solidFill>
                <a:latin typeface="CMSSBX10"/>
              </a:rPr>
              <a:t>conserve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their flow. That is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into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any vertex (through incoming </a:t>
            </a:r>
            <a:r>
              <a:rPr lang="en-AU" sz="1800">
                <a:solidFill>
                  <a:srgbClr val="000000"/>
                </a:solidFill>
                <a:latin typeface="CMSS10"/>
              </a:rPr>
              <a:t>edges)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BX10"/>
              </a:rPr>
              <a:t>		IS EQUAL TO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out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that vertex (through outgoing edges).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I.e., Total incoming flow at a vertex = total outgoing flow at a vertex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This key property is called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flow conservation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  <a:endParaRPr lang="en-AU" sz="18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069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8062B5E-F350-4EC8-A445-D1D510136AEE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</p:spTree>
    <p:extLst>
      <p:ext uri="{BB962C8B-B14F-4D97-AF65-F5344CB8AC3E}">
        <p14:creationId xmlns:p14="http://schemas.microsoft.com/office/powerpoint/2010/main" val="720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a Flow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MSS10"/>
              </a:rPr>
              <a:t>A flow network must satisfy the following two properties.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1: Capacity Constraint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each edge e, its flow, denoted as f(e), is bounded by the capacity of its edge, i.e., 0 ≤ f(e) ≤ c(e)  where c(e) is the capacity of the edge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2: Flow Conservation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any vertex v (except source and sink), the total flow coming into the vertex must be equal to the total flow going out from this vertex – formally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outgoing flow of b?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incoming flow of b?</a:t>
            </a:r>
          </a:p>
          <a:p>
            <a:pPr marL="0" indent="0">
              <a:buNone/>
            </a:pP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pic>
        <p:nvPicPr>
          <p:cNvPr id="38" name="Picture 37" descr="A close up of a clock&#10;&#10;Description generated with high confidence">
            <a:extLst>
              <a:ext uri="{FF2B5EF4-FFF2-40B4-BE49-F238E27FC236}">
                <a16:creationId xmlns="" xmlns:a16="http://schemas.microsoft.com/office/drawing/2014/main" id="{67E17358-45E8-467A-B72E-0A4DF14E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49" y="2740397"/>
            <a:ext cx="318543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Maximum-flow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Value of a flow in a network:</a:t>
            </a:r>
          </a:p>
          <a:p>
            <a:r>
              <a:rPr lang="en-AU" sz="2000" dirty="0">
                <a:latin typeface="CMSS10"/>
              </a:rPr>
              <a:t>Given that flow network satisfies the capacity constraint and flow conservation properties, 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low of a network is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out of the source vertex.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Equivalently, this is the same as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into sink vertex.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right?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left?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Maximum-flow problem</a:t>
            </a:r>
          </a:p>
          <a:p>
            <a:r>
              <a:rPr lang="en-AU" sz="2000" dirty="0">
                <a:latin typeface="CMSS10"/>
              </a:rPr>
              <a:t>Given a flow network, what is the maximum value of the flow that can be sent from source s to sink t without violating the flow network properties.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1F1D88E0-E651-4BF7-8FD8-8A50BE9BB215}"/>
              </a:ext>
            </a:extLst>
          </p:cNvPr>
          <p:cNvCxnSpPr>
            <a:stCxn id="78" idx="7"/>
            <a:endCxn id="72" idx="2"/>
          </p:cNvCxnSpPr>
          <p:nvPr/>
        </p:nvCxnSpPr>
        <p:spPr>
          <a:xfrm flipV="1">
            <a:off x="5183401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B1BB2F9-4E6F-45D8-BC6C-CCFE64CFD264}"/>
              </a:ext>
            </a:extLst>
          </p:cNvPr>
          <p:cNvCxnSpPr>
            <a:cxnSpLocks/>
            <a:stCxn id="78" idx="5"/>
            <a:endCxn id="70" idx="2"/>
          </p:cNvCxnSpPr>
          <p:nvPr/>
        </p:nvCxnSpPr>
        <p:spPr>
          <a:xfrm>
            <a:off x="5183401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99E79414-EA81-4CF9-87C9-73EAAC08254A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6275227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8EB8D08F-4535-4258-9CCB-3327B608A5F5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7518989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29F4A13E-C132-4431-87D8-20A4F04A69DC}"/>
              </a:ext>
            </a:extLst>
          </p:cNvPr>
          <p:cNvCxnSpPr>
            <a:cxnSpLocks/>
            <a:stCxn id="76" idx="3"/>
            <a:endCxn id="70" idx="7"/>
          </p:cNvCxnSpPr>
          <p:nvPr/>
        </p:nvCxnSpPr>
        <p:spPr>
          <a:xfrm flipH="1">
            <a:off x="6201078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BBA6BD76-106A-4230-8AD7-E22D92BB38C7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6022066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4894186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4868707" y="51447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453081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5972967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754729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568873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5E917D6-EFAC-4415-AD17-6BB37C79C779}"/>
              </a:ext>
            </a:extLst>
          </p:cNvPr>
          <p:cNvSpPr txBox="1"/>
          <p:nvPr/>
        </p:nvSpPr>
        <p:spPr>
          <a:xfrm>
            <a:off x="7497109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F88D3D41-F381-4054-AAE4-A6D1B8D6C262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7857962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EF722E5-243F-42A1-AF84-E2413481AC40}"/>
              </a:ext>
            </a:extLst>
          </p:cNvPr>
          <p:cNvSpPr txBox="1"/>
          <p:nvPr/>
        </p:nvSpPr>
        <p:spPr>
          <a:xfrm>
            <a:off x="6363885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58D4B4B8-6649-4233-A9E2-C5423D45704D}"/>
              </a:ext>
            </a:extLst>
          </p:cNvPr>
          <p:cNvSpPr txBox="1"/>
          <p:nvPr/>
        </p:nvSpPr>
        <p:spPr>
          <a:xfrm>
            <a:off x="8049643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89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8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3561</Words>
  <Application>Microsoft Office PowerPoint</Application>
  <PresentationFormat>On-screen Show (4:3)</PresentationFormat>
  <Paragraphs>917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CMSS10</vt:lpstr>
      <vt:lpstr>CMSSBX10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Outline</vt:lpstr>
      <vt:lpstr>Flow Networks</vt:lpstr>
      <vt:lpstr>Some basic notations</vt:lpstr>
      <vt:lpstr>Flow</vt:lpstr>
      <vt:lpstr>Properties of a Flow Network</vt:lpstr>
      <vt:lpstr>Maximum-flow Problem</vt:lpstr>
      <vt:lpstr>Outline</vt:lpstr>
      <vt:lpstr>Residual Network</vt:lpstr>
      <vt:lpstr>Augmenting Path in Residual Network</vt:lpstr>
      <vt:lpstr>Ford-Fulkerson Method</vt:lpstr>
      <vt:lpstr>Ford-Fulkerson Method</vt:lpstr>
      <vt:lpstr>Ford-Fulkerson Method</vt:lpstr>
      <vt:lpstr>Ford-Fulkerson Method</vt:lpstr>
      <vt:lpstr>Ford-Fulkerson Method</vt:lpstr>
      <vt:lpstr>Ford-Fulkerson Method</vt:lpstr>
      <vt:lpstr>Complexity Analysis</vt:lpstr>
      <vt:lpstr>Proof of Correctness</vt:lpstr>
      <vt:lpstr>Outline</vt:lpstr>
      <vt:lpstr>Flow and capacity of a cut</vt:lpstr>
      <vt:lpstr>Flow and capacity of a cut</vt:lpstr>
      <vt:lpstr>Flow of a cut = Flow of the network</vt:lpstr>
      <vt:lpstr>Flow of a cut = Flow of the network</vt:lpstr>
      <vt:lpstr>Min-cut Max-Flow Theorem</vt:lpstr>
      <vt:lpstr>Min-cut Max-Flow Theorem</vt:lpstr>
      <vt:lpstr>Proof of correctness</vt:lpstr>
      <vt:lpstr>Start preparing for the final exam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5265</cp:revision>
  <dcterms:created xsi:type="dcterms:W3CDTF">2006-08-16T00:00:00Z</dcterms:created>
  <dcterms:modified xsi:type="dcterms:W3CDTF">2019-03-03T09:30:58Z</dcterms:modified>
</cp:coreProperties>
</file>