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7"/>
  </p:notesMasterIdLst>
  <p:sldIdLst>
    <p:sldId id="304" r:id="rId2"/>
    <p:sldId id="291" r:id="rId3"/>
    <p:sldId id="257" r:id="rId4"/>
    <p:sldId id="409" r:id="rId5"/>
    <p:sldId id="329" r:id="rId6"/>
    <p:sldId id="330" r:id="rId7"/>
    <p:sldId id="364" r:id="rId8"/>
    <p:sldId id="366" r:id="rId9"/>
    <p:sldId id="331" r:id="rId10"/>
    <p:sldId id="386" r:id="rId11"/>
    <p:sldId id="387" r:id="rId12"/>
    <p:sldId id="388" r:id="rId13"/>
    <p:sldId id="412" r:id="rId14"/>
    <p:sldId id="362" r:id="rId15"/>
    <p:sldId id="363" r:id="rId16"/>
    <p:sldId id="372" r:id="rId17"/>
    <p:sldId id="379" r:id="rId18"/>
    <p:sldId id="380" r:id="rId19"/>
    <p:sldId id="381" r:id="rId20"/>
    <p:sldId id="382" r:id="rId21"/>
    <p:sldId id="391" r:id="rId22"/>
    <p:sldId id="383" r:id="rId23"/>
    <p:sldId id="385" r:id="rId24"/>
    <p:sldId id="411" r:id="rId25"/>
    <p:sldId id="413" r:id="rId26"/>
    <p:sldId id="375" r:id="rId27"/>
    <p:sldId id="392" r:id="rId28"/>
    <p:sldId id="414" r:id="rId29"/>
    <p:sldId id="393" r:id="rId30"/>
    <p:sldId id="415" r:id="rId31"/>
    <p:sldId id="395" r:id="rId32"/>
    <p:sldId id="416" r:id="rId33"/>
    <p:sldId id="394" r:id="rId34"/>
    <p:sldId id="417" r:id="rId35"/>
    <p:sldId id="4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6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15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2.wmf"/><Relationship Id="rId1" Type="http://schemas.openxmlformats.org/officeDocument/2006/relationships/image" Target="../media/image1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6/08/2018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0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71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6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34.wmf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mircheema.com/fit2004-p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9" y="-186081"/>
            <a:ext cx="8229600" cy="1143000"/>
          </a:xfrm>
        </p:spPr>
        <p:txBody>
          <a:bodyPr/>
          <a:lstStyle/>
          <a:p>
            <a:r>
              <a:rPr lang="en-AU" dirty="0"/>
              <a:t>In-Place Partitioning (Improved)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09" y="1131824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/>
              <a:t>Swap pivot with the left most element</a:t>
            </a:r>
          </a:p>
          <a:p>
            <a:r>
              <a:rPr lang="en-AU" sz="2000" dirty="0"/>
              <a:t>LBAD points to the second element from left</a:t>
            </a:r>
          </a:p>
          <a:p>
            <a:r>
              <a:rPr lang="en-AU" sz="2000" dirty="0"/>
              <a:t>RBAD points to the right most element</a:t>
            </a:r>
          </a:p>
          <a:p>
            <a:r>
              <a:rPr lang="en-AU" sz="2000" dirty="0"/>
              <a:t>Repeat until LBAD “crosses” RBAD</a:t>
            </a:r>
          </a:p>
          <a:p>
            <a:pPr lvl="1"/>
            <a:r>
              <a:rPr lang="en-AU" sz="2000" dirty="0"/>
              <a:t>Move LBAD towards right until it points to an element e &gt; pivot</a:t>
            </a:r>
          </a:p>
          <a:p>
            <a:pPr lvl="1"/>
            <a:r>
              <a:rPr lang="en-AU" sz="2000" dirty="0"/>
              <a:t>Move RBAD towards left until it points to an element e ≤ pivot</a:t>
            </a:r>
          </a:p>
          <a:p>
            <a:pPr lvl="1"/>
            <a:r>
              <a:rPr lang="en-AU" sz="2000" dirty="0"/>
              <a:t>Swap elements pointed by LBAD and RBAD</a:t>
            </a:r>
          </a:p>
          <a:p>
            <a:r>
              <a:rPr lang="en-AU" sz="2000" dirty="0"/>
              <a:t>Swap pivot with the element pointed by RBAD</a:t>
            </a:r>
          </a:p>
          <a:p>
            <a:endParaRPr lang="en-AU" sz="2000" dirty="0"/>
          </a:p>
        </p:txBody>
      </p:sp>
      <p:sp>
        <p:nvSpPr>
          <p:cNvPr id="41" name="Right Arrow 40"/>
          <p:cNvSpPr/>
          <p:nvPr/>
        </p:nvSpPr>
        <p:spPr>
          <a:xfrm rot="16200000">
            <a:off x="3016040" y="5335478"/>
            <a:ext cx="1201492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3" name="Right Arrow 22"/>
          <p:cNvSpPr/>
          <p:nvPr/>
        </p:nvSpPr>
        <p:spPr>
          <a:xfrm rot="16200000">
            <a:off x="2194381" y="5122756"/>
            <a:ext cx="864315" cy="23402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4" name="TextBox 23"/>
          <p:cNvSpPr txBox="1"/>
          <p:nvPr/>
        </p:nvSpPr>
        <p:spPr>
          <a:xfrm>
            <a:off x="2301256" y="5651648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5084951" y="5123064"/>
            <a:ext cx="864315" cy="23402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6" name="TextBox 25"/>
          <p:cNvSpPr txBox="1"/>
          <p:nvPr/>
        </p:nvSpPr>
        <p:spPr>
          <a:xfrm>
            <a:off x="5191826" y="5651957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RBAD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6057292"/>
            <a:ext cx="1944216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In sorted position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382627" y="4326236"/>
          <a:ext cx="3344341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776191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298428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79813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835339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357576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79863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370338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903257" y="4328765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1904864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901650" y="4323372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ight Brace 33"/>
          <p:cNvSpPr/>
          <p:nvPr/>
        </p:nvSpPr>
        <p:spPr>
          <a:xfrm rot="5400000">
            <a:off x="2545683" y="4439813"/>
            <a:ext cx="236753" cy="138703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35" name="Right Brace 34"/>
          <p:cNvSpPr/>
          <p:nvPr/>
        </p:nvSpPr>
        <p:spPr>
          <a:xfrm rot="5400000">
            <a:off x="4776238" y="4219651"/>
            <a:ext cx="187554" cy="1713902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5" name="TextBox 4"/>
          <p:cNvSpPr txBox="1"/>
          <p:nvPr/>
        </p:nvSpPr>
        <p:spPr>
          <a:xfrm>
            <a:off x="1620653" y="5266432"/>
            <a:ext cx="1933543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Smaller or equal to pivot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98427" y="5239351"/>
            <a:ext cx="148149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Greater than pivot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C3AA691-0158-404A-916F-C80BB8B575A8}"/>
              </a:ext>
            </a:extLst>
          </p:cNvPr>
          <p:cNvSpPr txBox="1">
            <a:spLocks/>
          </p:cNvSpPr>
          <p:nvPr/>
        </p:nvSpPr>
        <p:spPr>
          <a:xfrm>
            <a:off x="5807063" y="5526481"/>
            <a:ext cx="3216635" cy="6366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partitioning is in-place but unstable.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31F1F-C4D0-40CA-8D8F-C6E139A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0.05538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4722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033 -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4.07407E-6 L -0.10399 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8 1.11111E-6 L 0.10261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4.07407E-6 L 0.08924 4.0740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-0.00023 L -0.15452 -0.0004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8 4.07407E-6 L -0.15659 4.0740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1 1.11111E-6 L 0.16563 1.11111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4 4.07407E-6 L 0.15226 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52 -0.00046 L -0.21354 -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4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49 4.07407E-6 L -0.25364 4.07407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/>
      <p:bldP spid="24" grpId="1"/>
      <p:bldP spid="24" grpId="2"/>
      <p:bldP spid="24" grpId="3"/>
      <p:bldP spid="24" grpId="4"/>
      <p:bldP spid="25" grpId="0" animBg="1"/>
      <p:bldP spid="25" grpId="1" animBg="1"/>
      <p:bldP spid="25" grpId="2" animBg="1"/>
      <p:bldP spid="25" grpId="3" animBg="1"/>
      <p:bldP spid="25" grpId="4" animBg="1"/>
      <p:bldP spid="26" grpId="0"/>
      <p:bldP spid="26" grpId="1"/>
      <p:bldP spid="26" grpId="2"/>
      <p:bldP spid="26" grpId="3"/>
      <p:bldP spid="26" grpId="4"/>
      <p:bldP spid="27" grpId="0"/>
      <p:bldP spid="34" grpId="0" animBg="1"/>
      <p:bldP spid="35" grpId="0" animBg="1"/>
      <p:bldP spid="5" grpId="0"/>
      <p:bldP spid="37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822646" y="-55470"/>
            <a:ext cx="8221762" cy="1143000"/>
          </a:xfrm>
        </p:spPr>
        <p:txBody>
          <a:bodyPr lIns="91425" tIns="45713" rIns="35717" bIns="45713" anchor="ctr">
            <a:normAutofit/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Python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049430"/>
            <a:ext cx="8381999" cy="5427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FF"/>
                </a:solidFill>
                <a:latin typeface="Courier New" panose="02070309020205020404" pitchFamily="49" charset="0"/>
              </a:rPr>
              <a:t>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pivot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continue until pointers cross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LBAD until it points to a bad element or crosses RBAD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RBAD until it points to a bad element or crosses LBAD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#only swap if they have not crossed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Python shorthand for swapping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if they have crossed, swap element at RBAD with element at pivot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return pivot position at after partitioning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8870" y="108753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it at your own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34739-8555-4266-8BC4-F047BFEA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3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77208"/>
            <a:ext cx="8077200" cy="453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we need to sort only if the list contains at least two elements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partition the list from first to last (exclusive)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"partitioning"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"pivot"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"partitioned:"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recursively sort the two halves of the list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"Splitting into two"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93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44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28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71998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at your own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B2B13E-570C-48C6-A090-78BE7FC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Implementation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E4FE53-D15D-459C-B77C-C5C54EA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53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210000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dirty="0"/>
              <a:t>Best-case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42169"/>
              </p:ext>
            </p:extLst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09419"/>
              </p:ext>
            </p:extLst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1203"/>
              </p:ext>
            </p:extLst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6129"/>
              </p:ext>
            </p:extLst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7335"/>
              </p:ext>
            </p:extLst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9305"/>
              </p:ext>
            </p:extLst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87205"/>
              </p:ext>
            </p:extLst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43178"/>
              </p:ext>
            </p:extLst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71265"/>
              </p:ext>
            </p:extLst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954"/>
              </p:ext>
            </p:extLst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2120"/>
              </p:ext>
            </p:extLst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3994"/>
              </p:ext>
            </p:extLst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62999"/>
              </p:ext>
            </p:extLst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164"/>
              </p:ext>
            </p:extLst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76726"/>
              </p:ext>
            </p:extLst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120013" y="3587816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7200" y="245090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7200" y="1219200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956" y="5334000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Best-case Height: O(log N)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Best-case complexity: O(N log N)</a:t>
            </a: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4864876" y="5137072"/>
            <a:ext cx="4050524" cy="1263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Important: Quicksort is not in-place even when in-place partitioning is used. Why?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Recursion depth is at least O(log N)</a:t>
            </a:r>
            <a:endParaRPr lang="en-AU" sz="18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80A783B3-5B37-451A-BAB0-4D1189CC032F}"/>
              </a:ext>
            </a:extLst>
          </p:cNvPr>
          <p:cNvSpPr txBox="1">
            <a:spLocks/>
          </p:cNvSpPr>
          <p:nvPr/>
        </p:nvSpPr>
        <p:spPr>
          <a:xfrm>
            <a:off x="261964" y="1190638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9869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/>
              <a:t>Worst-case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26091"/>
              </p:ext>
            </p:extLst>
          </p:nvPr>
        </p:nvGraphicFramePr>
        <p:xfrm>
          <a:off x="794240" y="108874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3548" y="1664804"/>
            <a:ext cx="1620180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5756" y="1664804"/>
            <a:ext cx="1476164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591780" y="2420888"/>
            <a:ext cx="1476165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50106" y="2384884"/>
            <a:ext cx="802156" cy="29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81635" y="3158970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3527"/>
              </p:ext>
            </p:extLst>
          </p:nvPr>
        </p:nvGraphicFramePr>
        <p:xfrm>
          <a:off x="2809823" y="1952836"/>
          <a:ext cx="26754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3831"/>
              </p:ext>
            </p:extLst>
          </p:nvPr>
        </p:nvGraphicFramePr>
        <p:xfrm>
          <a:off x="3905632" y="2744924"/>
          <a:ext cx="2293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85489"/>
              </p:ext>
            </p:extLst>
          </p:nvPr>
        </p:nvGraphicFramePr>
        <p:xfrm>
          <a:off x="4771352" y="3537012"/>
          <a:ext cx="19110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71804"/>
              </p:ext>
            </p:extLst>
          </p:nvPr>
        </p:nvGraphicFramePr>
        <p:xfrm>
          <a:off x="5607780" y="4309821"/>
          <a:ext cx="1528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76264"/>
              </p:ext>
            </p:extLst>
          </p:nvPr>
        </p:nvGraphicFramePr>
        <p:xfrm>
          <a:off x="6477147" y="5020776"/>
          <a:ext cx="114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6609"/>
              </p:ext>
            </p:extLst>
          </p:nvPr>
        </p:nvGraphicFramePr>
        <p:xfrm>
          <a:off x="7397901" y="5798006"/>
          <a:ext cx="764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801715" y="3989073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97786" y="4707142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48663" y="5480111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83968" y="3158970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00732" y="3989073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661014" y="4743146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300192" y="5510591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3"/>
          <p:cNvSpPr txBox="1">
            <a:spLocks/>
          </p:cNvSpPr>
          <p:nvPr/>
        </p:nvSpPr>
        <p:spPr>
          <a:xfrm>
            <a:off x="435156" y="3652721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Worst-case Height: 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Complexity: O(N</a:t>
            </a:r>
            <a:r>
              <a:rPr lang="en-AU" sz="1800" baseline="30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2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)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07C6D9D-90F5-491A-B6AE-6F3E0198A8A1}"/>
              </a:ext>
            </a:extLst>
          </p:cNvPr>
          <p:cNvSpPr txBox="1">
            <a:spLocks/>
          </p:cNvSpPr>
          <p:nvPr/>
        </p:nvSpPr>
        <p:spPr>
          <a:xfrm>
            <a:off x="6300192" y="1098612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08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Average-case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2209799"/>
            <a:ext cx="8519160" cy="418745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After partitioning, pivot has 50% probability to be in the green sub-array and has 50% probability to be in one of the two grey sub-arrays.</a:t>
            </a:r>
          </a:p>
          <a:p>
            <a:pPr lvl="1"/>
            <a:r>
              <a:rPr lang="en-AU" dirty="0"/>
              <a:t>i.e., on average, pivot will be in green half of the times and in grey half of the times</a:t>
            </a:r>
          </a:p>
          <a:p>
            <a:r>
              <a:rPr lang="en-AU" dirty="0"/>
              <a:t>If pivot is in grey sub-array</a:t>
            </a:r>
          </a:p>
          <a:p>
            <a:pPr lvl="1"/>
            <a:r>
              <a:rPr lang="en-AU" sz="2000" dirty="0"/>
              <a:t>The worst-case (most unbalanced) partition sizes will be 1 and N-1</a:t>
            </a:r>
          </a:p>
          <a:p>
            <a:r>
              <a:rPr lang="en-AU" dirty="0"/>
              <a:t>If pivot is in green sub-array</a:t>
            </a:r>
          </a:p>
          <a:p>
            <a:pPr lvl="1"/>
            <a:r>
              <a:rPr lang="en-AU" sz="2000" dirty="0"/>
              <a:t>The worst-case partition sizes will be N/4 and 3N/4</a:t>
            </a:r>
          </a:p>
          <a:p>
            <a:r>
              <a:rPr lang="en-AU" dirty="0"/>
              <a:t>Let h be the height when pivot is </a:t>
            </a:r>
            <a:r>
              <a:rPr lang="en-AU" b="1" dirty="0"/>
              <a:t>always</a:t>
            </a:r>
            <a:r>
              <a:rPr lang="en-AU" dirty="0"/>
              <a:t> in green. </a:t>
            </a:r>
          </a:p>
          <a:p>
            <a:r>
              <a:rPr lang="en-AU" dirty="0"/>
              <a:t>Let’s see what is h???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2C08ED9-58C8-451D-8454-0F3F5F0340AE}"/>
              </a:ext>
            </a:extLst>
          </p:cNvPr>
          <p:cNvSpPr/>
          <p:nvPr/>
        </p:nvSpPr>
        <p:spPr>
          <a:xfrm rot="16200000">
            <a:off x="20945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12CAC-3CBF-4D10-B413-1FF2438A27B1}"/>
              </a:ext>
            </a:extLst>
          </p:cNvPr>
          <p:cNvSpPr/>
          <p:nvPr/>
        </p:nvSpPr>
        <p:spPr>
          <a:xfrm>
            <a:off x="1372848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7FC1E-C86F-4EE4-8B34-871F6CCE54D2}"/>
              </a:ext>
            </a:extLst>
          </p:cNvPr>
          <p:cNvSpPr/>
          <p:nvPr/>
        </p:nvSpPr>
        <p:spPr>
          <a:xfrm>
            <a:off x="8002249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DC930-CA71-471F-841E-94AE9A5DE152}"/>
              </a:ext>
            </a:extLst>
          </p:cNvPr>
          <p:cNvSpPr/>
          <p:nvPr/>
        </p:nvSpPr>
        <p:spPr>
          <a:xfrm>
            <a:off x="6242777" y="158472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1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Height when pivot always in green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4905" y="4872645"/>
            <a:ext cx="8661247" cy="1452278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Maximum height is towards the branch that leads to the larger (3N/4) partition at each step</a:t>
            </a:r>
          </a:p>
          <a:p>
            <a:r>
              <a:rPr lang="en-AU" dirty="0"/>
              <a:t>At level h, the size of the larger partition is (3/4)</a:t>
            </a:r>
            <a:r>
              <a:rPr lang="en-AU" baseline="30000" dirty="0"/>
              <a:t>h</a:t>
            </a:r>
            <a:r>
              <a:rPr lang="en-AU" dirty="0"/>
              <a:t> N</a:t>
            </a:r>
          </a:p>
          <a:p>
            <a:r>
              <a:rPr lang="en-AU" dirty="0"/>
              <a:t>Partitioning stops when the size is 1, </a:t>
            </a:r>
            <a:r>
              <a:rPr lang="en-AU" dirty="0" err="1"/>
              <a:t>i.e</a:t>
            </a:r>
            <a:r>
              <a:rPr lang="en-AU" dirty="0"/>
              <a:t>, at level h such that (3/4)</a:t>
            </a:r>
            <a:r>
              <a:rPr lang="en-AU" baseline="30000" dirty="0"/>
              <a:t>h</a:t>
            </a:r>
            <a:r>
              <a:rPr lang="en-AU" dirty="0"/>
              <a:t> N = 1</a:t>
            </a:r>
          </a:p>
          <a:p>
            <a:r>
              <a:rPr lang="en-AU" dirty="0"/>
              <a:t>(3/4)</a:t>
            </a:r>
            <a:r>
              <a:rPr lang="en-AU" baseline="30000" dirty="0"/>
              <a:t>h</a:t>
            </a:r>
            <a:r>
              <a:rPr lang="en-AU" dirty="0"/>
              <a:t> N = 1 </a:t>
            </a:r>
            <a:r>
              <a:rPr lang="en-AU" dirty="0">
                <a:sym typeface="Wingdings" panose="05000000000000000000" pitchFamily="2" charset="2"/>
              </a:rPr>
              <a:t> N = </a:t>
            </a:r>
            <a:r>
              <a:rPr lang="en-AU" dirty="0"/>
              <a:t>(4/3)</a:t>
            </a:r>
            <a:r>
              <a:rPr lang="en-AU" baseline="30000" dirty="0"/>
              <a:t>h </a:t>
            </a:r>
            <a:r>
              <a:rPr lang="en-AU" dirty="0">
                <a:sym typeface="Wingdings" panose="05000000000000000000" pitchFamily="2" charset="2"/>
              </a:rPr>
              <a:t> h =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  <a:endParaRPr lang="en-AU" dirty="0"/>
          </a:p>
          <a:p>
            <a:r>
              <a:rPr lang="en-AU" dirty="0"/>
              <a:t>Therefore, the maximum height when pivot is </a:t>
            </a:r>
            <a:r>
              <a:rPr lang="en-AU" b="1" u="sng" dirty="0"/>
              <a:t>always</a:t>
            </a:r>
            <a:r>
              <a:rPr lang="en-AU" dirty="0"/>
              <a:t>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2C08ED9-58C8-451D-8454-0F3F5F0340AE}"/>
              </a:ext>
            </a:extLst>
          </p:cNvPr>
          <p:cNvSpPr/>
          <p:nvPr/>
        </p:nvSpPr>
        <p:spPr>
          <a:xfrm rot="16200000">
            <a:off x="2143897" y="1401169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AF17A8-7D7F-46EF-994E-653DB4FFF94A}"/>
              </a:ext>
            </a:extLst>
          </p:cNvPr>
          <p:cNvCxnSpPr>
            <a:cxnSpLocks/>
          </p:cNvCxnSpPr>
          <p:nvPr/>
        </p:nvCxnSpPr>
        <p:spPr>
          <a:xfrm flipH="1">
            <a:off x="2639861" y="1910844"/>
            <a:ext cx="1972987" cy="40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0C41B6-F4A8-4B46-80BB-C3143FEFFAB6}"/>
              </a:ext>
            </a:extLst>
          </p:cNvPr>
          <p:cNvCxnSpPr>
            <a:cxnSpLocks/>
          </p:cNvCxnSpPr>
          <p:nvPr/>
        </p:nvCxnSpPr>
        <p:spPr>
          <a:xfrm>
            <a:off x="2187807" y="2800939"/>
            <a:ext cx="576261" cy="513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F993BA-3324-40C0-9A15-B1A9A2C1EB48}"/>
              </a:ext>
            </a:extLst>
          </p:cNvPr>
          <p:cNvGrpSpPr/>
          <p:nvPr/>
        </p:nvGrpSpPr>
        <p:grpSpPr>
          <a:xfrm>
            <a:off x="1451625" y="2396718"/>
            <a:ext cx="1676400" cy="336227"/>
            <a:chOff x="1371600" y="1573014"/>
            <a:chExt cx="6781800" cy="3141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895037-2310-4BB2-9FF2-8D7226415C18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97129-984A-47A1-A0A0-00C5C46ACB1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38E048-36F1-4CCE-8AC4-6F2898EE339C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7C2085-4DF3-44AC-8408-745588733847}"/>
              </a:ext>
            </a:extLst>
          </p:cNvPr>
          <p:cNvGrpSpPr/>
          <p:nvPr/>
        </p:nvGrpSpPr>
        <p:grpSpPr>
          <a:xfrm>
            <a:off x="3872885" y="2402648"/>
            <a:ext cx="5055830" cy="318427"/>
            <a:chOff x="1371600" y="1573014"/>
            <a:chExt cx="6781800" cy="3141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D3861C-8CA9-44C0-8BC8-56FCD313EB13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74F88-D399-4A8C-B1B0-308446162D3E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BB6C5B-3321-41BD-A0A1-A26B4F5A51C8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93B7F8-C849-4658-BC18-8A66EC33175D}"/>
              </a:ext>
            </a:extLst>
          </p:cNvPr>
          <p:cNvCxnSpPr>
            <a:cxnSpLocks/>
          </p:cNvCxnSpPr>
          <p:nvPr/>
        </p:nvCxnSpPr>
        <p:spPr>
          <a:xfrm flipH="1">
            <a:off x="838200" y="2781089"/>
            <a:ext cx="1209426" cy="5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331988-6DE8-44D9-8ED7-55075BFF35B9}"/>
              </a:ext>
            </a:extLst>
          </p:cNvPr>
          <p:cNvCxnSpPr>
            <a:cxnSpLocks/>
          </p:cNvCxnSpPr>
          <p:nvPr/>
        </p:nvCxnSpPr>
        <p:spPr>
          <a:xfrm>
            <a:off x="4876800" y="1905000"/>
            <a:ext cx="1447800" cy="40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C10EFD-86DC-4D22-B839-EECB236A26CA}"/>
              </a:ext>
            </a:extLst>
          </p:cNvPr>
          <p:cNvCxnSpPr>
            <a:cxnSpLocks/>
          </p:cNvCxnSpPr>
          <p:nvPr/>
        </p:nvCxnSpPr>
        <p:spPr>
          <a:xfrm>
            <a:off x="6324600" y="2819400"/>
            <a:ext cx="979780" cy="48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4777E-9F64-4CC3-B881-53A75F043B96}"/>
              </a:ext>
            </a:extLst>
          </p:cNvPr>
          <p:cNvCxnSpPr>
            <a:cxnSpLocks/>
          </p:cNvCxnSpPr>
          <p:nvPr/>
        </p:nvCxnSpPr>
        <p:spPr>
          <a:xfrm flipH="1">
            <a:off x="4538871" y="2815710"/>
            <a:ext cx="1598538" cy="44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D1C857-6D2F-4A83-BFF1-1A68A150A13F}"/>
              </a:ext>
            </a:extLst>
          </p:cNvPr>
          <p:cNvGrpSpPr/>
          <p:nvPr/>
        </p:nvGrpSpPr>
        <p:grpSpPr>
          <a:xfrm>
            <a:off x="507748" y="3420874"/>
            <a:ext cx="470596" cy="348714"/>
            <a:chOff x="1371600" y="1573014"/>
            <a:chExt cx="6781800" cy="314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DD832A-EEF7-4531-85AE-667296D87DB6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3037DE-7115-4001-9689-B009E82902CC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68501D-4791-4A33-839A-0F4FC37E4DFA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EC7E88-C898-40BE-B3E7-4C2A416D52DC}"/>
              </a:ext>
            </a:extLst>
          </p:cNvPr>
          <p:cNvGrpSpPr/>
          <p:nvPr/>
        </p:nvGrpSpPr>
        <p:grpSpPr>
          <a:xfrm>
            <a:off x="2146112" y="3441122"/>
            <a:ext cx="1334384" cy="318600"/>
            <a:chOff x="1371600" y="1573014"/>
            <a:chExt cx="6781800" cy="3141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778062-D7C4-4EB4-AAC4-08FBEFFD5F7A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1A076F-6517-4141-AE96-13B932BDA0B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6606DB-4AC2-4BF5-BB12-51C206DAC341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8" name="Right Brace 57">
            <a:extLst>
              <a:ext uri="{FF2B5EF4-FFF2-40B4-BE49-F238E27FC236}">
                <a16:creationId xmlns:a16="http://schemas.microsoft.com/office/drawing/2014/main" id="{1FBB41D0-5FAA-4E1A-B423-753A88C37564}"/>
              </a:ext>
            </a:extLst>
          </p:cNvPr>
          <p:cNvSpPr/>
          <p:nvPr/>
        </p:nvSpPr>
        <p:spPr>
          <a:xfrm rot="16200000">
            <a:off x="2094512" y="496288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D1999-920F-42A9-A3B4-A32929AA4198}"/>
              </a:ext>
            </a:extLst>
          </p:cNvPr>
          <p:cNvSpPr txBox="1"/>
          <p:nvPr/>
        </p:nvSpPr>
        <p:spPr>
          <a:xfrm>
            <a:off x="2008537" y="18763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477F4BB8-E79A-4D9A-AA10-C713A02F6587}"/>
              </a:ext>
            </a:extLst>
          </p:cNvPr>
          <p:cNvSpPr/>
          <p:nvPr/>
        </p:nvSpPr>
        <p:spPr>
          <a:xfrm rot="16200000">
            <a:off x="6236299" y="-306010"/>
            <a:ext cx="329008" cy="50558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F1FED3-73F9-4DC0-B436-7EEF5F8A052B}"/>
              </a:ext>
            </a:extLst>
          </p:cNvPr>
          <p:cNvSpPr txBox="1"/>
          <p:nvPr/>
        </p:nvSpPr>
        <p:spPr>
          <a:xfrm>
            <a:off x="6019800" y="1828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3N/4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EAFF7D20-D552-4730-A72B-C0720C0D9406}"/>
              </a:ext>
            </a:extLst>
          </p:cNvPr>
          <p:cNvSpPr/>
          <p:nvPr/>
        </p:nvSpPr>
        <p:spPr>
          <a:xfrm rot="16200000">
            <a:off x="617298" y="3001673"/>
            <a:ext cx="237166" cy="4849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E37CD8-E484-4ECF-8076-656FE1AA4BAE}"/>
              </a:ext>
            </a:extLst>
          </p:cNvPr>
          <p:cNvSpPr txBox="1"/>
          <p:nvPr/>
        </p:nvSpPr>
        <p:spPr>
          <a:xfrm>
            <a:off x="463824" y="2738210"/>
            <a:ext cx="74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N/16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E35B703-18AB-4E3F-A48F-CC66B228AF63}"/>
              </a:ext>
            </a:extLst>
          </p:cNvPr>
          <p:cNvSpPr/>
          <p:nvPr/>
        </p:nvSpPr>
        <p:spPr>
          <a:xfrm rot="16200000">
            <a:off x="2662141" y="263147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53A01E-9697-4EA0-B05E-83D7E850CBAE}"/>
              </a:ext>
            </a:extLst>
          </p:cNvPr>
          <p:cNvSpPr txBox="1"/>
          <p:nvPr/>
        </p:nvSpPr>
        <p:spPr>
          <a:xfrm>
            <a:off x="2438927" y="282707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CAD172-AF6B-49DA-B486-743EF08AA0AA}"/>
              </a:ext>
            </a:extLst>
          </p:cNvPr>
          <p:cNvCxnSpPr>
            <a:cxnSpLocks/>
          </p:cNvCxnSpPr>
          <p:nvPr/>
        </p:nvCxnSpPr>
        <p:spPr>
          <a:xfrm>
            <a:off x="76504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D74ACB-3BEC-40CD-B3A9-D90CFE63C395}"/>
              </a:ext>
            </a:extLst>
          </p:cNvPr>
          <p:cNvCxnSpPr>
            <a:cxnSpLocks/>
          </p:cNvCxnSpPr>
          <p:nvPr/>
        </p:nvCxnSpPr>
        <p:spPr>
          <a:xfrm flipH="1">
            <a:off x="22860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BBDD22-3622-4A29-8CC1-1EA975462128}"/>
              </a:ext>
            </a:extLst>
          </p:cNvPr>
          <p:cNvCxnSpPr>
            <a:cxnSpLocks/>
          </p:cNvCxnSpPr>
          <p:nvPr/>
        </p:nvCxnSpPr>
        <p:spPr>
          <a:xfrm>
            <a:off x="276406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82D6E4-8123-42EE-BBF7-290F81216492}"/>
              </a:ext>
            </a:extLst>
          </p:cNvPr>
          <p:cNvCxnSpPr>
            <a:cxnSpLocks/>
          </p:cNvCxnSpPr>
          <p:nvPr/>
        </p:nvCxnSpPr>
        <p:spPr>
          <a:xfrm flipH="1">
            <a:off x="222762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A47204-BA29-4B5D-B34F-D4CDD61B4ECF}"/>
              </a:ext>
            </a:extLst>
          </p:cNvPr>
          <p:cNvGrpSpPr/>
          <p:nvPr/>
        </p:nvGrpSpPr>
        <p:grpSpPr>
          <a:xfrm>
            <a:off x="3679713" y="3407942"/>
            <a:ext cx="1346900" cy="315900"/>
            <a:chOff x="1371600" y="1573014"/>
            <a:chExt cx="6781800" cy="31415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9A8C0B1-F8EF-4C7F-9763-28F1F13D4C7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13351C2-D636-4D79-ACA3-27C7BB7F72C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D3E24DB-BA86-4391-9E10-A0630A1F644F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id="{1B6DE5B9-EF30-4597-AA3F-D6AD2512E6D3}"/>
              </a:ext>
            </a:extLst>
          </p:cNvPr>
          <p:cNvSpPr/>
          <p:nvPr/>
        </p:nvSpPr>
        <p:spPr>
          <a:xfrm rot="16200000">
            <a:off x="4195742" y="259829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9B8E6-C2FE-4D60-A3F1-5ED8A9794FE3}"/>
              </a:ext>
            </a:extLst>
          </p:cNvPr>
          <p:cNvSpPr txBox="1"/>
          <p:nvPr/>
        </p:nvSpPr>
        <p:spPr>
          <a:xfrm>
            <a:off x="3972528" y="279389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ED130B-928A-486F-9596-F4BCADB173A8}"/>
              </a:ext>
            </a:extLst>
          </p:cNvPr>
          <p:cNvGrpSpPr/>
          <p:nvPr/>
        </p:nvGrpSpPr>
        <p:grpSpPr>
          <a:xfrm>
            <a:off x="5180406" y="3403496"/>
            <a:ext cx="3811194" cy="290902"/>
            <a:chOff x="1371600" y="1573014"/>
            <a:chExt cx="6781800" cy="314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FE08C3-D37D-41F1-8A8D-65B48A038850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43A40E-EB8A-49C7-843C-74C56B728319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610BD13-462E-48A2-A5A3-47DD0C6DB750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3" name="Right Brace 92">
            <a:extLst>
              <a:ext uri="{FF2B5EF4-FFF2-40B4-BE49-F238E27FC236}">
                <a16:creationId xmlns:a16="http://schemas.microsoft.com/office/drawing/2014/main" id="{454F1F6C-10EF-490C-9CF2-CC0C8624BC73}"/>
              </a:ext>
            </a:extLst>
          </p:cNvPr>
          <p:cNvSpPr/>
          <p:nvPr/>
        </p:nvSpPr>
        <p:spPr>
          <a:xfrm rot="16200000">
            <a:off x="6971593" y="1325813"/>
            <a:ext cx="248224" cy="37917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ABB4D8-B4CA-443E-8BDE-1C79BC3671D0}"/>
              </a:ext>
            </a:extLst>
          </p:cNvPr>
          <p:cNvSpPr txBox="1"/>
          <p:nvPr/>
        </p:nvSpPr>
        <p:spPr>
          <a:xfrm>
            <a:off x="6691779" y="2754717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9N/16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FAFFB5A-3F82-4154-BFDB-8B4C1510998B}"/>
              </a:ext>
            </a:extLst>
          </p:cNvPr>
          <p:cNvCxnSpPr>
            <a:cxnSpLocks/>
          </p:cNvCxnSpPr>
          <p:nvPr/>
        </p:nvCxnSpPr>
        <p:spPr>
          <a:xfrm>
            <a:off x="4361519" y="37718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098178-AED5-4807-BAB0-E770D5FF4229}"/>
              </a:ext>
            </a:extLst>
          </p:cNvPr>
          <p:cNvCxnSpPr>
            <a:cxnSpLocks/>
          </p:cNvCxnSpPr>
          <p:nvPr/>
        </p:nvCxnSpPr>
        <p:spPr>
          <a:xfrm flipH="1">
            <a:off x="3825071" y="37718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40F358-5402-4587-AB6D-EE880F06E3C7}"/>
              </a:ext>
            </a:extLst>
          </p:cNvPr>
          <p:cNvCxnSpPr>
            <a:cxnSpLocks/>
          </p:cNvCxnSpPr>
          <p:nvPr/>
        </p:nvCxnSpPr>
        <p:spPr>
          <a:xfrm flipH="1">
            <a:off x="4962077" y="3744865"/>
            <a:ext cx="1533877" cy="43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116FA7-6E45-4AEB-A961-208AFA19DAB0}"/>
              </a:ext>
            </a:extLst>
          </p:cNvPr>
          <p:cNvCxnSpPr>
            <a:cxnSpLocks/>
          </p:cNvCxnSpPr>
          <p:nvPr/>
        </p:nvCxnSpPr>
        <p:spPr>
          <a:xfrm>
            <a:off x="6549008" y="3759205"/>
            <a:ext cx="1063791" cy="367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FB13ED-3619-41E4-8528-844F4E62DB89}"/>
              </a:ext>
            </a:extLst>
          </p:cNvPr>
          <p:cNvGrpSpPr/>
          <p:nvPr/>
        </p:nvGrpSpPr>
        <p:grpSpPr>
          <a:xfrm>
            <a:off x="4420323" y="4289050"/>
            <a:ext cx="922689" cy="269856"/>
            <a:chOff x="1371600" y="1573014"/>
            <a:chExt cx="6781800" cy="31415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14050C-8929-409C-9E7B-05F955CA37D7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620C0C4-6EB3-4771-847F-EE038F1CF05A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9024C90-ABFE-4188-9033-4C974079C52E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1EDBE0-3424-401D-90F3-6F2DAD05AB8B}"/>
              </a:ext>
            </a:extLst>
          </p:cNvPr>
          <p:cNvGrpSpPr/>
          <p:nvPr/>
        </p:nvGrpSpPr>
        <p:grpSpPr>
          <a:xfrm>
            <a:off x="6188507" y="4296830"/>
            <a:ext cx="2872350" cy="285756"/>
            <a:chOff x="1371600" y="1573014"/>
            <a:chExt cx="6781800" cy="31415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D02577-ECDD-4BF1-8628-358E8A61C4F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449FE01-51A1-4B74-841A-294F48F6ED6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2B034C-76D2-4B2D-89E6-EC3AF631AAB6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93166042-6FF9-4F85-9B16-D24004378A97}"/>
              </a:ext>
            </a:extLst>
          </p:cNvPr>
          <p:cNvSpPr/>
          <p:nvPr/>
        </p:nvSpPr>
        <p:spPr>
          <a:xfrm rot="16200000">
            <a:off x="4741507" y="3624423"/>
            <a:ext cx="266152" cy="93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A987F7-DDD1-481D-B557-37475BA58371}"/>
              </a:ext>
            </a:extLst>
          </p:cNvPr>
          <p:cNvSpPr txBox="1"/>
          <p:nvPr/>
        </p:nvSpPr>
        <p:spPr>
          <a:xfrm>
            <a:off x="4495367" y="3669268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9N/64</a:t>
            </a:r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87D0BF82-778B-4576-8459-1F3D158D6998}"/>
              </a:ext>
            </a:extLst>
          </p:cNvPr>
          <p:cNvSpPr/>
          <p:nvPr/>
        </p:nvSpPr>
        <p:spPr>
          <a:xfrm rot="16200000">
            <a:off x="7479723" y="2640367"/>
            <a:ext cx="266152" cy="28961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B41B91-7184-4582-9381-26373F42FAD3}"/>
              </a:ext>
            </a:extLst>
          </p:cNvPr>
          <p:cNvSpPr txBox="1"/>
          <p:nvPr/>
        </p:nvSpPr>
        <p:spPr>
          <a:xfrm>
            <a:off x="7222044" y="3657600"/>
            <a:ext cx="10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27N/64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F2E159-2D96-4C47-8E2B-932CD1E3DA6E}"/>
              </a:ext>
            </a:extLst>
          </p:cNvPr>
          <p:cNvCxnSpPr>
            <a:cxnSpLocks/>
          </p:cNvCxnSpPr>
          <p:nvPr/>
        </p:nvCxnSpPr>
        <p:spPr>
          <a:xfrm>
            <a:off x="4941983" y="45956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7AE009-EF92-4509-A9FE-90292BD4C556}"/>
              </a:ext>
            </a:extLst>
          </p:cNvPr>
          <p:cNvCxnSpPr>
            <a:cxnSpLocks/>
          </p:cNvCxnSpPr>
          <p:nvPr/>
        </p:nvCxnSpPr>
        <p:spPr>
          <a:xfrm flipH="1">
            <a:off x="4405535" y="45956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D0FCC4-2E7A-4D5A-B190-CA859E32D388}"/>
              </a:ext>
            </a:extLst>
          </p:cNvPr>
          <p:cNvCxnSpPr>
            <a:cxnSpLocks/>
          </p:cNvCxnSpPr>
          <p:nvPr/>
        </p:nvCxnSpPr>
        <p:spPr>
          <a:xfrm>
            <a:off x="7676439" y="4667752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F2AA10-38B0-4D80-8D95-03969C5D3119}"/>
              </a:ext>
            </a:extLst>
          </p:cNvPr>
          <p:cNvCxnSpPr>
            <a:cxnSpLocks/>
          </p:cNvCxnSpPr>
          <p:nvPr/>
        </p:nvCxnSpPr>
        <p:spPr>
          <a:xfrm flipH="1">
            <a:off x="7139991" y="4667752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59" grpId="0"/>
      <p:bldP spid="60" grpId="0" animBg="1"/>
      <p:bldP spid="61" grpId="0"/>
      <p:bldP spid="62" grpId="0" animBg="1"/>
      <p:bldP spid="63" grpId="0"/>
      <p:bldP spid="65" grpId="0" animBg="1"/>
      <p:bldP spid="66" grpId="0"/>
      <p:bldP spid="87" grpId="0" animBg="1"/>
      <p:bldP spid="88" grpId="0"/>
      <p:bldP spid="93" grpId="0" animBg="1"/>
      <p:bldP spid="94" grpId="0"/>
      <p:bldP spid="114" grpId="0" animBg="1"/>
      <p:bldP spid="115" grpId="0"/>
      <p:bldP spid="116" grpId="0" animBg="1"/>
      <p:bldP spid="1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7742-C109-4D75-832F-CF418CAA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 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1E14D-E3E8-49EE-826F-F6E63D1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7572-BCB5-4E4B-B7E7-B92EA403B0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34400" cy="41910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So, the height h when pivot is always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>
                <a:sym typeface="Wingdings" panose="05000000000000000000" pitchFamily="2" charset="2"/>
              </a:rPr>
              <a:t>What is the maximum possible height when pivot is in green only half the times?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The height when pivot is in green only half the times (average case) is 2.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/>
              <a:t>Therefore, height in average case is O(log N)</a:t>
            </a:r>
          </a:p>
          <a:p>
            <a:r>
              <a:rPr lang="en-AU" dirty="0"/>
              <a:t>Like before, the cost at each level is O(N)</a:t>
            </a:r>
          </a:p>
          <a:p>
            <a:r>
              <a:rPr lang="en-AU" dirty="0"/>
              <a:t>The average case complexity is thus O(N log N)</a:t>
            </a: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Is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a</a:t>
            </a:r>
            <a:r>
              <a:rPr lang="en-AU" sz="2800" baseline="-25000" dirty="0">
                <a:uFill>
                  <a:solidFill/>
                </a:uFill>
              </a:rPr>
              <a:t> </a:t>
            </a:r>
            <a:r>
              <a:rPr lang="en-AU" sz="2800" dirty="0">
                <a:uFill>
                  <a:solidFill/>
                </a:uFill>
              </a:rPr>
              <a:t>N) =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b</a:t>
            </a:r>
            <a:r>
              <a:rPr lang="en-AU" sz="2800" dirty="0">
                <a:uFill>
                  <a:solidFill/>
                </a:uFill>
              </a:rPr>
              <a:t> N) where a and b are constants?</a:t>
            </a:r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FA5CBA-0284-42AB-A8A6-A0ADB25CC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16313"/>
              </p:ext>
            </p:extLst>
          </p:nvPr>
        </p:nvGraphicFramePr>
        <p:xfrm>
          <a:off x="3124200" y="5209012"/>
          <a:ext cx="2660650" cy="11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5209012"/>
                        <a:ext cx="2660650" cy="11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Best-case time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c*N + T(N/2) + T(N/2) = 2*T(N/2)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 (exercise in last week):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O(N log N)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7BE6-F865-4CB9-91FA-7056D780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182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862FF26-7EFB-4714-855C-56F32AF8146C}"/>
              </a:ext>
            </a:extLst>
          </p:cNvPr>
          <p:cNvSpPr/>
          <p:nvPr/>
        </p:nvSpPr>
        <p:spPr>
          <a:xfrm>
            <a:off x="3822526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9BE87F-EDC2-4BE7-B3FC-6134D7286FAE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934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3:</a:t>
            </a:r>
          </a:p>
          <a:p>
            <a:r>
              <a:rPr lang="en-AU" dirty="0">
                <a:solidFill>
                  <a:srgbClr val="C00000"/>
                </a:solidFill>
              </a:rPr>
              <a:t>Quick Sort and </a:t>
            </a:r>
            <a:r>
              <a:rPr lang="en-AU">
                <a:solidFill>
                  <a:srgbClr val="C00000"/>
                </a:solidFill>
              </a:rPr>
              <a:t>its Analysis</a:t>
            </a:r>
            <a:endParaRPr lang="en-AU" dirty="0">
              <a:solidFill>
                <a:srgbClr val="C00000"/>
              </a:solidFill>
            </a:endParaRP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EFC1D6-2A56-405D-9278-EC3C2936855E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2800" dirty="0"/>
              <a:t>Worst-case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T(N-1)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O(N</a:t>
            </a:r>
            <a:r>
              <a:rPr lang="en-AU" sz="2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1320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4041A4-EE54-4022-BFA0-555FECDDFD96}"/>
              </a:ext>
            </a:extLst>
          </p:cNvPr>
          <p:cNvSpPr/>
          <p:nvPr/>
        </p:nvSpPr>
        <p:spPr>
          <a:xfrm>
            <a:off x="691019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84B47A6-6CE0-402B-B0E3-470BEF53E741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91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1800" dirty="0"/>
              <a:t>Average-case complexity using recurrence </a:t>
            </a:r>
            <a:r>
              <a:rPr lang="en-AU" sz="1800" dirty="0">
                <a:solidFill>
                  <a:srgbClr val="FF0000"/>
                </a:solidFill>
              </a:rPr>
              <a:t>(NOT EXAMINABLE)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1" y="1008865"/>
            <a:ext cx="883919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T(N) = ???   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simplicity, assume partitioning costs (N+1) operations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pivot is at index 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</a:t>
            </a:r>
            <a:r>
              <a:rPr lang="en-AU" sz="2000" baseline="-25000" dirty="0">
                <a:solidFill>
                  <a:srgbClr val="000000"/>
                </a:solidFill>
                <a:latin typeface="CMSS10"/>
              </a:rPr>
              <a:t>k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(N) = (N+1) + T(N-k) + T(k-1)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Average cost is the average for k being from 1 to N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64371"/>
              </p:ext>
            </p:extLst>
          </p:nvPr>
        </p:nvGraphicFramePr>
        <p:xfrm>
          <a:off x="2133601" y="5329955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4041A4-EE54-4022-BFA0-555FECDDFD96}"/>
              </a:ext>
            </a:extLst>
          </p:cNvPr>
          <p:cNvSpPr/>
          <p:nvPr/>
        </p:nvSpPr>
        <p:spPr>
          <a:xfrm>
            <a:off x="4267201" y="5319517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C9B7874-3E2C-4846-AAF0-E330BF791D01}"/>
              </a:ext>
            </a:extLst>
          </p:cNvPr>
          <p:cNvSpPr/>
          <p:nvPr/>
        </p:nvSpPr>
        <p:spPr>
          <a:xfrm rot="5400000">
            <a:off x="3071109" y="4925849"/>
            <a:ext cx="258583" cy="213360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8" name="Right Arrow 40">
            <a:extLst>
              <a:ext uri="{FF2B5EF4-FFF2-40B4-BE49-F238E27FC236}">
                <a16:creationId xmlns:a16="http://schemas.microsoft.com/office/drawing/2014/main" id="{8A244066-DBDA-4249-9D9A-F0AEA81B4A64}"/>
              </a:ext>
            </a:extLst>
          </p:cNvPr>
          <p:cNvSpPr/>
          <p:nvPr/>
        </p:nvSpPr>
        <p:spPr>
          <a:xfrm rot="16200000">
            <a:off x="4321731" y="5831782"/>
            <a:ext cx="388994" cy="181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25403-E4BC-433D-8AB5-C73EF16100F2}"/>
              </a:ext>
            </a:extLst>
          </p:cNvPr>
          <p:cNvSpPr txBox="1"/>
          <p:nvPr/>
        </p:nvSpPr>
        <p:spPr>
          <a:xfrm>
            <a:off x="4348621" y="60768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1003B-2117-4ED0-B01A-AF7E04D958F8}"/>
              </a:ext>
            </a:extLst>
          </p:cNvPr>
          <p:cNvSpPr txBox="1"/>
          <p:nvPr/>
        </p:nvSpPr>
        <p:spPr>
          <a:xfrm>
            <a:off x="2856385" y="60827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k-1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DEE074E-C925-4845-931D-566E9871D88F}"/>
              </a:ext>
            </a:extLst>
          </p:cNvPr>
          <p:cNvSpPr/>
          <p:nvPr/>
        </p:nvSpPr>
        <p:spPr>
          <a:xfrm rot="5400000">
            <a:off x="6797875" y="3883553"/>
            <a:ext cx="258584" cy="413975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51588-DF23-450D-B1BA-F3B44177F627}"/>
              </a:ext>
            </a:extLst>
          </p:cNvPr>
          <p:cNvSpPr txBox="1"/>
          <p:nvPr/>
        </p:nvSpPr>
        <p:spPr>
          <a:xfrm>
            <a:off x="6632652" y="609847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N-k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1F77375-2FAF-485C-B5FA-7D8984CCE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24729"/>
              </p:ext>
            </p:extLst>
          </p:nvPr>
        </p:nvGraphicFramePr>
        <p:xfrm>
          <a:off x="343412" y="3172251"/>
          <a:ext cx="58753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1" name="Equation" r:id="rId3" imgW="3340080" imgH="469800" progId="Equation.3">
                  <p:embed/>
                </p:oleObj>
              </mc:Choice>
              <mc:Fallback>
                <p:oleObj name="Equation" r:id="rId3" imgW="3340080" imgH="4698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412" y="3172251"/>
                        <a:ext cx="5875338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08802AC-AD76-4F3D-BC6A-4355B3B1D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46293"/>
              </p:ext>
            </p:extLst>
          </p:nvPr>
        </p:nvGraphicFramePr>
        <p:xfrm>
          <a:off x="372862" y="3888583"/>
          <a:ext cx="4356383" cy="82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2" name="Equation" r:id="rId5" imgW="2476440" imgH="469800" progId="Equation.3">
                  <p:embed/>
                </p:oleObj>
              </mc:Choice>
              <mc:Fallback>
                <p:oleObj name="Equation" r:id="rId5" imgW="2476440" imgH="4698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1F77375-2FAF-485C-B5FA-7D8984CCE7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62" y="3888583"/>
                        <a:ext cx="4356383" cy="82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81BD32-BC2E-4380-B756-0044B13C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69340"/>
              </p:ext>
            </p:extLst>
          </p:nvPr>
        </p:nvGraphicFramePr>
        <p:xfrm>
          <a:off x="6524429" y="1048098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0278"/>
                  </a:ext>
                </a:extLst>
              </a:tr>
            </a:tbl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F6D34FF-3BCA-4241-8FCC-904EECEAC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99739"/>
              </p:ext>
            </p:extLst>
          </p:nvPr>
        </p:nvGraphicFramePr>
        <p:xfrm>
          <a:off x="5931175" y="3684738"/>
          <a:ext cx="1495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3" name="Equation" r:id="rId7" imgW="850680" imgH="291960" progId="Equation.3">
                  <p:embed/>
                </p:oleObj>
              </mc:Choice>
              <mc:Fallback>
                <p:oleObj name="Equation" r:id="rId7" imgW="850680" imgH="2919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6F7DDA3-9ED1-48E9-BA62-02D10D5E6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1175" y="3684738"/>
                        <a:ext cx="14954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951B375-191F-45A7-AA84-65CCA08C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8227"/>
              </p:ext>
            </p:extLst>
          </p:nvPr>
        </p:nvGraphicFramePr>
        <p:xfrm>
          <a:off x="7809864" y="1061694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0278"/>
                  </a:ext>
                </a:extLst>
              </a:tr>
            </a:tbl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CFDD5F5-822B-42FD-BB77-D3B2C86B5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323268"/>
              </p:ext>
            </p:extLst>
          </p:nvPr>
        </p:nvGraphicFramePr>
        <p:xfrm>
          <a:off x="7616825" y="3657600"/>
          <a:ext cx="145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4" name="Equation" r:id="rId9" imgW="825480" imgH="291960" progId="Equation.3">
                  <p:embed/>
                </p:oleObj>
              </mc:Choice>
              <mc:Fallback>
                <p:oleObj name="Equation" r:id="rId9" imgW="825480" imgH="2919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6825" y="3657600"/>
                        <a:ext cx="14509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6C51642-D17B-4A1A-BAD9-83476DBBA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8204"/>
              </p:ext>
            </p:extLst>
          </p:nvPr>
        </p:nvGraphicFramePr>
        <p:xfrm>
          <a:off x="7472362" y="3886200"/>
          <a:ext cx="223838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5" name="Equation" r:id="rId11" imgW="126720" imgH="101520" progId="Equation.3">
                  <p:embed/>
                </p:oleObj>
              </mc:Choice>
              <mc:Fallback>
                <p:oleObj name="Equation" r:id="rId11" imgW="126720" imgH="1015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2362" y="3886200"/>
                        <a:ext cx="223838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58F0EFE-F2FB-48C2-A597-BADEC143B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28189"/>
              </p:ext>
            </p:extLst>
          </p:nvPr>
        </p:nvGraphicFramePr>
        <p:xfrm>
          <a:off x="367420" y="4602835"/>
          <a:ext cx="35528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6" name="Equation" r:id="rId13" imgW="2019240" imgH="393480" progId="Equation.3">
                  <p:embed/>
                </p:oleObj>
              </mc:Choice>
              <mc:Fallback>
                <p:oleObj name="Equation" r:id="rId13" imgW="20192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08802AC-AD76-4F3D-BC6A-4355B3B1D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7420" y="4602835"/>
                        <a:ext cx="355282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7BA54C3-3321-4FB3-BA99-F27CD3C1A7C2}"/>
              </a:ext>
            </a:extLst>
          </p:cNvPr>
          <p:cNvSpPr/>
          <p:nvPr/>
        </p:nvSpPr>
        <p:spPr>
          <a:xfrm>
            <a:off x="2499526" y="3207292"/>
            <a:ext cx="3698189" cy="79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C09B5F9-2934-42D4-B1DE-2979BB8B9641}"/>
              </a:ext>
            </a:extLst>
          </p:cNvPr>
          <p:cNvSpPr txBox="1">
            <a:spLocks/>
          </p:cNvSpPr>
          <p:nvPr/>
        </p:nvSpPr>
        <p:spPr>
          <a:xfrm>
            <a:off x="6085211" y="251585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712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5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8396859" cy="1055737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14190"/>
              </p:ext>
            </p:extLst>
          </p:nvPr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35DAE66-C6A0-46C3-A7D9-817328565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11265"/>
              </p:ext>
            </p:extLst>
          </p:nvPr>
        </p:nvGraphicFramePr>
        <p:xfrm>
          <a:off x="627062" y="2032063"/>
          <a:ext cx="3482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5" name="Equation" r:id="rId5" imgW="2019240" imgH="393480" progId="Equation.3">
                  <p:embed/>
                </p:oleObj>
              </mc:Choice>
              <mc:Fallback>
                <p:oleObj name="Equation" r:id="rId5" imgW="2019240" imgH="3934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062" y="2032063"/>
                        <a:ext cx="34829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C2D5AEC-6A58-43EE-BF4F-D0FE920FC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69128"/>
              </p:ext>
            </p:extLst>
          </p:nvPr>
        </p:nvGraphicFramePr>
        <p:xfrm>
          <a:off x="539260" y="2733514"/>
          <a:ext cx="3813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6" name="Equation" r:id="rId7" imgW="2209680" imgH="291960" progId="Equation.3">
                  <p:embed/>
                </p:oleObj>
              </mc:Choice>
              <mc:Fallback>
                <p:oleObj name="Equation" r:id="rId7" imgW="2209680" imgH="2919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916C235-0922-47EA-8E7D-C6A7C122D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60" y="2733514"/>
                        <a:ext cx="38131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3CFFB2-23B9-4268-8EEF-4C292C3AB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62197"/>
              </p:ext>
            </p:extLst>
          </p:nvPr>
        </p:nvGraphicFramePr>
        <p:xfrm>
          <a:off x="504813" y="3394103"/>
          <a:ext cx="4624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7" name="Equation" r:id="rId9" imgW="2679480" imgH="291960" progId="Equation.3">
                  <p:embed/>
                </p:oleObj>
              </mc:Choice>
              <mc:Fallback>
                <p:oleObj name="Equation" r:id="rId9" imgW="2679480" imgH="29196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C2D5AEC-6A58-43EE-BF4F-D0FE920FC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813" y="3394103"/>
                        <a:ext cx="462438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6827272-158F-4C79-8BA2-14723ECC7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46318"/>
              </p:ext>
            </p:extLst>
          </p:nvPr>
        </p:nvGraphicFramePr>
        <p:xfrm>
          <a:off x="484175" y="4104349"/>
          <a:ext cx="4645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8" name="Equation" r:id="rId11" imgW="2692080" imgH="203040" progId="Equation.3">
                  <p:embed/>
                </p:oleObj>
              </mc:Choice>
              <mc:Fallback>
                <p:oleObj name="Equation" r:id="rId11" imgW="2692080" imgH="20304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E3CFFB2-23B9-4268-8EEF-4C292C3AB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175" y="4104349"/>
                        <a:ext cx="46450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FCCB5DF-1DE3-4CBF-83DD-F92DF6A63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77718"/>
              </p:ext>
            </p:extLst>
          </p:nvPr>
        </p:nvGraphicFramePr>
        <p:xfrm>
          <a:off x="462395" y="4778088"/>
          <a:ext cx="7097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9" name="Equation" r:id="rId13" imgW="4114800" imgH="203040" progId="Equation.3">
                  <p:embed/>
                </p:oleObj>
              </mc:Choice>
              <mc:Fallback>
                <p:oleObj name="Equation" r:id="rId13" imgW="4114800" imgH="2030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6827272-158F-4C79-8BA2-14723ECC7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2395" y="4778088"/>
                        <a:ext cx="70977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2C5E119-4842-43F2-B7DA-26DB00CE8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47536"/>
              </p:ext>
            </p:extLst>
          </p:nvPr>
        </p:nvGraphicFramePr>
        <p:xfrm>
          <a:off x="484175" y="5209150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0" name="Equation" r:id="rId15" imgW="1600200" imgH="393480" progId="Equation.3">
                  <p:embed/>
                </p:oleObj>
              </mc:Choice>
              <mc:Fallback>
                <p:oleObj name="Equation" r:id="rId15" imgW="1600200" imgH="3934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FCCB5DF-1DE3-4CBF-83DD-F92DF6A63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175" y="5209150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E651CCB-C55C-4006-A01C-E5C8125C09A5}"/>
              </a:ext>
            </a:extLst>
          </p:cNvPr>
          <p:cNvSpPr txBox="1"/>
          <p:nvPr/>
        </p:nvSpPr>
        <p:spPr>
          <a:xfrm>
            <a:off x="4629150" y="1742854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Multiplying N on both sides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187D49-6B28-4EAA-9F0E-CD46F6019D00}"/>
              </a:ext>
            </a:extLst>
          </p:cNvPr>
          <p:cNvCxnSpPr>
            <a:cxnSpLocks/>
          </p:cNvCxnSpPr>
          <p:nvPr/>
        </p:nvCxnSpPr>
        <p:spPr>
          <a:xfrm flipH="1">
            <a:off x="3991680" y="2106584"/>
            <a:ext cx="885120" cy="6257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DAC8D-9AED-4F32-B4F6-DBC3161767DB}"/>
              </a:ext>
            </a:extLst>
          </p:cNvPr>
          <p:cNvCxnSpPr>
            <a:cxnSpLocks/>
          </p:cNvCxnSpPr>
          <p:nvPr/>
        </p:nvCxnSpPr>
        <p:spPr>
          <a:xfrm>
            <a:off x="4433071" y="2962314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9B800-73DA-4BD7-8213-FF9D4DDA85F2}"/>
              </a:ext>
            </a:extLst>
          </p:cNvPr>
          <p:cNvCxnSpPr>
            <a:cxnSpLocks/>
          </p:cNvCxnSpPr>
          <p:nvPr/>
        </p:nvCxnSpPr>
        <p:spPr>
          <a:xfrm>
            <a:off x="5329253" y="3644928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A01BD4-0358-4C22-AE7D-6F0E74AD4487}"/>
              </a:ext>
            </a:extLst>
          </p:cNvPr>
          <p:cNvSpPr txBox="1"/>
          <p:nvPr/>
        </p:nvSpPr>
        <p:spPr>
          <a:xfrm>
            <a:off x="6236917" y="273634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311E5-51E2-4E71-ACF1-92F184461D2F}"/>
              </a:ext>
            </a:extLst>
          </p:cNvPr>
          <p:cNvSpPr txBox="1"/>
          <p:nvPr/>
        </p:nvSpPr>
        <p:spPr>
          <a:xfrm>
            <a:off x="7047117" y="337719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5F95D0-6605-492C-B2A9-90A21CD4010B}"/>
              </a:ext>
            </a:extLst>
          </p:cNvPr>
          <p:cNvSpPr txBox="1"/>
          <p:nvPr/>
        </p:nvSpPr>
        <p:spPr>
          <a:xfrm>
            <a:off x="6001609" y="4365549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(A) – (B)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94A5C-3555-4929-9730-B88EB855D7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29201" y="4292594"/>
            <a:ext cx="872408" cy="2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C615FB-6D52-4B5D-98AC-D2277C1A8875}"/>
              </a:ext>
            </a:extLst>
          </p:cNvPr>
          <p:cNvSpPr txBox="1"/>
          <p:nvPr/>
        </p:nvSpPr>
        <p:spPr>
          <a:xfrm>
            <a:off x="5329253" y="5552863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944E37-D052-4B81-991D-93B8554AF20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33071" y="5079240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22EE83-AEF9-45A5-BF58-34B049B440F1}"/>
              </a:ext>
            </a:extLst>
          </p:cNvPr>
          <p:cNvSpPr txBox="1"/>
          <p:nvPr/>
        </p:nvSpPr>
        <p:spPr>
          <a:xfrm>
            <a:off x="3315559" y="6143261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Divide both sides by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DB2F53-A9B0-4AE4-B1BB-E8445C2DE71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419377" y="5669638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24" grpId="0"/>
      <p:bldP spid="25" grpId="0" animBg="1"/>
      <p:bldP spid="30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7396372-5DF8-424C-962E-6DC8C057EB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77193"/>
              </p:ext>
            </p:extLst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3BF3B91-ACEE-47CD-A382-E4976D6CA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72722"/>
              </p:ext>
            </p:extLst>
          </p:nvPr>
        </p:nvGraphicFramePr>
        <p:xfrm>
          <a:off x="304800" y="3506862"/>
          <a:ext cx="5298953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7" imgW="4089240" imgH="393480" progId="Equation.3">
                  <p:embed/>
                </p:oleObj>
              </mc:Choice>
              <mc:Fallback>
                <p:oleObj name="Equation" r:id="rId7" imgW="4089240" imgH="3934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2C5E119-4842-43F2-B7DA-26DB00CE8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3506862"/>
                        <a:ext cx="5298953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A0DF1B2-0C7A-4DC6-BB7E-D3EE69E4A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83084"/>
              </p:ext>
            </p:extLst>
          </p:nvPr>
        </p:nvGraphicFramePr>
        <p:xfrm>
          <a:off x="504450" y="2286000"/>
          <a:ext cx="2354162" cy="45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9" imgW="1815840" imgH="393480" progId="Equation.3">
                  <p:embed/>
                </p:oleObj>
              </mc:Choice>
              <mc:Fallback>
                <p:oleObj name="Equation" r:id="rId9" imgW="18158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450" y="2286000"/>
                        <a:ext cx="2354162" cy="45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987AAB6-C41C-4521-B0E8-F13D79250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56102"/>
              </p:ext>
            </p:extLst>
          </p:nvPr>
        </p:nvGraphicFramePr>
        <p:xfrm>
          <a:off x="304800" y="4116462"/>
          <a:ext cx="2369674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11" imgW="1828800" imgH="393480" progId="Equation.3">
                  <p:embed/>
                </p:oleObj>
              </mc:Choice>
              <mc:Fallback>
                <p:oleObj name="Equation" r:id="rId11" imgW="18288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" y="4116462"/>
                        <a:ext cx="2369674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836CA9F-B871-4D65-90D6-EC4EAA105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83514"/>
              </p:ext>
            </p:extLst>
          </p:nvPr>
        </p:nvGraphicFramePr>
        <p:xfrm>
          <a:off x="304800" y="5184979"/>
          <a:ext cx="3949456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13" imgW="3047760" imgH="393480" progId="Equation.3">
                  <p:embed/>
                </p:oleObj>
              </mc:Choice>
              <mc:Fallback>
                <p:oleObj name="Equation" r:id="rId13" imgW="304776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5184979"/>
                        <a:ext cx="3949456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6221"/>
              </p:ext>
            </p:extLst>
          </p:nvPr>
        </p:nvGraphicFramePr>
        <p:xfrm>
          <a:off x="317081" y="5807207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15" imgW="4698720" imgH="393480" progId="Equation.3">
                  <p:embed/>
                </p:oleObj>
              </mc:Choice>
              <mc:Fallback>
                <p:oleObj name="Equation" r:id="rId15" imgW="4698720" imgH="3934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836CA9F-B871-4D65-90D6-EC4EAA105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081" y="5807207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3E76D7-CC83-4084-A998-00FF25B729CB}"/>
              </a:ext>
            </a:extLst>
          </p:cNvPr>
          <p:cNvCxnSpPr>
            <a:cxnSpLocks/>
          </p:cNvCxnSpPr>
          <p:nvPr/>
        </p:nvCxnSpPr>
        <p:spPr>
          <a:xfrm>
            <a:off x="5861709" y="173548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E68FC2-F458-4A80-94E6-164170121E0F}"/>
              </a:ext>
            </a:extLst>
          </p:cNvPr>
          <p:cNvSpPr txBox="1"/>
          <p:nvPr/>
        </p:nvSpPr>
        <p:spPr>
          <a:xfrm>
            <a:off x="7665555" y="150950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F4D1F5-E572-479B-9E32-4F290B70CE38}"/>
              </a:ext>
            </a:extLst>
          </p:cNvPr>
          <p:cNvSpPr txBox="1"/>
          <p:nvPr/>
        </p:nvSpPr>
        <p:spPr>
          <a:xfrm>
            <a:off x="317081" y="2778247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T(N-1) in (A)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326F62-4126-4836-A000-74B0E4F85BCA}"/>
              </a:ext>
            </a:extLst>
          </p:cNvPr>
          <p:cNvCxnSpPr>
            <a:cxnSpLocks/>
          </p:cNvCxnSpPr>
          <p:nvPr/>
        </p:nvCxnSpPr>
        <p:spPr>
          <a:xfrm>
            <a:off x="1981200" y="3130820"/>
            <a:ext cx="399927" cy="388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58DC9F-D753-4673-8FDB-CEF322A4DA6A}"/>
              </a:ext>
            </a:extLst>
          </p:cNvPr>
          <p:cNvSpPr txBox="1"/>
          <p:nvPr/>
        </p:nvSpPr>
        <p:spPr>
          <a:xfrm>
            <a:off x="3174165" y="2241415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T(N-1)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37090A-BCD2-4D54-9A42-20586327FDEB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806281" y="2410692"/>
            <a:ext cx="367884" cy="1030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25AFBD-C6DE-471B-9474-B4EBA65A35BE}"/>
              </a:ext>
            </a:extLst>
          </p:cNvPr>
          <p:cNvSpPr txBox="1"/>
          <p:nvPr/>
        </p:nvSpPr>
        <p:spPr>
          <a:xfrm>
            <a:off x="3048000" y="4122058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T(N-2)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67BFF1-6FDB-42AA-9D17-D233C1408F80}"/>
              </a:ext>
            </a:extLst>
          </p:cNvPr>
          <p:cNvCxnSpPr>
            <a:cxnSpLocks/>
            <a:stCxn id="57" idx="1"/>
            <a:endCxn id="18" idx="3"/>
          </p:cNvCxnSpPr>
          <p:nvPr/>
        </p:nvCxnSpPr>
        <p:spPr>
          <a:xfrm flipH="1">
            <a:off x="2674474" y="4291335"/>
            <a:ext cx="373526" cy="528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41478B-0502-43ED-9878-6F48FF3BA4B9}"/>
              </a:ext>
            </a:extLst>
          </p:cNvPr>
          <p:cNvSpPr txBox="1"/>
          <p:nvPr/>
        </p:nvSpPr>
        <p:spPr>
          <a:xfrm>
            <a:off x="473336" y="4572000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T(N-2) in (B)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51512B-6215-4B0F-A480-BC1B0EE7C29B}"/>
              </a:ext>
            </a:extLst>
          </p:cNvPr>
          <p:cNvCxnSpPr>
            <a:cxnSpLocks/>
          </p:cNvCxnSpPr>
          <p:nvPr/>
        </p:nvCxnSpPr>
        <p:spPr>
          <a:xfrm>
            <a:off x="1143000" y="4889293"/>
            <a:ext cx="152400" cy="2490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45BBDB-756A-4FAD-A3D5-BC4796C9BD66}"/>
              </a:ext>
            </a:extLst>
          </p:cNvPr>
          <p:cNvSpPr txBox="1"/>
          <p:nvPr/>
        </p:nvSpPr>
        <p:spPr>
          <a:xfrm>
            <a:off x="6508177" y="5924265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See the pattern for k?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80385F-4B2B-434E-98B6-AA196B2BF9FF}"/>
              </a:ext>
            </a:extLst>
          </p:cNvPr>
          <p:cNvCxnSpPr>
            <a:cxnSpLocks/>
          </p:cNvCxnSpPr>
          <p:nvPr/>
        </p:nvCxnSpPr>
        <p:spPr>
          <a:xfrm>
            <a:off x="5694780" y="369430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2060457-58A7-4F5D-85C8-0F97047F4AD4}"/>
              </a:ext>
            </a:extLst>
          </p:cNvPr>
          <p:cNvSpPr txBox="1"/>
          <p:nvPr/>
        </p:nvSpPr>
        <p:spPr>
          <a:xfrm>
            <a:off x="7498626" y="34683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114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3" grpId="0" animBg="1"/>
      <p:bldP spid="57" grpId="0" animBg="1"/>
      <p:bldP spid="71" grpId="0" animBg="1"/>
      <p:bldP spid="73" grpId="0" animBg="1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8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7396372-5DF8-424C-962E-6DC8C057EB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0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7396372-5DF8-424C-962E-6DC8C057E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68685"/>
              </p:ext>
            </p:extLst>
          </p:nvPr>
        </p:nvGraphicFramePr>
        <p:xfrm>
          <a:off x="364408" y="2536660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1" name="Equation" r:id="rId7" imgW="4698720" imgH="393480" progId="Equation.3">
                  <p:embed/>
                </p:oleObj>
              </mc:Choice>
              <mc:Fallback>
                <p:oleObj name="Equation" r:id="rId7" imgW="4698720" imgH="393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E0F7110-1BE2-4B31-892D-6105483EE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408" y="2536660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6FF5392-D22E-43A9-A508-3AD5FEA5A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70652"/>
              </p:ext>
            </p:extLst>
          </p:nvPr>
        </p:nvGraphicFramePr>
        <p:xfrm>
          <a:off x="347424" y="3777436"/>
          <a:ext cx="55800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2" name="Equation" r:id="rId9" imgW="4305240" imgH="393480" progId="Equation.3">
                  <p:embed/>
                </p:oleObj>
              </mc:Choice>
              <mc:Fallback>
                <p:oleObj name="Equation" r:id="rId9" imgW="4305240" imgH="3934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D6FF5392-D22E-43A9-A508-3AD5FEA5A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424" y="3777436"/>
                        <a:ext cx="558006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3A18E19-0230-489D-B3CD-98A470721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70920"/>
              </p:ext>
            </p:extLst>
          </p:nvPr>
        </p:nvGraphicFramePr>
        <p:xfrm>
          <a:off x="404023" y="4737891"/>
          <a:ext cx="45100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3" name="Equation" r:id="rId11" imgW="3479760" imgH="393480" progId="Equation.3">
                  <p:embed/>
                </p:oleObj>
              </mc:Choice>
              <mc:Fallback>
                <p:oleObj name="Equation" r:id="rId11" imgW="3479760" imgH="39348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F3A18E19-0230-489D-B3CD-98A470721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023" y="4737891"/>
                        <a:ext cx="4510087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B0CE26D-3021-4556-BBFD-76D891807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46071"/>
              </p:ext>
            </p:extLst>
          </p:nvPr>
        </p:nvGraphicFramePr>
        <p:xfrm>
          <a:off x="350838" y="5181600"/>
          <a:ext cx="29813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4" name="Equation" r:id="rId13" imgW="2298600" imgH="393480" progId="Equation.3">
                  <p:embed/>
                </p:oleObj>
              </mc:Choice>
              <mc:Fallback>
                <p:oleObj name="Equation" r:id="rId13" imgW="2298600" imgH="3934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838" y="5181600"/>
                        <a:ext cx="298132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07874C9-9752-4C57-B904-812E2DEA4746}"/>
              </a:ext>
            </a:extLst>
          </p:cNvPr>
          <p:cNvSpPr txBox="1"/>
          <p:nvPr/>
        </p:nvSpPr>
        <p:spPr>
          <a:xfrm>
            <a:off x="302467" y="600293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T(N) = O (N log 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749142-F97C-4C35-BF65-214848776673}"/>
              </a:ext>
            </a:extLst>
          </p:cNvPr>
          <p:cNvSpPr/>
          <p:nvPr/>
        </p:nvSpPr>
        <p:spPr>
          <a:xfrm>
            <a:off x="7799405" y="4709955"/>
            <a:ext cx="501594" cy="43419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2DCEE-6B2E-4EA5-91CA-F7E6E4867241}"/>
              </a:ext>
            </a:extLst>
          </p:cNvPr>
          <p:cNvSpPr/>
          <p:nvPr/>
        </p:nvSpPr>
        <p:spPr>
          <a:xfrm>
            <a:off x="7296952" y="4599468"/>
            <a:ext cx="501594" cy="54194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771BFE-DECB-4D3A-A896-84CBE983CA8B}"/>
              </a:ext>
            </a:extLst>
          </p:cNvPr>
          <p:cNvSpPr/>
          <p:nvPr/>
        </p:nvSpPr>
        <p:spPr>
          <a:xfrm>
            <a:off x="6795358" y="4508431"/>
            <a:ext cx="501594" cy="632985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51FDCA59-1FD0-4AA9-8DE3-54F1FC218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47057"/>
              </p:ext>
            </p:extLst>
          </p:nvPr>
        </p:nvGraphicFramePr>
        <p:xfrm>
          <a:off x="6864518" y="2971800"/>
          <a:ext cx="1517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5" name="Equation" r:id="rId15" imgW="914400" imgH="469800" progId="Equation.3">
                  <p:embed/>
                </p:oleObj>
              </mc:Choice>
              <mc:Fallback>
                <p:oleObj name="Equation" r:id="rId15" imgW="914400" imgH="46980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51FDCA59-1FD0-4AA9-8DE3-54F1FC218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4518" y="2971800"/>
                        <a:ext cx="15176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040B8E-3A0D-454D-8678-81691B96BB4A}"/>
              </a:ext>
            </a:extLst>
          </p:cNvPr>
          <p:cNvCxnSpPr/>
          <p:nvPr/>
        </p:nvCxnSpPr>
        <p:spPr>
          <a:xfrm>
            <a:off x="8300999" y="5078663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04B0F-B8DF-4B3E-BA42-07ABA3DE1E26}"/>
              </a:ext>
            </a:extLst>
          </p:cNvPr>
          <p:cNvCxnSpPr>
            <a:cxnSpLocks/>
          </p:cNvCxnSpPr>
          <p:nvPr/>
        </p:nvCxnSpPr>
        <p:spPr>
          <a:xfrm>
            <a:off x="6014999" y="3031974"/>
            <a:ext cx="0" cy="2303729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A6CA75-DD24-44AE-9A10-7479C2E88F9C}"/>
              </a:ext>
            </a:extLst>
          </p:cNvPr>
          <p:cNvCxnSpPr>
            <a:cxnSpLocks/>
          </p:cNvCxnSpPr>
          <p:nvPr/>
        </p:nvCxnSpPr>
        <p:spPr>
          <a:xfrm flipH="1">
            <a:off x="5759136" y="5153496"/>
            <a:ext cx="3689665" cy="1596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6FF2B8-0F75-4389-A23B-D7C2FB0D0145}"/>
              </a:ext>
            </a:extLst>
          </p:cNvPr>
          <p:cNvCxnSpPr/>
          <p:nvPr/>
        </p:nvCxnSpPr>
        <p:spPr>
          <a:xfrm>
            <a:off x="7794812" y="508448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368952-AA42-4687-A235-3CE4E378D901}"/>
              </a:ext>
            </a:extLst>
          </p:cNvPr>
          <p:cNvCxnSpPr/>
          <p:nvPr/>
        </p:nvCxnSpPr>
        <p:spPr>
          <a:xfrm>
            <a:off x="7301753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03BA93-BF0B-42CE-92D3-CDA1DF3CD632}"/>
              </a:ext>
            </a:extLst>
          </p:cNvPr>
          <p:cNvCxnSpPr/>
          <p:nvPr/>
        </p:nvCxnSpPr>
        <p:spPr>
          <a:xfrm>
            <a:off x="67818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DC35F-540D-4F96-8B06-80D512A5DED2}"/>
              </a:ext>
            </a:extLst>
          </p:cNvPr>
          <p:cNvCxnSpPr/>
          <p:nvPr/>
        </p:nvCxnSpPr>
        <p:spPr>
          <a:xfrm>
            <a:off x="62484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B657AF-53B9-4DC3-8EA3-83E4A078BCE8}"/>
              </a:ext>
            </a:extLst>
          </p:cNvPr>
          <p:cNvSpPr/>
          <p:nvPr/>
        </p:nvSpPr>
        <p:spPr>
          <a:xfrm>
            <a:off x="6096267" y="2994095"/>
            <a:ext cx="2819256" cy="1826482"/>
          </a:xfrm>
          <a:custGeom>
            <a:avLst/>
            <a:gdLst>
              <a:gd name="connsiteX0" fmla="*/ 0 w 2362200"/>
              <a:gd name="connsiteY0" fmla="*/ 0 h 1571625"/>
              <a:gd name="connsiteX1" fmla="*/ 571500 w 2362200"/>
              <a:gd name="connsiteY1" fmla="*/ 1114425 h 1571625"/>
              <a:gd name="connsiteX2" fmla="*/ 2362200 w 2362200"/>
              <a:gd name="connsiteY2" fmla="*/ 1571625 h 1571625"/>
              <a:gd name="connsiteX3" fmla="*/ 2362200 w 2362200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1571625">
                <a:moveTo>
                  <a:pt x="0" y="0"/>
                </a:moveTo>
                <a:cubicBezTo>
                  <a:pt x="88900" y="426244"/>
                  <a:pt x="177800" y="852488"/>
                  <a:pt x="571500" y="1114425"/>
                </a:cubicBezTo>
                <a:cubicBezTo>
                  <a:pt x="965200" y="1376362"/>
                  <a:pt x="2362200" y="1571625"/>
                  <a:pt x="2362200" y="1571625"/>
                </a:cubicBezTo>
                <a:lnTo>
                  <a:pt x="2362200" y="1571625"/>
                </a:lnTo>
              </a:path>
            </a:pathLst>
          </a:custGeom>
          <a:noFill/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D2F800-D823-4646-933C-9E80CEFB1A3A}"/>
              </a:ext>
            </a:extLst>
          </p:cNvPr>
          <p:cNvSpPr txBox="1"/>
          <p:nvPr/>
        </p:nvSpPr>
        <p:spPr>
          <a:xfrm>
            <a:off x="6096267" y="5181971"/>
            <a:ext cx="279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           2          3          4          5 …   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A3CF89-E300-4D92-8AF2-6BC3CDA58654}"/>
              </a:ext>
            </a:extLst>
          </p:cNvPr>
          <p:cNvCxnSpPr/>
          <p:nvPr/>
        </p:nvCxnSpPr>
        <p:spPr>
          <a:xfrm flipV="1">
            <a:off x="6248400" y="3579078"/>
            <a:ext cx="0" cy="15903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437589-9A9E-49E5-BCDB-78C966596697}"/>
              </a:ext>
            </a:extLst>
          </p:cNvPr>
          <p:cNvCxnSpPr>
            <a:cxnSpLocks/>
          </p:cNvCxnSpPr>
          <p:nvPr/>
        </p:nvCxnSpPr>
        <p:spPr>
          <a:xfrm flipV="1">
            <a:off x="8763000" y="4774992"/>
            <a:ext cx="0" cy="3944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86C64A-97CE-4CCC-A757-2018D192517F}"/>
              </a:ext>
            </a:extLst>
          </p:cNvPr>
          <p:cNvSpPr/>
          <p:nvPr/>
        </p:nvSpPr>
        <p:spPr>
          <a:xfrm>
            <a:off x="8300438" y="4774992"/>
            <a:ext cx="432589" cy="381412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73223E88-B5D0-4542-BA95-2EB2193E6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37736"/>
              </p:ext>
            </p:extLst>
          </p:nvPr>
        </p:nvGraphicFramePr>
        <p:xfrm>
          <a:off x="6440488" y="5878572"/>
          <a:ext cx="288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6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73223E88-B5D0-4542-BA95-2EB2193E6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0488" y="5878572"/>
                        <a:ext cx="28892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AA0B4074-7915-49E1-9BEA-89646F43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60977"/>
              </p:ext>
            </p:extLst>
          </p:nvPr>
        </p:nvGraphicFramePr>
        <p:xfrm>
          <a:off x="4816475" y="5715566"/>
          <a:ext cx="16605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7" name="Equation" r:id="rId18" imgW="965160" imgH="393480" progId="Equation.3">
                  <p:embed/>
                </p:oleObj>
              </mc:Choice>
              <mc:Fallback>
                <p:oleObj name="Equation" r:id="rId18" imgW="965160" imgH="393480" progId="Equation.3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AA0B4074-7915-49E1-9BEA-89646F43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16475" y="5715566"/>
                        <a:ext cx="16605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45652-EEC1-420F-B423-A8EE243B5697}"/>
              </a:ext>
            </a:extLst>
          </p:cNvPr>
          <p:cNvCxnSpPr>
            <a:endCxn id="55" idx="1"/>
          </p:cNvCxnSpPr>
          <p:nvPr/>
        </p:nvCxnSpPr>
        <p:spPr>
          <a:xfrm flipH="1">
            <a:off x="6778345" y="3768179"/>
            <a:ext cx="494863" cy="5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B29A04-F5C2-451F-8A2B-1CACFFBFB5CD}"/>
              </a:ext>
            </a:extLst>
          </p:cNvPr>
          <p:cNvSpPr txBox="1"/>
          <p:nvPr/>
        </p:nvSpPr>
        <p:spPr>
          <a:xfrm>
            <a:off x="6934165" y="38842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under curve</a:t>
            </a:r>
          </a:p>
        </p:txBody>
      </p: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2C518C52-EDE3-451C-B074-D2325014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47009"/>
              </p:ext>
            </p:extLst>
          </p:nvPr>
        </p:nvGraphicFramePr>
        <p:xfrm>
          <a:off x="7689740" y="5752645"/>
          <a:ext cx="8302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8" name="Equation" r:id="rId20" imgW="482400" imgH="393480" progId="Equation.3">
                  <p:embed/>
                </p:oleObj>
              </mc:Choice>
              <mc:Fallback>
                <p:oleObj name="Equation" r:id="rId20" imgW="482400" imgH="393480" progId="Equation.3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2C518C52-EDE3-451C-B074-D232501431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89740" y="5752645"/>
                        <a:ext cx="830263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105EF2-371F-4E61-AC38-7C1711DFFC8A}"/>
              </a:ext>
            </a:extLst>
          </p:cNvPr>
          <p:cNvCxnSpPr>
            <a:cxnSpLocks/>
          </p:cNvCxnSpPr>
          <p:nvPr/>
        </p:nvCxnSpPr>
        <p:spPr>
          <a:xfrm flipH="1" flipV="1">
            <a:off x="7046155" y="5196762"/>
            <a:ext cx="696324" cy="67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23BC41-3587-412C-8768-C37BC4C8985B}"/>
              </a:ext>
            </a:extLst>
          </p:cNvPr>
          <p:cNvSpPr txBox="1"/>
          <p:nvPr/>
        </p:nvSpPr>
        <p:spPr>
          <a:xfrm>
            <a:off x="6710365" y="55222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of rectangles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B6D42F-597F-4C57-BADB-EA6472700BE7}"/>
              </a:ext>
            </a:extLst>
          </p:cNvPr>
          <p:cNvSpPr txBox="1"/>
          <p:nvPr/>
        </p:nvSpPr>
        <p:spPr>
          <a:xfrm>
            <a:off x="381446" y="3051464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N-k =1 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 k = N-1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AFB17C-6B01-4598-BF9B-F17FDCCA9989}"/>
              </a:ext>
            </a:extLst>
          </p:cNvPr>
          <p:cNvSpPr txBox="1"/>
          <p:nvPr/>
        </p:nvSpPr>
        <p:spPr>
          <a:xfrm>
            <a:off x="364408" y="4332476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E55C9B24-0D00-4B18-940B-B91A7B182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69447"/>
              </p:ext>
            </p:extLst>
          </p:nvPr>
        </p:nvGraphicFramePr>
        <p:xfrm>
          <a:off x="389354" y="5741791"/>
          <a:ext cx="28829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9" name="Equation" r:id="rId22" imgW="2222280" imgH="203040" progId="Equation.3">
                  <p:embed/>
                </p:oleObj>
              </mc:Choice>
              <mc:Fallback>
                <p:oleObj name="Equation" r:id="rId22" imgW="2222280" imgH="2030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354" y="5741791"/>
                        <a:ext cx="288290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9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55" grpId="0" animBg="1"/>
      <p:bldP spid="56" grpId="0"/>
      <p:bldP spid="61" grpId="0" animBg="1"/>
      <p:bldP spid="66" grpId="0"/>
      <p:bldP spid="70" grpId="0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383017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Idea:</a:t>
            </a:r>
          </a:p>
          <a:p>
            <a:r>
              <a:rPr lang="en-AU" dirty="0"/>
              <a:t>Don’t choose pivot randomly!</a:t>
            </a:r>
          </a:p>
          <a:p>
            <a:pPr lvl="1"/>
            <a:r>
              <a:rPr lang="en-AU" dirty="0"/>
              <a:t>Instead, always choose median as the pivot.</a:t>
            </a:r>
          </a:p>
          <a:p>
            <a:pPr lvl="1"/>
            <a:r>
              <a:rPr lang="en-AU" dirty="0"/>
              <a:t>If we can find median in O(N), the worst-case cost of quicksort would be?</a:t>
            </a:r>
          </a:p>
          <a:p>
            <a:pPr lvl="2"/>
            <a:r>
              <a:rPr lang="en-AU" dirty="0"/>
              <a:t>O(N log N) </a:t>
            </a:r>
          </a:p>
          <a:p>
            <a:r>
              <a:rPr lang="en-AU" dirty="0"/>
              <a:t>How do we choose median in O(N)?</a:t>
            </a:r>
          </a:p>
          <a:p>
            <a:r>
              <a:rPr lang="en-AU" dirty="0"/>
              <a:t>First, we take a detour and see algorithms to answer 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AD2F291-7029-49DC-8B2B-68A4F4E110CB}"/>
              </a:ext>
            </a:extLst>
          </p:cNvPr>
          <p:cNvSpPr txBox="1">
            <a:spLocks/>
          </p:cNvSpPr>
          <p:nvPr/>
        </p:nvSpPr>
        <p:spPr>
          <a:xfrm>
            <a:off x="6271956" y="205427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r>
              <a:rPr lang="en-AU" sz="1100" dirty="0">
                <a:highlight>
                  <a:srgbClr val="FFFFFF"/>
                </a:highlight>
              </a:rPr>
              <a:t> as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170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Problem:</a:t>
            </a:r>
            <a:r>
              <a:rPr lang="en-AU" dirty="0"/>
              <a:t> Given an </a:t>
            </a:r>
            <a:r>
              <a:rPr lang="en-AU" b="1" u="sng" dirty="0"/>
              <a:t>unsorted</a:t>
            </a:r>
            <a:r>
              <a:rPr lang="en-AU" dirty="0"/>
              <a:t> array, find k-</a:t>
            </a:r>
            <a:r>
              <a:rPr lang="en-AU" dirty="0" err="1"/>
              <a:t>th</a:t>
            </a:r>
            <a:r>
              <a:rPr lang="en-AU" dirty="0"/>
              <a:t> smallest element in the array</a:t>
            </a:r>
          </a:p>
          <a:p>
            <a:pPr lvl="1"/>
            <a:r>
              <a:rPr lang="en-AU" dirty="0"/>
              <a:t>If k=1 (i.e., find the smallest), we can easily do this in O(N) using the linear algorithm we saw in the last week.</a:t>
            </a:r>
          </a:p>
          <a:p>
            <a:r>
              <a:rPr lang="en-AU" dirty="0"/>
              <a:t>Median can be computed by setting k appropriately (e.g., k = </a:t>
            </a:r>
            <a:r>
              <a:rPr lang="en-AU" dirty="0" err="1"/>
              <a:t>len</a:t>
            </a:r>
            <a:r>
              <a:rPr lang="en-AU" dirty="0"/>
              <a:t>(array)/2)</a:t>
            </a:r>
          </a:p>
          <a:p>
            <a:r>
              <a:rPr lang="en-AU" dirty="0"/>
              <a:t>For general k, how can we solve this efficiently?</a:t>
            </a:r>
          </a:p>
          <a:p>
            <a:pPr lvl="1"/>
            <a:r>
              <a:rPr lang="en-AU" dirty="0"/>
              <a:t>Sort the elements and return k-</a:t>
            </a:r>
            <a:r>
              <a:rPr lang="en-AU" dirty="0" err="1"/>
              <a:t>th</a:t>
            </a:r>
            <a:r>
              <a:rPr lang="en-AU" dirty="0"/>
              <a:t> element – takes O(N log N)</a:t>
            </a:r>
          </a:p>
          <a:p>
            <a:pPr lvl="1"/>
            <a:r>
              <a:rPr lang="en-AU" dirty="0"/>
              <a:t>Can we do better?</a:t>
            </a:r>
          </a:p>
          <a:p>
            <a:pPr lvl="2"/>
            <a:r>
              <a:rPr lang="en-AU" dirty="0"/>
              <a:t>Yes, Quick Select</a:t>
            </a:r>
          </a:p>
        </p:txBody>
      </p:sp>
    </p:spTree>
    <p:extLst>
      <p:ext uri="{BB962C8B-B14F-4D97-AF65-F5344CB8AC3E}">
        <p14:creationId xmlns:p14="http://schemas.microsoft.com/office/powerpoint/2010/main" val="14448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4169457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37" y="1044619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en-AU" sz="1600" dirty="0"/>
              <a:t>Choose a pivot p</a:t>
            </a:r>
          </a:p>
          <a:p>
            <a:r>
              <a:rPr lang="en-AU" sz="1600" dirty="0"/>
              <a:t>Partition the array in two sub-arrays w.r.t. p (same partitioning as in quicksort)</a:t>
            </a:r>
          </a:p>
          <a:p>
            <a:pPr lvl="1"/>
            <a:r>
              <a:rPr lang="en-AU" sz="1600" dirty="0"/>
              <a:t>LEFT </a:t>
            </a:r>
            <a:r>
              <a:rPr lang="en-AU" sz="1600" dirty="0">
                <a:sym typeface="Wingdings" pitchFamily="2" charset="2"/>
              </a:rPr>
              <a:t> elements smaller than or equal to p</a:t>
            </a:r>
            <a:endParaRPr lang="en-AU" sz="1600" dirty="0"/>
          </a:p>
          <a:p>
            <a:pPr lvl="1"/>
            <a:r>
              <a:rPr lang="en-AU" sz="1600" dirty="0"/>
              <a:t>RIGHT </a:t>
            </a:r>
            <a:r>
              <a:rPr lang="en-AU" sz="1600" dirty="0">
                <a:sym typeface="Wingdings" pitchFamily="2" charset="2"/>
              </a:rPr>
              <a:t> elements greater than p</a:t>
            </a:r>
            <a:endParaRPr lang="en-AU" sz="1600" dirty="0"/>
          </a:p>
          <a:p>
            <a:r>
              <a:rPr lang="en-AU" sz="1600" dirty="0"/>
              <a:t>If index(pivot) == k:</a:t>
            </a:r>
          </a:p>
          <a:p>
            <a:pPr lvl="1"/>
            <a:r>
              <a:rPr lang="en-AU" sz="1600" dirty="0"/>
              <a:t>Return pivot</a:t>
            </a:r>
          </a:p>
          <a:p>
            <a:r>
              <a:rPr lang="en-AU" sz="1600" dirty="0"/>
              <a:t>If k &gt; index(pivot) 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(RIGHT)</a:t>
            </a:r>
          </a:p>
          <a:p>
            <a:r>
              <a:rPr lang="en-AU" sz="1600" dirty="0"/>
              <a:t>Else: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(LEFT)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79837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85492"/>
              </p:ext>
            </p:extLst>
          </p:nvPr>
        </p:nvGraphicFramePr>
        <p:xfrm>
          <a:off x="4310261" y="4733920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9752"/>
              </p:ext>
            </p:extLst>
          </p:nvPr>
        </p:nvGraphicFramePr>
        <p:xfrm>
          <a:off x="2418631" y="4733782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8653"/>
              </p:ext>
            </p:extLst>
          </p:nvPr>
        </p:nvGraphicFramePr>
        <p:xfrm>
          <a:off x="3842209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3761"/>
              </p:ext>
            </p:extLst>
          </p:nvPr>
        </p:nvGraphicFramePr>
        <p:xfrm>
          <a:off x="4788024" y="4108499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2057400" y="5903984"/>
            <a:ext cx="49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 (at index 4, i.e., 4</a:t>
            </a:r>
            <a:r>
              <a:rPr lang="en-AU" baseline="30000" dirty="0"/>
              <a:t>th</a:t>
            </a:r>
            <a:r>
              <a:rPr lang="en-AU" dirty="0"/>
              <a:t> smallest)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0349"/>
              </p:ext>
            </p:extLst>
          </p:nvPr>
        </p:nvGraphicFramePr>
        <p:xfrm>
          <a:off x="3833184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A8553-96B0-4F5F-8B89-4220D5D15245}"/>
              </a:ext>
            </a:extLst>
          </p:cNvPr>
          <p:cNvSpPr txBox="1"/>
          <p:nvPr/>
        </p:nvSpPr>
        <p:spPr>
          <a:xfrm>
            <a:off x="5747541" y="54973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5044A-2BA3-438A-91AF-63B5A677B0D5}"/>
              </a:ext>
            </a:extLst>
          </p:cNvPr>
          <p:cNvSpPr txBox="1"/>
          <p:nvPr/>
        </p:nvSpPr>
        <p:spPr>
          <a:xfrm>
            <a:off x="1799589" y="53971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3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795F59BE-56EE-43B8-B068-3105F043C418}"/>
              </a:ext>
            </a:extLst>
          </p:cNvPr>
          <p:cNvSpPr txBox="1">
            <a:spLocks/>
          </p:cNvSpPr>
          <p:nvPr/>
        </p:nvSpPr>
        <p:spPr>
          <a:xfrm>
            <a:off x="4876800" y="2022998"/>
            <a:ext cx="3794837" cy="18015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Best-case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</a:t>
            </a:r>
            <a:r>
              <a:rPr lang="en-AU" sz="1300" baseline="30000" dirty="0">
                <a:solidFill>
                  <a:schemeClr val="tx1"/>
                </a:solidFill>
                <a:highlight>
                  <a:srgbClr val="FFFFFF"/>
                </a:highlight>
              </a:rPr>
              <a:t>2</a:t>
            </a:r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Average-case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 – same arguments as for quicksort</a:t>
            </a:r>
          </a:p>
        </p:txBody>
      </p:sp>
    </p:spTree>
    <p:extLst>
      <p:ext uri="{BB962C8B-B14F-4D97-AF65-F5344CB8AC3E}">
        <p14:creationId xmlns:p14="http://schemas.microsoft.com/office/powerpoint/2010/main" val="8070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29" grpId="0" animBg="1"/>
      <p:bldP spid="30" grpId="0" animBg="1"/>
      <p:bldP spid="30" grpId="1" animBg="1"/>
      <p:bldP spid="5" grpId="0"/>
      <p:bldP spid="5" grpId="1"/>
      <p:bldP spid="31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3048000"/>
          </a:xfrm>
        </p:spPr>
        <p:txBody>
          <a:bodyPr>
            <a:noAutofit/>
          </a:bodyPr>
          <a:lstStyle/>
          <a:p>
            <a:r>
              <a:rPr lang="en-AU" sz="1600" dirty="0"/>
              <a:t>Consultations</a:t>
            </a:r>
          </a:p>
          <a:p>
            <a:pPr lvl="1"/>
            <a:r>
              <a:rPr lang="en-AU" sz="1600" dirty="0"/>
              <a:t>Wednesday (13:00 – 14:00) – Aamir</a:t>
            </a:r>
          </a:p>
          <a:p>
            <a:pPr lvl="1"/>
            <a:r>
              <a:rPr lang="en-AU" sz="1600" dirty="0"/>
              <a:t>Thursday (15:00  - 16:00) – </a:t>
            </a:r>
            <a:r>
              <a:rPr lang="en-AU" sz="1600" dirty="0" err="1"/>
              <a:t>Sachith</a:t>
            </a:r>
            <a:endParaRPr lang="en-AU" sz="1600" dirty="0"/>
          </a:p>
          <a:p>
            <a:pPr lvl="1"/>
            <a:r>
              <a:rPr lang="en-AU" sz="1600" dirty="0"/>
              <a:t>You are welcome to talk to me after lecture each week</a:t>
            </a:r>
          </a:p>
          <a:p>
            <a:r>
              <a:rPr lang="en-AU" sz="1600" dirty="0"/>
              <a:t>Assignment 1 due 10-Aug-2018 23:55:00</a:t>
            </a:r>
          </a:p>
          <a:p>
            <a:pPr lvl="1"/>
            <a:r>
              <a:rPr lang="en-AU" sz="1600" dirty="0"/>
              <a:t>Tester uploaded (see My Assessments tab)</a:t>
            </a:r>
          </a:p>
          <a:p>
            <a:r>
              <a:rPr lang="en-AU" sz="1600" dirty="0"/>
              <a:t>Assignment 2 to be released later this week</a:t>
            </a:r>
          </a:p>
          <a:p>
            <a:pPr lvl="1"/>
            <a:r>
              <a:rPr lang="en-AU" sz="1600" dirty="0"/>
              <a:t>Requires dynamic programming (taught in week 4) – don’t miss the lecture</a:t>
            </a:r>
            <a:endParaRPr lang="en-AU" sz="1400" dirty="0"/>
          </a:p>
          <a:p>
            <a:pPr lvl="1"/>
            <a:r>
              <a:rPr lang="en-AU" sz="1600" dirty="0"/>
              <a:t>Deadline 24-Aug-2018 23:55:00</a:t>
            </a:r>
          </a:p>
          <a:p>
            <a:r>
              <a:rPr lang="en-AU" sz="1600" dirty="0"/>
              <a:t>Programming Competition: registration open now</a:t>
            </a:r>
          </a:p>
          <a:p>
            <a:pPr lvl="1"/>
            <a:r>
              <a:rPr lang="en-AU" sz="1600" dirty="0">
                <a:hlinkClick r:id="rId2"/>
              </a:rPr>
              <a:t>http://www.aamircheema.com/fit2004-pc/</a:t>
            </a:r>
            <a:endParaRPr lang="en-AU" sz="1600" dirty="0"/>
          </a:p>
          <a:p>
            <a:pPr lvl="1"/>
            <a:endParaRPr lang="en-AU" sz="1600" dirty="0"/>
          </a:p>
          <a:p>
            <a:pPr marL="457200" indent="-457200">
              <a:buFont typeface="+mj-lt"/>
              <a:buAutoNum type="arabicPeriod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434234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/>
              <a:t>Call Quick Select with k=</a:t>
            </a:r>
            <a:r>
              <a:rPr lang="en-AU" sz="2000" dirty="0" err="1"/>
              <a:t>len</a:t>
            </a:r>
            <a:r>
              <a:rPr lang="en-AU" sz="2000" dirty="0"/>
              <a:t>(array)/2?</a:t>
            </a:r>
          </a:p>
          <a:p>
            <a:r>
              <a:rPr lang="en-AU" sz="2000" dirty="0"/>
              <a:t>The value returned by Quick Select will be median.</a:t>
            </a:r>
          </a:p>
          <a:p>
            <a:r>
              <a:rPr lang="en-AU" sz="2000" dirty="0"/>
              <a:t>Choose this as the pivot.</a:t>
            </a:r>
          </a:p>
          <a:p>
            <a:r>
              <a:rPr lang="en-AU" sz="2000" dirty="0"/>
              <a:t>What will be the best-case cost of such quick sort?</a:t>
            </a:r>
          </a:p>
          <a:p>
            <a:pPr lvl="1"/>
            <a:r>
              <a:rPr lang="en-AU" sz="2000" dirty="0"/>
              <a:t>O(N log N)</a:t>
            </a:r>
          </a:p>
          <a:p>
            <a:r>
              <a:rPr lang="en-AU" sz="2000" dirty="0"/>
              <a:t>What is the worst-case cost?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88C007-1F03-4381-A67E-0E7B6B0427B4}"/>
              </a:ext>
            </a:extLst>
          </p:cNvPr>
          <p:cNvSpPr txBox="1">
            <a:spLocks/>
          </p:cNvSpPr>
          <p:nvPr/>
        </p:nvSpPr>
        <p:spPr>
          <a:xfrm>
            <a:off x="6351204" y="202927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Use quick select to find </a:t>
            </a:r>
            <a:r>
              <a:rPr lang="en-AU" sz="11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endParaRPr lang="en-AU" sz="11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median as</a:t>
            </a:r>
            <a:r>
              <a:rPr lang="en-AU" sz="1100" dirty="0">
                <a:highlight>
                  <a:srgbClr val="FFFFFF"/>
                </a:highlight>
                <a:latin typeface="CMSS10"/>
              </a:rPr>
              <a:t>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37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sz="2400" dirty="0"/>
              <a:t>Quick Sort Worst-case when using</a:t>
            </a:r>
            <a:br>
              <a:rPr lang="en-AU" sz="2400" dirty="0"/>
            </a:br>
            <a:r>
              <a:rPr lang="en-AU" sz="2400" dirty="0"/>
              <a:t>Quick Select to choose pivot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271239" y="1220801"/>
            <a:ext cx="119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144" y="5294326"/>
            <a:ext cx="880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Worst-case cost at level k:  </a:t>
            </a:r>
            <a:r>
              <a:rPr lang="en-AU" sz="2000" dirty="0"/>
              <a:t>N</a:t>
            </a:r>
            <a:r>
              <a:rPr lang="en-AU" sz="2000" baseline="30000" dirty="0"/>
              <a:t>2</a:t>
            </a:r>
            <a:r>
              <a:rPr lang="en-AU" sz="2000" dirty="0"/>
              <a:t>/2</a:t>
            </a:r>
            <a:r>
              <a:rPr lang="en-AU" sz="2000" baseline="30000" dirty="0"/>
              <a:t>k</a:t>
            </a:r>
          </a:p>
          <a:p>
            <a:r>
              <a:rPr lang="en-AU" sz="2000" dirty="0">
                <a:solidFill>
                  <a:srgbClr val="FF0000"/>
                </a:solidFill>
              </a:rPr>
              <a:t>Total cost:  </a:t>
            </a:r>
            <a:r>
              <a:rPr lang="en-AU" sz="2000" dirty="0"/>
              <a:t>N</a:t>
            </a:r>
            <a:r>
              <a:rPr lang="en-AU" sz="2000" baseline="30000" dirty="0"/>
              <a:t>2 </a:t>
            </a:r>
            <a:r>
              <a:rPr lang="en-AU" sz="2000" dirty="0"/>
              <a:t>+ N</a:t>
            </a:r>
            <a:r>
              <a:rPr lang="en-AU" sz="2000" baseline="30000" dirty="0"/>
              <a:t>2</a:t>
            </a:r>
            <a:r>
              <a:rPr lang="en-AU" sz="2000" dirty="0"/>
              <a:t>/2 + N</a:t>
            </a:r>
            <a:r>
              <a:rPr lang="en-AU" sz="2000" baseline="30000" dirty="0"/>
              <a:t>2</a:t>
            </a:r>
            <a:r>
              <a:rPr lang="en-AU" sz="2000" dirty="0"/>
              <a:t>/4 + … + 1 = N</a:t>
            </a:r>
            <a:r>
              <a:rPr lang="en-AU" sz="2000" baseline="30000" dirty="0"/>
              <a:t>2</a:t>
            </a:r>
            <a:r>
              <a:rPr lang="en-AU" sz="2000" dirty="0"/>
              <a:t>(1 + ½ + ¼ + … ) </a:t>
            </a:r>
          </a:p>
          <a:p>
            <a:r>
              <a:rPr lang="en-AU" sz="2000" dirty="0"/>
              <a:t>=  O(N</a:t>
            </a:r>
            <a:r>
              <a:rPr lang="en-AU" sz="2000" baseline="30000" dirty="0"/>
              <a:t>2</a:t>
            </a:r>
            <a:r>
              <a:rPr lang="en-AU" sz="2000" dirty="0"/>
              <a:t>)</a:t>
            </a:r>
            <a:endParaRPr lang="en-AU" sz="2000" baseline="30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41669D3C-0514-4AE4-A055-1C5C820AE1AE}"/>
              </a:ext>
            </a:extLst>
          </p:cNvPr>
          <p:cNvSpPr txBox="1">
            <a:spLocks/>
          </p:cNvSpPr>
          <p:nvPr/>
        </p:nvSpPr>
        <p:spPr>
          <a:xfrm>
            <a:off x="228600" y="1089030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Use quick select to find </a:t>
            </a:r>
            <a:r>
              <a:rPr lang="en-AU" sz="11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endParaRPr lang="en-AU" sz="11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median as</a:t>
            </a:r>
            <a:r>
              <a:rPr lang="en-AU" sz="1100" dirty="0">
                <a:highlight>
                  <a:srgbClr val="FFFFFF"/>
                </a:highlight>
                <a:latin typeface="CMSS10"/>
              </a:rPr>
              <a:t>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B9139-6A9F-48FA-A3DB-90FBD2D65BAD}"/>
              </a:ext>
            </a:extLst>
          </p:cNvPr>
          <p:cNvSpPr txBox="1"/>
          <p:nvPr/>
        </p:nvSpPr>
        <p:spPr>
          <a:xfrm>
            <a:off x="6416103" y="2148622"/>
            <a:ext cx="154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/4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83A6B5-5999-475C-BE05-0116531030EC}"/>
              </a:ext>
            </a:extLst>
          </p:cNvPr>
          <p:cNvSpPr txBox="1"/>
          <p:nvPr/>
        </p:nvSpPr>
        <p:spPr>
          <a:xfrm>
            <a:off x="8171773" y="2454041"/>
            <a:ext cx="154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/2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E5F6D-C9AD-408E-AB18-120D2060C0C3}"/>
              </a:ext>
            </a:extLst>
          </p:cNvPr>
          <p:cNvSpPr txBox="1"/>
          <p:nvPr/>
        </p:nvSpPr>
        <p:spPr>
          <a:xfrm>
            <a:off x="795004" y="3231951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2F986-D98D-4F63-B630-CCB7E9D49F63}"/>
              </a:ext>
            </a:extLst>
          </p:cNvPr>
          <p:cNvSpPr txBox="1"/>
          <p:nvPr/>
        </p:nvSpPr>
        <p:spPr>
          <a:xfrm>
            <a:off x="3047075" y="3267087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456A88-7120-412A-A5E1-6F507065CF6F}"/>
              </a:ext>
            </a:extLst>
          </p:cNvPr>
          <p:cNvSpPr txBox="1"/>
          <p:nvPr/>
        </p:nvSpPr>
        <p:spPr>
          <a:xfrm>
            <a:off x="4974130" y="3283357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1EDF1D-9BFB-47B8-8D1B-C56F8F5588C0}"/>
              </a:ext>
            </a:extLst>
          </p:cNvPr>
          <p:cNvSpPr txBox="1"/>
          <p:nvPr/>
        </p:nvSpPr>
        <p:spPr>
          <a:xfrm>
            <a:off x="7439378" y="3317642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4FD7BE-CF75-40F5-9367-43D62C1DF64B}"/>
              </a:ext>
            </a:extLst>
          </p:cNvPr>
          <p:cNvSpPr txBox="1"/>
          <p:nvPr/>
        </p:nvSpPr>
        <p:spPr>
          <a:xfrm>
            <a:off x="1999277" y="2183389"/>
            <a:ext cx="154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F75D78-C6F7-4734-A814-04C98848AA7F}"/>
              </a:ext>
            </a:extLst>
          </p:cNvPr>
          <p:cNvSpPr txBox="1"/>
          <p:nvPr/>
        </p:nvSpPr>
        <p:spPr>
          <a:xfrm>
            <a:off x="8225732" y="3530865"/>
            <a:ext cx="154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/4</a:t>
            </a:r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CD5BF2F-C7A6-419F-9BAC-F403154AA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00" y="1279808"/>
            <a:ext cx="4484246" cy="44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4" grpId="0"/>
      <p:bldP spid="56" grpId="0"/>
      <p:bldP spid="57" grpId="0"/>
      <p:bldP spid="75" grpId="0"/>
      <p:bldP spid="76" grpId="0"/>
      <p:bldP spid="77" grpId="0"/>
      <p:bldP spid="78" grpId="0"/>
      <p:bldP spid="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2879" y="2265721"/>
            <a:ext cx="6056252" cy="426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u="sng" dirty="0"/>
              <a:t>Idea:</a:t>
            </a:r>
          </a:p>
          <a:p>
            <a:r>
              <a:rPr lang="en-AU" sz="1400" dirty="0"/>
              <a:t>Instead of choosing median, we relax the criteria and find a pivot that is guaranteed to be in the green sub-array.</a:t>
            </a:r>
          </a:p>
          <a:p>
            <a:r>
              <a:rPr lang="en-AU" sz="1400" dirty="0"/>
              <a:t>If we can find such a pivot in O(N) worst-case, what will be the cost of quick sort in the worst-case?</a:t>
            </a:r>
          </a:p>
          <a:p>
            <a:pPr lvl="1"/>
            <a:r>
              <a:rPr lang="en-AU" sz="1400" dirty="0"/>
              <a:t>O(N log N) – similar arguments as in average case analysis</a:t>
            </a:r>
          </a:p>
          <a:p>
            <a:r>
              <a:rPr lang="en-AU" sz="1400" b="1" u="sng" dirty="0">
                <a:hlinkClick r:id="rId2"/>
              </a:rPr>
              <a:t>Median of medians</a:t>
            </a:r>
            <a:r>
              <a:rPr lang="en-AU" sz="1400" dirty="0"/>
              <a:t> algorithm takes O(N) in worst-case and returns an element that is greater than 30% elements and smaller than 30% elements in the array.</a:t>
            </a:r>
          </a:p>
          <a:p>
            <a:pPr lvl="1"/>
            <a:r>
              <a:rPr lang="en-AU" sz="1400" dirty="0"/>
              <a:t>i.e., it can be used to find a pivot in green sub-array in O(N)</a:t>
            </a:r>
          </a:p>
          <a:p>
            <a:pPr lvl="1"/>
            <a:r>
              <a:rPr lang="en-AU" sz="1400" dirty="0"/>
              <a:t>Using this algorithm, the worst-case cost of quicksort is O(N log N) </a:t>
            </a:r>
          </a:p>
          <a:p>
            <a:pPr lvl="2"/>
            <a:r>
              <a:rPr lang="en-AU" sz="1200" dirty="0"/>
              <a:t>Yay  !!!!</a:t>
            </a:r>
          </a:p>
          <a:p>
            <a:pPr lvl="2"/>
            <a:r>
              <a:rPr lang="en-AU" sz="1200" dirty="0"/>
              <a:t>Note: Median of medians algorithm uses </a:t>
            </a:r>
            <a:r>
              <a:rPr lang="en-AU" sz="1200" dirty="0" err="1"/>
              <a:t>quickselect</a:t>
            </a:r>
            <a:r>
              <a:rPr lang="en-AU" sz="1200" dirty="0"/>
              <a:t> as a subroutine </a:t>
            </a:r>
          </a:p>
          <a:p>
            <a:r>
              <a:rPr lang="en-AU" sz="1400" dirty="0"/>
              <a:t>We will not cover median of medians algorithm in this unit – but it is worth looking at.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2954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6A637-387E-4123-B950-397063A56E7B}"/>
              </a:ext>
            </a:extLst>
          </p:cNvPr>
          <p:cNvSpPr/>
          <p:nvPr/>
        </p:nvSpPr>
        <p:spPr>
          <a:xfrm>
            <a:off x="29718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0183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CCB7EFF-78DE-4549-A6A4-27E82133CE89}"/>
              </a:ext>
            </a:extLst>
          </p:cNvPr>
          <p:cNvSpPr/>
          <p:nvPr/>
        </p:nvSpPr>
        <p:spPr>
          <a:xfrm rot="16200000">
            <a:off x="45573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70856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1937930" y="95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7002333" y="936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B236C-1F89-436F-AECF-68A784E7D410}"/>
              </a:ext>
            </a:extLst>
          </p:cNvPr>
          <p:cNvSpPr txBox="1"/>
          <p:nvPr/>
        </p:nvSpPr>
        <p:spPr>
          <a:xfrm>
            <a:off x="4482875" y="937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5105400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08A8D-18F4-4681-915A-7773266ECC5A}"/>
              </a:ext>
            </a:extLst>
          </p:cNvPr>
          <p:cNvSpPr/>
          <p:nvPr/>
        </p:nvSpPr>
        <p:spPr>
          <a:xfrm>
            <a:off x="3276599" y="1569395"/>
            <a:ext cx="2743201" cy="3296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1979174-5297-4E4C-A0BA-04BAE4EB4213}"/>
              </a:ext>
            </a:extLst>
          </p:cNvPr>
          <p:cNvSpPr/>
          <p:nvPr/>
        </p:nvSpPr>
        <p:spPr>
          <a:xfrm rot="16200000" flipH="1">
            <a:off x="2156646" y="1089846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1001A-EF6B-47A6-B817-148468A931D7}"/>
              </a:ext>
            </a:extLst>
          </p:cNvPr>
          <p:cNvSpPr txBox="1"/>
          <p:nvPr/>
        </p:nvSpPr>
        <p:spPr>
          <a:xfrm>
            <a:off x="1964401" y="2209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838B51B-43C6-45AC-B0E5-F8F6CA8EA36B}"/>
              </a:ext>
            </a:extLst>
          </p:cNvPr>
          <p:cNvSpPr/>
          <p:nvPr/>
        </p:nvSpPr>
        <p:spPr>
          <a:xfrm rot="16200000" flipH="1">
            <a:off x="6886262" y="1078118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B9FA1-3202-4893-8AD8-F9CC29FA7975}"/>
              </a:ext>
            </a:extLst>
          </p:cNvPr>
          <p:cNvSpPr txBox="1"/>
          <p:nvPr/>
        </p:nvSpPr>
        <p:spPr>
          <a:xfrm>
            <a:off x="6694017" y="2198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8C86FD-3D1A-42FE-8963-8A3DFCEFB8CD}"/>
              </a:ext>
            </a:extLst>
          </p:cNvPr>
          <p:cNvSpPr txBox="1">
            <a:spLocks/>
          </p:cNvSpPr>
          <p:nvPr/>
        </p:nvSpPr>
        <p:spPr>
          <a:xfrm>
            <a:off x="6358003" y="255502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Choose a pivot in green sub-array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611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Anticlimax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7076" y="1149557"/>
            <a:ext cx="8683752" cy="4261696"/>
          </a:xfrm>
        </p:spPr>
        <p:txBody>
          <a:bodyPr>
            <a:normAutofit/>
          </a:bodyPr>
          <a:lstStyle/>
          <a:p>
            <a:r>
              <a:rPr lang="en-AU" sz="1800" dirty="0"/>
              <a:t>Although using “median of medians” reduces worst-case complexity to O(N log N), in practice choosing random pivots works better.</a:t>
            </a:r>
          </a:p>
          <a:p>
            <a:pPr lvl="1"/>
            <a:r>
              <a:rPr lang="en-AU" sz="1800" dirty="0"/>
              <a:t>However, theoretical improvement in worst-case is quite satisfying.</a:t>
            </a:r>
          </a:p>
        </p:txBody>
      </p:sp>
      <p:pic>
        <p:nvPicPr>
          <p:cNvPr id="21" name="Picture 2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732DA55-D75C-41D9-8722-9876D273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00493"/>
            <a:ext cx="4724400" cy="3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Arial Black" panose="020B0A04020102020204" pitchFamily="34" charset="0"/>
              </a:rPr>
              <a:t>Concluding Remarks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0600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Summary</a:t>
            </a:r>
          </a:p>
          <a:p>
            <a:r>
              <a:rPr lang="en-AU" sz="2000" dirty="0"/>
              <a:t>Quicksort and its analysis. Quicksort can be made O(N log N) in worst-case which is mostly of theoretical interest but does not usually improve performance in practice.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Dynamic Programming – (super important and powerful tool, assignment 2 is all about dynamic programming)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</a:t>
            </a:r>
            <a:r>
              <a:rPr lang="en-AU" sz="2000" b="1" u="sng" dirty="0">
                <a:solidFill>
                  <a:srgbClr val="FF0000"/>
                </a:solidFill>
              </a:rPr>
              <a:t>before</a:t>
            </a:r>
            <a:r>
              <a:rPr lang="en-AU" sz="2000" b="1" dirty="0">
                <a:solidFill>
                  <a:srgbClr val="FF0000"/>
                </a:solidFill>
              </a:rPr>
              <a:t> next lecture</a:t>
            </a:r>
          </a:p>
          <a:p>
            <a:r>
              <a:rPr lang="en-AU" sz="2000" dirty="0"/>
              <a:t>Make sure you understand this lecture completely especially the average-case complexity analysis of quicksort</a:t>
            </a:r>
          </a:p>
        </p:txBody>
      </p:sp>
    </p:spTree>
    <p:extLst>
      <p:ext uri="{BB962C8B-B14F-4D97-AF65-F5344CB8AC3E}">
        <p14:creationId xmlns:p14="http://schemas.microsoft.com/office/powerpoint/2010/main" val="14152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218520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400" dirty="0"/>
              <a:t>Choose a pivot p</a:t>
            </a:r>
          </a:p>
          <a:p>
            <a:r>
              <a:rPr lang="en-AU" sz="2400" dirty="0"/>
              <a:t>Partition the array in two sub-arrays w.r.t. p</a:t>
            </a:r>
          </a:p>
          <a:p>
            <a:pPr lvl="1"/>
            <a:r>
              <a:rPr lang="en-AU" sz="2400" dirty="0"/>
              <a:t>LEFT </a:t>
            </a:r>
            <a:r>
              <a:rPr lang="en-AU" sz="2400" dirty="0">
                <a:sym typeface="Wingdings" pitchFamily="2" charset="2"/>
              </a:rPr>
              <a:t> elements smaller than or equal to p</a:t>
            </a:r>
            <a:endParaRPr lang="en-AU" sz="2400" dirty="0"/>
          </a:p>
          <a:p>
            <a:pPr lvl="1"/>
            <a:r>
              <a:rPr lang="en-AU" sz="2400" dirty="0"/>
              <a:t>RIGHT </a:t>
            </a:r>
            <a:r>
              <a:rPr lang="en-AU" sz="2400" dirty="0">
                <a:sym typeface="Wingdings" pitchFamily="2" charset="2"/>
              </a:rPr>
              <a:t> elements greater than p</a:t>
            </a:r>
            <a:endParaRPr lang="en-AU" sz="2400" dirty="0"/>
          </a:p>
          <a:p>
            <a:r>
              <a:rPr lang="en-AU" sz="2400" dirty="0" err="1"/>
              <a:t>QuickSort</a:t>
            </a:r>
            <a:r>
              <a:rPr lang="en-AU" sz="2400" dirty="0"/>
              <a:t>(LEFT)</a:t>
            </a:r>
          </a:p>
          <a:p>
            <a:r>
              <a:rPr lang="en-AU" sz="2400" dirty="0" err="1"/>
              <a:t>QuickSort</a:t>
            </a:r>
            <a:r>
              <a:rPr lang="en-AU" sz="2400" dirty="0"/>
              <a:t>(RIGHT)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5241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84897"/>
              </p:ext>
            </p:extLst>
          </p:nvPr>
        </p:nvGraphicFramePr>
        <p:xfrm>
          <a:off x="4310261" y="471942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4057"/>
              </p:ext>
            </p:extLst>
          </p:nvPr>
        </p:nvGraphicFramePr>
        <p:xfrm>
          <a:off x="2418631" y="4719286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8059"/>
              </p:ext>
            </p:extLst>
          </p:nvPr>
        </p:nvGraphicFramePr>
        <p:xfrm>
          <a:off x="3842209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4855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321571" y="59039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04826"/>
              </p:ext>
            </p:extLst>
          </p:nvPr>
        </p:nvGraphicFramePr>
        <p:xfrm>
          <a:off x="3862341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963"/>
              </p:ext>
            </p:extLst>
          </p:nvPr>
        </p:nvGraphicFramePr>
        <p:xfrm>
          <a:off x="2419448" y="471928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72364"/>
              </p:ext>
            </p:extLst>
          </p:nvPr>
        </p:nvGraphicFramePr>
        <p:xfrm>
          <a:off x="2429052" y="472514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62461"/>
              </p:ext>
            </p:extLst>
          </p:nvPr>
        </p:nvGraphicFramePr>
        <p:xfrm>
          <a:off x="2411760" y="4718430"/>
          <a:ext cx="477763" cy="36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1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12065"/>
              </p:ext>
            </p:extLst>
          </p:nvPr>
        </p:nvGraphicFramePr>
        <p:xfrm>
          <a:off x="3374157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2024"/>
              </p:ext>
            </p:extLst>
          </p:nvPr>
        </p:nvGraphicFramePr>
        <p:xfrm>
          <a:off x="2408920" y="472514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9963"/>
              </p:ext>
            </p:extLst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95063"/>
              </p:ext>
            </p:extLst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45088"/>
              </p:ext>
            </p:extLst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3548" y="1772816"/>
            <a:ext cx="6552728" cy="12601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/>
          <p:cNvSpPr txBox="1"/>
          <p:nvPr/>
        </p:nvSpPr>
        <p:spPr>
          <a:xfrm>
            <a:off x="6477000" y="894425"/>
            <a:ext cx="27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Partitioning</a:t>
            </a:r>
          </a:p>
        </p:txBody>
      </p:sp>
      <p:sp>
        <p:nvSpPr>
          <p:cNvPr id="60" name="Down Arrow 59"/>
          <p:cNvSpPr/>
          <p:nvPr/>
        </p:nvSpPr>
        <p:spPr>
          <a:xfrm rot="1978630">
            <a:off x="7216795" y="1377250"/>
            <a:ext cx="296490" cy="79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58" grpId="0" animBg="1"/>
      <p:bldP spid="59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97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3142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484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9481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86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2893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75547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4552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5398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162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3225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176"/>
              </p:ext>
            </p:extLst>
          </p:nvPr>
        </p:nvGraphicFramePr>
        <p:xfrm>
          <a:off x="5735268" y="410866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44888"/>
              </p:ext>
            </p:extLst>
          </p:nvPr>
        </p:nvGraphicFramePr>
        <p:xfrm>
          <a:off x="2415990" y="471942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96440" y="5425325"/>
            <a:ext cx="725007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is clearly not in-place.</a:t>
            </a:r>
            <a:b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Will this result in stable sorting?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4067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4.81481E-6 L -0.00086 -0.0891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8483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80642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028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5937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36101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2370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8717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43696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10286"/>
              </p:ext>
            </p:extLst>
          </p:nvPr>
        </p:nvGraphicFramePr>
        <p:xfrm>
          <a:off x="4314810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91923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84215"/>
              </p:ext>
            </p:extLst>
          </p:nvPr>
        </p:nvGraphicFramePr>
        <p:xfrm>
          <a:off x="5735268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version is unstable but it can be made stable!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5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64292E-7 L 0.10208 0.0973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48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36633E-6 L 0.04913 0.0966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4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765E-6 L -0.26163 0.093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4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Partitioning: A stable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3000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1600" dirty="0"/>
              <a:t>Initialize two lists LEFT and RIGHT</a:t>
            </a:r>
          </a:p>
          <a:p>
            <a:r>
              <a:rPr lang="en-AU" sz="1600" dirty="0"/>
              <a:t>For each element e (except pivot)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</a:t>
            </a:r>
            <a:r>
              <a:rPr lang="en-AU" sz="1800" dirty="0">
                <a:solidFill>
                  <a:schemeClr val="tx1"/>
                </a:solidFill>
                <a:cs typeface="Arial"/>
              </a:rPr>
              <a:t>≤</a:t>
            </a:r>
            <a:r>
              <a:rPr lang="en-AU" sz="1800" dirty="0">
                <a:solidFill>
                  <a:schemeClr val="tx1"/>
                </a:solidFill>
              </a:rPr>
              <a:t> pivot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If e == pivot and </a:t>
            </a:r>
            <a:r>
              <a:rPr lang="en-AU" sz="1800" dirty="0" err="1">
                <a:solidFill>
                  <a:srgbClr val="FF0000"/>
                </a:solidFill>
              </a:rPr>
              <a:t>e.index</a:t>
            </a:r>
            <a:r>
              <a:rPr lang="en-AU" sz="1800" dirty="0">
                <a:solidFill>
                  <a:srgbClr val="FF0000"/>
                </a:solidFill>
              </a:rPr>
              <a:t> &gt; </a:t>
            </a:r>
            <a:r>
              <a:rPr lang="en-AU" sz="1800" dirty="0" err="1">
                <a:solidFill>
                  <a:srgbClr val="FF0000"/>
                </a:solidFill>
              </a:rPr>
              <a:t>pivot.index</a:t>
            </a:r>
            <a:endParaRPr lang="en-AU" sz="1800" dirty="0">
              <a:solidFill>
                <a:srgbClr val="FF0000"/>
              </a:solidFill>
            </a:endParaRP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RIGHT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Else</a:t>
            </a: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LEFT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&gt; pivot</a:t>
            </a:r>
          </a:p>
          <a:p>
            <a:pPr lvl="2"/>
            <a:r>
              <a:rPr lang="en-AU" sz="1600" dirty="0"/>
              <a:t>Insert e in RIGHT</a:t>
            </a:r>
            <a:endParaRPr lang="en-AU" sz="1100" dirty="0"/>
          </a:p>
          <a:p>
            <a:r>
              <a:rPr lang="en-AU" sz="16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1726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8555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8578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41687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2028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6873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62519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3361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45644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1892"/>
              </p:ext>
            </p:extLst>
          </p:nvPr>
        </p:nvGraphicFramePr>
        <p:xfrm>
          <a:off x="5735268" y="411639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In-Place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 err="1"/>
              <a:t>num</a:t>
            </a:r>
            <a:r>
              <a:rPr lang="en-AU" sz="2000" dirty="0"/>
              <a:t> </a:t>
            </a:r>
            <a:r>
              <a:rPr lang="en-AU" sz="2000" dirty="0">
                <a:sym typeface="Wingdings" pitchFamily="2" charset="2"/>
              </a:rPr>
              <a:t></a:t>
            </a:r>
            <a:r>
              <a:rPr lang="en-AU" sz="2000" dirty="0"/>
              <a:t> the number of elements smaller than or equal to pivot</a:t>
            </a:r>
          </a:p>
          <a:p>
            <a:r>
              <a:rPr lang="en-AU" sz="2000" dirty="0"/>
              <a:t>Swap pivot with element at </a:t>
            </a:r>
            <a:r>
              <a:rPr lang="en-AU" sz="2000" dirty="0" err="1"/>
              <a:t>num</a:t>
            </a:r>
            <a:endParaRPr lang="en-AU" sz="2000" dirty="0"/>
          </a:p>
          <a:p>
            <a:r>
              <a:rPr lang="en-AU" sz="2000" dirty="0"/>
              <a:t>Repeat until no bad element is found</a:t>
            </a:r>
          </a:p>
          <a:p>
            <a:pPr lvl="1"/>
            <a:r>
              <a:rPr lang="en-AU" sz="2000" dirty="0"/>
              <a:t>Find a bad element (LBAD) on the L.H.S. of pivot</a:t>
            </a:r>
          </a:p>
          <a:p>
            <a:pPr lvl="1"/>
            <a:r>
              <a:rPr lang="en-AU" sz="2000" dirty="0"/>
              <a:t>Find a bad element (RBAD) on the R.H.S. of pivot</a:t>
            </a:r>
          </a:p>
          <a:p>
            <a:pPr lvl="1"/>
            <a:r>
              <a:rPr lang="en-AU" sz="2000" dirty="0"/>
              <a:t>Swap LBAD and RBAD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01831"/>
              </p:ext>
            </p:extLst>
          </p:nvPr>
        </p:nvGraphicFramePr>
        <p:xfrm>
          <a:off x="1148171" y="432623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7126"/>
              </p:ext>
            </p:extLst>
          </p:nvPr>
        </p:nvGraphicFramePr>
        <p:xfrm>
          <a:off x="2585607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21383"/>
              </p:ext>
            </p:extLst>
          </p:nvPr>
        </p:nvGraphicFramePr>
        <p:xfrm>
          <a:off x="3543858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54958"/>
              </p:ext>
            </p:extLst>
          </p:nvPr>
        </p:nvGraphicFramePr>
        <p:xfrm>
          <a:off x="2113409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40912"/>
              </p:ext>
            </p:extLst>
          </p:nvPr>
        </p:nvGraphicFramePr>
        <p:xfrm>
          <a:off x="1635646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2295922" y="5275499"/>
            <a:ext cx="1157342" cy="33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275194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</a:t>
            </a:r>
            <a:r>
              <a:rPr lang="en-AU" dirty="0" err="1"/>
              <a:t>num</a:t>
            </a:r>
            <a:endParaRPr lang="en-AU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959926" y="5122755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066800" y="5651648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4318548" y="5123063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4425422" y="5651956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RBAD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91755"/>
              </p:ext>
            </p:extLst>
          </p:nvPr>
        </p:nvGraphicFramePr>
        <p:xfrm>
          <a:off x="3543858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91111"/>
              </p:ext>
            </p:extLst>
          </p:nvPr>
        </p:nvGraphicFramePr>
        <p:xfrm>
          <a:off x="3063370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9413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1160748"/>
            <a:ext cx="7200800" cy="488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67544" y="2060848"/>
            <a:ext cx="7200800" cy="13681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7673157" y="116074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3157" y="248331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53000"/>
              </p:ext>
            </p:extLst>
          </p:nvPr>
        </p:nvGraphicFramePr>
        <p:xfrm>
          <a:off x="2594607" y="432338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1708" y="432338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1611259" y="431565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519471" y="4323381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2077405" y="4315649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pic>
        <p:nvPicPr>
          <p:cNvPr id="7" name="Picture 6" descr="A picture containing newspaper&#10;&#10;Description generated with high confidence">
            <a:extLst>
              <a:ext uri="{FF2B5EF4-FFF2-40B4-BE49-F238E27FC236}">
                <a16:creationId xmlns:a16="http://schemas.microsoft.com/office/drawing/2014/main" id="{9EBC7202-F98C-44A9-815B-A54D5E26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83" y="3611198"/>
            <a:ext cx="3514451" cy="2701734"/>
          </a:xfrm>
          <a:prstGeom prst="rect">
            <a:avLst/>
          </a:prstGeom>
        </p:spPr>
      </p:pic>
      <p:pic>
        <p:nvPicPr>
          <p:cNvPr id="32" name="Picture 3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AFA308A9-3D99-4CB0-B584-7027093F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57" y="3646195"/>
            <a:ext cx="676668" cy="676668"/>
          </a:xfrm>
          <a:prstGeom prst="rect">
            <a:avLst/>
          </a:prstGeom>
        </p:spPr>
      </p:pic>
      <p:pic>
        <p:nvPicPr>
          <p:cNvPr id="33" name="Picture 32" descr="A close up of a person wearing a costume&#10;&#10;Description generated with very high confidence">
            <a:extLst>
              <a:ext uri="{FF2B5EF4-FFF2-40B4-BE49-F238E27FC236}">
                <a16:creationId xmlns:a16="http://schemas.microsoft.com/office/drawing/2014/main" id="{4EF9B839-2091-456D-8208-FD21510D8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241" y="3642419"/>
            <a:ext cx="693082" cy="675667"/>
          </a:xfrm>
          <a:prstGeom prst="rect">
            <a:avLst/>
          </a:prstGeom>
        </p:spPr>
      </p:pic>
      <p:pic>
        <p:nvPicPr>
          <p:cNvPr id="38" name="Picture 37" descr="A close up of a mans face with green eyes&#10;&#10;Description generated with high confidence">
            <a:extLst>
              <a:ext uri="{FF2B5EF4-FFF2-40B4-BE49-F238E27FC236}">
                <a16:creationId xmlns:a16="http://schemas.microsoft.com/office/drawing/2014/main" id="{9CB7B233-DC68-4011-8CBE-7783EEE36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909" y="3695107"/>
            <a:ext cx="729745" cy="6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5139 1.11111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4.07407E-6 L 0.04201 4.07407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0729 -3.7037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 4.07407E-6 L -0.12049 4.07407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9 1.11111E-6 L 0.10261 1.11111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4.07407E-6 L 0.08924 4.07407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-3.7037E-7 L -0.15451 -3.7037E-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49 4.07407E-6 L -0.16771 4.07407E-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3" grpId="1" animBg="1"/>
      <p:bldP spid="23" grpId="2" animBg="1"/>
      <p:bldP spid="24" grpId="0"/>
      <p:bldP spid="24" grpId="1"/>
      <p:bldP spid="24" grpId="2"/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/>
      <p:bldP spid="27" grpId="1"/>
      <p:bldP spid="18" grpId="0" animBg="1"/>
      <p:bldP spid="19" grpId="0" animBg="1"/>
      <p:bldP spid="20" grpId="0"/>
      <p:bldP spid="21" grpId="0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</TotalTime>
  <Words>3001</Words>
  <Application>Microsoft Office PowerPoint</Application>
  <PresentationFormat>On-screen Show (4:3)</PresentationFormat>
  <Paragraphs>614</Paragraphs>
  <Slides>35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ＭＳ Ｐゴシック</vt:lpstr>
      <vt:lpstr>ＭＳ Ｐゴシック</vt:lpstr>
      <vt:lpstr>Arial</vt:lpstr>
      <vt:lpstr>Arial Black</vt:lpstr>
      <vt:lpstr>Calibri</vt:lpstr>
      <vt:lpstr>CMSS10</vt:lpstr>
      <vt:lpstr>Courier New</vt:lpstr>
      <vt:lpstr>Helvetica Neue Light</vt:lpstr>
      <vt:lpstr>Wingdings</vt:lpstr>
      <vt:lpstr>Wingdings 2</vt:lpstr>
      <vt:lpstr>ヒラギノ角ゴ ProN W3</vt:lpstr>
      <vt:lpstr>Civic</vt:lpstr>
      <vt:lpstr>Equation</vt:lpstr>
      <vt:lpstr>Faculty of Information Technology,  Monash University</vt:lpstr>
      <vt:lpstr>FIT2004: Algorithms and Data Structures</vt:lpstr>
      <vt:lpstr>Things to note/remember</vt:lpstr>
      <vt:lpstr>Quick Sort and its Analysis</vt:lpstr>
      <vt:lpstr>Quicksort</vt:lpstr>
      <vt:lpstr>Partitioning: An out-of-place version</vt:lpstr>
      <vt:lpstr>Partitioning: An out-of-place version</vt:lpstr>
      <vt:lpstr>Partitioning: A stable version</vt:lpstr>
      <vt:lpstr>In-Place Partitioning</vt:lpstr>
      <vt:lpstr>In-Place Partitioning (Improved)</vt:lpstr>
      <vt:lpstr>Python Implementation</vt:lpstr>
      <vt:lpstr>Python Implementation</vt:lpstr>
      <vt:lpstr>Quick Sort and its Analysis</vt:lpstr>
      <vt:lpstr>Best-case time complexity</vt:lpstr>
      <vt:lpstr>Worst-case Time Complexity</vt:lpstr>
      <vt:lpstr>Average-case Time complexity</vt:lpstr>
      <vt:lpstr>Height when pivot always in green</vt:lpstr>
      <vt:lpstr>Average case Time complexity</vt:lpstr>
      <vt:lpstr>Best-case time complexity using recurrence</vt:lpstr>
      <vt:lpstr>Worst-case complexity using recurrence</vt:lpstr>
      <vt:lpstr>Average-case complexity using recurrence (NOT EXAMINABLE)</vt:lpstr>
      <vt:lpstr>Average-case complexity using recurrence</vt:lpstr>
      <vt:lpstr>Average-case complexity using recurrence</vt:lpstr>
      <vt:lpstr>Average-case complexity using recurrence</vt:lpstr>
      <vt:lpstr>Quick Sort and its Analysis</vt:lpstr>
      <vt:lpstr>Quicksort with O(N log N) in worst-case</vt:lpstr>
      <vt:lpstr>K-th Order Statistics</vt:lpstr>
      <vt:lpstr>Quick Sort and its Analysis</vt:lpstr>
      <vt:lpstr>Quick Select</vt:lpstr>
      <vt:lpstr>Quick Sort and its Analysis</vt:lpstr>
      <vt:lpstr>Quicksort with O(N log N) in worst-case</vt:lpstr>
      <vt:lpstr>Quick Sort Worst-case when using Quick Select to choose pivot</vt:lpstr>
      <vt:lpstr>Quicksort with O(N log N) in worst-case</vt:lpstr>
      <vt:lpstr>Anticlimax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2900</cp:revision>
  <dcterms:created xsi:type="dcterms:W3CDTF">2006-08-16T00:00:00Z</dcterms:created>
  <dcterms:modified xsi:type="dcterms:W3CDTF">2018-08-07T00:16:17Z</dcterms:modified>
</cp:coreProperties>
</file>