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  <p:sldMasterId id="2147483852" r:id="rId2"/>
  </p:sldMasterIdLst>
  <p:notesMasterIdLst>
    <p:notesMasterId r:id="rId64"/>
  </p:notesMasterIdLst>
  <p:sldIdLst>
    <p:sldId id="304" r:id="rId3"/>
    <p:sldId id="382" r:id="rId4"/>
    <p:sldId id="291" r:id="rId5"/>
    <p:sldId id="342" r:id="rId6"/>
    <p:sldId id="306" r:id="rId7"/>
    <p:sldId id="371" r:id="rId8"/>
    <p:sldId id="314" r:id="rId9"/>
    <p:sldId id="315" r:id="rId10"/>
    <p:sldId id="316" r:id="rId11"/>
    <p:sldId id="317" r:id="rId12"/>
    <p:sldId id="318" r:id="rId13"/>
    <p:sldId id="319" r:id="rId14"/>
    <p:sldId id="328" r:id="rId15"/>
    <p:sldId id="330" r:id="rId16"/>
    <p:sldId id="331" r:id="rId17"/>
    <p:sldId id="329" r:id="rId18"/>
    <p:sldId id="332" r:id="rId19"/>
    <p:sldId id="333" r:id="rId20"/>
    <p:sldId id="372" r:id="rId21"/>
    <p:sldId id="373" r:id="rId22"/>
    <p:sldId id="383" r:id="rId23"/>
    <p:sldId id="375" r:id="rId24"/>
    <p:sldId id="369" r:id="rId25"/>
    <p:sldId id="374" r:id="rId26"/>
    <p:sldId id="376" r:id="rId27"/>
    <p:sldId id="370" r:id="rId28"/>
    <p:sldId id="377" r:id="rId29"/>
    <p:sldId id="378" r:id="rId30"/>
    <p:sldId id="379" r:id="rId31"/>
    <p:sldId id="345" r:id="rId32"/>
    <p:sldId id="338" r:id="rId33"/>
    <p:sldId id="341" r:id="rId34"/>
    <p:sldId id="380" r:id="rId35"/>
    <p:sldId id="320" r:id="rId36"/>
    <p:sldId id="321" r:id="rId37"/>
    <p:sldId id="381" r:id="rId38"/>
    <p:sldId id="324" r:id="rId39"/>
    <p:sldId id="325" r:id="rId40"/>
    <p:sldId id="326" r:id="rId41"/>
    <p:sldId id="357" r:id="rId42"/>
    <p:sldId id="348" r:id="rId43"/>
    <p:sldId id="349" r:id="rId44"/>
    <p:sldId id="350" r:id="rId45"/>
    <p:sldId id="351" r:id="rId46"/>
    <p:sldId id="352" r:id="rId47"/>
    <p:sldId id="353" r:id="rId48"/>
    <p:sldId id="354" r:id="rId49"/>
    <p:sldId id="355" r:id="rId50"/>
    <p:sldId id="356" r:id="rId51"/>
    <p:sldId id="358" r:id="rId52"/>
    <p:sldId id="322" r:id="rId53"/>
    <p:sldId id="363" r:id="rId54"/>
    <p:sldId id="335" r:id="rId55"/>
    <p:sldId id="367" r:id="rId56"/>
    <p:sldId id="366" r:id="rId57"/>
    <p:sldId id="368" r:id="rId58"/>
    <p:sldId id="365" r:id="rId59"/>
    <p:sldId id="339" r:id="rId60"/>
    <p:sldId id="359" r:id="rId61"/>
    <p:sldId id="360" r:id="rId62"/>
    <p:sldId id="340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3C083-7B6D-4495-AF2B-1E495C12AB55}" type="datetimeFigureOut">
              <a:rPr lang="en-AU" smtClean="0"/>
              <a:t>18/09/2018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D2DB0-C7E9-483E-89D7-C3BCDDC893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6872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6482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Lec-8: Graphs and Shortest Path Algorithms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Lec-8: Graphs and Shortest Path Algorithms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6482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9345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Lec-8: Graphs and Shortest Path Algorithms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18479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Lec-8: Graphs and Shortest Path Algorithms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7546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Lec-8: Graphs and Shortest Path Algorithms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29338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7688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Lec-8: Graphs and Shortest Path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63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Lec-8: Graphs and Shortest Path Algorithms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069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3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Lec-8: Graphs and Shortest Path Algorithms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325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Lec-8: Graphs and Shortest Path Algorithms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021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Lec-8: Graphs and Shortest Path Algorithms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8674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Lec-8: Graphs and Shortest Path Algorithms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Lec-8: Graphs and Shortest Path Algorithms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Lec-8: Graphs and Shortest Path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Lec-8: Graphs and Shortest Path Algorithms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45720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990600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45720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990600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0380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Output-sensitive_algorithm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cb.infotech.monash.edu.au/~karun/Site/Home.html" TargetMode="External"/><Relationship Id="rId2" Type="http://schemas.openxmlformats.org/officeDocument/2006/relationships/hyperlink" Target="http://www.aamircheema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allisons.org/ll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e.monash.edu.au/~lloyd/tildeAlgDS/Graph/Directed/" TargetMode="External"/><Relationship Id="rId2" Type="http://schemas.openxmlformats.org/officeDocument/2006/relationships/hyperlink" Target="http://www.csse.monash.edu.au/~lloyd/tildeAlgDS/Graph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ibonacci_heap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743200"/>
            <a:ext cx="7419975" cy="2333625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-457200" y="228600"/>
            <a:ext cx="10134600" cy="1752600"/>
          </a:xfrm>
        </p:spPr>
        <p:txBody>
          <a:bodyPr>
            <a:normAutofit/>
          </a:bodyPr>
          <a:lstStyle/>
          <a:p>
            <a:r>
              <a:rPr lang="en-AU" sz="2800" dirty="0"/>
              <a:t>Faculty of Information Technology,</a:t>
            </a:r>
            <a:br>
              <a:rPr lang="en-AU" sz="2800" dirty="0"/>
            </a:br>
            <a:r>
              <a:rPr lang="en-AU" sz="2800" dirty="0"/>
              <a:t> Monash University</a:t>
            </a:r>
          </a:p>
        </p:txBody>
      </p:sp>
    </p:spTree>
    <p:extLst>
      <p:ext uri="{BB962C8B-B14F-4D97-AF65-F5344CB8AC3E}">
        <p14:creationId xmlns:p14="http://schemas.microsoft.com/office/powerpoint/2010/main" val="2659273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Directed Weighted Graph - Example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062067" y="1828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2</a:t>
              </a:r>
            </a:p>
          </p:txBody>
        </p:sp>
      </p:grpSp>
      <p:cxnSp>
        <p:nvCxnSpPr>
          <p:cNvPr id="13" name="Straight Connector 12"/>
          <p:cNvCxnSpPr>
            <a:stCxn id="6" idx="3"/>
          </p:cNvCxnSpPr>
          <p:nvPr/>
        </p:nvCxnSpPr>
        <p:spPr>
          <a:xfrm flipH="1">
            <a:off x="2868523" y="2260974"/>
            <a:ext cx="1267693" cy="376756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5"/>
          </p:cNvCxnSpPr>
          <p:nvPr/>
        </p:nvCxnSpPr>
        <p:spPr>
          <a:xfrm>
            <a:off x="4494241" y="2260974"/>
            <a:ext cx="1647737" cy="378949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2362200" y="2563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" name="Oval 2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15382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</a:t>
              </a:r>
            </a:p>
          </p:txBody>
        </p:sp>
      </p:grpSp>
      <p:cxnSp>
        <p:nvCxnSpPr>
          <p:cNvPr id="27" name="Straight Connector 26"/>
          <p:cNvCxnSpPr>
            <a:endCxn id="84" idx="0"/>
          </p:cNvCxnSpPr>
          <p:nvPr/>
        </p:nvCxnSpPr>
        <p:spPr>
          <a:xfrm>
            <a:off x="2745487" y="2980056"/>
            <a:ext cx="106615" cy="116182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4" idx="5"/>
            <a:endCxn id="87" idx="2"/>
          </p:cNvCxnSpPr>
          <p:nvPr/>
        </p:nvCxnSpPr>
        <p:spPr>
          <a:xfrm flipV="1">
            <a:off x="3031114" y="4395039"/>
            <a:ext cx="2536868" cy="179011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4" idx="6"/>
            <a:endCxn id="40" idx="1"/>
          </p:cNvCxnSpPr>
          <p:nvPr/>
        </p:nvCxnSpPr>
        <p:spPr>
          <a:xfrm>
            <a:off x="2868523" y="2816885"/>
            <a:ext cx="3226383" cy="5511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6067829" y="2563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9" name="Oval 3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3</a:t>
              </a:r>
            </a:p>
          </p:txBody>
        </p:sp>
      </p:grpSp>
      <p:cxnSp>
        <p:nvCxnSpPr>
          <p:cNvPr id="41" name="Straight Connector 40"/>
          <p:cNvCxnSpPr>
            <a:stCxn id="39" idx="3"/>
            <a:endCxn id="87" idx="0"/>
          </p:cNvCxnSpPr>
          <p:nvPr/>
        </p:nvCxnSpPr>
        <p:spPr>
          <a:xfrm flipH="1">
            <a:off x="5821144" y="2995897"/>
            <a:ext cx="320834" cy="114598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2"/>
          </p:cNvCxnSpPr>
          <p:nvPr/>
        </p:nvCxnSpPr>
        <p:spPr>
          <a:xfrm>
            <a:off x="4308695" y="2272139"/>
            <a:ext cx="1286364" cy="1943745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2596182" y="4141876"/>
            <a:ext cx="509081" cy="506323"/>
            <a:chOff x="3731042" y="2008277"/>
            <a:chExt cx="509081" cy="506323"/>
          </a:xfrm>
          <a:solidFill>
            <a:schemeClr val="bg2"/>
          </a:solidFill>
        </p:grpSpPr>
        <p:sp>
          <p:nvSpPr>
            <p:cNvPr id="84" name="Oval 8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73104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4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567982" y="4141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7" name="Oval 8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5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430294" y="3516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030494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49494" y="2831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76800" y="3352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42700" y="3484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16580" y="20763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82153" y="2004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16001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Graphs – Formal notations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5836" y="987552"/>
            <a:ext cx="8835763" cy="4572000"/>
          </a:xfrm>
        </p:spPr>
        <p:txBody>
          <a:bodyPr>
            <a:noAutofit/>
          </a:bodyPr>
          <a:lstStyle/>
          <a:p>
            <a:r>
              <a:rPr lang="en-AU" sz="2400" dirty="0">
                <a:latin typeface="CG Times" pitchFamily="18" charset="0"/>
              </a:rPr>
              <a:t>A graph G = (V, E) is defined using a set of vertices V and a set of edges E.</a:t>
            </a:r>
          </a:p>
          <a:p>
            <a:r>
              <a:rPr lang="en-AU" sz="2400" dirty="0">
                <a:latin typeface="CG Times" pitchFamily="18" charset="0"/>
              </a:rPr>
              <a:t>An edge e is represented as e = (u, v) where u and v are two vertices</a:t>
            </a:r>
          </a:p>
          <a:p>
            <a:r>
              <a:rPr lang="en-AU" sz="2400" dirty="0">
                <a:latin typeface="CG Times" pitchFamily="18" charset="0"/>
              </a:rPr>
              <a:t>For undirected graphs, (u, v) = (v, u) because there is no sense of direction.</a:t>
            </a:r>
          </a:p>
          <a:p>
            <a:r>
              <a:rPr lang="en-AU" sz="2400" dirty="0">
                <a:latin typeface="CG Times" pitchFamily="18" charset="0"/>
              </a:rPr>
              <a:t>For a directed graph, (u, v) represents an edge </a:t>
            </a:r>
            <a:r>
              <a:rPr lang="en-AU" sz="2400" b="1" dirty="0">
                <a:latin typeface="CG Times" pitchFamily="18" charset="0"/>
              </a:rPr>
              <a:t>from </a:t>
            </a:r>
            <a:r>
              <a:rPr lang="en-AU" sz="2400" dirty="0">
                <a:latin typeface="CG Times" pitchFamily="18" charset="0"/>
              </a:rPr>
              <a:t>u </a:t>
            </a:r>
            <a:r>
              <a:rPr lang="en-AU" sz="2400" b="1" dirty="0">
                <a:latin typeface="CG Times" pitchFamily="18" charset="0"/>
              </a:rPr>
              <a:t>to</a:t>
            </a:r>
            <a:r>
              <a:rPr lang="en-AU" sz="2400" dirty="0">
                <a:latin typeface="CG Times" pitchFamily="18" charset="0"/>
              </a:rPr>
              <a:t> v and (u, v) </a:t>
            </a:r>
            <a:r>
              <a:rPr lang="en-AU" sz="2400" dirty="0">
                <a:latin typeface="Arial"/>
                <a:cs typeface="Arial"/>
              </a:rPr>
              <a:t>≠ (v, u).</a:t>
            </a:r>
          </a:p>
          <a:p>
            <a:r>
              <a:rPr lang="en-AU" sz="2400" dirty="0">
                <a:latin typeface="CG Times" pitchFamily="18" charset="0"/>
              </a:rPr>
              <a:t>A weighted graph is represented as G = (V, E, W) where W represents weights for the edges and each edge e is represented as (u, v, w) where w is the weight for the edge (u, v).</a:t>
            </a:r>
          </a:p>
          <a:p>
            <a:r>
              <a:rPr lang="en-AU" sz="2400" dirty="0">
                <a:latin typeface="CG Times" pitchFamily="18" charset="0"/>
              </a:rPr>
              <a:t>A graph is called a simple graph if it does not have loops AND does not contain multiple edges b/w same pair of vertices.</a:t>
            </a:r>
          </a:p>
          <a:p>
            <a:r>
              <a:rPr lang="en-AU" sz="2400" dirty="0">
                <a:latin typeface="CG Times" pitchFamily="18" charset="0"/>
              </a:rPr>
              <a:t>In this unit, we focus on simple graphs.</a:t>
            </a:r>
          </a:p>
        </p:txBody>
      </p:sp>
    </p:spTree>
    <p:extLst>
      <p:ext uri="{BB962C8B-B14F-4D97-AF65-F5344CB8AC3E}">
        <p14:creationId xmlns:p14="http://schemas.microsoft.com/office/powerpoint/2010/main" val="242604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Some Graph Properties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3820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dirty="0">
                <a:latin typeface="CG Times" pitchFamily="18" charset="0"/>
              </a:rPr>
              <a:t>Let G be a graph.</a:t>
            </a:r>
          </a:p>
          <a:p>
            <a:pPr marL="0" indent="0">
              <a:buNone/>
            </a:pPr>
            <a:r>
              <a:rPr lang="en-AU" sz="2400" dirty="0">
                <a:latin typeface="CG Times" pitchFamily="18" charset="0"/>
              </a:rPr>
              <a:t>We use V to denote the number of vertices in the graph</a:t>
            </a:r>
          </a:p>
          <a:p>
            <a:pPr marL="0" indent="0">
              <a:buNone/>
            </a:pPr>
            <a:r>
              <a:rPr lang="en-AU" sz="2400" dirty="0">
                <a:latin typeface="CG Times" pitchFamily="18" charset="0"/>
              </a:rPr>
              <a:t>We use E to denote the number of edges in the graph</a:t>
            </a:r>
          </a:p>
          <a:p>
            <a:r>
              <a:rPr lang="en-AU" sz="2400" dirty="0">
                <a:latin typeface="CG Times" pitchFamily="18" charset="0"/>
              </a:rPr>
              <a:t>The maximum number of edges in a directed graph</a:t>
            </a:r>
          </a:p>
          <a:p>
            <a:pPr lvl="1"/>
            <a:r>
              <a:rPr lang="en-AU" sz="2000" dirty="0">
                <a:latin typeface="CG Times" pitchFamily="18" charset="0"/>
              </a:rPr>
              <a:t>V(V - 1) = O(V</a:t>
            </a:r>
            <a:r>
              <a:rPr lang="en-AU" sz="2000" baseline="30000" dirty="0">
                <a:latin typeface="CG Times" pitchFamily="18" charset="0"/>
              </a:rPr>
              <a:t>2</a:t>
            </a:r>
            <a:r>
              <a:rPr lang="en-AU" sz="1800" dirty="0">
                <a:latin typeface="CG Times" pitchFamily="18" charset="0"/>
              </a:rPr>
              <a:t>)</a:t>
            </a:r>
            <a:endParaRPr lang="en-AU" sz="1900" dirty="0">
              <a:latin typeface="CG Times" pitchFamily="18" charset="0"/>
            </a:endParaRPr>
          </a:p>
          <a:p>
            <a:r>
              <a:rPr lang="en-AU" sz="2400" dirty="0">
                <a:latin typeface="CG Times" pitchFamily="18" charset="0"/>
              </a:rPr>
              <a:t>The maximum number edges in an undirected graph</a:t>
            </a:r>
          </a:p>
          <a:p>
            <a:pPr lvl="1"/>
            <a:r>
              <a:rPr lang="en-AU" sz="1900" dirty="0">
                <a:latin typeface="CG Times" pitchFamily="18" charset="0"/>
              </a:rPr>
              <a:t>V(V - 1)/2 = </a:t>
            </a:r>
            <a:r>
              <a:rPr lang="en-AU" sz="1800" dirty="0">
                <a:latin typeface="CG Times" pitchFamily="18" charset="0"/>
              </a:rPr>
              <a:t>O(V</a:t>
            </a:r>
            <a:r>
              <a:rPr lang="en-AU" sz="1800" baseline="30000" dirty="0">
                <a:latin typeface="CG Times" pitchFamily="18" charset="0"/>
              </a:rPr>
              <a:t>2</a:t>
            </a:r>
            <a:r>
              <a:rPr lang="en-AU" sz="1600" dirty="0">
                <a:latin typeface="CG Times" pitchFamily="18" charset="0"/>
              </a:rPr>
              <a:t>)</a:t>
            </a:r>
            <a:endParaRPr lang="en-AU" sz="1900" dirty="0">
              <a:latin typeface="CG Times" pitchFamily="18" charset="0"/>
            </a:endParaRPr>
          </a:p>
          <a:p>
            <a:endParaRPr lang="en-AU" sz="2400" dirty="0">
              <a:latin typeface="CG Times" pitchFamily="18" charset="0"/>
            </a:endParaRPr>
          </a:p>
          <a:p>
            <a:r>
              <a:rPr lang="en-AU" sz="2400" dirty="0">
                <a:latin typeface="CG Times" pitchFamily="18" charset="0"/>
              </a:rPr>
              <a:t>A graph is called </a:t>
            </a:r>
            <a:r>
              <a:rPr lang="en-AU" sz="2400" b="1" dirty="0">
                <a:solidFill>
                  <a:srgbClr val="FF0000"/>
                </a:solidFill>
                <a:latin typeface="CG Times" pitchFamily="18" charset="0"/>
              </a:rPr>
              <a:t>sparse</a:t>
            </a:r>
            <a:r>
              <a:rPr lang="en-AU" sz="2400" dirty="0">
                <a:solidFill>
                  <a:srgbClr val="FF0000"/>
                </a:solidFill>
                <a:latin typeface="CG Times" pitchFamily="18" charset="0"/>
              </a:rPr>
              <a:t> </a:t>
            </a:r>
            <a:r>
              <a:rPr lang="en-AU" sz="2400" dirty="0">
                <a:latin typeface="CG Times" pitchFamily="18" charset="0"/>
              </a:rPr>
              <a:t>if E  &lt;&lt; V</a:t>
            </a:r>
            <a:r>
              <a:rPr lang="en-AU" sz="2400" baseline="30000" dirty="0">
                <a:latin typeface="CG Times" pitchFamily="18" charset="0"/>
              </a:rPr>
              <a:t>2</a:t>
            </a:r>
            <a:r>
              <a:rPr lang="en-AU" sz="2400" dirty="0">
                <a:latin typeface="CG Times" pitchFamily="18" charset="0"/>
              </a:rPr>
              <a:t>   </a:t>
            </a:r>
            <a:r>
              <a:rPr lang="en-AU" sz="1600" dirty="0">
                <a:latin typeface="CG Times" pitchFamily="18" charset="0"/>
              </a:rPr>
              <a:t>(&lt;&lt; means significantly smaller than)</a:t>
            </a:r>
            <a:r>
              <a:rPr lang="en-AU" sz="2400" baseline="30000" dirty="0">
                <a:latin typeface="CG Times" pitchFamily="18" charset="0"/>
              </a:rPr>
              <a:t>  </a:t>
            </a:r>
          </a:p>
          <a:p>
            <a:r>
              <a:rPr lang="en-AU" sz="2400" dirty="0">
                <a:latin typeface="CG Times" pitchFamily="18" charset="0"/>
              </a:rPr>
              <a:t>A graph is called </a:t>
            </a:r>
            <a:r>
              <a:rPr lang="en-AU" sz="2400" b="1" dirty="0">
                <a:solidFill>
                  <a:srgbClr val="FF0000"/>
                </a:solidFill>
                <a:latin typeface="CG Times" pitchFamily="18" charset="0"/>
              </a:rPr>
              <a:t>dense</a:t>
            </a:r>
            <a:r>
              <a:rPr lang="en-AU" sz="2400" dirty="0">
                <a:solidFill>
                  <a:srgbClr val="FF0000"/>
                </a:solidFill>
                <a:latin typeface="CG Times" pitchFamily="18" charset="0"/>
              </a:rPr>
              <a:t> </a:t>
            </a:r>
            <a:r>
              <a:rPr lang="en-AU" sz="2400" dirty="0">
                <a:latin typeface="CG Times" pitchFamily="18" charset="0"/>
              </a:rPr>
              <a:t>if E </a:t>
            </a:r>
            <a:r>
              <a:rPr lang="en-AU" sz="2400" dirty="0">
                <a:latin typeface="Arial"/>
                <a:cs typeface="Arial"/>
              </a:rPr>
              <a:t>≈</a:t>
            </a:r>
            <a:r>
              <a:rPr lang="en-AU" sz="2400" dirty="0">
                <a:latin typeface="CG Times" pitchFamily="18" charset="0"/>
              </a:rPr>
              <a:t> V</a:t>
            </a:r>
            <a:r>
              <a:rPr lang="en-AU" sz="2400" baseline="30000" dirty="0">
                <a:latin typeface="CG Times" pitchFamily="18" charset="0"/>
              </a:rPr>
              <a:t>2</a:t>
            </a:r>
            <a:endParaRPr lang="en-AU" sz="2400" dirty="0">
              <a:latin typeface="CG 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23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Representing Graphs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219200"/>
            <a:ext cx="8610600" cy="182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dirty="0">
                <a:solidFill>
                  <a:srgbClr val="FF0000"/>
                </a:solidFill>
                <a:latin typeface="CG Times" pitchFamily="18" charset="0"/>
              </a:rPr>
              <a:t>Adjacency Matrix:</a:t>
            </a:r>
          </a:p>
          <a:p>
            <a:pPr marL="0" indent="0">
              <a:buNone/>
            </a:pPr>
            <a:r>
              <a:rPr lang="en-AU" sz="2400" dirty="0">
                <a:latin typeface="CG Times" pitchFamily="18" charset="0"/>
              </a:rPr>
              <a:t>Create a V </a:t>
            </a: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ᵡ</a:t>
            </a:r>
            <a:r>
              <a:rPr lang="en-AU" sz="2400" dirty="0">
                <a:latin typeface="CG Times" pitchFamily="18" charset="0"/>
              </a:rPr>
              <a:t> V matrix M and store T (true) for M[</a:t>
            </a:r>
            <a:r>
              <a:rPr lang="en-AU" sz="2400" dirty="0" err="1">
                <a:latin typeface="CG Times" pitchFamily="18" charset="0"/>
              </a:rPr>
              <a:t>i</a:t>
            </a:r>
            <a:r>
              <a:rPr lang="en-AU" sz="2400" dirty="0">
                <a:latin typeface="CG Times" pitchFamily="18" charset="0"/>
              </a:rPr>
              <a:t>][j] if there exists an edge between </a:t>
            </a:r>
            <a:r>
              <a:rPr lang="en-AU" sz="2400" dirty="0" err="1">
                <a:latin typeface="CG Times" pitchFamily="18" charset="0"/>
              </a:rPr>
              <a:t>i-th</a:t>
            </a:r>
            <a:r>
              <a:rPr lang="en-AU" sz="2400" dirty="0">
                <a:latin typeface="CG Times" pitchFamily="18" charset="0"/>
              </a:rPr>
              <a:t> and j-</a:t>
            </a:r>
            <a:r>
              <a:rPr lang="en-AU" sz="2400" dirty="0" err="1">
                <a:latin typeface="CG Times" pitchFamily="18" charset="0"/>
              </a:rPr>
              <a:t>th</a:t>
            </a:r>
            <a:r>
              <a:rPr lang="en-AU" sz="2400" dirty="0">
                <a:latin typeface="CG Times" pitchFamily="18" charset="0"/>
              </a:rPr>
              <a:t> vertex. Otherwise, store F (false).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327115" y="3200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2</a:t>
              </a:r>
            </a:p>
          </p:txBody>
        </p:sp>
      </p:grpSp>
      <p:cxnSp>
        <p:nvCxnSpPr>
          <p:cNvPr id="8" name="Straight Connector 7"/>
          <p:cNvCxnSpPr>
            <a:stCxn id="6" idx="3"/>
          </p:cNvCxnSpPr>
          <p:nvPr/>
        </p:nvCxnSpPr>
        <p:spPr>
          <a:xfrm flipH="1">
            <a:off x="4874898" y="36325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5"/>
          </p:cNvCxnSpPr>
          <p:nvPr/>
        </p:nvCxnSpPr>
        <p:spPr>
          <a:xfrm>
            <a:off x="6759289" y="36325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627248" y="3935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" name="Oval 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15382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</a:t>
              </a:r>
            </a:p>
          </p:txBody>
        </p:sp>
      </p:grpSp>
      <p:cxnSp>
        <p:nvCxnSpPr>
          <p:cNvPr id="13" name="Straight Connector 12"/>
          <p:cNvCxnSpPr>
            <a:endCxn id="22" idx="0"/>
          </p:cNvCxnSpPr>
          <p:nvPr/>
        </p:nvCxnSpPr>
        <p:spPr>
          <a:xfrm>
            <a:off x="5010535" y="4351656"/>
            <a:ext cx="106615" cy="1161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2" idx="5"/>
          </p:cNvCxnSpPr>
          <p:nvPr/>
        </p:nvCxnSpPr>
        <p:spPr>
          <a:xfrm flipV="1">
            <a:off x="5296162" y="5766637"/>
            <a:ext cx="2668671" cy="179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6"/>
            <a:endCxn id="18" idx="1"/>
          </p:cNvCxnSpPr>
          <p:nvPr/>
        </p:nvCxnSpPr>
        <p:spPr>
          <a:xfrm>
            <a:off x="5133571" y="4188485"/>
            <a:ext cx="3226383" cy="5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8332877" y="3935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7" name="Oval 1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3</a:t>
              </a:r>
            </a:p>
          </p:txBody>
        </p:sp>
      </p:grpSp>
      <p:cxnSp>
        <p:nvCxnSpPr>
          <p:cNvPr id="19" name="Straight Connector 18"/>
          <p:cNvCxnSpPr>
            <a:stCxn id="17" idx="3"/>
            <a:endCxn id="25" idx="0"/>
          </p:cNvCxnSpPr>
          <p:nvPr/>
        </p:nvCxnSpPr>
        <p:spPr>
          <a:xfrm flipH="1">
            <a:off x="8086192" y="4367497"/>
            <a:ext cx="320834" cy="1145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2"/>
            <a:endCxn id="26" idx="0"/>
          </p:cNvCxnSpPr>
          <p:nvPr/>
        </p:nvCxnSpPr>
        <p:spPr>
          <a:xfrm>
            <a:off x="6573743" y="3643739"/>
            <a:ext cx="1474877" cy="1943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861230" y="5513476"/>
            <a:ext cx="509081" cy="506323"/>
            <a:chOff x="3731042" y="2008277"/>
            <a:chExt cx="509081" cy="506323"/>
          </a:xfrm>
          <a:solidFill>
            <a:schemeClr val="bg2"/>
          </a:solidFill>
        </p:grpSpPr>
        <p:sp>
          <p:nvSpPr>
            <p:cNvPr id="22" name="Oval 2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3104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4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833030" y="5513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5" name="Oval 2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5</a:t>
              </a:r>
            </a:p>
          </p:txBody>
        </p:sp>
      </p:grp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597102"/>
              </p:ext>
            </p:extLst>
          </p:nvPr>
        </p:nvGraphicFramePr>
        <p:xfrm>
          <a:off x="609600" y="3712660"/>
          <a:ext cx="3348054" cy="222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58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0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0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80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91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Representing Graphs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219200"/>
            <a:ext cx="8610600" cy="182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dirty="0">
                <a:solidFill>
                  <a:srgbClr val="FF0000"/>
                </a:solidFill>
                <a:latin typeface="CG Times" pitchFamily="18" charset="0"/>
              </a:rPr>
              <a:t>Adjacency Matrix:</a:t>
            </a:r>
          </a:p>
          <a:p>
            <a:pPr marL="0" indent="0">
              <a:buNone/>
            </a:pPr>
            <a:r>
              <a:rPr lang="en-AU" sz="2400" dirty="0">
                <a:latin typeface="CG Times" pitchFamily="18" charset="0"/>
              </a:rPr>
              <a:t>Create a V </a:t>
            </a: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ᵡ</a:t>
            </a:r>
            <a:r>
              <a:rPr lang="en-AU" sz="2400" dirty="0">
                <a:latin typeface="CG Times" pitchFamily="18" charset="0"/>
              </a:rPr>
              <a:t> V matrix M and store </a:t>
            </a:r>
            <a:r>
              <a:rPr lang="en-AU" sz="2400" b="1" dirty="0">
                <a:solidFill>
                  <a:srgbClr val="FF0000"/>
                </a:solidFill>
                <a:latin typeface="CG Times" pitchFamily="18" charset="0"/>
              </a:rPr>
              <a:t>weight</a:t>
            </a:r>
            <a:r>
              <a:rPr lang="en-AU" sz="2400" dirty="0">
                <a:solidFill>
                  <a:srgbClr val="FF0000"/>
                </a:solidFill>
                <a:latin typeface="CG Times" pitchFamily="18" charset="0"/>
              </a:rPr>
              <a:t> </a:t>
            </a:r>
            <a:r>
              <a:rPr lang="en-AU" sz="2400" dirty="0">
                <a:latin typeface="CG Times" pitchFamily="18" charset="0"/>
              </a:rPr>
              <a:t>at M[</a:t>
            </a:r>
            <a:r>
              <a:rPr lang="en-AU" sz="2400" dirty="0" err="1">
                <a:latin typeface="CG Times" pitchFamily="18" charset="0"/>
              </a:rPr>
              <a:t>i</a:t>
            </a:r>
            <a:r>
              <a:rPr lang="en-AU" sz="2400" dirty="0">
                <a:latin typeface="CG Times" pitchFamily="18" charset="0"/>
              </a:rPr>
              <a:t>][j] only if there exists an edge </a:t>
            </a:r>
            <a:r>
              <a:rPr lang="en-AU" sz="2400" b="1" dirty="0">
                <a:latin typeface="CG Times" pitchFamily="18" charset="0"/>
              </a:rPr>
              <a:t>between </a:t>
            </a:r>
            <a:r>
              <a:rPr lang="en-AU" sz="2400" dirty="0" err="1">
                <a:latin typeface="CG Times" pitchFamily="18" charset="0"/>
              </a:rPr>
              <a:t>i-th</a:t>
            </a:r>
            <a:r>
              <a:rPr lang="en-AU" sz="2400" dirty="0">
                <a:latin typeface="CG Times" pitchFamily="18" charset="0"/>
              </a:rPr>
              <a:t> and</a:t>
            </a:r>
            <a:r>
              <a:rPr lang="en-AU" sz="2400" b="1" dirty="0">
                <a:latin typeface="CG Times" pitchFamily="18" charset="0"/>
              </a:rPr>
              <a:t> </a:t>
            </a:r>
            <a:r>
              <a:rPr lang="en-AU" sz="2400" dirty="0">
                <a:latin typeface="CG Times" pitchFamily="18" charset="0"/>
              </a:rPr>
              <a:t>j-</a:t>
            </a:r>
            <a:r>
              <a:rPr lang="en-AU" sz="2400" dirty="0" err="1">
                <a:latin typeface="CG Times" pitchFamily="18" charset="0"/>
              </a:rPr>
              <a:t>th</a:t>
            </a:r>
            <a:r>
              <a:rPr lang="en-AU" sz="2400" dirty="0">
                <a:latin typeface="CG Times" pitchFamily="18" charset="0"/>
              </a:rPr>
              <a:t> vertex. 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927107"/>
              </p:ext>
            </p:extLst>
          </p:nvPr>
        </p:nvGraphicFramePr>
        <p:xfrm>
          <a:off x="609600" y="3712660"/>
          <a:ext cx="3348054" cy="222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58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0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0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80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6327115" y="3429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9" name="Oval 2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91915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</a:t>
              </a:r>
            </a:p>
          </p:txBody>
        </p:sp>
      </p:grpSp>
      <p:cxnSp>
        <p:nvCxnSpPr>
          <p:cNvPr id="31" name="Straight Connector 30"/>
          <p:cNvCxnSpPr>
            <a:stCxn id="29" idx="3"/>
          </p:cNvCxnSpPr>
          <p:nvPr/>
        </p:nvCxnSpPr>
        <p:spPr>
          <a:xfrm flipH="1">
            <a:off x="4874898" y="38611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9" idx="5"/>
          </p:cNvCxnSpPr>
          <p:nvPr/>
        </p:nvCxnSpPr>
        <p:spPr>
          <a:xfrm>
            <a:off x="6759289" y="38611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4627248" y="41639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4" name="Oval 3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815382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</a:t>
              </a:r>
            </a:p>
          </p:txBody>
        </p:sp>
      </p:grpSp>
      <p:cxnSp>
        <p:nvCxnSpPr>
          <p:cNvPr id="36" name="Straight Connector 35"/>
          <p:cNvCxnSpPr>
            <a:endCxn id="45" idx="0"/>
          </p:cNvCxnSpPr>
          <p:nvPr/>
        </p:nvCxnSpPr>
        <p:spPr>
          <a:xfrm>
            <a:off x="5010535" y="4580256"/>
            <a:ext cx="106615" cy="1161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45" idx="5"/>
          </p:cNvCxnSpPr>
          <p:nvPr/>
        </p:nvCxnSpPr>
        <p:spPr>
          <a:xfrm flipV="1">
            <a:off x="5296162" y="5995237"/>
            <a:ext cx="2668671" cy="179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4" idx="6"/>
            <a:endCxn id="41" idx="1"/>
          </p:cNvCxnSpPr>
          <p:nvPr/>
        </p:nvCxnSpPr>
        <p:spPr>
          <a:xfrm>
            <a:off x="5133571" y="4417085"/>
            <a:ext cx="3226383" cy="5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8332877" y="41639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0" name="Oval 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3</a:t>
              </a:r>
            </a:p>
          </p:txBody>
        </p:sp>
      </p:grpSp>
      <p:cxnSp>
        <p:nvCxnSpPr>
          <p:cNvPr id="42" name="Straight Connector 41"/>
          <p:cNvCxnSpPr>
            <a:stCxn id="40" idx="3"/>
            <a:endCxn id="48" idx="0"/>
          </p:cNvCxnSpPr>
          <p:nvPr/>
        </p:nvCxnSpPr>
        <p:spPr>
          <a:xfrm flipH="1">
            <a:off x="8086192" y="4596097"/>
            <a:ext cx="320834" cy="1145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0" idx="2"/>
            <a:endCxn id="49" idx="0"/>
          </p:cNvCxnSpPr>
          <p:nvPr/>
        </p:nvCxnSpPr>
        <p:spPr>
          <a:xfrm>
            <a:off x="6541683" y="3872339"/>
            <a:ext cx="1506937" cy="1943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4863988" y="574207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5" name="Oval 4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793754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4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833030" y="5742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8" name="Oval 4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5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695342" y="5117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295542" y="5726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914542" y="44312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141848" y="4953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307748" y="50848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481628" y="36765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547201" y="36049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7072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Representing Graphs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8610600" cy="182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G Times" pitchFamily="18" charset="0"/>
              </a:rPr>
              <a:t>Adjacency Matrix:</a:t>
            </a:r>
          </a:p>
          <a:p>
            <a:pPr marL="0" indent="0">
              <a:buNone/>
            </a:pPr>
            <a:r>
              <a:rPr lang="en-AU" sz="1800" dirty="0">
                <a:latin typeface="CG Times" pitchFamily="18" charset="0"/>
              </a:rPr>
              <a:t>Create a V </a:t>
            </a:r>
            <a:r>
              <a:rPr lang="el-GR" sz="1800" dirty="0">
                <a:latin typeface="Arial" panose="020B0604020202020204" pitchFamily="34" charset="0"/>
                <a:cs typeface="Arial" panose="020B0604020202020204" pitchFamily="34" charset="0"/>
              </a:rPr>
              <a:t>ᵡ</a:t>
            </a:r>
            <a:r>
              <a:rPr lang="en-AU" sz="1800" dirty="0">
                <a:latin typeface="CG Times" pitchFamily="18" charset="0"/>
              </a:rPr>
              <a:t> V matrix M and store weight at M[</a:t>
            </a:r>
            <a:r>
              <a:rPr lang="en-AU" sz="1800" dirty="0" err="1">
                <a:latin typeface="CG Times" pitchFamily="18" charset="0"/>
              </a:rPr>
              <a:t>i</a:t>
            </a:r>
            <a:r>
              <a:rPr lang="en-AU" sz="1800" dirty="0">
                <a:latin typeface="CG Times" pitchFamily="18" charset="0"/>
              </a:rPr>
              <a:t>][j] only if there exists an edge </a:t>
            </a:r>
            <a:r>
              <a:rPr lang="en-AU" sz="1800" b="1" dirty="0">
                <a:solidFill>
                  <a:srgbClr val="FF0000"/>
                </a:solidFill>
                <a:latin typeface="CG Times" pitchFamily="18" charset="0"/>
              </a:rPr>
              <a:t>from</a:t>
            </a:r>
            <a:r>
              <a:rPr lang="en-AU" sz="1800" dirty="0">
                <a:solidFill>
                  <a:srgbClr val="FF0000"/>
                </a:solidFill>
                <a:latin typeface="CG Times" pitchFamily="18" charset="0"/>
              </a:rPr>
              <a:t> </a:t>
            </a:r>
            <a:r>
              <a:rPr lang="en-AU" sz="1800" dirty="0" err="1">
                <a:latin typeface="CG Times" pitchFamily="18" charset="0"/>
              </a:rPr>
              <a:t>i-th</a:t>
            </a:r>
            <a:r>
              <a:rPr lang="en-AU" sz="1800" dirty="0">
                <a:latin typeface="CG Times" pitchFamily="18" charset="0"/>
              </a:rPr>
              <a:t> </a:t>
            </a:r>
            <a:r>
              <a:rPr lang="en-AU" sz="1800" b="1" dirty="0">
                <a:solidFill>
                  <a:srgbClr val="FF0000"/>
                </a:solidFill>
                <a:latin typeface="CG Times" pitchFamily="18" charset="0"/>
              </a:rPr>
              <a:t>to</a:t>
            </a:r>
            <a:r>
              <a:rPr lang="en-AU" sz="1800" dirty="0">
                <a:solidFill>
                  <a:srgbClr val="FF0000"/>
                </a:solidFill>
                <a:latin typeface="CG Times" pitchFamily="18" charset="0"/>
              </a:rPr>
              <a:t> </a:t>
            </a:r>
            <a:r>
              <a:rPr lang="en-AU" sz="1800" dirty="0">
                <a:latin typeface="CG Times" pitchFamily="18" charset="0"/>
              </a:rPr>
              <a:t>j-</a:t>
            </a:r>
            <a:r>
              <a:rPr lang="en-AU" sz="1800" dirty="0" err="1">
                <a:latin typeface="CG Times" pitchFamily="18" charset="0"/>
              </a:rPr>
              <a:t>th</a:t>
            </a:r>
            <a:r>
              <a:rPr lang="en-AU" sz="1800" dirty="0">
                <a:latin typeface="CG Times" pitchFamily="18" charset="0"/>
              </a:rPr>
              <a:t> vertex.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G Times" pitchFamily="18" charset="0"/>
              </a:rPr>
              <a:t>Space Complexity: </a:t>
            </a:r>
            <a:r>
              <a:rPr lang="en-AU" sz="1800" dirty="0">
                <a:latin typeface="CG Times" pitchFamily="18" charset="0"/>
              </a:rPr>
              <a:t>O(V</a:t>
            </a:r>
            <a:r>
              <a:rPr lang="en-AU" sz="1800" baseline="30000" dirty="0">
                <a:latin typeface="CG Times" pitchFamily="18" charset="0"/>
              </a:rPr>
              <a:t>2</a:t>
            </a:r>
            <a:r>
              <a:rPr lang="en-AU" sz="1800" dirty="0">
                <a:latin typeface="CG Times" pitchFamily="18" charset="0"/>
              </a:rPr>
              <a:t>) regardless of the number of edges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G Times" pitchFamily="18" charset="0"/>
              </a:rPr>
              <a:t>Time Complexity of checking if an edge exits: </a:t>
            </a:r>
            <a:r>
              <a:rPr lang="en-AU" sz="1800" dirty="0">
                <a:latin typeface="CG Times" pitchFamily="18" charset="0"/>
              </a:rPr>
              <a:t>O(1)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G Times" pitchFamily="18" charset="0"/>
              </a:rPr>
              <a:t>Time Complexity of retrieving all </a:t>
            </a:r>
            <a:r>
              <a:rPr lang="en-AU" sz="1800" dirty="0" err="1">
                <a:solidFill>
                  <a:srgbClr val="FF0000"/>
                </a:solidFill>
                <a:latin typeface="CG Times" pitchFamily="18" charset="0"/>
              </a:rPr>
              <a:t>neigbhbors</a:t>
            </a:r>
            <a:r>
              <a:rPr lang="en-AU" sz="1800" dirty="0">
                <a:solidFill>
                  <a:srgbClr val="FF0000"/>
                </a:solidFill>
                <a:latin typeface="CG Times" pitchFamily="18" charset="0"/>
              </a:rPr>
              <a:t> (adjacent vertices) of a given vertex: </a:t>
            </a:r>
          </a:p>
          <a:p>
            <a:pPr marL="0" indent="0">
              <a:buNone/>
            </a:pPr>
            <a:r>
              <a:rPr lang="en-AU" sz="1800" dirty="0">
                <a:latin typeface="CG Times" pitchFamily="18" charset="0"/>
              </a:rPr>
              <a:t>O(V) regardless of the number of </a:t>
            </a:r>
            <a:r>
              <a:rPr lang="en-AU" sz="1800" dirty="0" err="1">
                <a:latin typeface="CG Times" pitchFamily="18" charset="0"/>
              </a:rPr>
              <a:t>neighbors</a:t>
            </a:r>
            <a:r>
              <a:rPr lang="en-AU" sz="1800" dirty="0">
                <a:latin typeface="CG Times" pitchFamily="18" charset="0"/>
              </a:rPr>
              <a:t> (unless additional pointers are stored)</a:t>
            </a:r>
          </a:p>
          <a:p>
            <a:pPr marL="0" indent="0">
              <a:buNone/>
            </a:pPr>
            <a:endParaRPr lang="en-AU" sz="1800" dirty="0">
              <a:latin typeface="CG Times" pitchFamily="18" charset="0"/>
            </a:endParaRPr>
          </a:p>
          <a:p>
            <a:pPr marL="0" indent="0">
              <a:buNone/>
            </a:pPr>
            <a:endParaRPr lang="en-AU" sz="1800" dirty="0">
              <a:latin typeface="CG Times" pitchFamily="18" charset="0"/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185259"/>
              </p:ext>
            </p:extLst>
          </p:nvPr>
        </p:nvGraphicFramePr>
        <p:xfrm>
          <a:off x="609600" y="4023360"/>
          <a:ext cx="3348054" cy="222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58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0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0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80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7" name="Group 56"/>
          <p:cNvGrpSpPr/>
          <p:nvPr/>
        </p:nvGrpSpPr>
        <p:grpSpPr>
          <a:xfrm>
            <a:off x="6327115" y="3429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8" name="Oval 5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2</a:t>
              </a:r>
            </a:p>
          </p:txBody>
        </p:sp>
      </p:grpSp>
      <p:cxnSp>
        <p:nvCxnSpPr>
          <p:cNvPr id="60" name="Straight Connector 59"/>
          <p:cNvCxnSpPr>
            <a:stCxn id="58" idx="3"/>
          </p:cNvCxnSpPr>
          <p:nvPr/>
        </p:nvCxnSpPr>
        <p:spPr>
          <a:xfrm flipH="1">
            <a:off x="5133571" y="3861174"/>
            <a:ext cx="1267693" cy="376756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8" idx="5"/>
          </p:cNvCxnSpPr>
          <p:nvPr/>
        </p:nvCxnSpPr>
        <p:spPr>
          <a:xfrm>
            <a:off x="6759289" y="3861174"/>
            <a:ext cx="1647737" cy="378949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4627248" y="41639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3" name="Oval 6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815382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</a:t>
              </a:r>
            </a:p>
          </p:txBody>
        </p:sp>
      </p:grpSp>
      <p:cxnSp>
        <p:nvCxnSpPr>
          <p:cNvPr id="65" name="Straight Connector 64"/>
          <p:cNvCxnSpPr>
            <a:endCxn id="74" idx="0"/>
          </p:cNvCxnSpPr>
          <p:nvPr/>
        </p:nvCxnSpPr>
        <p:spPr>
          <a:xfrm>
            <a:off x="5010535" y="4580256"/>
            <a:ext cx="106615" cy="116182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74" idx="5"/>
            <a:endCxn id="77" idx="2"/>
          </p:cNvCxnSpPr>
          <p:nvPr/>
        </p:nvCxnSpPr>
        <p:spPr>
          <a:xfrm flipV="1">
            <a:off x="5296162" y="5995239"/>
            <a:ext cx="2536868" cy="179011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3" idx="6"/>
            <a:endCxn id="70" idx="1"/>
          </p:cNvCxnSpPr>
          <p:nvPr/>
        </p:nvCxnSpPr>
        <p:spPr>
          <a:xfrm>
            <a:off x="5133571" y="4417085"/>
            <a:ext cx="3226383" cy="5511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8332877" y="41639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9" name="Oval 6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3</a:t>
              </a:r>
            </a:p>
          </p:txBody>
        </p:sp>
      </p:grpSp>
      <p:cxnSp>
        <p:nvCxnSpPr>
          <p:cNvPr id="71" name="Straight Connector 70"/>
          <p:cNvCxnSpPr>
            <a:stCxn id="69" idx="3"/>
            <a:endCxn id="77" idx="0"/>
          </p:cNvCxnSpPr>
          <p:nvPr/>
        </p:nvCxnSpPr>
        <p:spPr>
          <a:xfrm flipH="1">
            <a:off x="8086192" y="4596097"/>
            <a:ext cx="320834" cy="114598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59" idx="2"/>
          </p:cNvCxnSpPr>
          <p:nvPr/>
        </p:nvCxnSpPr>
        <p:spPr>
          <a:xfrm>
            <a:off x="6573743" y="3872339"/>
            <a:ext cx="1286364" cy="1943745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4861230" y="5742076"/>
            <a:ext cx="509081" cy="506323"/>
            <a:chOff x="3731042" y="2008277"/>
            <a:chExt cx="509081" cy="506323"/>
          </a:xfrm>
          <a:solidFill>
            <a:schemeClr val="bg2"/>
          </a:solidFill>
        </p:grpSpPr>
        <p:sp>
          <p:nvSpPr>
            <p:cNvPr id="74" name="Oval 7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73104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4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7833030" y="5742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7" name="Oval 7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5</a:t>
              </a: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4695342" y="5117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295542" y="5726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914542" y="44312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141848" y="4953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307748" y="50848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481628" y="36765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547201" y="36049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7331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Representing Graphs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219200"/>
            <a:ext cx="86106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dirty="0">
                <a:solidFill>
                  <a:srgbClr val="FF0000"/>
                </a:solidFill>
                <a:latin typeface="CG Times" pitchFamily="18" charset="0"/>
              </a:rPr>
              <a:t>Adjacency List:</a:t>
            </a:r>
          </a:p>
          <a:p>
            <a:pPr marL="0" indent="0">
              <a:buNone/>
            </a:pPr>
            <a:r>
              <a:rPr lang="en-AU" sz="2400" dirty="0">
                <a:latin typeface="CG Times" pitchFamily="18" charset="0"/>
              </a:rPr>
              <a:t>Create an array of size V. At each V[</a:t>
            </a:r>
            <a:r>
              <a:rPr lang="en-AU" sz="2400" dirty="0" err="1">
                <a:latin typeface="CG Times" pitchFamily="18" charset="0"/>
              </a:rPr>
              <a:t>i</a:t>
            </a:r>
            <a:r>
              <a:rPr lang="en-AU" sz="2400" dirty="0">
                <a:latin typeface="CG Times" pitchFamily="18" charset="0"/>
              </a:rPr>
              <a:t>], store the list of vertices adjacent to the </a:t>
            </a:r>
            <a:r>
              <a:rPr lang="en-AU" sz="2400" dirty="0" err="1">
                <a:latin typeface="CG Times" pitchFamily="18" charset="0"/>
              </a:rPr>
              <a:t>i-th</a:t>
            </a:r>
            <a:r>
              <a:rPr lang="en-AU" sz="2400" dirty="0">
                <a:latin typeface="CG Times" pitchFamily="18" charset="0"/>
              </a:rPr>
              <a:t> vertex.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327115" y="3200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2</a:t>
              </a:r>
            </a:p>
          </p:txBody>
        </p:sp>
      </p:grpSp>
      <p:cxnSp>
        <p:nvCxnSpPr>
          <p:cNvPr id="8" name="Straight Connector 7"/>
          <p:cNvCxnSpPr>
            <a:stCxn id="6" idx="3"/>
          </p:cNvCxnSpPr>
          <p:nvPr/>
        </p:nvCxnSpPr>
        <p:spPr>
          <a:xfrm flipH="1">
            <a:off x="4874898" y="36325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5"/>
          </p:cNvCxnSpPr>
          <p:nvPr/>
        </p:nvCxnSpPr>
        <p:spPr>
          <a:xfrm>
            <a:off x="6759289" y="36325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627248" y="3935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" name="Oval 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15382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</a:t>
              </a:r>
            </a:p>
          </p:txBody>
        </p:sp>
      </p:grpSp>
      <p:cxnSp>
        <p:nvCxnSpPr>
          <p:cNvPr id="13" name="Straight Connector 12"/>
          <p:cNvCxnSpPr>
            <a:endCxn id="22" idx="0"/>
          </p:cNvCxnSpPr>
          <p:nvPr/>
        </p:nvCxnSpPr>
        <p:spPr>
          <a:xfrm>
            <a:off x="5010535" y="4351656"/>
            <a:ext cx="106615" cy="1161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2" idx="5"/>
          </p:cNvCxnSpPr>
          <p:nvPr/>
        </p:nvCxnSpPr>
        <p:spPr>
          <a:xfrm flipV="1">
            <a:off x="5296162" y="5766637"/>
            <a:ext cx="2668671" cy="179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6"/>
            <a:endCxn id="18" idx="1"/>
          </p:cNvCxnSpPr>
          <p:nvPr/>
        </p:nvCxnSpPr>
        <p:spPr>
          <a:xfrm>
            <a:off x="5133571" y="4188485"/>
            <a:ext cx="3226383" cy="5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8332877" y="3935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7" name="Oval 1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3</a:t>
              </a:r>
            </a:p>
          </p:txBody>
        </p:sp>
      </p:grpSp>
      <p:cxnSp>
        <p:nvCxnSpPr>
          <p:cNvPr id="19" name="Straight Connector 18"/>
          <p:cNvCxnSpPr>
            <a:stCxn id="17" idx="3"/>
            <a:endCxn id="25" idx="0"/>
          </p:cNvCxnSpPr>
          <p:nvPr/>
        </p:nvCxnSpPr>
        <p:spPr>
          <a:xfrm flipH="1">
            <a:off x="8086192" y="4367497"/>
            <a:ext cx="320834" cy="1145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2"/>
            <a:endCxn id="26" idx="0"/>
          </p:cNvCxnSpPr>
          <p:nvPr/>
        </p:nvCxnSpPr>
        <p:spPr>
          <a:xfrm>
            <a:off x="6573743" y="3643739"/>
            <a:ext cx="1474877" cy="1943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861230" y="5513476"/>
            <a:ext cx="509081" cy="506323"/>
            <a:chOff x="3731042" y="2008277"/>
            <a:chExt cx="509081" cy="506323"/>
          </a:xfrm>
          <a:solidFill>
            <a:schemeClr val="bg2"/>
          </a:solidFill>
        </p:grpSpPr>
        <p:sp>
          <p:nvSpPr>
            <p:cNvPr id="22" name="Oval 2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3104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4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833030" y="5513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5" name="Oval 2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5</a:t>
              </a:r>
            </a:p>
          </p:txBody>
        </p:sp>
      </p:grp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205900"/>
              </p:ext>
            </p:extLst>
          </p:nvPr>
        </p:nvGraphicFramePr>
        <p:xfrm>
          <a:off x="304800" y="3632574"/>
          <a:ext cx="533400" cy="246342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2685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685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685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685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685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>
          <a:xfrm>
            <a:off x="838200" y="3822048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079728"/>
              </p:ext>
            </p:extLst>
          </p:nvPr>
        </p:nvGraphicFramePr>
        <p:xfrm>
          <a:off x="1143000" y="3636628"/>
          <a:ext cx="25146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115591"/>
              </p:ext>
            </p:extLst>
          </p:nvPr>
        </p:nvGraphicFramePr>
        <p:xfrm>
          <a:off x="1143000" y="4191000"/>
          <a:ext cx="25146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010442"/>
              </p:ext>
            </p:extLst>
          </p:nvPr>
        </p:nvGraphicFramePr>
        <p:xfrm>
          <a:off x="1143000" y="4734560"/>
          <a:ext cx="25146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291111"/>
              </p:ext>
            </p:extLst>
          </p:nvPr>
        </p:nvGraphicFramePr>
        <p:xfrm>
          <a:off x="1143000" y="5191760"/>
          <a:ext cx="16764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385085"/>
              </p:ext>
            </p:extLst>
          </p:nvPr>
        </p:nvGraphicFramePr>
        <p:xfrm>
          <a:off x="1143000" y="5725160"/>
          <a:ext cx="25146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" name="Straight Arrow Connector 34"/>
          <p:cNvCxnSpPr/>
          <p:nvPr/>
        </p:nvCxnSpPr>
        <p:spPr>
          <a:xfrm>
            <a:off x="838200" y="4357048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38200" y="48768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38200" y="53340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38200" y="58674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99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Representing Graphs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219200"/>
            <a:ext cx="86106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dirty="0">
                <a:solidFill>
                  <a:srgbClr val="FF0000"/>
                </a:solidFill>
                <a:latin typeface="CG Times" pitchFamily="18" charset="0"/>
              </a:rPr>
              <a:t>Adjacency List:</a:t>
            </a:r>
          </a:p>
          <a:p>
            <a:pPr marL="0" indent="0">
              <a:buNone/>
            </a:pPr>
            <a:r>
              <a:rPr lang="en-AU" sz="2400" dirty="0">
                <a:latin typeface="CG Times" pitchFamily="18" charset="0"/>
              </a:rPr>
              <a:t>Create an array of size V. At each V[</a:t>
            </a:r>
            <a:r>
              <a:rPr lang="en-AU" sz="2400" dirty="0" err="1">
                <a:latin typeface="CG Times" pitchFamily="18" charset="0"/>
              </a:rPr>
              <a:t>i</a:t>
            </a:r>
            <a:r>
              <a:rPr lang="en-AU" sz="2400" dirty="0">
                <a:latin typeface="CG Times" pitchFamily="18" charset="0"/>
              </a:rPr>
              <a:t>], store the list of vertices adjacent to the </a:t>
            </a:r>
            <a:r>
              <a:rPr lang="en-AU" sz="2400" dirty="0" err="1">
                <a:latin typeface="CG Times" pitchFamily="18" charset="0"/>
              </a:rPr>
              <a:t>i-th</a:t>
            </a:r>
            <a:r>
              <a:rPr lang="en-AU" sz="2400" dirty="0">
                <a:latin typeface="CG Times" pitchFamily="18" charset="0"/>
              </a:rPr>
              <a:t> vertex </a:t>
            </a:r>
            <a:r>
              <a:rPr lang="en-AU" sz="2400" b="1" dirty="0">
                <a:latin typeface="CG Times" pitchFamily="18" charset="0"/>
              </a:rPr>
              <a:t>along with the weights</a:t>
            </a:r>
            <a:r>
              <a:rPr lang="en-AU" sz="2400" dirty="0">
                <a:latin typeface="CG Times" pitchFamily="18" charset="0"/>
              </a:rPr>
              <a:t>.</a:t>
            </a:r>
          </a:p>
          <a:p>
            <a:pPr marL="0" indent="0">
              <a:buNone/>
            </a:pPr>
            <a:endParaRPr lang="en-AU" sz="1800" dirty="0">
              <a:latin typeface="CG Times" pitchFamily="18" charset="0"/>
            </a:endParaRPr>
          </a:p>
          <a:p>
            <a:pPr marL="0" indent="0">
              <a:buNone/>
            </a:pPr>
            <a:endParaRPr lang="en-AU" sz="1800">
              <a:latin typeface="CG Times" pitchFamily="18" charset="0"/>
            </a:endParaRPr>
          </a:p>
          <a:p>
            <a:pPr marL="0" indent="0">
              <a:buNone/>
            </a:pPr>
            <a:r>
              <a:rPr lang="en-AU" sz="1800">
                <a:latin typeface="CG Times" pitchFamily="18" charset="0"/>
              </a:rPr>
              <a:t>The </a:t>
            </a:r>
            <a:r>
              <a:rPr lang="en-AU" sz="1800" dirty="0">
                <a:latin typeface="CG Times" pitchFamily="18" charset="0"/>
              </a:rPr>
              <a:t>numbers in parenthesis correspond to the weights.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109681"/>
              </p:ext>
            </p:extLst>
          </p:nvPr>
        </p:nvGraphicFramePr>
        <p:xfrm>
          <a:off x="304800" y="3632574"/>
          <a:ext cx="533400" cy="246342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2685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685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685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685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685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>
          <a:xfrm>
            <a:off x="838200" y="3822048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284004"/>
              </p:ext>
            </p:extLst>
          </p:nvPr>
        </p:nvGraphicFramePr>
        <p:xfrm>
          <a:off x="1143000" y="3636628"/>
          <a:ext cx="25146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 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 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412455"/>
              </p:ext>
            </p:extLst>
          </p:nvPr>
        </p:nvGraphicFramePr>
        <p:xfrm>
          <a:off x="1143000" y="4191000"/>
          <a:ext cx="25146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 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 (6)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936619"/>
              </p:ext>
            </p:extLst>
          </p:nvPr>
        </p:nvGraphicFramePr>
        <p:xfrm>
          <a:off x="1143000" y="4734560"/>
          <a:ext cx="25146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 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 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 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034279"/>
              </p:ext>
            </p:extLst>
          </p:nvPr>
        </p:nvGraphicFramePr>
        <p:xfrm>
          <a:off x="1143000" y="5191760"/>
          <a:ext cx="16764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 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 (8)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272214"/>
              </p:ext>
            </p:extLst>
          </p:nvPr>
        </p:nvGraphicFramePr>
        <p:xfrm>
          <a:off x="1143000" y="5725160"/>
          <a:ext cx="25146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 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 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 (8)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" name="Straight Arrow Connector 34"/>
          <p:cNvCxnSpPr/>
          <p:nvPr/>
        </p:nvCxnSpPr>
        <p:spPr>
          <a:xfrm>
            <a:off x="838200" y="4357048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38200" y="48768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38200" y="53340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38200" y="58674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6327115" y="3429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0" name="Oval 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91915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</a:t>
              </a:r>
            </a:p>
          </p:txBody>
        </p:sp>
      </p:grpSp>
      <p:cxnSp>
        <p:nvCxnSpPr>
          <p:cNvPr id="42" name="Straight Connector 41"/>
          <p:cNvCxnSpPr>
            <a:stCxn id="40" idx="3"/>
          </p:cNvCxnSpPr>
          <p:nvPr/>
        </p:nvCxnSpPr>
        <p:spPr>
          <a:xfrm flipH="1">
            <a:off x="4874898" y="38611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0" idx="5"/>
          </p:cNvCxnSpPr>
          <p:nvPr/>
        </p:nvCxnSpPr>
        <p:spPr>
          <a:xfrm>
            <a:off x="6759289" y="38611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4627248" y="41639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5" name="Oval 4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815382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</a:t>
              </a:r>
            </a:p>
          </p:txBody>
        </p:sp>
      </p:grpSp>
      <p:cxnSp>
        <p:nvCxnSpPr>
          <p:cNvPr id="47" name="Straight Connector 46"/>
          <p:cNvCxnSpPr>
            <a:endCxn id="56" idx="0"/>
          </p:cNvCxnSpPr>
          <p:nvPr/>
        </p:nvCxnSpPr>
        <p:spPr>
          <a:xfrm>
            <a:off x="5010535" y="4580256"/>
            <a:ext cx="106615" cy="1161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56" idx="5"/>
          </p:cNvCxnSpPr>
          <p:nvPr/>
        </p:nvCxnSpPr>
        <p:spPr>
          <a:xfrm flipV="1">
            <a:off x="5296162" y="5995237"/>
            <a:ext cx="2668671" cy="179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5" idx="6"/>
            <a:endCxn id="52" idx="1"/>
          </p:cNvCxnSpPr>
          <p:nvPr/>
        </p:nvCxnSpPr>
        <p:spPr>
          <a:xfrm>
            <a:off x="5133571" y="4417085"/>
            <a:ext cx="3226383" cy="5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8332877" y="41639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1" name="Oval 5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3</a:t>
              </a:r>
            </a:p>
          </p:txBody>
        </p:sp>
      </p:grpSp>
      <p:cxnSp>
        <p:nvCxnSpPr>
          <p:cNvPr id="53" name="Straight Connector 52"/>
          <p:cNvCxnSpPr>
            <a:stCxn id="51" idx="3"/>
            <a:endCxn id="59" idx="0"/>
          </p:cNvCxnSpPr>
          <p:nvPr/>
        </p:nvCxnSpPr>
        <p:spPr>
          <a:xfrm flipH="1">
            <a:off x="8086192" y="4596097"/>
            <a:ext cx="320834" cy="1145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1" idx="2"/>
            <a:endCxn id="60" idx="0"/>
          </p:cNvCxnSpPr>
          <p:nvPr/>
        </p:nvCxnSpPr>
        <p:spPr>
          <a:xfrm>
            <a:off x="6541683" y="3872339"/>
            <a:ext cx="1506937" cy="1943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4863988" y="574207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6" name="Oval 5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93754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4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833030" y="5742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9" name="Oval 5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5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4695342" y="5117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295542" y="5726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914542" y="44312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141848" y="4953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307748" y="50848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481628" y="36765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547201" y="36049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98374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Representing Graphs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990600"/>
            <a:ext cx="86106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600" dirty="0">
                <a:solidFill>
                  <a:srgbClr val="FF0000"/>
                </a:solidFill>
                <a:latin typeface="CG Times" pitchFamily="18" charset="0"/>
              </a:rPr>
              <a:t>Adjacency List:</a:t>
            </a:r>
          </a:p>
          <a:p>
            <a:pPr marL="0" indent="0">
              <a:buNone/>
            </a:pPr>
            <a:r>
              <a:rPr lang="en-AU" sz="1600" dirty="0">
                <a:latin typeface="CG Times" pitchFamily="18" charset="0"/>
              </a:rPr>
              <a:t>Create an array of size V. At each V[</a:t>
            </a:r>
            <a:r>
              <a:rPr lang="en-AU" sz="1600" dirty="0" err="1">
                <a:latin typeface="CG Times" pitchFamily="18" charset="0"/>
              </a:rPr>
              <a:t>i</a:t>
            </a:r>
            <a:r>
              <a:rPr lang="en-AU" sz="1600" dirty="0">
                <a:latin typeface="CG Times" pitchFamily="18" charset="0"/>
              </a:rPr>
              <a:t>], store the list of vertices adjacent to the </a:t>
            </a:r>
            <a:r>
              <a:rPr lang="en-AU" sz="1600" dirty="0" err="1">
                <a:latin typeface="CG Times" pitchFamily="18" charset="0"/>
              </a:rPr>
              <a:t>i-th</a:t>
            </a:r>
            <a:r>
              <a:rPr lang="en-AU" sz="1600" dirty="0">
                <a:latin typeface="CG Times" pitchFamily="18" charset="0"/>
              </a:rPr>
              <a:t> vertex </a:t>
            </a:r>
            <a:r>
              <a:rPr lang="en-AU" sz="1600" b="1" dirty="0">
                <a:latin typeface="CG Times" pitchFamily="18" charset="0"/>
              </a:rPr>
              <a:t>along with the weights</a:t>
            </a:r>
            <a:r>
              <a:rPr lang="en-AU" sz="1600" dirty="0">
                <a:latin typeface="CG Times" pitchFamily="18" charset="0"/>
              </a:rPr>
              <a:t>.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FF0000"/>
                </a:solidFill>
                <a:latin typeface="CG Times" pitchFamily="18" charset="0"/>
              </a:rPr>
              <a:t>Space Complexity: </a:t>
            </a:r>
          </a:p>
          <a:p>
            <a:r>
              <a:rPr lang="en-AU" sz="1600" dirty="0">
                <a:latin typeface="CG Times" pitchFamily="18" charset="0"/>
              </a:rPr>
              <a:t>O(V + E) 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FF0000"/>
                </a:solidFill>
                <a:latin typeface="CG Times" pitchFamily="18" charset="0"/>
              </a:rPr>
              <a:t>Time complexity of checking if a particular edge exists: </a:t>
            </a:r>
          </a:p>
          <a:p>
            <a:r>
              <a:rPr lang="en-AU" sz="1600" dirty="0">
                <a:latin typeface="CG Times" pitchFamily="18" charset="0"/>
              </a:rPr>
              <a:t>O(log V) assuming each adjacency list is a sorted array on vertex IDs</a:t>
            </a:r>
            <a:endParaRPr lang="en-AU" sz="1600" baseline="30000" dirty="0">
              <a:latin typeface="CG Times" pitchFamily="18" charset="0"/>
            </a:endParaRPr>
          </a:p>
          <a:p>
            <a:pPr marL="0" indent="0">
              <a:buNone/>
            </a:pPr>
            <a:r>
              <a:rPr lang="en-AU" sz="1600" dirty="0">
                <a:solidFill>
                  <a:srgbClr val="FF0000"/>
                </a:solidFill>
                <a:latin typeface="CG Times" pitchFamily="18" charset="0"/>
              </a:rPr>
              <a:t>Time complexity of retrieving all adjacent vertices of a given vertex: </a:t>
            </a:r>
          </a:p>
          <a:p>
            <a:r>
              <a:rPr lang="en-AU" sz="1600" dirty="0">
                <a:latin typeface="CG Times" pitchFamily="18" charset="0"/>
              </a:rPr>
              <a:t>O(X) where X is the number of adjacent vertices (note: this is </a:t>
            </a:r>
            <a:r>
              <a:rPr lang="en-AU" sz="1600" dirty="0">
                <a:latin typeface="CG Times" pitchFamily="18" charset="0"/>
                <a:hlinkClick r:id="rId2"/>
              </a:rPr>
              <a:t>output-sensitive</a:t>
            </a:r>
            <a:r>
              <a:rPr lang="en-AU" sz="1600" dirty="0">
                <a:latin typeface="CG Times" pitchFamily="18" charset="0"/>
              </a:rPr>
              <a:t> complexity)</a:t>
            </a:r>
          </a:p>
          <a:p>
            <a:pPr marL="0" indent="0">
              <a:buNone/>
            </a:pPr>
            <a:endParaRPr lang="en-AU" sz="1600" dirty="0">
              <a:latin typeface="CG Times" pitchFamily="18" charset="0"/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565740"/>
              </p:ext>
            </p:extLst>
          </p:nvPr>
        </p:nvGraphicFramePr>
        <p:xfrm>
          <a:off x="381000" y="4038600"/>
          <a:ext cx="533400" cy="246342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2685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685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685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685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685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>
          <a:xfrm>
            <a:off x="914400" y="4228074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444277"/>
              </p:ext>
            </p:extLst>
          </p:nvPr>
        </p:nvGraphicFramePr>
        <p:xfrm>
          <a:off x="1219200" y="4042654"/>
          <a:ext cx="16764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 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 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299991"/>
              </p:ext>
            </p:extLst>
          </p:nvPr>
        </p:nvGraphicFramePr>
        <p:xfrm>
          <a:off x="1219200" y="4597026"/>
          <a:ext cx="25146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 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 (6)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601487"/>
              </p:ext>
            </p:extLst>
          </p:nvPr>
        </p:nvGraphicFramePr>
        <p:xfrm>
          <a:off x="1219200" y="5140586"/>
          <a:ext cx="8382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 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444164"/>
              </p:ext>
            </p:extLst>
          </p:nvPr>
        </p:nvGraphicFramePr>
        <p:xfrm>
          <a:off x="1219200" y="5597786"/>
          <a:ext cx="8382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 (8)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" name="Straight Arrow Connector 34"/>
          <p:cNvCxnSpPr/>
          <p:nvPr/>
        </p:nvCxnSpPr>
        <p:spPr>
          <a:xfrm>
            <a:off x="914400" y="4763074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914400" y="5282826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914400" y="5740026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914400" y="6273426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6327115" y="3733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5" name="Oval 9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2</a:t>
              </a:r>
            </a:p>
          </p:txBody>
        </p:sp>
      </p:grpSp>
      <p:cxnSp>
        <p:nvCxnSpPr>
          <p:cNvPr id="97" name="Straight Connector 96"/>
          <p:cNvCxnSpPr>
            <a:stCxn id="95" idx="3"/>
          </p:cNvCxnSpPr>
          <p:nvPr/>
        </p:nvCxnSpPr>
        <p:spPr>
          <a:xfrm flipH="1">
            <a:off x="5133571" y="4165974"/>
            <a:ext cx="1267693" cy="376756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95" idx="5"/>
          </p:cNvCxnSpPr>
          <p:nvPr/>
        </p:nvCxnSpPr>
        <p:spPr>
          <a:xfrm>
            <a:off x="6759289" y="4165974"/>
            <a:ext cx="1647737" cy="378949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4627248" y="4468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0" name="Oval 9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815382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</a:t>
              </a:r>
            </a:p>
          </p:txBody>
        </p:sp>
      </p:grpSp>
      <p:cxnSp>
        <p:nvCxnSpPr>
          <p:cNvPr id="102" name="Straight Connector 101"/>
          <p:cNvCxnSpPr>
            <a:endCxn id="111" idx="0"/>
          </p:cNvCxnSpPr>
          <p:nvPr/>
        </p:nvCxnSpPr>
        <p:spPr>
          <a:xfrm>
            <a:off x="5010535" y="4885056"/>
            <a:ext cx="106615" cy="116182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11" idx="5"/>
            <a:endCxn id="114" idx="2"/>
          </p:cNvCxnSpPr>
          <p:nvPr/>
        </p:nvCxnSpPr>
        <p:spPr>
          <a:xfrm flipV="1">
            <a:off x="5296162" y="6300039"/>
            <a:ext cx="2536868" cy="179011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100" idx="6"/>
            <a:endCxn id="107" idx="1"/>
          </p:cNvCxnSpPr>
          <p:nvPr/>
        </p:nvCxnSpPr>
        <p:spPr>
          <a:xfrm>
            <a:off x="5133571" y="4721885"/>
            <a:ext cx="3226383" cy="5511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8332877" y="4468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6" name="Oval 10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3</a:t>
              </a:r>
            </a:p>
          </p:txBody>
        </p:sp>
      </p:grpSp>
      <p:cxnSp>
        <p:nvCxnSpPr>
          <p:cNvPr id="108" name="Straight Connector 107"/>
          <p:cNvCxnSpPr>
            <a:stCxn id="106" idx="3"/>
            <a:endCxn id="114" idx="0"/>
          </p:cNvCxnSpPr>
          <p:nvPr/>
        </p:nvCxnSpPr>
        <p:spPr>
          <a:xfrm flipH="1">
            <a:off x="8086192" y="4900897"/>
            <a:ext cx="320834" cy="114598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6" idx="2"/>
          </p:cNvCxnSpPr>
          <p:nvPr/>
        </p:nvCxnSpPr>
        <p:spPr>
          <a:xfrm>
            <a:off x="6573743" y="4177139"/>
            <a:ext cx="1286364" cy="1943745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4861230" y="6046876"/>
            <a:ext cx="509081" cy="506323"/>
            <a:chOff x="3731042" y="2008277"/>
            <a:chExt cx="509081" cy="506323"/>
          </a:xfrm>
          <a:solidFill>
            <a:schemeClr val="bg2"/>
          </a:solidFill>
        </p:grpSpPr>
        <p:sp>
          <p:nvSpPr>
            <p:cNvPr id="111" name="Oval 1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73104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4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7833030" y="6046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4" name="Oval 11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5</a:t>
              </a: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4695342" y="5421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295542" y="6031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914542" y="4736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141848" y="5257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8307748" y="5389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481628" y="39813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547201" y="39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18604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9144000" cy="4572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Introduction to Graphs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rgbClr val="00B050"/>
                </a:solidFill>
                <a:latin typeface="CMSS10"/>
              </a:rPr>
              <a:t>Graph Traversal Algorithms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chemeClr val="tx1"/>
                </a:solidFill>
                <a:latin typeface="CMSS10"/>
              </a:rPr>
              <a:t>Breadth First Search (BFS)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chemeClr val="tx1"/>
                </a:solidFill>
                <a:latin typeface="CMSS10"/>
              </a:rPr>
              <a:t>Depth First Search (DFS)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chemeClr val="tx1"/>
                </a:solidFill>
                <a:latin typeface="CMSS10"/>
              </a:rPr>
              <a:t>Applications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200" dirty="0">
                <a:latin typeface="CMSS10"/>
              </a:rPr>
              <a:t>Shortest Path Problem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rgbClr val="000000"/>
                </a:solidFill>
                <a:latin typeface="CMSS10"/>
              </a:rPr>
              <a:t>Breadth First Search (for unweighted graphs)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rgbClr val="000000"/>
                </a:solidFill>
                <a:latin typeface="CMSS10"/>
              </a:rPr>
              <a:t>Dijkstra’s algorithm (for weighted graphs with non-negative weights)</a:t>
            </a:r>
            <a:endParaRPr lang="en-AU" dirty="0">
              <a:solidFill>
                <a:srgbClr val="00B0F0"/>
              </a:solidFill>
              <a:latin typeface="CG 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120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295400"/>
            <a:ext cx="8613648" cy="4572000"/>
          </a:xfrm>
        </p:spPr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Lec-8: Graphs and Shortest Path Algorithms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1BEF5A-A649-49EB-A13F-5613A7AB8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71"/>
            <a:ext cx="9144000" cy="684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394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Graph Traversal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990600"/>
            <a:ext cx="86106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600" dirty="0">
                <a:latin typeface="CG Times" pitchFamily="18" charset="0"/>
              </a:rPr>
              <a:t>Graph traversal algorithms traverse (visit) the nodes of a graph starting from a source vertex.</a:t>
            </a:r>
          </a:p>
          <a:p>
            <a:pPr marL="0" indent="0">
              <a:buNone/>
            </a:pPr>
            <a:r>
              <a:rPr lang="en-AU" sz="1600" dirty="0">
                <a:latin typeface="CG Times" pitchFamily="18" charset="0"/>
              </a:rPr>
              <a:t>We will look into two algorithms:</a:t>
            </a:r>
          </a:p>
          <a:p>
            <a:r>
              <a:rPr lang="en-AU" sz="1600" dirty="0">
                <a:solidFill>
                  <a:srgbClr val="FF0000"/>
                </a:solidFill>
                <a:latin typeface="CG Times" pitchFamily="18" charset="0"/>
              </a:rPr>
              <a:t>Breadth First Search (BFS)</a:t>
            </a:r>
          </a:p>
          <a:p>
            <a:pPr lvl="1"/>
            <a:r>
              <a:rPr lang="en-AU" sz="1600" dirty="0">
                <a:latin typeface="CG Times" pitchFamily="18" charset="0"/>
              </a:rPr>
              <a:t>traverses the graph uniformly from the source vertex</a:t>
            </a:r>
          </a:p>
          <a:p>
            <a:pPr lvl="1"/>
            <a:r>
              <a:rPr lang="en-AU" sz="1600" dirty="0">
                <a:latin typeface="CG Times" pitchFamily="18" charset="0"/>
              </a:rPr>
              <a:t>i.e., all vertices that are k edges away from the source vertex are visited before all vertices that are k+1 edges away from source</a:t>
            </a:r>
          </a:p>
          <a:p>
            <a:pPr lvl="1"/>
            <a:r>
              <a:rPr lang="en-AU" sz="1600" dirty="0">
                <a:latin typeface="CG Times" pitchFamily="18" charset="0"/>
              </a:rPr>
              <a:t>In the tree below, one possible BFS order is S, A, B, C, D, E, F, G, H.</a:t>
            </a:r>
          </a:p>
          <a:p>
            <a:r>
              <a:rPr lang="en-AU" sz="1600" dirty="0">
                <a:solidFill>
                  <a:srgbClr val="FF0000"/>
                </a:solidFill>
                <a:latin typeface="CG Times" pitchFamily="18" charset="0"/>
              </a:rPr>
              <a:t>Depth First Search (DFS)</a:t>
            </a:r>
          </a:p>
          <a:p>
            <a:pPr lvl="1"/>
            <a:r>
              <a:rPr lang="en-AU" sz="1600" dirty="0">
                <a:latin typeface="CG Times" pitchFamily="18" charset="0"/>
              </a:rPr>
              <a:t>traverses the graph as deeply as possible before backtracking and traversing other nodes</a:t>
            </a:r>
          </a:p>
          <a:p>
            <a:pPr lvl="1"/>
            <a:r>
              <a:rPr lang="en-AU" sz="1600" dirty="0">
                <a:latin typeface="CG Times" pitchFamily="18" charset="0"/>
              </a:rPr>
              <a:t>In the tree, one possible DFS order is: S, A, C, F, G, B, E, D, H.</a:t>
            </a:r>
          </a:p>
          <a:p>
            <a:pPr marL="0" indent="0">
              <a:buNone/>
            </a:pPr>
            <a:endParaRPr lang="en-AU" sz="1600" dirty="0">
              <a:latin typeface="CG Times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2597B33-DDF5-47BD-901D-50541B876F22}"/>
              </a:ext>
            </a:extLst>
          </p:cNvPr>
          <p:cNvGrpSpPr/>
          <p:nvPr/>
        </p:nvGrpSpPr>
        <p:grpSpPr>
          <a:xfrm>
            <a:off x="5504437" y="4191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97E027C-1261-4B98-B2F3-795B32A290D7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ED532A-23E8-412C-82D0-B39EE33F445F}"/>
                </a:ext>
              </a:extLst>
            </p:cNvPr>
            <p:cNvSpPr txBox="1"/>
            <p:nvPr/>
          </p:nvSpPr>
          <p:spPr>
            <a:xfrm>
              <a:off x="3791915" y="208228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AU" dirty="0">
                  <a:solidFill>
                    <a:srgbClr val="000000"/>
                  </a:solidFill>
                  <a:latin typeface="Arial"/>
                </a:rPr>
                <a:t>S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5F-D076-4763-9AA3-18E63D1913E3}"/>
              </a:ext>
            </a:extLst>
          </p:cNvPr>
          <p:cNvCxnSpPr>
            <a:stCxn id="6" idx="3"/>
          </p:cNvCxnSpPr>
          <p:nvPr/>
        </p:nvCxnSpPr>
        <p:spPr>
          <a:xfrm flipH="1">
            <a:off x="4052220" y="46231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3AAF0D4-7A48-48BF-83DC-5B409DC0E1E2}"/>
              </a:ext>
            </a:extLst>
          </p:cNvPr>
          <p:cNvCxnSpPr>
            <a:stCxn id="6" idx="5"/>
          </p:cNvCxnSpPr>
          <p:nvPr/>
        </p:nvCxnSpPr>
        <p:spPr>
          <a:xfrm>
            <a:off x="5936611" y="46231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8F0090-D57E-4C60-ADF1-5C2F5D1E1C52}"/>
              </a:ext>
            </a:extLst>
          </p:cNvPr>
          <p:cNvGrpSpPr/>
          <p:nvPr/>
        </p:nvGrpSpPr>
        <p:grpSpPr>
          <a:xfrm>
            <a:off x="3804570" y="49259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E7A5314-A278-48E1-89C7-693A4B86E7ED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D0F8B52-A2A7-4955-AA9A-1E1943F63CD7}"/>
                </a:ext>
              </a:extLst>
            </p:cNvPr>
            <p:cNvSpPr txBox="1"/>
            <p:nvPr/>
          </p:nvSpPr>
          <p:spPr>
            <a:xfrm>
              <a:off x="3739182" y="2082284"/>
              <a:ext cx="389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A</a:t>
              </a: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9A90C8-FCC9-409B-ABBD-91B2F26D0C93}"/>
              </a:ext>
            </a:extLst>
          </p:cNvPr>
          <p:cNvCxnSpPr>
            <a:cxnSpLocks/>
            <a:stCxn id="11" idx="5"/>
            <a:endCxn id="22" idx="0"/>
          </p:cNvCxnSpPr>
          <p:nvPr/>
        </p:nvCxnSpPr>
        <p:spPr>
          <a:xfrm>
            <a:off x="4236744" y="5358097"/>
            <a:ext cx="839679" cy="258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515B9E7-0E4C-4439-82B3-745E1A03A176}"/>
              </a:ext>
            </a:extLst>
          </p:cNvPr>
          <p:cNvGrpSpPr/>
          <p:nvPr/>
        </p:nvGrpSpPr>
        <p:grpSpPr>
          <a:xfrm>
            <a:off x="4873657" y="5542235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A89DE31-5B09-4EF9-847A-B3DE94B2E85C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0AEE389-BC39-4F68-B8D0-D7FEFBE8866C}"/>
                </a:ext>
              </a:extLst>
            </p:cNvPr>
            <p:cNvSpPr txBox="1"/>
            <p:nvPr/>
          </p:nvSpPr>
          <p:spPr>
            <a:xfrm>
              <a:off x="3760877" y="208228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AU" dirty="0">
                  <a:solidFill>
                    <a:srgbClr val="000000"/>
                  </a:solidFill>
                  <a:latin typeface="Arial"/>
                </a:rPr>
                <a:t>C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EC5ECA8-E6AB-4B3A-B94B-9A0075F340FE}"/>
              </a:ext>
            </a:extLst>
          </p:cNvPr>
          <p:cNvCxnSpPr>
            <a:stCxn id="21" idx="3"/>
            <a:endCxn id="34" idx="0"/>
          </p:cNvCxnSpPr>
          <p:nvPr/>
        </p:nvCxnSpPr>
        <p:spPr>
          <a:xfrm flipH="1">
            <a:off x="4381582" y="5974409"/>
            <a:ext cx="566224" cy="101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464D778-8053-4FA2-A994-AB8CFF845627}"/>
              </a:ext>
            </a:extLst>
          </p:cNvPr>
          <p:cNvCxnSpPr>
            <a:stCxn id="21" idx="5"/>
            <a:endCxn id="31" idx="0"/>
          </p:cNvCxnSpPr>
          <p:nvPr/>
        </p:nvCxnSpPr>
        <p:spPr>
          <a:xfrm>
            <a:off x="5305831" y="5974409"/>
            <a:ext cx="626828" cy="101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EDCCC07-5D02-4BA2-A6D9-AE6E582DF076}"/>
              </a:ext>
            </a:extLst>
          </p:cNvPr>
          <p:cNvGrpSpPr/>
          <p:nvPr/>
        </p:nvGrpSpPr>
        <p:grpSpPr>
          <a:xfrm>
            <a:off x="7508454" y="490744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E95DECB-F2E4-47F9-A11F-EEF47F0578F3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CBA388F-F684-424E-AE0E-90C1C7B8B48D}"/>
                </a:ext>
              </a:extLst>
            </p:cNvPr>
            <p:cNvSpPr txBox="1"/>
            <p:nvPr/>
          </p:nvSpPr>
          <p:spPr>
            <a:xfrm>
              <a:off x="3760877" y="208228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AU" dirty="0">
                  <a:solidFill>
                    <a:srgbClr val="000000"/>
                  </a:solidFill>
                  <a:latin typeface="Arial"/>
                </a:rPr>
                <a:t>B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A1E414F-9E68-442C-8A55-5FC75090947C}"/>
              </a:ext>
            </a:extLst>
          </p:cNvPr>
          <p:cNvCxnSpPr>
            <a:stCxn id="26" idx="3"/>
            <a:endCxn id="43" idx="0"/>
          </p:cNvCxnSpPr>
          <p:nvPr/>
        </p:nvCxnSpPr>
        <p:spPr>
          <a:xfrm flipH="1">
            <a:off x="7151859" y="5339621"/>
            <a:ext cx="430744" cy="202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3F16204-F642-4756-AE2B-4FA09209C952}"/>
              </a:ext>
            </a:extLst>
          </p:cNvPr>
          <p:cNvCxnSpPr>
            <a:endCxn id="47" idx="0"/>
          </p:cNvCxnSpPr>
          <p:nvPr/>
        </p:nvCxnSpPr>
        <p:spPr>
          <a:xfrm>
            <a:off x="7942421" y="5136759"/>
            <a:ext cx="663010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265040E-5E2C-4647-B971-269D372A4840}"/>
              </a:ext>
            </a:extLst>
          </p:cNvPr>
          <p:cNvGrpSpPr/>
          <p:nvPr/>
        </p:nvGrpSpPr>
        <p:grpSpPr>
          <a:xfrm>
            <a:off x="5679497" y="6075635"/>
            <a:ext cx="506323" cy="506323"/>
            <a:chOff x="3733800" y="2008277"/>
            <a:chExt cx="506323" cy="506323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B2603A3-8A76-4ED8-B709-E1881EDC762D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7480D6F-3D14-4178-999A-CDD6E1B3923D}"/>
                </a:ext>
              </a:extLst>
            </p:cNvPr>
            <p:cNvSpPr txBox="1"/>
            <p:nvPr/>
          </p:nvSpPr>
          <p:spPr>
            <a:xfrm>
              <a:off x="3760877" y="2082284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AU" dirty="0">
                  <a:solidFill>
                    <a:srgbClr val="000000"/>
                  </a:solidFill>
                  <a:latin typeface="Arial"/>
                </a:rPr>
                <a:t>G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FD2F39E-4868-48C8-82C5-17A485CDC7FF}"/>
              </a:ext>
            </a:extLst>
          </p:cNvPr>
          <p:cNvGrpSpPr/>
          <p:nvPr/>
        </p:nvGrpSpPr>
        <p:grpSpPr>
          <a:xfrm>
            <a:off x="4128420" y="6075635"/>
            <a:ext cx="506323" cy="506323"/>
            <a:chOff x="3733800" y="2008277"/>
            <a:chExt cx="506323" cy="506323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EB9CA7D-F802-42A5-93F7-2864A2654087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D7ED78B-F202-4DEB-B980-1CB92E15D094}"/>
                </a:ext>
              </a:extLst>
            </p:cNvPr>
            <p:cNvSpPr txBox="1"/>
            <p:nvPr/>
          </p:nvSpPr>
          <p:spPr>
            <a:xfrm>
              <a:off x="3760877" y="2082284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AU" dirty="0">
                  <a:solidFill>
                    <a:srgbClr val="000000"/>
                  </a:solidFill>
                  <a:latin typeface="Arial"/>
                </a:rPr>
                <a:t>F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4D91072-3F00-4043-AA3F-D25A9229029C}"/>
              </a:ext>
            </a:extLst>
          </p:cNvPr>
          <p:cNvGrpSpPr/>
          <p:nvPr/>
        </p:nvGrpSpPr>
        <p:grpSpPr>
          <a:xfrm>
            <a:off x="6898697" y="5542235"/>
            <a:ext cx="506323" cy="506323"/>
            <a:chOff x="3733800" y="2008277"/>
            <a:chExt cx="506323" cy="506323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7864F0F-1E89-47C3-9D93-0A2C0BDC5802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7458282-691E-4FE2-9661-C7C439C0AABB}"/>
                </a:ext>
              </a:extLst>
            </p:cNvPr>
            <p:cNvSpPr txBox="1"/>
            <p:nvPr/>
          </p:nvSpPr>
          <p:spPr>
            <a:xfrm>
              <a:off x="3760877" y="208228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AU" dirty="0">
                  <a:solidFill>
                    <a:srgbClr val="000000"/>
                  </a:solidFill>
                  <a:latin typeface="Arial"/>
                </a:rPr>
                <a:t>D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A0CA8F0-5F0F-4293-925B-E44B78448C78}"/>
              </a:ext>
            </a:extLst>
          </p:cNvPr>
          <p:cNvGrpSpPr/>
          <p:nvPr/>
        </p:nvGrpSpPr>
        <p:grpSpPr>
          <a:xfrm>
            <a:off x="8409077" y="5560474"/>
            <a:ext cx="506323" cy="506323"/>
            <a:chOff x="3733800" y="2008277"/>
            <a:chExt cx="506323" cy="506323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2C14033-5421-4DF0-B89C-B73B2C1F8023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C58AE8C-3C86-472C-8A27-551A4AABFFDD}"/>
                </a:ext>
              </a:extLst>
            </p:cNvPr>
            <p:cNvSpPr txBox="1"/>
            <p:nvPr/>
          </p:nvSpPr>
          <p:spPr>
            <a:xfrm>
              <a:off x="3760877" y="208228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6627881-ADFB-4655-9268-C1BDE89753E3}"/>
              </a:ext>
            </a:extLst>
          </p:cNvPr>
          <p:cNvGrpSpPr/>
          <p:nvPr/>
        </p:nvGrpSpPr>
        <p:grpSpPr>
          <a:xfrm>
            <a:off x="6365297" y="6075635"/>
            <a:ext cx="506323" cy="506323"/>
            <a:chOff x="3733800" y="2008277"/>
            <a:chExt cx="506323" cy="506323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9FB7B61-D82E-4FF7-A2A5-CD1103730DFD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07DA9B7-5968-47D3-B7E0-71261CE3BF17}"/>
                </a:ext>
              </a:extLst>
            </p:cNvPr>
            <p:cNvSpPr txBox="1"/>
            <p:nvPr/>
          </p:nvSpPr>
          <p:spPr>
            <a:xfrm>
              <a:off x="3760877" y="208228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AU" dirty="0">
                  <a:solidFill>
                    <a:srgbClr val="000000"/>
                  </a:solidFill>
                  <a:latin typeface="Arial"/>
                </a:rPr>
                <a:t>H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9FF30CC-AB40-4EDB-AD17-4499D2A71511}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6618459" y="5878420"/>
            <a:ext cx="432638" cy="197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898D990-BB8E-40C6-B3F5-69ED4FB08A19}"/>
              </a:ext>
            </a:extLst>
          </p:cNvPr>
          <p:cNvSpPr txBox="1"/>
          <p:nvPr/>
        </p:nvSpPr>
        <p:spPr>
          <a:xfrm>
            <a:off x="228600" y="4187259"/>
            <a:ext cx="4339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Is S, B, A, D, C, E, F, G, H a BFS Order?</a:t>
            </a:r>
          </a:p>
          <a:p>
            <a:r>
              <a:rPr lang="en-AU" dirty="0">
                <a:solidFill>
                  <a:srgbClr val="00B050"/>
                </a:solidFill>
              </a:rPr>
              <a:t>Yes!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7A974D1-451D-4501-AE94-EEF93BFC32C3}"/>
              </a:ext>
            </a:extLst>
          </p:cNvPr>
          <p:cNvSpPr txBox="1"/>
          <p:nvPr/>
        </p:nvSpPr>
        <p:spPr>
          <a:xfrm>
            <a:off x="201876" y="5616242"/>
            <a:ext cx="4352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Is S, A, C, G, F, B, D, E, H a DFS Order?</a:t>
            </a:r>
          </a:p>
          <a:p>
            <a:r>
              <a:rPr lang="en-AU" dirty="0">
                <a:solidFill>
                  <a:srgbClr val="FF0000"/>
                </a:solidFill>
              </a:rPr>
              <a:t>No!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67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Graph Traversal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2597B33-DDF5-47BD-901D-50541B876F22}"/>
              </a:ext>
            </a:extLst>
          </p:cNvPr>
          <p:cNvGrpSpPr/>
          <p:nvPr/>
        </p:nvGrpSpPr>
        <p:grpSpPr>
          <a:xfrm>
            <a:off x="3810000" y="250372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97E027C-1261-4B98-B2F3-795B32A290D7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ED532A-23E8-412C-82D0-B39EE33F445F}"/>
                </a:ext>
              </a:extLst>
            </p:cNvPr>
            <p:cNvSpPr txBox="1"/>
            <p:nvPr/>
          </p:nvSpPr>
          <p:spPr>
            <a:xfrm>
              <a:off x="3791915" y="208228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AU" dirty="0">
                  <a:solidFill>
                    <a:srgbClr val="000000"/>
                  </a:solidFill>
                  <a:latin typeface="Arial"/>
                </a:rPr>
                <a:t>v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5F-D076-4763-9AA3-18E63D1913E3}"/>
              </a:ext>
            </a:extLst>
          </p:cNvPr>
          <p:cNvCxnSpPr>
            <a:stCxn id="6" idx="3"/>
          </p:cNvCxnSpPr>
          <p:nvPr/>
        </p:nvCxnSpPr>
        <p:spPr>
          <a:xfrm flipH="1">
            <a:off x="2357783" y="2935895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3AAF0D4-7A48-48BF-83DC-5B409DC0E1E2}"/>
              </a:ext>
            </a:extLst>
          </p:cNvPr>
          <p:cNvCxnSpPr>
            <a:stCxn id="6" idx="5"/>
          </p:cNvCxnSpPr>
          <p:nvPr/>
        </p:nvCxnSpPr>
        <p:spPr>
          <a:xfrm>
            <a:off x="4242174" y="2935895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8F0090-D57E-4C60-ADF1-5C2F5D1E1C52}"/>
              </a:ext>
            </a:extLst>
          </p:cNvPr>
          <p:cNvGrpSpPr/>
          <p:nvPr/>
        </p:nvGrpSpPr>
        <p:grpSpPr>
          <a:xfrm>
            <a:off x="2110133" y="323864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E7A5314-A278-48E1-89C7-693A4B86E7ED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D0F8B52-A2A7-4955-AA9A-1E1943F63CD7}"/>
                </a:ext>
              </a:extLst>
            </p:cNvPr>
            <p:cNvSpPr txBox="1"/>
            <p:nvPr/>
          </p:nvSpPr>
          <p:spPr>
            <a:xfrm>
              <a:off x="3739182" y="2082284"/>
              <a:ext cx="389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A</a:t>
              </a: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9A90C8-FCC9-409B-ABBD-91B2F26D0C93}"/>
              </a:ext>
            </a:extLst>
          </p:cNvPr>
          <p:cNvCxnSpPr>
            <a:cxnSpLocks/>
            <a:stCxn id="11" idx="5"/>
            <a:endCxn id="22" idx="0"/>
          </p:cNvCxnSpPr>
          <p:nvPr/>
        </p:nvCxnSpPr>
        <p:spPr>
          <a:xfrm>
            <a:off x="2542307" y="3670818"/>
            <a:ext cx="839679" cy="258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515B9E7-0E4C-4439-82B3-745E1A03A176}"/>
              </a:ext>
            </a:extLst>
          </p:cNvPr>
          <p:cNvGrpSpPr/>
          <p:nvPr/>
        </p:nvGrpSpPr>
        <p:grpSpPr>
          <a:xfrm>
            <a:off x="3179220" y="385495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A89DE31-5B09-4EF9-847A-B3DE94B2E85C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0AEE389-BC39-4F68-B8D0-D7FEFBE8866C}"/>
                </a:ext>
              </a:extLst>
            </p:cNvPr>
            <p:cNvSpPr txBox="1"/>
            <p:nvPr/>
          </p:nvSpPr>
          <p:spPr>
            <a:xfrm>
              <a:off x="3760877" y="208228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AU" dirty="0">
                  <a:solidFill>
                    <a:srgbClr val="000000"/>
                  </a:solidFill>
                  <a:latin typeface="Arial"/>
                </a:rPr>
                <a:t>C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EC5ECA8-E6AB-4B3A-B94B-9A0075F340FE}"/>
              </a:ext>
            </a:extLst>
          </p:cNvPr>
          <p:cNvCxnSpPr>
            <a:stCxn id="21" idx="3"/>
            <a:endCxn id="34" idx="0"/>
          </p:cNvCxnSpPr>
          <p:nvPr/>
        </p:nvCxnSpPr>
        <p:spPr>
          <a:xfrm flipH="1">
            <a:off x="2687145" y="4287130"/>
            <a:ext cx="566224" cy="101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464D778-8053-4FA2-A994-AB8CFF845627}"/>
              </a:ext>
            </a:extLst>
          </p:cNvPr>
          <p:cNvCxnSpPr>
            <a:stCxn id="21" idx="5"/>
            <a:endCxn id="31" idx="0"/>
          </p:cNvCxnSpPr>
          <p:nvPr/>
        </p:nvCxnSpPr>
        <p:spPr>
          <a:xfrm>
            <a:off x="3611394" y="4287130"/>
            <a:ext cx="626828" cy="101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EDCCC07-5D02-4BA2-A6D9-AE6E582DF076}"/>
              </a:ext>
            </a:extLst>
          </p:cNvPr>
          <p:cNvGrpSpPr/>
          <p:nvPr/>
        </p:nvGrpSpPr>
        <p:grpSpPr>
          <a:xfrm>
            <a:off x="5814017" y="322016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E95DECB-F2E4-47F9-A11F-EEF47F0578F3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CBA388F-F684-424E-AE0E-90C1C7B8B48D}"/>
                </a:ext>
              </a:extLst>
            </p:cNvPr>
            <p:cNvSpPr txBox="1"/>
            <p:nvPr/>
          </p:nvSpPr>
          <p:spPr>
            <a:xfrm>
              <a:off x="3760877" y="208228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AU" dirty="0">
                  <a:solidFill>
                    <a:srgbClr val="000000"/>
                  </a:solidFill>
                  <a:latin typeface="Arial"/>
                </a:rPr>
                <a:t>B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A1E414F-9E68-442C-8A55-5FC75090947C}"/>
              </a:ext>
            </a:extLst>
          </p:cNvPr>
          <p:cNvCxnSpPr>
            <a:stCxn id="26" idx="3"/>
            <a:endCxn id="43" idx="0"/>
          </p:cNvCxnSpPr>
          <p:nvPr/>
        </p:nvCxnSpPr>
        <p:spPr>
          <a:xfrm flipH="1">
            <a:off x="5457422" y="3652342"/>
            <a:ext cx="430744" cy="202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3F16204-F642-4756-AE2B-4FA09209C952}"/>
              </a:ext>
            </a:extLst>
          </p:cNvPr>
          <p:cNvCxnSpPr>
            <a:endCxn id="47" idx="0"/>
          </p:cNvCxnSpPr>
          <p:nvPr/>
        </p:nvCxnSpPr>
        <p:spPr>
          <a:xfrm>
            <a:off x="6247984" y="3449480"/>
            <a:ext cx="663010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265040E-5E2C-4647-B971-269D372A4840}"/>
              </a:ext>
            </a:extLst>
          </p:cNvPr>
          <p:cNvGrpSpPr/>
          <p:nvPr/>
        </p:nvGrpSpPr>
        <p:grpSpPr>
          <a:xfrm>
            <a:off x="3985060" y="4388356"/>
            <a:ext cx="506323" cy="506323"/>
            <a:chOff x="3733800" y="2008277"/>
            <a:chExt cx="506323" cy="506323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B2603A3-8A76-4ED8-B709-E1881EDC762D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7480D6F-3D14-4178-999A-CDD6E1B3923D}"/>
                </a:ext>
              </a:extLst>
            </p:cNvPr>
            <p:cNvSpPr txBox="1"/>
            <p:nvPr/>
          </p:nvSpPr>
          <p:spPr>
            <a:xfrm>
              <a:off x="3760877" y="2082284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AU" dirty="0">
                  <a:solidFill>
                    <a:srgbClr val="000000"/>
                  </a:solidFill>
                  <a:latin typeface="Arial"/>
                </a:rPr>
                <a:t>G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FD2F39E-4868-48C8-82C5-17A485CDC7FF}"/>
              </a:ext>
            </a:extLst>
          </p:cNvPr>
          <p:cNvGrpSpPr/>
          <p:nvPr/>
        </p:nvGrpSpPr>
        <p:grpSpPr>
          <a:xfrm>
            <a:off x="2433983" y="4388356"/>
            <a:ext cx="506323" cy="506323"/>
            <a:chOff x="3733800" y="2008277"/>
            <a:chExt cx="506323" cy="506323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EB9CA7D-F802-42A5-93F7-2864A2654087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D7ED78B-F202-4DEB-B980-1CB92E15D094}"/>
                </a:ext>
              </a:extLst>
            </p:cNvPr>
            <p:cNvSpPr txBox="1"/>
            <p:nvPr/>
          </p:nvSpPr>
          <p:spPr>
            <a:xfrm>
              <a:off x="3760877" y="2082284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AU" dirty="0">
                  <a:solidFill>
                    <a:srgbClr val="000000"/>
                  </a:solidFill>
                  <a:latin typeface="Arial"/>
                </a:rPr>
                <a:t>F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4D91072-3F00-4043-AA3F-D25A9229029C}"/>
              </a:ext>
            </a:extLst>
          </p:cNvPr>
          <p:cNvGrpSpPr/>
          <p:nvPr/>
        </p:nvGrpSpPr>
        <p:grpSpPr>
          <a:xfrm>
            <a:off x="5204260" y="3854956"/>
            <a:ext cx="506323" cy="506323"/>
            <a:chOff x="3733800" y="2008277"/>
            <a:chExt cx="506323" cy="506323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7864F0F-1E89-47C3-9D93-0A2C0BDC5802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7458282-691E-4FE2-9661-C7C439C0AABB}"/>
                </a:ext>
              </a:extLst>
            </p:cNvPr>
            <p:cNvSpPr txBox="1"/>
            <p:nvPr/>
          </p:nvSpPr>
          <p:spPr>
            <a:xfrm>
              <a:off x="3760877" y="208228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AU" dirty="0">
                  <a:solidFill>
                    <a:srgbClr val="000000"/>
                  </a:solidFill>
                  <a:latin typeface="Arial"/>
                </a:rPr>
                <a:t>D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A0CA8F0-5F0F-4293-925B-E44B78448C78}"/>
              </a:ext>
            </a:extLst>
          </p:cNvPr>
          <p:cNvGrpSpPr/>
          <p:nvPr/>
        </p:nvGrpSpPr>
        <p:grpSpPr>
          <a:xfrm>
            <a:off x="6714640" y="3873195"/>
            <a:ext cx="506323" cy="506323"/>
            <a:chOff x="3733800" y="2008277"/>
            <a:chExt cx="506323" cy="506323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2C14033-5421-4DF0-B89C-B73B2C1F8023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C58AE8C-3C86-472C-8A27-551A4AABFFDD}"/>
                </a:ext>
              </a:extLst>
            </p:cNvPr>
            <p:cNvSpPr txBox="1"/>
            <p:nvPr/>
          </p:nvSpPr>
          <p:spPr>
            <a:xfrm>
              <a:off x="3760877" y="208228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6627881-ADFB-4655-9268-C1BDE89753E3}"/>
              </a:ext>
            </a:extLst>
          </p:cNvPr>
          <p:cNvGrpSpPr/>
          <p:nvPr/>
        </p:nvGrpSpPr>
        <p:grpSpPr>
          <a:xfrm>
            <a:off x="4670860" y="4388356"/>
            <a:ext cx="506323" cy="506323"/>
            <a:chOff x="3733800" y="2008277"/>
            <a:chExt cx="506323" cy="506323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9FB7B61-D82E-4FF7-A2A5-CD1103730DFD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07DA9B7-5968-47D3-B7E0-71261CE3BF17}"/>
                </a:ext>
              </a:extLst>
            </p:cNvPr>
            <p:cNvSpPr txBox="1"/>
            <p:nvPr/>
          </p:nvSpPr>
          <p:spPr>
            <a:xfrm>
              <a:off x="3760877" y="208228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AU" dirty="0">
                  <a:solidFill>
                    <a:srgbClr val="000000"/>
                  </a:solidFill>
                  <a:latin typeface="Arial"/>
                </a:rPr>
                <a:t>H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9FF30CC-AB40-4EDB-AD17-4499D2A71511}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4924022" y="4191141"/>
            <a:ext cx="432638" cy="197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B9590B0-C0FD-4E3D-BB83-DA99F79AAD18}"/>
              </a:ext>
            </a:extLst>
          </p:cNvPr>
          <p:cNvGrpSpPr/>
          <p:nvPr/>
        </p:nvGrpSpPr>
        <p:grpSpPr>
          <a:xfrm>
            <a:off x="3969782" y="334876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C6C0F-174D-4B3E-BE07-63F407163FC3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45592C3-C484-46DF-9133-F8AAC9AD85CC}"/>
                </a:ext>
              </a:extLst>
            </p:cNvPr>
            <p:cNvSpPr txBox="1"/>
            <p:nvPr/>
          </p:nvSpPr>
          <p:spPr>
            <a:xfrm>
              <a:off x="3760877" y="208228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J</a:t>
              </a:r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517C62-3C52-425D-9808-58219CFA17B8}"/>
              </a:ext>
            </a:extLst>
          </p:cNvPr>
          <p:cNvCxnSpPr>
            <a:cxnSpLocks/>
          </p:cNvCxnSpPr>
          <p:nvPr/>
        </p:nvCxnSpPr>
        <p:spPr>
          <a:xfrm>
            <a:off x="4096372" y="2995182"/>
            <a:ext cx="97866" cy="356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B51C549-24FB-4AB4-9436-F686CDD234C8}"/>
              </a:ext>
            </a:extLst>
          </p:cNvPr>
          <p:cNvCxnSpPr>
            <a:endCxn id="54" idx="0"/>
          </p:cNvCxnSpPr>
          <p:nvPr/>
        </p:nvCxnSpPr>
        <p:spPr>
          <a:xfrm flipH="1">
            <a:off x="3557675" y="4894543"/>
            <a:ext cx="566224" cy="101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A0A6332-26B3-46F7-BBAE-8A8C14FAE286}"/>
              </a:ext>
            </a:extLst>
          </p:cNvPr>
          <p:cNvGrpSpPr/>
          <p:nvPr/>
        </p:nvGrpSpPr>
        <p:grpSpPr>
          <a:xfrm>
            <a:off x="3304513" y="4995769"/>
            <a:ext cx="506323" cy="506323"/>
            <a:chOff x="3733800" y="2008277"/>
            <a:chExt cx="506323" cy="506323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588D959-3C73-403B-A4CE-3A027D23F7D8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4EDE63B-0C4F-46E3-84DC-1277E3D0F45F}"/>
                </a:ext>
              </a:extLst>
            </p:cNvPr>
            <p:cNvSpPr txBox="1"/>
            <p:nvPr/>
          </p:nvSpPr>
          <p:spPr>
            <a:xfrm>
              <a:off x="3760877" y="2082284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3667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9144000" cy="4572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Introduction to Graphs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rgbClr val="00B050"/>
                </a:solidFill>
                <a:latin typeface="CMSS10"/>
              </a:rPr>
              <a:t>Graph Traversal Algorithms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rgbClr val="00B050"/>
                </a:solidFill>
                <a:latin typeface="CMSS10"/>
              </a:rPr>
              <a:t>Breadth First Search (BFS)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chemeClr val="tx1"/>
                </a:solidFill>
                <a:latin typeface="CMSS10"/>
              </a:rPr>
              <a:t>Depth First Search (DFS)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chemeClr val="tx1"/>
                </a:solidFill>
                <a:latin typeface="CMSS10"/>
              </a:rPr>
              <a:t>Applications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200" dirty="0">
                <a:latin typeface="CMSS10"/>
              </a:rPr>
              <a:t>Shortest Path Problem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rgbClr val="000000"/>
                </a:solidFill>
                <a:latin typeface="CMSS10"/>
              </a:rPr>
              <a:t>Breadth First Search (for unweighted graphs)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rgbClr val="000000"/>
                </a:solidFill>
                <a:latin typeface="CMSS10"/>
              </a:rPr>
              <a:t>Dijkstra’s algorithm (for weighted graphs with non-negative weights)</a:t>
            </a:r>
            <a:endParaRPr lang="en-AU" dirty="0">
              <a:solidFill>
                <a:srgbClr val="00B0F0"/>
              </a:solidFill>
              <a:latin typeface="CG 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311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traight Connector 73"/>
          <p:cNvCxnSpPr>
            <a:stCxn id="42" idx="4"/>
            <a:endCxn id="41" idx="0"/>
          </p:cNvCxnSpPr>
          <p:nvPr/>
        </p:nvCxnSpPr>
        <p:spPr>
          <a:xfrm>
            <a:off x="4520362" y="3532277"/>
            <a:ext cx="4109" cy="988407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7" idx="0"/>
            <a:endCxn id="39" idx="2"/>
          </p:cNvCxnSpPr>
          <p:nvPr/>
        </p:nvCxnSpPr>
        <p:spPr>
          <a:xfrm flipH="1" flipV="1">
            <a:off x="8596560" y="3447466"/>
            <a:ext cx="69788" cy="1002268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7" idx="1"/>
            <a:endCxn id="30" idx="6"/>
          </p:cNvCxnSpPr>
          <p:nvPr/>
        </p:nvCxnSpPr>
        <p:spPr>
          <a:xfrm flipH="1" flipV="1">
            <a:off x="7364323" y="4628889"/>
            <a:ext cx="1126336" cy="5511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Breadth First Search (BFS)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513477" y="442485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95059" y="449885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cxnSp>
        <p:nvCxnSpPr>
          <p:cNvPr id="16" name="Straight Connector 15"/>
          <p:cNvCxnSpPr>
            <a:stCxn id="28" idx="4"/>
            <a:endCxn id="12" idx="0"/>
          </p:cNvCxnSpPr>
          <p:nvPr/>
        </p:nvCxnSpPr>
        <p:spPr>
          <a:xfrm>
            <a:off x="5766639" y="3510450"/>
            <a:ext cx="0" cy="914400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513477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95059" y="30781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6858000" y="43757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39582" y="44497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32" name="Oval 31"/>
          <p:cNvSpPr/>
          <p:nvPr/>
        </p:nvSpPr>
        <p:spPr>
          <a:xfrm>
            <a:off x="6781800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63382" y="307813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</a:t>
            </a:r>
          </a:p>
        </p:txBody>
      </p:sp>
      <p:sp>
        <p:nvSpPr>
          <p:cNvPr id="36" name="Oval 35"/>
          <p:cNvSpPr/>
          <p:nvPr/>
        </p:nvSpPr>
        <p:spPr>
          <a:xfrm>
            <a:off x="8409077" y="43757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490659" y="44497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</a:t>
            </a:r>
          </a:p>
        </p:txBody>
      </p:sp>
      <p:sp>
        <p:nvSpPr>
          <p:cNvPr id="38" name="Oval 37"/>
          <p:cNvSpPr/>
          <p:nvPr/>
        </p:nvSpPr>
        <p:spPr>
          <a:xfrm>
            <a:off x="8332877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414459" y="30781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</a:t>
            </a:r>
          </a:p>
        </p:txBody>
      </p:sp>
      <p:sp>
        <p:nvSpPr>
          <p:cNvPr id="40" name="Oval 39"/>
          <p:cNvSpPr/>
          <p:nvPr/>
        </p:nvSpPr>
        <p:spPr>
          <a:xfrm>
            <a:off x="4267200" y="444667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48782" y="452068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4267200" y="302595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48782" y="309996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cxnSp>
        <p:nvCxnSpPr>
          <p:cNvPr id="46" name="Straight Connector 45"/>
          <p:cNvCxnSpPr>
            <a:stCxn id="30" idx="2"/>
            <a:endCxn id="12" idx="6"/>
          </p:cNvCxnSpPr>
          <p:nvPr/>
        </p:nvCxnSpPr>
        <p:spPr>
          <a:xfrm flipH="1">
            <a:off x="6019800" y="4628889"/>
            <a:ext cx="838200" cy="49123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2" idx="7"/>
            <a:endCxn id="32" idx="3"/>
          </p:cNvCxnSpPr>
          <p:nvPr/>
        </p:nvCxnSpPr>
        <p:spPr>
          <a:xfrm flipV="1">
            <a:off x="5945651" y="3436301"/>
            <a:ext cx="910298" cy="1062698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cxnSpLocks/>
            <a:stCxn id="30" idx="7"/>
            <a:endCxn id="38" idx="3"/>
          </p:cNvCxnSpPr>
          <p:nvPr/>
        </p:nvCxnSpPr>
        <p:spPr>
          <a:xfrm flipV="1">
            <a:off x="7290174" y="3436301"/>
            <a:ext cx="1116852" cy="1013575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32" idx="6"/>
            <a:endCxn id="38" idx="2"/>
          </p:cNvCxnSpPr>
          <p:nvPr/>
        </p:nvCxnSpPr>
        <p:spPr>
          <a:xfrm>
            <a:off x="7288123" y="3257289"/>
            <a:ext cx="1044754" cy="0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42" idx="6"/>
            <a:endCxn id="28" idx="2"/>
          </p:cNvCxnSpPr>
          <p:nvPr/>
        </p:nvCxnSpPr>
        <p:spPr>
          <a:xfrm flipV="1">
            <a:off x="4773523" y="3257289"/>
            <a:ext cx="739954" cy="21827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219200" y="513341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Discovered: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485900" y="5802868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Visited:</a:t>
            </a:r>
          </a:p>
        </p:txBody>
      </p: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4038600" cy="3581400"/>
          </a:xfrm>
        </p:spPr>
        <p:txBody>
          <a:bodyPr>
            <a:noAutofit/>
          </a:bodyPr>
          <a:lstStyle/>
          <a:p>
            <a:r>
              <a:rPr lang="en-AU" sz="1600" dirty="0">
                <a:latin typeface="CG Times" pitchFamily="18" charset="0"/>
              </a:rPr>
              <a:t>Initialize a list called Discovered and insert the source node A in it</a:t>
            </a:r>
          </a:p>
          <a:p>
            <a:r>
              <a:rPr lang="en-AU" sz="1600" dirty="0">
                <a:latin typeface="CG Times" pitchFamily="18" charset="0"/>
              </a:rPr>
              <a:t>While Discovered is not empty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Get the first vertex v from the Discovered List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For each adjacent edge  (</a:t>
            </a:r>
            <a:r>
              <a:rPr lang="en-AU" sz="1600" dirty="0" err="1">
                <a:solidFill>
                  <a:schemeClr val="tx1"/>
                </a:solidFill>
                <a:latin typeface="CG Times" pitchFamily="18" charset="0"/>
              </a:rPr>
              <a:t>v,u</a:t>
            </a:r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)</a:t>
            </a:r>
          </a:p>
          <a:p>
            <a:pPr lvl="2"/>
            <a:r>
              <a:rPr lang="en-AU" sz="1600" dirty="0">
                <a:latin typeface="CG Times" pitchFamily="18" charset="0"/>
              </a:rPr>
              <a:t>If u is not discovered or visited</a:t>
            </a:r>
          </a:p>
          <a:p>
            <a:pPr lvl="3"/>
            <a:r>
              <a:rPr lang="en-AU" sz="1600" dirty="0">
                <a:latin typeface="CG Times" pitchFamily="18" charset="0"/>
              </a:rPr>
              <a:t>Insert u at the end of Discovered list</a:t>
            </a:r>
            <a:endParaRPr lang="en-AU" sz="1600" dirty="0">
              <a:solidFill>
                <a:schemeClr val="tx1"/>
              </a:solidFill>
              <a:latin typeface="CG Times" pitchFamily="18" charset="0"/>
            </a:endParaRP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Move v from Discovered to Visited</a:t>
            </a:r>
          </a:p>
          <a:p>
            <a:endParaRPr lang="en-AU" sz="1600" dirty="0">
              <a:latin typeface="CG Times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628900" y="5106959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A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276600" y="51054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924300" y="51054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C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572000" y="5106959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E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219700" y="51054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F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867400" y="51054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515100" y="51054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G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162800" y="51054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H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677804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A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336308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991968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C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653316" y="578324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E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92" name="Down Arrow 91"/>
          <p:cNvSpPr/>
          <p:nvPr/>
        </p:nvSpPr>
        <p:spPr>
          <a:xfrm>
            <a:off x="5595059" y="2546927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1" name="Down Arrow 100"/>
          <p:cNvSpPr/>
          <p:nvPr/>
        </p:nvSpPr>
        <p:spPr>
          <a:xfrm>
            <a:off x="5486400" y="4070927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2" name="Down Arrow 101"/>
          <p:cNvSpPr/>
          <p:nvPr/>
        </p:nvSpPr>
        <p:spPr>
          <a:xfrm>
            <a:off x="4434571" y="2546927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Down Arrow 102"/>
          <p:cNvSpPr/>
          <p:nvPr/>
        </p:nvSpPr>
        <p:spPr>
          <a:xfrm>
            <a:off x="6829360" y="3994727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Down Arrow 103"/>
          <p:cNvSpPr/>
          <p:nvPr/>
        </p:nvSpPr>
        <p:spPr>
          <a:xfrm>
            <a:off x="6858000" y="2470727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ectangle 104"/>
          <p:cNvSpPr/>
          <p:nvPr/>
        </p:nvSpPr>
        <p:spPr>
          <a:xfrm>
            <a:off x="5320352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F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06" name="Down Arrow 105"/>
          <p:cNvSpPr/>
          <p:nvPr/>
        </p:nvSpPr>
        <p:spPr>
          <a:xfrm>
            <a:off x="4262991" y="4041793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Rectangle 106"/>
          <p:cNvSpPr/>
          <p:nvPr/>
        </p:nvSpPr>
        <p:spPr>
          <a:xfrm>
            <a:off x="5968052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08" name="Down Arrow 107"/>
          <p:cNvSpPr/>
          <p:nvPr/>
        </p:nvSpPr>
        <p:spPr>
          <a:xfrm>
            <a:off x="8475911" y="2573085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9" name="Rectangle 108"/>
          <p:cNvSpPr/>
          <p:nvPr/>
        </p:nvSpPr>
        <p:spPr>
          <a:xfrm>
            <a:off x="6618596" y="578324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G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10" name="Down Arrow 109"/>
          <p:cNvSpPr/>
          <p:nvPr/>
        </p:nvSpPr>
        <p:spPr>
          <a:xfrm>
            <a:off x="8743820" y="3994727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1" name="Rectangle 110"/>
          <p:cNvSpPr/>
          <p:nvPr/>
        </p:nvSpPr>
        <p:spPr>
          <a:xfrm>
            <a:off x="7277100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H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7314959" y="107450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7342277" y="16969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972032" y="11430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Discovered: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041858" y="1765493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Visited: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5867400" y="1034792"/>
            <a:ext cx="2465477" cy="1251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365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0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0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0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7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7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28" grpId="0" animBg="1"/>
      <p:bldP spid="28" grpId="1" animBg="1"/>
      <p:bldP spid="30" grpId="0" animBg="1"/>
      <p:bldP spid="30" grpId="1" animBg="1"/>
      <p:bldP spid="32" grpId="0" animBg="1"/>
      <p:bldP spid="32" grpId="1" animBg="1"/>
      <p:bldP spid="36" grpId="0" animBg="1"/>
      <p:bldP spid="36" grpId="1" animBg="1"/>
      <p:bldP spid="38" grpId="0" animBg="1"/>
      <p:bldP spid="38" grpId="1" animBg="1"/>
      <p:bldP spid="40" grpId="0" animBg="1"/>
      <p:bldP spid="40" grpId="1" animBg="1"/>
      <p:bldP spid="42" grpId="0" animBg="1"/>
      <p:bldP spid="42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9" grpId="0" animBg="1"/>
      <p:bldP spid="90" grpId="0" animBg="1"/>
      <p:bldP spid="91" grpId="0" animBg="1"/>
      <p:bldP spid="92" grpId="0" animBg="1"/>
      <p:bldP spid="92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6" grpId="0" animBg="1"/>
      <p:bldP spid="106" grpId="1" animBg="1"/>
      <p:bldP spid="107" grpId="0" animBg="1"/>
      <p:bldP spid="108" grpId="0" animBg="1"/>
      <p:bldP spid="108" grpId="1" animBg="1"/>
      <p:bldP spid="109" grpId="0" animBg="1"/>
      <p:bldP spid="110" grpId="0" animBg="1"/>
      <p:bldP spid="110" grpId="1" animBg="1"/>
      <p:bldP spid="111" grpId="0" animBg="1"/>
      <p:bldP spid="112" grpId="0" animBg="1"/>
      <p:bldP spid="113" grpId="0" animBg="1"/>
      <p:bldP spid="113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traight Connector 73"/>
          <p:cNvCxnSpPr>
            <a:stCxn id="42" idx="4"/>
            <a:endCxn id="41" idx="0"/>
          </p:cNvCxnSpPr>
          <p:nvPr/>
        </p:nvCxnSpPr>
        <p:spPr>
          <a:xfrm>
            <a:off x="4520362" y="1747350"/>
            <a:ext cx="4109" cy="988407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7" idx="0"/>
            <a:endCxn id="39" idx="2"/>
          </p:cNvCxnSpPr>
          <p:nvPr/>
        </p:nvCxnSpPr>
        <p:spPr>
          <a:xfrm flipH="1" flipV="1">
            <a:off x="8596560" y="1662539"/>
            <a:ext cx="69788" cy="1002268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7" idx="1"/>
            <a:endCxn id="30" idx="6"/>
          </p:cNvCxnSpPr>
          <p:nvPr/>
        </p:nvCxnSpPr>
        <p:spPr>
          <a:xfrm flipH="1" flipV="1">
            <a:off x="7364323" y="2843962"/>
            <a:ext cx="1126336" cy="5511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Breadth First Search (BFS)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513477" y="263992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95059" y="271393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cxnSp>
        <p:nvCxnSpPr>
          <p:cNvPr id="16" name="Straight Connector 15"/>
          <p:cNvCxnSpPr>
            <a:stCxn id="28" idx="4"/>
            <a:endCxn id="12" idx="0"/>
          </p:cNvCxnSpPr>
          <p:nvPr/>
        </p:nvCxnSpPr>
        <p:spPr>
          <a:xfrm>
            <a:off x="5766639" y="1725523"/>
            <a:ext cx="0" cy="914400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513477" y="12192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95059" y="129320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6858000" y="25908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39582" y="266480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32" name="Oval 31"/>
          <p:cNvSpPr/>
          <p:nvPr/>
        </p:nvSpPr>
        <p:spPr>
          <a:xfrm>
            <a:off x="6781800" y="12192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63382" y="129320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</a:t>
            </a:r>
          </a:p>
        </p:txBody>
      </p:sp>
      <p:sp>
        <p:nvSpPr>
          <p:cNvPr id="36" name="Oval 35"/>
          <p:cNvSpPr/>
          <p:nvPr/>
        </p:nvSpPr>
        <p:spPr>
          <a:xfrm>
            <a:off x="8409077" y="25908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490659" y="26648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</a:t>
            </a:r>
          </a:p>
        </p:txBody>
      </p:sp>
      <p:sp>
        <p:nvSpPr>
          <p:cNvPr id="38" name="Oval 37"/>
          <p:cNvSpPr/>
          <p:nvPr/>
        </p:nvSpPr>
        <p:spPr>
          <a:xfrm>
            <a:off x="8332877" y="12192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414459" y="129320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</a:t>
            </a:r>
          </a:p>
        </p:txBody>
      </p:sp>
      <p:sp>
        <p:nvSpPr>
          <p:cNvPr id="40" name="Oval 39"/>
          <p:cNvSpPr/>
          <p:nvPr/>
        </p:nvSpPr>
        <p:spPr>
          <a:xfrm>
            <a:off x="4267200" y="266175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48782" y="273575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4267200" y="12410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48782" y="13150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cxnSp>
        <p:nvCxnSpPr>
          <p:cNvPr id="46" name="Straight Connector 45"/>
          <p:cNvCxnSpPr>
            <a:stCxn id="30" idx="2"/>
            <a:endCxn id="12" idx="6"/>
          </p:cNvCxnSpPr>
          <p:nvPr/>
        </p:nvCxnSpPr>
        <p:spPr>
          <a:xfrm flipH="1">
            <a:off x="6019800" y="2843962"/>
            <a:ext cx="838200" cy="49123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2" idx="7"/>
            <a:endCxn id="32" idx="3"/>
          </p:cNvCxnSpPr>
          <p:nvPr/>
        </p:nvCxnSpPr>
        <p:spPr>
          <a:xfrm flipV="1">
            <a:off x="5945651" y="1651374"/>
            <a:ext cx="910298" cy="1062698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cxnSpLocks/>
            <a:stCxn id="30" idx="7"/>
            <a:endCxn id="38" idx="3"/>
          </p:cNvCxnSpPr>
          <p:nvPr/>
        </p:nvCxnSpPr>
        <p:spPr>
          <a:xfrm flipV="1">
            <a:off x="7290174" y="1651374"/>
            <a:ext cx="1116852" cy="1013575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32" idx="6"/>
            <a:endCxn id="38" idx="2"/>
          </p:cNvCxnSpPr>
          <p:nvPr/>
        </p:nvCxnSpPr>
        <p:spPr>
          <a:xfrm>
            <a:off x="7288123" y="1472362"/>
            <a:ext cx="1044754" cy="0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42" idx="6"/>
            <a:endCxn id="28" idx="2"/>
          </p:cNvCxnSpPr>
          <p:nvPr/>
        </p:nvCxnSpPr>
        <p:spPr>
          <a:xfrm flipV="1">
            <a:off x="4773523" y="1472362"/>
            <a:ext cx="739954" cy="21827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4038600" cy="3581400"/>
          </a:xfrm>
        </p:spPr>
        <p:txBody>
          <a:bodyPr>
            <a:noAutofit/>
          </a:bodyPr>
          <a:lstStyle/>
          <a:p>
            <a:r>
              <a:rPr lang="en-AU" sz="1600" dirty="0">
                <a:latin typeface="CG Times" pitchFamily="18" charset="0"/>
              </a:rPr>
              <a:t>Initialize a list called Discovered and insert the source node A in it</a:t>
            </a:r>
          </a:p>
          <a:p>
            <a:r>
              <a:rPr lang="en-AU" sz="1600" dirty="0">
                <a:latin typeface="CG Times" pitchFamily="18" charset="0"/>
              </a:rPr>
              <a:t>While Discovered is not empty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Get the first vertex v from the Discovered List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For each edge (</a:t>
            </a:r>
            <a:r>
              <a:rPr lang="en-AU" sz="1600" dirty="0" err="1">
                <a:solidFill>
                  <a:schemeClr val="tx1"/>
                </a:solidFill>
                <a:latin typeface="CG Times" pitchFamily="18" charset="0"/>
              </a:rPr>
              <a:t>v,u</a:t>
            </a:r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)</a:t>
            </a:r>
          </a:p>
          <a:p>
            <a:pPr lvl="2"/>
            <a:r>
              <a:rPr lang="en-AU" sz="1600" dirty="0">
                <a:latin typeface="CG Times" pitchFamily="18" charset="0"/>
              </a:rPr>
              <a:t>If u is not discovered or visited</a:t>
            </a:r>
          </a:p>
          <a:p>
            <a:pPr lvl="3"/>
            <a:r>
              <a:rPr lang="en-AU" sz="1600" dirty="0">
                <a:latin typeface="CG Times" pitchFamily="18" charset="0"/>
              </a:rPr>
              <a:t>Insert u at the end of Discovered list</a:t>
            </a:r>
            <a:endParaRPr lang="en-AU" sz="1600" dirty="0">
              <a:solidFill>
                <a:schemeClr val="tx1"/>
              </a:solidFill>
              <a:latin typeface="CG Times" pitchFamily="18" charset="0"/>
            </a:endParaRP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Move v from Discovered to Visited</a:t>
            </a:r>
          </a:p>
          <a:p>
            <a:endParaRPr lang="en-AU" sz="1600" dirty="0">
              <a:latin typeface="CG Times" pitchFamily="18" charset="0"/>
            </a:endParaRPr>
          </a:p>
        </p:txBody>
      </p:sp>
      <p:sp>
        <p:nvSpPr>
          <p:cNvPr id="62" name="Content Placeholder 3">
            <a:extLst>
              <a:ext uri="{FF2B5EF4-FFF2-40B4-BE49-F238E27FC236}">
                <a16:creationId xmlns:a16="http://schemas.microsoft.com/office/drawing/2014/main" id="{ABDDA1B9-896A-4680-87EA-1539396593BD}"/>
              </a:ext>
            </a:extLst>
          </p:cNvPr>
          <p:cNvSpPr txBox="1">
            <a:spLocks/>
          </p:cNvSpPr>
          <p:nvPr/>
        </p:nvSpPr>
        <p:spPr>
          <a:xfrm>
            <a:off x="254329" y="4060646"/>
            <a:ext cx="8188906" cy="230531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600" dirty="0">
                <a:latin typeface="CMSS10"/>
              </a:rPr>
              <a:t>Assuming adjacency list representation.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MSS10"/>
              </a:rPr>
              <a:t>Time Complexity:</a:t>
            </a:r>
          </a:p>
          <a:p>
            <a:r>
              <a:rPr lang="en-AU" sz="1800" dirty="0">
                <a:latin typeface="CMSS10"/>
              </a:rPr>
              <a:t>Each vertex visited at most once</a:t>
            </a:r>
          </a:p>
          <a:p>
            <a:r>
              <a:rPr lang="en-AU" sz="1800" dirty="0">
                <a:latin typeface="CMSS10"/>
              </a:rPr>
              <a:t>Each edge accessed at most twice (once when u is visited once when v is visited)</a:t>
            </a:r>
          </a:p>
          <a:p>
            <a:r>
              <a:rPr lang="en-AU" sz="1800" dirty="0">
                <a:latin typeface="CMSS10"/>
              </a:rPr>
              <a:t>Total cost: O(V+E)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MSS10"/>
              </a:rPr>
              <a:t>Space Complexity:</a:t>
            </a:r>
          </a:p>
          <a:p>
            <a:r>
              <a:rPr lang="en-AU" sz="1800" dirty="0">
                <a:latin typeface="CMSS10"/>
              </a:rPr>
              <a:t>O(V  + E) </a:t>
            </a:r>
          </a:p>
        </p:txBody>
      </p:sp>
    </p:spTree>
    <p:extLst>
      <p:ext uri="{BB962C8B-B14F-4D97-AF65-F5344CB8AC3E}">
        <p14:creationId xmlns:p14="http://schemas.microsoft.com/office/powerpoint/2010/main" val="369062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9144000" cy="4572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Introduction to Graphs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rgbClr val="00B050"/>
                </a:solidFill>
                <a:latin typeface="CMSS10"/>
              </a:rPr>
              <a:t>Graph Traversal Algorithms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Breadth First Search (BFS)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rgbClr val="00B050"/>
                </a:solidFill>
                <a:latin typeface="CMSS10"/>
              </a:rPr>
              <a:t>Depth First Search (DFS)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chemeClr val="tx1"/>
                </a:solidFill>
                <a:latin typeface="CMSS10"/>
              </a:rPr>
              <a:t>Applications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200" dirty="0">
                <a:latin typeface="CMSS10"/>
              </a:rPr>
              <a:t>Shortest Path Problem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rgbClr val="000000"/>
                </a:solidFill>
                <a:latin typeface="CMSS10"/>
              </a:rPr>
              <a:t>Breadth First Search (for unweighted graphs)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rgbClr val="000000"/>
                </a:solidFill>
                <a:latin typeface="CMSS10"/>
              </a:rPr>
              <a:t>Dijkstra’s algorithm (for weighted graphs with non-negative weights)</a:t>
            </a:r>
            <a:endParaRPr lang="en-AU" dirty="0">
              <a:solidFill>
                <a:srgbClr val="00B0F0"/>
              </a:solidFill>
              <a:latin typeface="CG 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791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traight Connector 73"/>
          <p:cNvCxnSpPr>
            <a:stCxn id="42" idx="4"/>
            <a:endCxn id="41" idx="0"/>
          </p:cNvCxnSpPr>
          <p:nvPr/>
        </p:nvCxnSpPr>
        <p:spPr>
          <a:xfrm>
            <a:off x="4520362" y="3532277"/>
            <a:ext cx="4109" cy="988407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7" idx="0"/>
            <a:endCxn id="39" idx="2"/>
          </p:cNvCxnSpPr>
          <p:nvPr/>
        </p:nvCxnSpPr>
        <p:spPr>
          <a:xfrm flipH="1" flipV="1">
            <a:off x="8596560" y="3447466"/>
            <a:ext cx="69788" cy="1002268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7" idx="1"/>
            <a:endCxn id="30" idx="6"/>
          </p:cNvCxnSpPr>
          <p:nvPr/>
        </p:nvCxnSpPr>
        <p:spPr>
          <a:xfrm flipH="1" flipV="1">
            <a:off x="7364323" y="4628889"/>
            <a:ext cx="1126336" cy="5511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Depth First Search (DFS)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513477" y="442485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95059" y="449885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cxnSp>
        <p:nvCxnSpPr>
          <p:cNvPr id="16" name="Straight Connector 15"/>
          <p:cNvCxnSpPr>
            <a:stCxn id="28" idx="4"/>
            <a:endCxn id="12" idx="0"/>
          </p:cNvCxnSpPr>
          <p:nvPr/>
        </p:nvCxnSpPr>
        <p:spPr>
          <a:xfrm>
            <a:off x="5766639" y="3510450"/>
            <a:ext cx="0" cy="914400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513477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95059" y="30781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6858000" y="43757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39582" y="44497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32" name="Oval 31"/>
          <p:cNvSpPr/>
          <p:nvPr/>
        </p:nvSpPr>
        <p:spPr>
          <a:xfrm>
            <a:off x="6781800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63382" y="307813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</a:t>
            </a:r>
          </a:p>
        </p:txBody>
      </p:sp>
      <p:sp>
        <p:nvSpPr>
          <p:cNvPr id="36" name="Oval 35"/>
          <p:cNvSpPr/>
          <p:nvPr/>
        </p:nvSpPr>
        <p:spPr>
          <a:xfrm>
            <a:off x="8409077" y="43757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490659" y="44497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</a:t>
            </a:r>
          </a:p>
        </p:txBody>
      </p:sp>
      <p:sp>
        <p:nvSpPr>
          <p:cNvPr id="38" name="Oval 37"/>
          <p:cNvSpPr/>
          <p:nvPr/>
        </p:nvSpPr>
        <p:spPr>
          <a:xfrm>
            <a:off x="8332877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414459" y="30781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</a:t>
            </a:r>
          </a:p>
        </p:txBody>
      </p:sp>
      <p:sp>
        <p:nvSpPr>
          <p:cNvPr id="40" name="Oval 39"/>
          <p:cNvSpPr/>
          <p:nvPr/>
        </p:nvSpPr>
        <p:spPr>
          <a:xfrm>
            <a:off x="4267200" y="444667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48782" y="452068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4267200" y="302595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48782" y="309996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cxnSp>
        <p:nvCxnSpPr>
          <p:cNvPr id="46" name="Straight Connector 45"/>
          <p:cNvCxnSpPr>
            <a:stCxn id="30" idx="2"/>
            <a:endCxn id="12" idx="6"/>
          </p:cNvCxnSpPr>
          <p:nvPr/>
        </p:nvCxnSpPr>
        <p:spPr>
          <a:xfrm flipH="1">
            <a:off x="6019800" y="4628889"/>
            <a:ext cx="838200" cy="49123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2" idx="7"/>
            <a:endCxn id="32" idx="3"/>
          </p:cNvCxnSpPr>
          <p:nvPr/>
        </p:nvCxnSpPr>
        <p:spPr>
          <a:xfrm flipV="1">
            <a:off x="5945651" y="3436301"/>
            <a:ext cx="910298" cy="1062698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cxnSpLocks/>
            <a:stCxn id="30" idx="7"/>
            <a:endCxn id="38" idx="3"/>
          </p:cNvCxnSpPr>
          <p:nvPr/>
        </p:nvCxnSpPr>
        <p:spPr>
          <a:xfrm flipV="1">
            <a:off x="7290174" y="3436301"/>
            <a:ext cx="1116852" cy="1013575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32" idx="6"/>
            <a:endCxn id="38" idx="2"/>
          </p:cNvCxnSpPr>
          <p:nvPr/>
        </p:nvCxnSpPr>
        <p:spPr>
          <a:xfrm>
            <a:off x="7288123" y="3257289"/>
            <a:ext cx="1044754" cy="0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42" idx="6"/>
            <a:endCxn id="28" idx="2"/>
          </p:cNvCxnSpPr>
          <p:nvPr/>
        </p:nvCxnSpPr>
        <p:spPr>
          <a:xfrm flipV="1">
            <a:off x="4773523" y="3257289"/>
            <a:ext cx="739954" cy="21827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485900" y="5802868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Visited:</a:t>
            </a:r>
          </a:p>
        </p:txBody>
      </p: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4038600" cy="3581400"/>
          </a:xfrm>
        </p:spPr>
        <p:txBody>
          <a:bodyPr>
            <a:noAutofit/>
          </a:bodyPr>
          <a:lstStyle/>
          <a:p>
            <a:r>
              <a:rPr lang="en-AU" sz="1600" dirty="0">
                <a:latin typeface="CG Times" pitchFamily="18" charset="0"/>
              </a:rPr>
              <a:t>DFS(A)</a:t>
            </a:r>
          </a:p>
          <a:p>
            <a:pPr marL="0" indent="0">
              <a:buNone/>
            </a:pPr>
            <a:endParaRPr lang="en-AU" sz="1600" dirty="0">
              <a:latin typeface="CG Times" pitchFamily="18" charset="0"/>
            </a:endParaRPr>
          </a:p>
          <a:p>
            <a:r>
              <a:rPr lang="en-AU" sz="1600" dirty="0">
                <a:latin typeface="CG Times" pitchFamily="18" charset="0"/>
              </a:rPr>
              <a:t>function  DFS(v):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Mark u as Visited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For each adjacent edge (</a:t>
            </a:r>
            <a:r>
              <a:rPr lang="en-AU" sz="1600" dirty="0" err="1">
                <a:solidFill>
                  <a:schemeClr val="tx1"/>
                </a:solidFill>
                <a:latin typeface="CG Times" pitchFamily="18" charset="0"/>
              </a:rPr>
              <a:t>v,u</a:t>
            </a:r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)</a:t>
            </a:r>
          </a:p>
          <a:p>
            <a:pPr lvl="2"/>
            <a:r>
              <a:rPr lang="en-AU" sz="1600" dirty="0">
                <a:latin typeface="CG Times" pitchFamily="18" charset="0"/>
              </a:rPr>
              <a:t>If u is not visited</a:t>
            </a:r>
          </a:p>
          <a:p>
            <a:pPr lvl="3"/>
            <a:r>
              <a:rPr lang="en-AU" sz="1600" dirty="0">
                <a:latin typeface="CG Times" pitchFamily="18" charset="0"/>
              </a:rPr>
              <a:t>DFS(u)</a:t>
            </a:r>
            <a:endParaRPr lang="en-AU" sz="1600" dirty="0">
              <a:solidFill>
                <a:schemeClr val="tx1"/>
              </a:solidFill>
              <a:latin typeface="CG Times" pitchFamily="18" charset="0"/>
            </a:endParaRPr>
          </a:p>
          <a:p>
            <a:endParaRPr lang="en-AU" sz="1600" dirty="0">
              <a:latin typeface="CG Times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677804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A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336308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991968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E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653316" y="578324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G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92" name="Down Arrow 91"/>
          <p:cNvSpPr/>
          <p:nvPr/>
        </p:nvSpPr>
        <p:spPr>
          <a:xfrm>
            <a:off x="5595059" y="2546927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1" name="Down Arrow 100"/>
          <p:cNvSpPr/>
          <p:nvPr/>
        </p:nvSpPr>
        <p:spPr>
          <a:xfrm>
            <a:off x="5486400" y="4070927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2" name="Down Arrow 101"/>
          <p:cNvSpPr/>
          <p:nvPr/>
        </p:nvSpPr>
        <p:spPr>
          <a:xfrm>
            <a:off x="4434571" y="2546927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Down Arrow 102"/>
          <p:cNvSpPr/>
          <p:nvPr/>
        </p:nvSpPr>
        <p:spPr>
          <a:xfrm>
            <a:off x="6829360" y="3994727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Down Arrow 103"/>
          <p:cNvSpPr/>
          <p:nvPr/>
        </p:nvSpPr>
        <p:spPr>
          <a:xfrm>
            <a:off x="6858000" y="2470727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ectangle 104"/>
          <p:cNvSpPr/>
          <p:nvPr/>
        </p:nvSpPr>
        <p:spPr>
          <a:xfrm>
            <a:off x="5320352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H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06" name="Down Arrow 105"/>
          <p:cNvSpPr/>
          <p:nvPr/>
        </p:nvSpPr>
        <p:spPr>
          <a:xfrm>
            <a:off x="4262991" y="4041793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Rectangle 106"/>
          <p:cNvSpPr/>
          <p:nvPr/>
        </p:nvSpPr>
        <p:spPr>
          <a:xfrm>
            <a:off x="5968052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F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08" name="Down Arrow 107"/>
          <p:cNvSpPr/>
          <p:nvPr/>
        </p:nvSpPr>
        <p:spPr>
          <a:xfrm>
            <a:off x="8475911" y="2573085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9" name="Rectangle 108"/>
          <p:cNvSpPr/>
          <p:nvPr/>
        </p:nvSpPr>
        <p:spPr>
          <a:xfrm>
            <a:off x="6618596" y="578324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C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10" name="Down Arrow 109"/>
          <p:cNvSpPr/>
          <p:nvPr/>
        </p:nvSpPr>
        <p:spPr>
          <a:xfrm>
            <a:off x="8743820" y="3994727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1" name="Rectangle 110"/>
          <p:cNvSpPr/>
          <p:nvPr/>
        </p:nvSpPr>
        <p:spPr>
          <a:xfrm>
            <a:off x="7277100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7418477" y="132247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118058" y="1390973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Visited: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5867400" y="1034792"/>
            <a:ext cx="2465477" cy="1251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83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3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7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8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90" grpId="0" animBg="1"/>
      <p:bldP spid="91" grpId="0" animBg="1"/>
      <p:bldP spid="92" grpId="0" animBg="1"/>
      <p:bldP spid="92" grpId="1" animBg="1"/>
      <p:bldP spid="92" grpId="2" animBg="1"/>
      <p:bldP spid="92" grpId="3" animBg="1"/>
      <p:bldP spid="92" grpId="4" animBg="1"/>
      <p:bldP spid="101" grpId="0" animBg="1"/>
      <p:bldP spid="101" grpId="1" animBg="1"/>
      <p:bldP spid="101" grpId="2" animBg="1"/>
      <p:bldP spid="101" grpId="3" animBg="1"/>
      <p:bldP spid="102" grpId="0" animBg="1"/>
      <p:bldP spid="102" grpId="1" animBg="1"/>
      <p:bldP spid="102" grpId="2" animBg="1"/>
      <p:bldP spid="102" grpId="3" animBg="1"/>
      <p:bldP spid="103" grpId="0" animBg="1"/>
      <p:bldP spid="103" grpId="1" animBg="1"/>
      <p:bldP spid="103" grpId="2" animBg="1"/>
      <p:bldP spid="103" grpId="3" animBg="1"/>
      <p:bldP spid="104" grpId="0" animBg="1"/>
      <p:bldP spid="104" grpId="1" animBg="1"/>
      <p:bldP spid="105" grpId="0" animBg="1"/>
      <p:bldP spid="106" grpId="0" animBg="1"/>
      <p:bldP spid="106" grpId="1" animBg="1"/>
      <p:bldP spid="107" grpId="0" animBg="1"/>
      <p:bldP spid="108" grpId="0" animBg="1"/>
      <p:bldP spid="108" grpId="1" animBg="1"/>
      <p:bldP spid="108" grpId="2" animBg="1"/>
      <p:bldP spid="108" grpId="3" animBg="1"/>
      <p:bldP spid="108" grpId="4" animBg="1"/>
      <p:bldP spid="108" grpId="5" animBg="1"/>
      <p:bldP spid="109" grpId="0" animBg="1"/>
      <p:bldP spid="110" grpId="0" animBg="1"/>
      <p:bldP spid="110" grpId="1" animBg="1"/>
      <p:bldP spid="1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traight Connector 73"/>
          <p:cNvCxnSpPr>
            <a:cxnSpLocks/>
            <a:stCxn id="42" idx="4"/>
            <a:endCxn id="41" idx="0"/>
          </p:cNvCxnSpPr>
          <p:nvPr/>
        </p:nvCxnSpPr>
        <p:spPr>
          <a:xfrm>
            <a:off x="4367962" y="1671150"/>
            <a:ext cx="4109" cy="988407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7" idx="0"/>
            <a:endCxn id="39" idx="2"/>
          </p:cNvCxnSpPr>
          <p:nvPr/>
        </p:nvCxnSpPr>
        <p:spPr>
          <a:xfrm flipH="1" flipV="1">
            <a:off x="8444160" y="1586339"/>
            <a:ext cx="69788" cy="1002268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7" idx="1"/>
            <a:endCxn id="30" idx="6"/>
          </p:cNvCxnSpPr>
          <p:nvPr/>
        </p:nvCxnSpPr>
        <p:spPr>
          <a:xfrm flipH="1" flipV="1">
            <a:off x="7211923" y="2767762"/>
            <a:ext cx="1126336" cy="5511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Depth First </a:t>
            </a:r>
            <a:r>
              <a:rPr lang="en-AU">
                <a:latin typeface="Arial Black" panose="020B0A04020102020204" pitchFamily="34" charset="0"/>
              </a:rPr>
              <a:t>Search (DFS</a:t>
            </a:r>
            <a:r>
              <a:rPr lang="en-AU" dirty="0">
                <a:latin typeface="Arial Black" panose="020B0A04020102020204" pitchFamily="34" charset="0"/>
              </a:rPr>
              <a:t>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361077" y="256372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42659" y="263773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cxnSp>
        <p:nvCxnSpPr>
          <p:cNvPr id="16" name="Straight Connector 15"/>
          <p:cNvCxnSpPr>
            <a:stCxn id="28" idx="4"/>
            <a:endCxn id="12" idx="0"/>
          </p:cNvCxnSpPr>
          <p:nvPr/>
        </p:nvCxnSpPr>
        <p:spPr>
          <a:xfrm>
            <a:off x="5614239" y="1649323"/>
            <a:ext cx="0" cy="914400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361077" y="11430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42659" y="121700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6705600" y="2514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787182" y="258860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32" name="Oval 31"/>
          <p:cNvSpPr/>
          <p:nvPr/>
        </p:nvSpPr>
        <p:spPr>
          <a:xfrm>
            <a:off x="6629400" y="11430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10982" y="121700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</a:t>
            </a:r>
          </a:p>
        </p:txBody>
      </p:sp>
      <p:sp>
        <p:nvSpPr>
          <p:cNvPr id="36" name="Oval 35"/>
          <p:cNvSpPr/>
          <p:nvPr/>
        </p:nvSpPr>
        <p:spPr>
          <a:xfrm>
            <a:off x="8256677" y="2514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38259" y="25886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</a:t>
            </a:r>
          </a:p>
        </p:txBody>
      </p:sp>
      <p:sp>
        <p:nvSpPr>
          <p:cNvPr id="38" name="Oval 37"/>
          <p:cNvSpPr/>
          <p:nvPr/>
        </p:nvSpPr>
        <p:spPr>
          <a:xfrm>
            <a:off x="8180477" y="11430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62059" y="121700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</a:t>
            </a:r>
          </a:p>
        </p:txBody>
      </p:sp>
      <p:sp>
        <p:nvSpPr>
          <p:cNvPr id="40" name="Oval 39"/>
          <p:cNvSpPr/>
          <p:nvPr/>
        </p:nvSpPr>
        <p:spPr>
          <a:xfrm>
            <a:off x="4114800" y="258555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96382" y="265955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4114800" y="11648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96382" y="12388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cxnSp>
        <p:nvCxnSpPr>
          <p:cNvPr id="46" name="Straight Connector 45"/>
          <p:cNvCxnSpPr>
            <a:stCxn id="30" idx="2"/>
            <a:endCxn id="12" idx="6"/>
          </p:cNvCxnSpPr>
          <p:nvPr/>
        </p:nvCxnSpPr>
        <p:spPr>
          <a:xfrm flipH="1">
            <a:off x="5867400" y="2767762"/>
            <a:ext cx="838200" cy="49123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2" idx="7"/>
            <a:endCxn id="32" idx="3"/>
          </p:cNvCxnSpPr>
          <p:nvPr/>
        </p:nvCxnSpPr>
        <p:spPr>
          <a:xfrm flipV="1">
            <a:off x="5793251" y="1575174"/>
            <a:ext cx="910298" cy="1062698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cxnSpLocks/>
            <a:stCxn id="30" idx="7"/>
            <a:endCxn id="38" idx="3"/>
          </p:cNvCxnSpPr>
          <p:nvPr/>
        </p:nvCxnSpPr>
        <p:spPr>
          <a:xfrm flipV="1">
            <a:off x="7137774" y="1575174"/>
            <a:ext cx="1116852" cy="1013575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32" idx="6"/>
            <a:endCxn id="38" idx="2"/>
          </p:cNvCxnSpPr>
          <p:nvPr/>
        </p:nvCxnSpPr>
        <p:spPr>
          <a:xfrm>
            <a:off x="7135723" y="1396162"/>
            <a:ext cx="1044754" cy="0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42" idx="6"/>
            <a:endCxn id="28" idx="2"/>
          </p:cNvCxnSpPr>
          <p:nvPr/>
        </p:nvCxnSpPr>
        <p:spPr>
          <a:xfrm flipV="1">
            <a:off x="4621123" y="1396162"/>
            <a:ext cx="739954" cy="21827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4038600" cy="3581400"/>
          </a:xfrm>
        </p:spPr>
        <p:txBody>
          <a:bodyPr>
            <a:noAutofit/>
          </a:bodyPr>
          <a:lstStyle/>
          <a:p>
            <a:r>
              <a:rPr lang="en-AU" sz="1600" dirty="0">
                <a:latin typeface="CG Times" pitchFamily="18" charset="0"/>
              </a:rPr>
              <a:t>DFS(A)</a:t>
            </a:r>
          </a:p>
          <a:p>
            <a:pPr marL="0" indent="0">
              <a:buNone/>
            </a:pPr>
            <a:endParaRPr lang="en-AU" sz="1600" dirty="0">
              <a:latin typeface="CG Times" pitchFamily="18" charset="0"/>
            </a:endParaRPr>
          </a:p>
          <a:p>
            <a:r>
              <a:rPr lang="en-AU" sz="1600" dirty="0">
                <a:latin typeface="CG Times" pitchFamily="18" charset="0"/>
              </a:rPr>
              <a:t>function  DFS(v):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Mark u as Visited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For each edge (</a:t>
            </a:r>
            <a:r>
              <a:rPr lang="en-AU" sz="1600" dirty="0" err="1">
                <a:solidFill>
                  <a:schemeClr val="tx1"/>
                </a:solidFill>
                <a:latin typeface="CG Times" pitchFamily="18" charset="0"/>
              </a:rPr>
              <a:t>v,u</a:t>
            </a:r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)</a:t>
            </a:r>
          </a:p>
          <a:p>
            <a:pPr lvl="2"/>
            <a:r>
              <a:rPr lang="en-AU" sz="1600" dirty="0">
                <a:latin typeface="CG Times" pitchFamily="18" charset="0"/>
              </a:rPr>
              <a:t>If u is not visited</a:t>
            </a:r>
          </a:p>
          <a:p>
            <a:pPr lvl="3"/>
            <a:r>
              <a:rPr lang="en-AU" sz="1600" dirty="0">
                <a:latin typeface="CG Times" pitchFamily="18" charset="0"/>
              </a:rPr>
              <a:t>DFS(u)</a:t>
            </a:r>
            <a:endParaRPr lang="en-AU" sz="1600" dirty="0">
              <a:solidFill>
                <a:schemeClr val="tx1"/>
              </a:solidFill>
              <a:latin typeface="CG Times" pitchFamily="18" charset="0"/>
            </a:endParaRPr>
          </a:p>
          <a:p>
            <a:endParaRPr lang="en-AU" sz="1600" dirty="0">
              <a:latin typeface="CG Times" pitchFamily="18" charset="0"/>
            </a:endParaRPr>
          </a:p>
        </p:txBody>
      </p:sp>
      <p:sp>
        <p:nvSpPr>
          <p:cNvPr id="50" name="Content Placeholder 3">
            <a:extLst>
              <a:ext uri="{FF2B5EF4-FFF2-40B4-BE49-F238E27FC236}">
                <a16:creationId xmlns:a16="http://schemas.microsoft.com/office/drawing/2014/main" id="{85E0A878-73FA-4A86-AECB-B1E3404F92B0}"/>
              </a:ext>
            </a:extLst>
          </p:cNvPr>
          <p:cNvSpPr txBox="1">
            <a:spLocks/>
          </p:cNvSpPr>
          <p:nvPr/>
        </p:nvSpPr>
        <p:spPr>
          <a:xfrm>
            <a:off x="273508" y="3771769"/>
            <a:ext cx="8188906" cy="230531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600" dirty="0">
                <a:latin typeface="CMSS10"/>
              </a:rPr>
              <a:t>Assuming adjacency list representation.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MSS10"/>
              </a:rPr>
              <a:t>Time Complexity:</a:t>
            </a:r>
          </a:p>
          <a:p>
            <a:r>
              <a:rPr lang="en-AU" sz="1800" dirty="0">
                <a:latin typeface="CMSS10"/>
              </a:rPr>
              <a:t>Each vertex visited at most once</a:t>
            </a:r>
          </a:p>
          <a:p>
            <a:r>
              <a:rPr lang="en-AU" sz="1800" dirty="0">
                <a:latin typeface="CMSS10"/>
              </a:rPr>
              <a:t>Each edge accessed at most twice (once when u is visited once when v is visited)</a:t>
            </a:r>
          </a:p>
          <a:p>
            <a:r>
              <a:rPr lang="en-AU" sz="1800" dirty="0">
                <a:latin typeface="CMSS10"/>
              </a:rPr>
              <a:t>Total cost: O(V+E)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MSS10"/>
              </a:rPr>
              <a:t>Space Complexity:</a:t>
            </a:r>
          </a:p>
          <a:p>
            <a:r>
              <a:rPr lang="en-AU" sz="1800" dirty="0">
                <a:latin typeface="CMSS10"/>
              </a:rPr>
              <a:t>O(V  + E) </a:t>
            </a:r>
          </a:p>
        </p:txBody>
      </p:sp>
    </p:spTree>
    <p:extLst>
      <p:ext uri="{BB962C8B-B14F-4D97-AF65-F5344CB8AC3E}">
        <p14:creationId xmlns:p14="http://schemas.microsoft.com/office/powerpoint/2010/main" val="176977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9144000" cy="4572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Introduction to Graphs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rgbClr val="00B050"/>
                </a:solidFill>
                <a:latin typeface="CMSS10"/>
              </a:rPr>
              <a:t>Graph Traversal Algorithms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Breadth First Search (BFS)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Depth First Search (DFS)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rgbClr val="00B050"/>
                </a:solidFill>
                <a:latin typeface="CMSS10"/>
              </a:rPr>
              <a:t>Applications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200" dirty="0">
                <a:latin typeface="CMSS10"/>
              </a:rPr>
              <a:t>Shortest Path Problem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rgbClr val="000000"/>
                </a:solidFill>
                <a:latin typeface="CMSS10"/>
              </a:rPr>
              <a:t>Breadth First Search (for unweighted graphs)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rgbClr val="000000"/>
                </a:solidFill>
                <a:latin typeface="CMSS10"/>
              </a:rPr>
              <a:t>Dijkstra’s algorithm (for weighted graphs with non-negative weights)</a:t>
            </a:r>
            <a:endParaRPr lang="en-AU" dirty="0">
              <a:solidFill>
                <a:srgbClr val="00B0F0"/>
              </a:solidFill>
              <a:latin typeface="CG 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8320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Applications of DFS and BFS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990600"/>
            <a:ext cx="83820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dirty="0">
                <a:latin typeface="CG Times" pitchFamily="18" charset="0"/>
              </a:rPr>
              <a:t>The algorithms we saw can also be applied on directed graphs.</a:t>
            </a:r>
          </a:p>
          <a:p>
            <a:pPr marL="0" indent="0">
              <a:buNone/>
            </a:pPr>
            <a:r>
              <a:rPr lang="en-AU" sz="1800" dirty="0">
                <a:latin typeface="CG Times" pitchFamily="18" charset="0"/>
              </a:rPr>
              <a:t>BFS and DFS have a wide variety of applications</a:t>
            </a:r>
          </a:p>
          <a:p>
            <a:r>
              <a:rPr lang="en-AU" sz="1800" dirty="0">
                <a:latin typeface="CG Times" pitchFamily="18" charset="0"/>
              </a:rPr>
              <a:t>Reachability</a:t>
            </a:r>
          </a:p>
          <a:p>
            <a:r>
              <a:rPr lang="en-AU" sz="1800" dirty="0">
                <a:latin typeface="CG Times" pitchFamily="18" charset="0"/>
              </a:rPr>
              <a:t>Finding all connected components</a:t>
            </a:r>
          </a:p>
          <a:p>
            <a:r>
              <a:rPr lang="en-AU" sz="1800" dirty="0">
                <a:latin typeface="CG Times" pitchFamily="18" charset="0"/>
              </a:rPr>
              <a:t>Finding cycles</a:t>
            </a:r>
          </a:p>
          <a:p>
            <a:r>
              <a:rPr lang="en-AU" sz="1800" dirty="0">
                <a:latin typeface="CG Times" pitchFamily="18" charset="0"/>
              </a:rPr>
              <a:t>Topological sort (week 11)</a:t>
            </a:r>
          </a:p>
          <a:p>
            <a:r>
              <a:rPr lang="en-AU" sz="1800" dirty="0">
                <a:latin typeface="CG Times" pitchFamily="18" charset="0"/>
              </a:rPr>
              <a:t>Shortest paths on unweighted graphs</a:t>
            </a:r>
          </a:p>
          <a:p>
            <a:r>
              <a:rPr lang="en-AU" sz="1800" dirty="0">
                <a:latin typeface="CG Times" pitchFamily="18" charset="0"/>
              </a:rPr>
              <a:t>…  </a:t>
            </a:r>
          </a:p>
          <a:p>
            <a:pPr marL="0" indent="0">
              <a:buNone/>
            </a:pPr>
            <a:r>
              <a:rPr lang="en-AU" sz="1800" dirty="0">
                <a:latin typeface="CG Times" pitchFamily="18" charset="0"/>
              </a:rPr>
              <a:t>More details are given in unit notes and tutorials</a:t>
            </a:r>
          </a:p>
          <a:p>
            <a:pPr lvl="1"/>
            <a:endParaRPr lang="en-AU" sz="1800" dirty="0">
              <a:latin typeface="CG Times" pitchFamily="18" charset="0"/>
            </a:endParaRPr>
          </a:p>
          <a:p>
            <a:endParaRPr lang="en-AU" sz="1800" dirty="0">
              <a:latin typeface="CG Times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A1CCA4-2038-4B4B-91A3-60A21F5D9E5E}"/>
              </a:ext>
            </a:extLst>
          </p:cNvPr>
          <p:cNvCxnSpPr>
            <a:cxnSpLocks/>
            <a:stCxn id="23" idx="4"/>
            <a:endCxn id="22" idx="0"/>
          </p:cNvCxnSpPr>
          <p:nvPr/>
        </p:nvCxnSpPr>
        <p:spPr>
          <a:xfrm>
            <a:off x="4166439" y="4846988"/>
            <a:ext cx="4109" cy="988407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74BE50-ACEE-4533-A7A0-698AE339A3E7}"/>
              </a:ext>
            </a:extLst>
          </p:cNvPr>
          <p:cNvCxnSpPr>
            <a:stCxn id="18" idx="0"/>
            <a:endCxn id="20" idx="2"/>
          </p:cNvCxnSpPr>
          <p:nvPr/>
        </p:nvCxnSpPr>
        <p:spPr>
          <a:xfrm flipH="1" flipV="1">
            <a:off x="8242637" y="4762177"/>
            <a:ext cx="69788" cy="1002268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3DAB1D1-E2E1-4716-BB25-511F4FDF855E}"/>
              </a:ext>
            </a:extLst>
          </p:cNvPr>
          <p:cNvCxnSpPr>
            <a:stCxn id="18" idx="1"/>
            <a:endCxn id="13" idx="6"/>
          </p:cNvCxnSpPr>
          <p:nvPr/>
        </p:nvCxnSpPr>
        <p:spPr>
          <a:xfrm flipH="1" flipV="1">
            <a:off x="7010400" y="5943600"/>
            <a:ext cx="1126336" cy="5511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25E28C5B-3129-4DD4-AC40-319CB7F61ACD}"/>
              </a:ext>
            </a:extLst>
          </p:cNvPr>
          <p:cNvSpPr/>
          <p:nvPr/>
        </p:nvSpPr>
        <p:spPr>
          <a:xfrm>
            <a:off x="5159554" y="5739561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B1587A-0C98-4DC7-AAE4-26F46DF3BCD4}"/>
              </a:ext>
            </a:extLst>
          </p:cNvPr>
          <p:cNvSpPr txBox="1"/>
          <p:nvPr/>
        </p:nvSpPr>
        <p:spPr>
          <a:xfrm>
            <a:off x="5241136" y="58135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344370-7B5A-4B31-A31E-88A339C05514}"/>
              </a:ext>
            </a:extLst>
          </p:cNvPr>
          <p:cNvCxnSpPr>
            <a:stCxn id="11" idx="4"/>
            <a:endCxn id="8" idx="0"/>
          </p:cNvCxnSpPr>
          <p:nvPr/>
        </p:nvCxnSpPr>
        <p:spPr>
          <a:xfrm>
            <a:off x="5412716" y="4825161"/>
            <a:ext cx="0" cy="914400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9992AD1-5C56-4A79-98B2-DBD87B3B5329}"/>
              </a:ext>
            </a:extLst>
          </p:cNvPr>
          <p:cNvSpPr/>
          <p:nvPr/>
        </p:nvSpPr>
        <p:spPr>
          <a:xfrm>
            <a:off x="5159554" y="4318838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EB1230-6849-45F6-9B63-EC29008D98B7}"/>
              </a:ext>
            </a:extLst>
          </p:cNvPr>
          <p:cNvSpPr txBox="1"/>
          <p:nvPr/>
        </p:nvSpPr>
        <p:spPr>
          <a:xfrm>
            <a:off x="5241136" y="439284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73048BE-DA13-440B-97D5-67A9FE9B003E}"/>
              </a:ext>
            </a:extLst>
          </p:cNvPr>
          <p:cNvSpPr/>
          <p:nvPr/>
        </p:nvSpPr>
        <p:spPr>
          <a:xfrm>
            <a:off x="6504077" y="5690438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69B2A0-967E-4D5F-AC94-E3ADF28BB7D6}"/>
              </a:ext>
            </a:extLst>
          </p:cNvPr>
          <p:cNvSpPr txBox="1"/>
          <p:nvPr/>
        </p:nvSpPr>
        <p:spPr>
          <a:xfrm>
            <a:off x="6585659" y="576444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F80511-68A1-4AC4-892C-EA95627D6BE1}"/>
              </a:ext>
            </a:extLst>
          </p:cNvPr>
          <p:cNvSpPr/>
          <p:nvPr/>
        </p:nvSpPr>
        <p:spPr>
          <a:xfrm>
            <a:off x="6427877" y="4318838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9D83FC-A27C-4FE2-8E8C-F4B5D91E2020}"/>
              </a:ext>
            </a:extLst>
          </p:cNvPr>
          <p:cNvSpPr txBox="1"/>
          <p:nvPr/>
        </p:nvSpPr>
        <p:spPr>
          <a:xfrm>
            <a:off x="6509459" y="439284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50A36B4-FB94-46B4-85F5-774D1CDBDEC6}"/>
              </a:ext>
            </a:extLst>
          </p:cNvPr>
          <p:cNvSpPr/>
          <p:nvPr/>
        </p:nvSpPr>
        <p:spPr>
          <a:xfrm>
            <a:off x="8055154" y="5690438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6FFE83-4375-4947-9354-AC8851B95271}"/>
              </a:ext>
            </a:extLst>
          </p:cNvPr>
          <p:cNvSpPr txBox="1"/>
          <p:nvPr/>
        </p:nvSpPr>
        <p:spPr>
          <a:xfrm>
            <a:off x="8136736" y="576444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AAE8AB8-5DB8-470C-8754-233F2DA2B074}"/>
              </a:ext>
            </a:extLst>
          </p:cNvPr>
          <p:cNvSpPr/>
          <p:nvPr/>
        </p:nvSpPr>
        <p:spPr>
          <a:xfrm>
            <a:off x="7978954" y="4318838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4AD75A-93E9-4F88-9DF2-036139FB9E3A}"/>
              </a:ext>
            </a:extLst>
          </p:cNvPr>
          <p:cNvSpPr txBox="1"/>
          <p:nvPr/>
        </p:nvSpPr>
        <p:spPr>
          <a:xfrm>
            <a:off x="8060536" y="439284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C24655C-82E0-43CB-BCC0-5D2B4067D9A7}"/>
              </a:ext>
            </a:extLst>
          </p:cNvPr>
          <p:cNvSpPr/>
          <p:nvPr/>
        </p:nvSpPr>
        <p:spPr>
          <a:xfrm>
            <a:off x="3913277" y="5761388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84EF22-8121-42F9-8F06-0CA3DE551071}"/>
              </a:ext>
            </a:extLst>
          </p:cNvPr>
          <p:cNvSpPr txBox="1"/>
          <p:nvPr/>
        </p:nvSpPr>
        <p:spPr>
          <a:xfrm>
            <a:off x="3994859" y="583539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2BAD178-4DAB-4742-8622-C1AE94373500}"/>
              </a:ext>
            </a:extLst>
          </p:cNvPr>
          <p:cNvSpPr/>
          <p:nvPr/>
        </p:nvSpPr>
        <p:spPr>
          <a:xfrm>
            <a:off x="3913277" y="4340665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E867A8-1D8E-4FAE-B66D-F154C053B3CD}"/>
              </a:ext>
            </a:extLst>
          </p:cNvPr>
          <p:cNvSpPr txBox="1"/>
          <p:nvPr/>
        </p:nvSpPr>
        <p:spPr>
          <a:xfrm>
            <a:off x="3994859" y="441467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BBF9492-D98B-4E80-A999-CC6AAEA93B00}"/>
              </a:ext>
            </a:extLst>
          </p:cNvPr>
          <p:cNvCxnSpPr>
            <a:stCxn id="8" idx="7"/>
            <a:endCxn id="15" idx="3"/>
          </p:cNvCxnSpPr>
          <p:nvPr/>
        </p:nvCxnSpPr>
        <p:spPr>
          <a:xfrm flipV="1">
            <a:off x="5591728" y="4751012"/>
            <a:ext cx="910298" cy="1062698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49ED0D9-ED46-4BFD-9164-B13E0543508F}"/>
              </a:ext>
            </a:extLst>
          </p:cNvPr>
          <p:cNvCxnSpPr>
            <a:stCxn id="23" idx="6"/>
            <a:endCxn id="11" idx="2"/>
          </p:cNvCxnSpPr>
          <p:nvPr/>
        </p:nvCxnSpPr>
        <p:spPr>
          <a:xfrm flipV="1">
            <a:off x="4419600" y="4572000"/>
            <a:ext cx="739954" cy="21827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DE39B8E-E3F8-46A3-B186-24D52EA4841B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5625087" y="4572000"/>
            <a:ext cx="802790" cy="5403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79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FIT2004: Algorithms and Data Structures</a:t>
            </a:r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304800" y="2743200"/>
            <a:ext cx="8153400" cy="1752600"/>
          </a:xfrm>
          <a:prstGeom prst="rect">
            <a:avLst/>
          </a:prstGeom>
        </p:spPr>
        <p:txBody>
          <a:bodyPr vert="horz" anchor="b">
            <a:normAutofit fontScale="85000" lnSpcReduction="100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solidFill>
                  <a:srgbClr val="C00000"/>
                </a:solidFill>
              </a:rPr>
              <a:t>Week 8: Introduction to Graphs and Shortest Path Algorithms</a:t>
            </a:r>
          </a:p>
          <a:p>
            <a:r>
              <a:rPr lang="en-AU" sz="2200" dirty="0">
                <a:solidFill>
                  <a:schemeClr val="tx1"/>
                </a:solidFill>
              </a:rPr>
              <a:t>Lecturer: Muhammad </a:t>
            </a:r>
            <a:r>
              <a:rPr lang="en-AU" sz="2200" b="1" u="sng" dirty="0" err="1">
                <a:solidFill>
                  <a:schemeClr val="tx1"/>
                </a:solidFill>
              </a:rPr>
              <a:t>Aamir</a:t>
            </a:r>
            <a:r>
              <a:rPr lang="en-AU" sz="2200" dirty="0">
                <a:solidFill>
                  <a:schemeClr val="tx1"/>
                </a:solidFill>
              </a:rPr>
              <a:t> Cheema</a:t>
            </a:r>
            <a:endParaRPr lang="en-AU" sz="2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Subtitle 5">
            <a:extLst>
              <a:ext uri="{FF2B5EF4-FFF2-40B4-BE49-F238E27FC236}">
                <a16:creationId xmlns:a16="http://schemas.microsoft.com/office/drawing/2014/main" id="{752A86A6-2FE9-4F37-B7F1-23FC6DCADB79}"/>
              </a:ext>
            </a:extLst>
          </p:cNvPr>
          <p:cNvSpPr txBox="1">
            <a:spLocks/>
          </p:cNvSpPr>
          <p:nvPr/>
        </p:nvSpPr>
        <p:spPr>
          <a:xfrm>
            <a:off x="228600" y="5562600"/>
            <a:ext cx="8686800" cy="1143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AU" sz="1400" b="0" spc="0" dirty="0"/>
          </a:p>
          <a:p>
            <a:pPr algn="just"/>
            <a:r>
              <a:rPr lang="en-AU" sz="1400" b="0" cap="none" spc="0" dirty="0">
                <a:solidFill>
                  <a:schemeClr val="tx1"/>
                </a:solidFill>
              </a:rPr>
              <a:t>These slides are prepared by </a:t>
            </a:r>
            <a:r>
              <a:rPr lang="en-AU" sz="1400" b="0" cap="none" spc="0" dirty="0">
                <a:solidFill>
                  <a:schemeClr val="tx1"/>
                </a:solidFill>
                <a:hlinkClick r:id="rId2"/>
              </a:rPr>
              <a:t>M. A. Cheema </a:t>
            </a:r>
            <a:r>
              <a:rPr lang="en-AU" sz="1400" b="0" cap="none" spc="0" dirty="0">
                <a:solidFill>
                  <a:schemeClr val="tx1"/>
                </a:solidFill>
              </a:rPr>
              <a:t>and are based on the material developed by </a:t>
            </a:r>
            <a:r>
              <a:rPr lang="en-AU" sz="1400" b="0" cap="none" spc="0" dirty="0">
                <a:solidFill>
                  <a:srgbClr val="0070C0"/>
                </a:solidFill>
                <a:hlinkClick r:id="rId3"/>
              </a:rPr>
              <a:t>Arun </a:t>
            </a:r>
            <a:r>
              <a:rPr lang="en-AU" sz="1400" b="0" cap="none" spc="0" dirty="0" err="1">
                <a:solidFill>
                  <a:srgbClr val="0070C0"/>
                </a:solidFill>
                <a:hlinkClick r:id="rId3"/>
              </a:rPr>
              <a:t>Konagurthu</a:t>
            </a:r>
            <a:r>
              <a:rPr lang="en-AU" sz="1400" b="0" cap="none" spc="0" dirty="0">
                <a:solidFill>
                  <a:srgbClr val="0070C0"/>
                </a:solidFill>
                <a:hlinkClick r:id="rId3"/>
              </a:rPr>
              <a:t> </a:t>
            </a:r>
            <a:r>
              <a:rPr lang="en-AU" sz="1400" b="0" cap="none" spc="0" dirty="0">
                <a:solidFill>
                  <a:schemeClr val="tx1"/>
                </a:solidFill>
              </a:rPr>
              <a:t>and </a:t>
            </a:r>
            <a:r>
              <a:rPr lang="en-AU" sz="1400" b="0" cap="none" spc="0" dirty="0">
                <a:solidFill>
                  <a:srgbClr val="0070C0"/>
                </a:solidFill>
                <a:hlinkClick r:id="rId4"/>
              </a:rPr>
              <a:t>Lloyd Allison</a:t>
            </a:r>
            <a:r>
              <a:rPr lang="en-AU" sz="1400" b="0" cap="none" spc="0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38231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9144000" cy="4572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Introduction to Graphs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Graph Traversal Algorithms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Breadth First Search (BFS)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Depth First Search (DFS)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Applications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rgbClr val="00B050"/>
                </a:solidFill>
                <a:latin typeface="CMSS10"/>
              </a:rPr>
              <a:t>Shortest Path Problem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rgbClr val="000000"/>
                </a:solidFill>
                <a:latin typeface="CMSS10"/>
              </a:rPr>
              <a:t>Breadth First Search (for unweighted graphs)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rgbClr val="000000"/>
                </a:solidFill>
                <a:latin typeface="CMSS10"/>
              </a:rPr>
              <a:t>Dijkstra’s algorithm (for weighted graphs with non-negative weights)</a:t>
            </a:r>
            <a:endParaRPr lang="en-AU" dirty="0">
              <a:solidFill>
                <a:srgbClr val="00B0F0"/>
              </a:solidFill>
              <a:latin typeface="CG 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5185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Shortest Path Problem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990600"/>
            <a:ext cx="83820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dirty="0">
                <a:solidFill>
                  <a:srgbClr val="FF0000"/>
                </a:solidFill>
                <a:latin typeface="CG Times" pitchFamily="18" charset="0"/>
              </a:rPr>
              <a:t>Length of a path:</a:t>
            </a:r>
          </a:p>
          <a:p>
            <a:pPr marL="0" indent="0">
              <a:buNone/>
            </a:pPr>
            <a:r>
              <a:rPr lang="en-AU" sz="2400" dirty="0">
                <a:latin typeface="CG Times" pitchFamily="18" charset="0"/>
              </a:rPr>
              <a:t>For </a:t>
            </a:r>
            <a:r>
              <a:rPr lang="en-AU" sz="2400" dirty="0">
                <a:solidFill>
                  <a:srgbClr val="00B050"/>
                </a:solidFill>
                <a:latin typeface="CG Times" pitchFamily="18" charset="0"/>
              </a:rPr>
              <a:t>unweighted graphs</a:t>
            </a:r>
            <a:r>
              <a:rPr lang="en-AU" sz="2400" dirty="0">
                <a:latin typeface="CG Times" pitchFamily="18" charset="0"/>
              </a:rPr>
              <a:t>, the length of a path is the number of edges along the path.</a:t>
            </a:r>
          </a:p>
          <a:p>
            <a:pPr marL="0" indent="0">
              <a:buNone/>
            </a:pPr>
            <a:r>
              <a:rPr lang="en-AU" sz="2400" dirty="0">
                <a:latin typeface="CG Times" pitchFamily="18" charset="0"/>
              </a:rPr>
              <a:t>For </a:t>
            </a:r>
            <a:r>
              <a:rPr lang="en-AU" sz="2400" dirty="0">
                <a:solidFill>
                  <a:srgbClr val="00B050"/>
                </a:solidFill>
                <a:latin typeface="CG Times" pitchFamily="18" charset="0"/>
              </a:rPr>
              <a:t>weighted graphs</a:t>
            </a:r>
            <a:r>
              <a:rPr lang="en-AU" sz="2400" dirty="0">
                <a:latin typeface="CG Times" pitchFamily="18" charset="0"/>
              </a:rPr>
              <a:t>, the length of a path is the sum of weights of the edges along the path.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FF0000"/>
                </a:solidFill>
                <a:latin typeface="CG Times" pitchFamily="18" charset="0"/>
              </a:rPr>
              <a:t>Single sources single target:</a:t>
            </a:r>
          </a:p>
          <a:p>
            <a:pPr marL="0" indent="0">
              <a:buNone/>
            </a:pPr>
            <a:r>
              <a:rPr lang="en-AU" sz="2400" dirty="0">
                <a:latin typeface="CG Times" pitchFamily="18" charset="0"/>
              </a:rPr>
              <a:t>Given a source vertex s and a target vertex t, return the shortest path from s to t.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FF0000"/>
                </a:solidFill>
                <a:latin typeface="CG Times" pitchFamily="18" charset="0"/>
              </a:rPr>
              <a:t>Single source all targets:</a:t>
            </a:r>
          </a:p>
          <a:p>
            <a:pPr marL="0" indent="0">
              <a:buNone/>
            </a:pPr>
            <a:r>
              <a:rPr lang="en-AU" sz="2400" dirty="0">
                <a:latin typeface="CG Times" pitchFamily="18" charset="0"/>
              </a:rPr>
              <a:t>Given a source vertex s, return the shortest paths to every other vertex in the graph.</a:t>
            </a:r>
          </a:p>
          <a:p>
            <a:pPr marL="0" indent="0">
              <a:buNone/>
            </a:pPr>
            <a:r>
              <a:rPr lang="en-AU" sz="2400" dirty="0">
                <a:latin typeface="CG Times" pitchFamily="18" charset="0"/>
              </a:rPr>
              <a:t>We will focus on single source all targets problem because the single source single target problem is subsumed by it.</a:t>
            </a:r>
          </a:p>
          <a:p>
            <a:pPr marL="0" indent="0">
              <a:buNone/>
            </a:pPr>
            <a:endParaRPr lang="en-AU" sz="2400" dirty="0">
              <a:latin typeface="CG 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82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Shortest Path Algorithms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990600"/>
            <a:ext cx="8382000" cy="4572000"/>
          </a:xfrm>
        </p:spPr>
        <p:txBody>
          <a:bodyPr>
            <a:noAutofit/>
          </a:bodyPr>
          <a:lstStyle/>
          <a:p>
            <a:r>
              <a:rPr lang="en-AU" sz="2400" dirty="0">
                <a:solidFill>
                  <a:srgbClr val="00B050"/>
                </a:solidFill>
                <a:latin typeface="CG Times" pitchFamily="18" charset="0"/>
              </a:rPr>
              <a:t>Breadth First Search </a:t>
            </a:r>
            <a:r>
              <a:rPr lang="en-AU" sz="2400" dirty="0">
                <a:solidFill>
                  <a:srgbClr val="FF0000"/>
                </a:solidFill>
                <a:latin typeface="CG Times" pitchFamily="18" charset="0"/>
              </a:rPr>
              <a:t>– (Unweighted graphs)</a:t>
            </a:r>
          </a:p>
          <a:p>
            <a:r>
              <a:rPr lang="en-AU" sz="2400" dirty="0">
                <a:solidFill>
                  <a:srgbClr val="00B050"/>
                </a:solidFill>
                <a:latin typeface="CG Times" pitchFamily="18" charset="0"/>
              </a:rPr>
              <a:t>Dijkstra’s Algorithm </a:t>
            </a:r>
            <a:r>
              <a:rPr lang="en-AU" sz="2400" dirty="0">
                <a:solidFill>
                  <a:srgbClr val="FF0000"/>
                </a:solidFill>
                <a:latin typeface="CG Times" pitchFamily="18" charset="0"/>
              </a:rPr>
              <a:t>– (Weighted graphs with only non-negative weights)</a:t>
            </a:r>
          </a:p>
          <a:p>
            <a:r>
              <a:rPr lang="en-AU" sz="2400" dirty="0">
                <a:solidFill>
                  <a:srgbClr val="00B050"/>
                </a:solidFill>
                <a:latin typeface="CG Times" pitchFamily="18" charset="0"/>
              </a:rPr>
              <a:t>Bellman Ford Algorithm </a:t>
            </a:r>
            <a:r>
              <a:rPr lang="en-AU" sz="2400" dirty="0">
                <a:solidFill>
                  <a:srgbClr val="FF0000"/>
                </a:solidFill>
                <a:latin typeface="CG Times" pitchFamily="18" charset="0"/>
              </a:rPr>
              <a:t>– (Weighted graphs including negative weights)</a:t>
            </a:r>
          </a:p>
        </p:txBody>
      </p:sp>
    </p:spTree>
    <p:extLst>
      <p:ext uri="{BB962C8B-B14F-4D97-AF65-F5344CB8AC3E}">
        <p14:creationId xmlns:p14="http://schemas.microsoft.com/office/powerpoint/2010/main" val="131495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9144000" cy="4572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Introduction to Graphs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Graph Traversal Algorithms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Breadth First Search (BFS)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Depth First Search (DFS)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Applications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rgbClr val="00B050"/>
                </a:solidFill>
                <a:latin typeface="CMSS10"/>
              </a:rPr>
              <a:t>Shortest Path Problem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rgbClr val="00B050"/>
                </a:solidFill>
                <a:latin typeface="CMSS10"/>
              </a:rPr>
              <a:t>Breadth First Search (for unweighted graphs)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rgbClr val="000000"/>
                </a:solidFill>
                <a:latin typeface="CMSS10"/>
              </a:rPr>
              <a:t>Dijkstra’s algorithm (for weighted graphs with non-negative weights)</a:t>
            </a:r>
            <a:endParaRPr lang="en-AU" dirty="0">
              <a:solidFill>
                <a:srgbClr val="00B0F0"/>
              </a:solidFill>
              <a:latin typeface="CG 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2857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/>
          <p:cNvCxnSpPr>
            <a:stCxn id="33" idx="2"/>
            <a:endCxn id="30" idx="0"/>
          </p:cNvCxnSpPr>
          <p:nvPr/>
        </p:nvCxnSpPr>
        <p:spPr>
          <a:xfrm>
            <a:off x="7026247" y="3447466"/>
            <a:ext cx="84915" cy="928261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2" idx="4"/>
            <a:endCxn id="41" idx="0"/>
          </p:cNvCxnSpPr>
          <p:nvPr/>
        </p:nvCxnSpPr>
        <p:spPr>
          <a:xfrm>
            <a:off x="4520362" y="3532277"/>
            <a:ext cx="4109" cy="988407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7" idx="0"/>
            <a:endCxn id="39" idx="2"/>
          </p:cNvCxnSpPr>
          <p:nvPr/>
        </p:nvCxnSpPr>
        <p:spPr>
          <a:xfrm flipH="1" flipV="1">
            <a:off x="8596560" y="3447466"/>
            <a:ext cx="69788" cy="1002268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7" idx="1"/>
            <a:endCxn id="30" idx="6"/>
          </p:cNvCxnSpPr>
          <p:nvPr/>
        </p:nvCxnSpPr>
        <p:spPr>
          <a:xfrm flipH="1" flipV="1">
            <a:off x="7364323" y="4628889"/>
            <a:ext cx="1126336" cy="5511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Breadth First Search (BFS)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513477" y="442485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95059" y="449885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cxnSp>
        <p:nvCxnSpPr>
          <p:cNvPr id="16" name="Straight Connector 15"/>
          <p:cNvCxnSpPr>
            <a:stCxn id="28" idx="4"/>
            <a:endCxn id="12" idx="0"/>
          </p:cNvCxnSpPr>
          <p:nvPr/>
        </p:nvCxnSpPr>
        <p:spPr>
          <a:xfrm>
            <a:off x="5766639" y="3510450"/>
            <a:ext cx="0" cy="914400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513477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95059" y="30781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6858000" y="43757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39582" y="44497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32" name="Oval 31"/>
          <p:cNvSpPr/>
          <p:nvPr/>
        </p:nvSpPr>
        <p:spPr>
          <a:xfrm>
            <a:off x="6781800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63382" y="307813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</a:t>
            </a:r>
          </a:p>
        </p:txBody>
      </p:sp>
      <p:sp>
        <p:nvSpPr>
          <p:cNvPr id="36" name="Oval 35"/>
          <p:cNvSpPr/>
          <p:nvPr/>
        </p:nvSpPr>
        <p:spPr>
          <a:xfrm>
            <a:off x="8409077" y="43757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490659" y="44497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</a:t>
            </a:r>
          </a:p>
        </p:txBody>
      </p:sp>
      <p:sp>
        <p:nvSpPr>
          <p:cNvPr id="38" name="Oval 37"/>
          <p:cNvSpPr/>
          <p:nvPr/>
        </p:nvSpPr>
        <p:spPr>
          <a:xfrm>
            <a:off x="8332877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414459" y="30781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</a:t>
            </a:r>
          </a:p>
        </p:txBody>
      </p:sp>
      <p:sp>
        <p:nvSpPr>
          <p:cNvPr id="40" name="Oval 39"/>
          <p:cNvSpPr/>
          <p:nvPr/>
        </p:nvSpPr>
        <p:spPr>
          <a:xfrm>
            <a:off x="4267200" y="444667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48782" y="452068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4267200" y="302595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48782" y="309996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cxnSp>
        <p:nvCxnSpPr>
          <p:cNvPr id="46" name="Straight Connector 45"/>
          <p:cNvCxnSpPr>
            <a:stCxn id="30" idx="2"/>
            <a:endCxn id="12" idx="6"/>
          </p:cNvCxnSpPr>
          <p:nvPr/>
        </p:nvCxnSpPr>
        <p:spPr>
          <a:xfrm flipH="1">
            <a:off x="6019800" y="4628889"/>
            <a:ext cx="838200" cy="49123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2" idx="7"/>
            <a:endCxn id="32" idx="3"/>
          </p:cNvCxnSpPr>
          <p:nvPr/>
        </p:nvCxnSpPr>
        <p:spPr>
          <a:xfrm flipV="1">
            <a:off x="5945651" y="3436301"/>
            <a:ext cx="910298" cy="1062698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0" idx="7"/>
            <a:endCxn id="38" idx="3"/>
          </p:cNvCxnSpPr>
          <p:nvPr/>
        </p:nvCxnSpPr>
        <p:spPr>
          <a:xfrm flipV="1">
            <a:off x="7290174" y="3436301"/>
            <a:ext cx="1116852" cy="1013575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6" idx="1"/>
            <a:endCxn id="32" idx="5"/>
          </p:cNvCxnSpPr>
          <p:nvPr/>
        </p:nvCxnSpPr>
        <p:spPr>
          <a:xfrm flipH="1" flipV="1">
            <a:off x="7213974" y="3436301"/>
            <a:ext cx="1269252" cy="1013575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32" idx="6"/>
            <a:endCxn id="38" idx="2"/>
          </p:cNvCxnSpPr>
          <p:nvPr/>
        </p:nvCxnSpPr>
        <p:spPr>
          <a:xfrm>
            <a:off x="7288123" y="3257289"/>
            <a:ext cx="1044754" cy="0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42" idx="6"/>
            <a:endCxn id="28" idx="2"/>
          </p:cNvCxnSpPr>
          <p:nvPr/>
        </p:nvCxnSpPr>
        <p:spPr>
          <a:xfrm flipV="1">
            <a:off x="4773523" y="3257289"/>
            <a:ext cx="739954" cy="21827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219200" y="513341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Discovered: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485900" y="580286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Finalized:</a:t>
            </a:r>
          </a:p>
        </p:txBody>
      </p: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4038600" cy="3581400"/>
          </a:xfrm>
        </p:spPr>
        <p:txBody>
          <a:bodyPr>
            <a:noAutofit/>
          </a:bodyPr>
          <a:lstStyle/>
          <a:p>
            <a:r>
              <a:rPr lang="en-AU" sz="1600" dirty="0">
                <a:latin typeface="CG Times" pitchFamily="18" charset="0"/>
              </a:rPr>
              <a:t>Initialize a list called Discovered and insert the source node A in it </a:t>
            </a:r>
            <a:r>
              <a:rPr lang="en-AU" sz="1600" dirty="0">
                <a:solidFill>
                  <a:srgbClr val="FF0000"/>
                </a:solidFill>
                <a:latin typeface="CG Times" pitchFamily="18" charset="0"/>
              </a:rPr>
              <a:t>with distance 0</a:t>
            </a:r>
          </a:p>
          <a:p>
            <a:r>
              <a:rPr lang="en-AU" sz="1600" dirty="0">
                <a:latin typeface="CG Times" pitchFamily="18" charset="0"/>
              </a:rPr>
              <a:t>While Discovered is not empty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Get the first vertex v from the Discovered List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For each edge (</a:t>
            </a:r>
            <a:r>
              <a:rPr lang="en-AU" sz="1600" dirty="0" err="1">
                <a:solidFill>
                  <a:schemeClr val="tx1"/>
                </a:solidFill>
                <a:latin typeface="CG Times" pitchFamily="18" charset="0"/>
              </a:rPr>
              <a:t>v,u</a:t>
            </a:r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)</a:t>
            </a:r>
          </a:p>
          <a:p>
            <a:pPr lvl="2"/>
            <a:r>
              <a:rPr lang="en-AU" sz="1600" dirty="0">
                <a:latin typeface="CG Times" pitchFamily="18" charset="0"/>
              </a:rPr>
              <a:t>If u is not discovered or finalized</a:t>
            </a:r>
          </a:p>
          <a:p>
            <a:pPr lvl="3"/>
            <a:r>
              <a:rPr lang="en-AU" sz="1600" dirty="0" err="1">
                <a:solidFill>
                  <a:srgbClr val="FF0000"/>
                </a:solidFill>
                <a:latin typeface="CG Times" pitchFamily="18" charset="0"/>
              </a:rPr>
              <a:t>u.distance</a:t>
            </a:r>
            <a:r>
              <a:rPr lang="en-AU" sz="1600" dirty="0">
                <a:solidFill>
                  <a:srgbClr val="FF0000"/>
                </a:solidFill>
                <a:latin typeface="CG Times" pitchFamily="18" charset="0"/>
              </a:rPr>
              <a:t> = </a:t>
            </a:r>
            <a:r>
              <a:rPr lang="en-AU" sz="1600" dirty="0" err="1">
                <a:solidFill>
                  <a:srgbClr val="FF0000"/>
                </a:solidFill>
                <a:latin typeface="CG Times" pitchFamily="18" charset="0"/>
              </a:rPr>
              <a:t>v.distance</a:t>
            </a:r>
            <a:r>
              <a:rPr lang="en-AU" sz="1600" dirty="0">
                <a:solidFill>
                  <a:srgbClr val="FF0000"/>
                </a:solidFill>
                <a:latin typeface="CG Times" pitchFamily="18" charset="0"/>
              </a:rPr>
              <a:t> + 1</a:t>
            </a:r>
          </a:p>
          <a:p>
            <a:pPr lvl="3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Insert u at the end of Discovered list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Move v from Discovered to Finalized</a:t>
            </a:r>
          </a:p>
          <a:p>
            <a:endParaRPr lang="en-AU" sz="1600" dirty="0">
              <a:latin typeface="CG Times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628900" y="5106959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A,0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276600" y="51054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B,1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924300" y="51054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C,1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572000" y="5106959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E,2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219700" y="51054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F,2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867400" y="51054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D,2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515100" y="51054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G,3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162800" y="51054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H,3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677804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A,0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336308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B,1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991968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C,1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653316" y="578324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E,2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92" name="Down Arrow 91"/>
          <p:cNvSpPr/>
          <p:nvPr/>
        </p:nvSpPr>
        <p:spPr>
          <a:xfrm>
            <a:off x="5595059" y="2546927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1" name="Down Arrow 100"/>
          <p:cNvSpPr/>
          <p:nvPr/>
        </p:nvSpPr>
        <p:spPr>
          <a:xfrm>
            <a:off x="5486400" y="4070927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2" name="Down Arrow 101"/>
          <p:cNvSpPr/>
          <p:nvPr/>
        </p:nvSpPr>
        <p:spPr>
          <a:xfrm>
            <a:off x="4434571" y="2546927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Down Arrow 102"/>
          <p:cNvSpPr/>
          <p:nvPr/>
        </p:nvSpPr>
        <p:spPr>
          <a:xfrm>
            <a:off x="6829360" y="3994727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Down Arrow 103"/>
          <p:cNvSpPr/>
          <p:nvPr/>
        </p:nvSpPr>
        <p:spPr>
          <a:xfrm>
            <a:off x="6858000" y="2470727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ectangle 104"/>
          <p:cNvSpPr/>
          <p:nvPr/>
        </p:nvSpPr>
        <p:spPr>
          <a:xfrm>
            <a:off x="5320352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F,2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06" name="Down Arrow 105"/>
          <p:cNvSpPr/>
          <p:nvPr/>
        </p:nvSpPr>
        <p:spPr>
          <a:xfrm>
            <a:off x="4262991" y="4041793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Rectangle 106"/>
          <p:cNvSpPr/>
          <p:nvPr/>
        </p:nvSpPr>
        <p:spPr>
          <a:xfrm>
            <a:off x="5968052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D,2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08" name="Down Arrow 107"/>
          <p:cNvSpPr/>
          <p:nvPr/>
        </p:nvSpPr>
        <p:spPr>
          <a:xfrm>
            <a:off x="8475911" y="2573085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9" name="Rectangle 108"/>
          <p:cNvSpPr/>
          <p:nvPr/>
        </p:nvSpPr>
        <p:spPr>
          <a:xfrm>
            <a:off x="6618596" y="578324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G,3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10" name="Down Arrow 109"/>
          <p:cNvSpPr/>
          <p:nvPr/>
        </p:nvSpPr>
        <p:spPr>
          <a:xfrm>
            <a:off x="8743820" y="3994727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1" name="Rectangle 110"/>
          <p:cNvSpPr/>
          <p:nvPr/>
        </p:nvSpPr>
        <p:spPr>
          <a:xfrm>
            <a:off x="7277100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H,3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7314959" y="107450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7342277" y="16969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972032" y="11430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Discovered: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041858" y="176549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Finalized: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5867400" y="1034792"/>
            <a:ext cx="2465477" cy="1251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438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0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0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9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9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0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28" grpId="0" animBg="1"/>
      <p:bldP spid="28" grpId="1" animBg="1"/>
      <p:bldP spid="30" grpId="0" animBg="1"/>
      <p:bldP spid="30" grpId="1" animBg="1"/>
      <p:bldP spid="32" grpId="0" animBg="1"/>
      <p:bldP spid="32" grpId="1" animBg="1"/>
      <p:bldP spid="36" grpId="0" animBg="1"/>
      <p:bldP spid="36" grpId="1" animBg="1"/>
      <p:bldP spid="38" grpId="0" animBg="1"/>
      <p:bldP spid="38" grpId="1" animBg="1"/>
      <p:bldP spid="40" grpId="0" animBg="1"/>
      <p:bldP spid="40" grpId="1" animBg="1"/>
      <p:bldP spid="42" grpId="0" animBg="1"/>
      <p:bldP spid="42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9" grpId="0" animBg="1"/>
      <p:bldP spid="90" grpId="0" animBg="1"/>
      <p:bldP spid="91" grpId="0" animBg="1"/>
      <p:bldP spid="92" grpId="0" animBg="1"/>
      <p:bldP spid="92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6" grpId="0" animBg="1"/>
      <p:bldP spid="106" grpId="1" animBg="1"/>
      <p:bldP spid="107" grpId="0" animBg="1"/>
      <p:bldP spid="108" grpId="0" animBg="1"/>
      <p:bldP spid="108" grpId="1" animBg="1"/>
      <p:bldP spid="109" grpId="0" animBg="1"/>
      <p:bldP spid="110" grpId="0" animBg="1"/>
      <p:bldP spid="110" grpId="1" animBg="1"/>
      <p:bldP spid="111" grpId="0" animBg="1"/>
      <p:bldP spid="112" grpId="0" animBg="1"/>
      <p:bldP spid="113" grpId="0" animBg="1"/>
      <p:bldP spid="113" grpId="2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/>
          <p:cNvCxnSpPr>
            <a:stCxn id="33" idx="2"/>
            <a:endCxn id="30" idx="0"/>
          </p:cNvCxnSpPr>
          <p:nvPr/>
        </p:nvCxnSpPr>
        <p:spPr>
          <a:xfrm>
            <a:off x="7026247" y="3447466"/>
            <a:ext cx="84915" cy="928261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2" idx="4"/>
            <a:endCxn id="41" idx="0"/>
          </p:cNvCxnSpPr>
          <p:nvPr/>
        </p:nvCxnSpPr>
        <p:spPr>
          <a:xfrm>
            <a:off x="4520362" y="3532277"/>
            <a:ext cx="4109" cy="988407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7" idx="0"/>
            <a:endCxn id="39" idx="2"/>
          </p:cNvCxnSpPr>
          <p:nvPr/>
        </p:nvCxnSpPr>
        <p:spPr>
          <a:xfrm flipH="1" flipV="1">
            <a:off x="8596560" y="3447466"/>
            <a:ext cx="69788" cy="1002268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7" idx="1"/>
            <a:endCxn id="30" idx="6"/>
          </p:cNvCxnSpPr>
          <p:nvPr/>
        </p:nvCxnSpPr>
        <p:spPr>
          <a:xfrm flipH="1" flipV="1">
            <a:off x="7364323" y="4628889"/>
            <a:ext cx="1126336" cy="5511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Breadth First Search (BFS)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513477" y="442485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95059" y="449885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cxnSp>
        <p:nvCxnSpPr>
          <p:cNvPr id="16" name="Straight Connector 15"/>
          <p:cNvCxnSpPr>
            <a:stCxn id="28" idx="4"/>
            <a:endCxn id="12" idx="0"/>
          </p:cNvCxnSpPr>
          <p:nvPr/>
        </p:nvCxnSpPr>
        <p:spPr>
          <a:xfrm>
            <a:off x="5766639" y="3510450"/>
            <a:ext cx="0" cy="914400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513477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95059" y="30781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6858000" y="43757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39582" y="44497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32" name="Oval 31"/>
          <p:cNvSpPr/>
          <p:nvPr/>
        </p:nvSpPr>
        <p:spPr>
          <a:xfrm>
            <a:off x="6781800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63382" y="307813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</a:t>
            </a:r>
          </a:p>
        </p:txBody>
      </p:sp>
      <p:sp>
        <p:nvSpPr>
          <p:cNvPr id="36" name="Oval 35"/>
          <p:cNvSpPr/>
          <p:nvPr/>
        </p:nvSpPr>
        <p:spPr>
          <a:xfrm>
            <a:off x="8409077" y="43757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490659" y="44497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</a:t>
            </a:r>
          </a:p>
        </p:txBody>
      </p:sp>
      <p:sp>
        <p:nvSpPr>
          <p:cNvPr id="38" name="Oval 37"/>
          <p:cNvSpPr/>
          <p:nvPr/>
        </p:nvSpPr>
        <p:spPr>
          <a:xfrm>
            <a:off x="8332877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414459" y="30781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</a:t>
            </a:r>
          </a:p>
        </p:txBody>
      </p:sp>
      <p:sp>
        <p:nvSpPr>
          <p:cNvPr id="40" name="Oval 39"/>
          <p:cNvSpPr/>
          <p:nvPr/>
        </p:nvSpPr>
        <p:spPr>
          <a:xfrm>
            <a:off x="4267200" y="444667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48782" y="452068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4267200" y="302595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48782" y="309996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cxnSp>
        <p:nvCxnSpPr>
          <p:cNvPr id="46" name="Straight Connector 45"/>
          <p:cNvCxnSpPr>
            <a:stCxn id="30" idx="2"/>
            <a:endCxn id="12" idx="6"/>
          </p:cNvCxnSpPr>
          <p:nvPr/>
        </p:nvCxnSpPr>
        <p:spPr>
          <a:xfrm flipH="1">
            <a:off x="6019800" y="4628889"/>
            <a:ext cx="838200" cy="49123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2" idx="7"/>
            <a:endCxn id="32" idx="3"/>
          </p:cNvCxnSpPr>
          <p:nvPr/>
        </p:nvCxnSpPr>
        <p:spPr>
          <a:xfrm flipV="1">
            <a:off x="5945651" y="3436301"/>
            <a:ext cx="910298" cy="1062698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0" idx="7"/>
            <a:endCxn id="38" idx="3"/>
          </p:cNvCxnSpPr>
          <p:nvPr/>
        </p:nvCxnSpPr>
        <p:spPr>
          <a:xfrm flipV="1">
            <a:off x="7290174" y="3436301"/>
            <a:ext cx="1116852" cy="1013575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6" idx="1"/>
            <a:endCxn id="32" idx="5"/>
          </p:cNvCxnSpPr>
          <p:nvPr/>
        </p:nvCxnSpPr>
        <p:spPr>
          <a:xfrm flipH="1" flipV="1">
            <a:off x="7213974" y="3436301"/>
            <a:ext cx="1269252" cy="1013575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32" idx="6"/>
            <a:endCxn id="38" idx="2"/>
          </p:cNvCxnSpPr>
          <p:nvPr/>
        </p:nvCxnSpPr>
        <p:spPr>
          <a:xfrm>
            <a:off x="7288123" y="3257289"/>
            <a:ext cx="1044754" cy="0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42" idx="6"/>
            <a:endCxn id="28" idx="2"/>
          </p:cNvCxnSpPr>
          <p:nvPr/>
        </p:nvCxnSpPr>
        <p:spPr>
          <a:xfrm flipV="1">
            <a:off x="4773523" y="3257289"/>
            <a:ext cx="739954" cy="21827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4196382" cy="3581400"/>
          </a:xfrm>
        </p:spPr>
        <p:txBody>
          <a:bodyPr>
            <a:noAutofit/>
          </a:bodyPr>
          <a:lstStyle/>
          <a:p>
            <a:r>
              <a:rPr lang="en-AU" sz="1600" dirty="0">
                <a:latin typeface="CG Times" pitchFamily="18" charset="0"/>
              </a:rPr>
              <a:t>Initialize a list called Discovered and insert the source node A in it with distance 0</a:t>
            </a:r>
          </a:p>
          <a:p>
            <a:r>
              <a:rPr lang="en-AU" sz="1600" dirty="0">
                <a:latin typeface="CG Times" pitchFamily="18" charset="0"/>
              </a:rPr>
              <a:t>While Discovered is not empty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Get the first vertex v from the Discovered List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For each adjacent vertex u of v</a:t>
            </a:r>
          </a:p>
          <a:p>
            <a:pPr lvl="2"/>
            <a:r>
              <a:rPr lang="en-AU" sz="1600" dirty="0">
                <a:latin typeface="CG Times" pitchFamily="18" charset="0"/>
              </a:rPr>
              <a:t>If u is not discovered or finalized</a:t>
            </a:r>
          </a:p>
          <a:p>
            <a:pPr lvl="3"/>
            <a:r>
              <a:rPr lang="en-AU" sz="1600" dirty="0" err="1">
                <a:latin typeface="CG Times" pitchFamily="18" charset="0"/>
              </a:rPr>
              <a:t>u.distance</a:t>
            </a:r>
            <a:r>
              <a:rPr lang="en-AU" sz="1600" dirty="0">
                <a:latin typeface="CG Times" pitchFamily="18" charset="0"/>
              </a:rPr>
              <a:t> = </a:t>
            </a:r>
            <a:r>
              <a:rPr lang="en-AU" sz="1600" dirty="0" err="1">
                <a:latin typeface="CG Times" pitchFamily="18" charset="0"/>
              </a:rPr>
              <a:t>v.distance</a:t>
            </a:r>
            <a:r>
              <a:rPr lang="en-AU" sz="1600" dirty="0">
                <a:latin typeface="CG Times" pitchFamily="18" charset="0"/>
              </a:rPr>
              <a:t> + 1</a:t>
            </a:r>
          </a:p>
          <a:p>
            <a:pPr lvl="3"/>
            <a:r>
              <a:rPr lang="en-AU" sz="1600" dirty="0">
                <a:latin typeface="CG Times" pitchFamily="18" charset="0"/>
              </a:rPr>
              <a:t>Insert u at the end of Discovered list</a:t>
            </a:r>
            <a:endParaRPr lang="en-AU" sz="1600" dirty="0">
              <a:solidFill>
                <a:schemeClr val="tx1"/>
              </a:solidFill>
              <a:latin typeface="CG Times" pitchFamily="18" charset="0"/>
            </a:endParaRP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Move v from Discovered to Finalized</a:t>
            </a:r>
          </a:p>
          <a:p>
            <a:endParaRPr lang="en-AU" sz="1600" dirty="0">
              <a:latin typeface="CG Times" pitchFamily="18" charset="0"/>
            </a:endParaRPr>
          </a:p>
        </p:txBody>
      </p:sp>
      <p:sp>
        <p:nvSpPr>
          <p:cNvPr id="63" name="Content Placeholder 3"/>
          <p:cNvSpPr txBox="1">
            <a:spLocks/>
          </p:cNvSpPr>
          <p:nvPr/>
        </p:nvSpPr>
        <p:spPr>
          <a:xfrm>
            <a:off x="304800" y="4114800"/>
            <a:ext cx="3790820" cy="215291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600" dirty="0">
                <a:latin typeface="CMSS10"/>
              </a:rPr>
              <a:t>Assuming adjacency list representation.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MSS10"/>
              </a:rPr>
              <a:t>Time Complexity:</a:t>
            </a:r>
          </a:p>
          <a:p>
            <a:pPr marL="0" indent="0">
              <a:buNone/>
            </a:pPr>
            <a:r>
              <a:rPr lang="en-AU" sz="1800" dirty="0">
                <a:latin typeface="CMSS10"/>
              </a:rPr>
              <a:t>O(V + E)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MSS10"/>
              </a:rPr>
              <a:t>Space Complexity:</a:t>
            </a:r>
          </a:p>
          <a:p>
            <a:pPr marL="0" indent="0">
              <a:buNone/>
            </a:pPr>
            <a:r>
              <a:rPr lang="en-AU" sz="1800" dirty="0">
                <a:latin typeface="CMSS10"/>
              </a:rPr>
              <a:t>O(V  + E)</a:t>
            </a:r>
          </a:p>
        </p:txBody>
      </p:sp>
      <p:sp>
        <p:nvSpPr>
          <p:cNvPr id="34" name="Content Placeholder 3">
            <a:extLst>
              <a:ext uri="{FF2B5EF4-FFF2-40B4-BE49-F238E27FC236}">
                <a16:creationId xmlns:a16="http://schemas.microsoft.com/office/drawing/2014/main" id="{C8E9F015-9947-42EE-BF7D-82C4894FBC4D}"/>
              </a:ext>
            </a:extLst>
          </p:cNvPr>
          <p:cNvSpPr txBox="1">
            <a:spLocks/>
          </p:cNvSpPr>
          <p:nvPr/>
        </p:nvSpPr>
        <p:spPr>
          <a:xfrm>
            <a:off x="4795220" y="1311091"/>
            <a:ext cx="3983441" cy="89870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600" dirty="0">
                <a:latin typeface="CMSS10"/>
              </a:rPr>
              <a:t>Can standard DFS be used to compute shortest distances?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FF0000"/>
                </a:solidFill>
                <a:latin typeface="CMSS10"/>
              </a:rPr>
              <a:t>No! Try it yourself!</a:t>
            </a:r>
            <a:endParaRPr lang="en-AU" sz="1800" dirty="0">
              <a:solidFill>
                <a:srgbClr val="FF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279381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9144000" cy="4572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Introduction to Graphs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Graph Traversal Algorithms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Breadth First Search (BFS)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Depth First Search (DFS)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Applications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rgbClr val="00B050"/>
                </a:solidFill>
                <a:latin typeface="CMSS10"/>
              </a:rPr>
              <a:t>Shortest Path Problem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Breadth First Search (for unweighted graphs)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rgbClr val="00B050"/>
                </a:solidFill>
                <a:latin typeface="CMSS10"/>
              </a:rPr>
              <a:t>Dijkstra’s algorithm (for weighted graphs with non-negative weights)</a:t>
            </a:r>
            <a:endParaRPr lang="en-AU" dirty="0">
              <a:solidFill>
                <a:srgbClr val="00B050"/>
              </a:solidFill>
              <a:latin typeface="CG Times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A59740-49E8-4DF1-AD2B-5155847FB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450" y="1015114"/>
            <a:ext cx="4724400" cy="337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8551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Dijkstra’s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123077" y="43434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04659" y="44174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28" name="Oval 27"/>
          <p:cNvSpPr/>
          <p:nvPr/>
        </p:nvSpPr>
        <p:spPr>
          <a:xfrm>
            <a:off x="6123077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14646" y="30781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36" name="Oval 35"/>
          <p:cNvSpPr/>
          <p:nvPr/>
        </p:nvSpPr>
        <p:spPr>
          <a:xfrm>
            <a:off x="8202523" y="43757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84105" y="44497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38" name="Oval 37"/>
          <p:cNvSpPr/>
          <p:nvPr/>
        </p:nvSpPr>
        <p:spPr>
          <a:xfrm>
            <a:off x="8153400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34982" y="30781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4675277" y="36584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66846" y="372693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107451" y="32572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219200" y="513341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Discovered: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485900" y="580286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Finalized:</a:t>
            </a:r>
          </a:p>
        </p:txBody>
      </p: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4038600" cy="3581400"/>
          </a:xfrm>
        </p:spPr>
        <p:txBody>
          <a:bodyPr>
            <a:noAutofit/>
          </a:bodyPr>
          <a:lstStyle/>
          <a:p>
            <a:r>
              <a:rPr lang="en-AU" sz="1600" dirty="0">
                <a:latin typeface="CG Times" pitchFamily="18" charset="0"/>
              </a:rPr>
              <a:t>Initialize a list called Discovered and insert the source node A in it with distance 0</a:t>
            </a:r>
          </a:p>
          <a:p>
            <a:r>
              <a:rPr lang="en-AU" sz="1600" dirty="0">
                <a:latin typeface="CG Times" pitchFamily="18" charset="0"/>
              </a:rPr>
              <a:t>While Discovered is not empty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Get the vertex v from the Discovered List </a:t>
            </a:r>
            <a:r>
              <a:rPr lang="en-AU" sz="1600" b="1" dirty="0">
                <a:solidFill>
                  <a:srgbClr val="FF0000"/>
                </a:solidFill>
                <a:latin typeface="CG Times" pitchFamily="18" charset="0"/>
              </a:rPr>
              <a:t>with smallest distance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For each </a:t>
            </a:r>
            <a:r>
              <a:rPr lang="en-AU" sz="1600" dirty="0">
                <a:latin typeface="CG Times" pitchFamily="18" charset="0"/>
              </a:rPr>
              <a:t>outgoing</a:t>
            </a:r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 edge (v, u, w) of v</a:t>
            </a:r>
          </a:p>
          <a:p>
            <a:pPr lvl="2"/>
            <a:r>
              <a:rPr lang="en-AU" sz="1400" dirty="0">
                <a:latin typeface="CG Times" pitchFamily="18" charset="0"/>
              </a:rPr>
              <a:t>If u is not in Discovered/Finalized</a:t>
            </a:r>
          </a:p>
          <a:p>
            <a:pPr lvl="3"/>
            <a:r>
              <a:rPr lang="en-AU" sz="1400" dirty="0">
                <a:solidFill>
                  <a:schemeClr val="tx1"/>
                </a:solidFill>
                <a:latin typeface="CG Times" pitchFamily="18" charset="0"/>
              </a:rPr>
              <a:t>Insert u in Discovered with distance </a:t>
            </a:r>
            <a:r>
              <a:rPr lang="en-AU" sz="1400" b="1" dirty="0" err="1">
                <a:solidFill>
                  <a:srgbClr val="FF0000"/>
                </a:solidFill>
                <a:latin typeface="CG Times" pitchFamily="18" charset="0"/>
              </a:rPr>
              <a:t>v.distance</a:t>
            </a:r>
            <a:r>
              <a:rPr lang="en-AU" sz="1400" b="1" dirty="0">
                <a:solidFill>
                  <a:srgbClr val="FF0000"/>
                </a:solidFill>
                <a:latin typeface="CG Times" pitchFamily="18" charset="0"/>
              </a:rPr>
              <a:t> + w</a:t>
            </a:r>
          </a:p>
          <a:p>
            <a:pPr lvl="2"/>
            <a:r>
              <a:rPr lang="en-AU" sz="1600" dirty="0">
                <a:latin typeface="CG Times" pitchFamily="18" charset="0"/>
              </a:rPr>
              <a:t>Else If </a:t>
            </a:r>
            <a:r>
              <a:rPr lang="en-AU" sz="1600" dirty="0" err="1">
                <a:latin typeface="CG Times" pitchFamily="18" charset="0"/>
              </a:rPr>
              <a:t>u.distance</a:t>
            </a:r>
            <a:r>
              <a:rPr lang="en-AU" sz="1600" dirty="0">
                <a:latin typeface="CG Times" pitchFamily="18" charset="0"/>
              </a:rPr>
              <a:t> &gt; </a:t>
            </a:r>
            <a:r>
              <a:rPr lang="en-AU" sz="1600" dirty="0" err="1">
                <a:latin typeface="CG Times" pitchFamily="18" charset="0"/>
              </a:rPr>
              <a:t>v.distance</a:t>
            </a:r>
            <a:r>
              <a:rPr lang="en-AU" sz="1600" dirty="0">
                <a:latin typeface="CG Times" pitchFamily="18" charset="0"/>
              </a:rPr>
              <a:t> + w</a:t>
            </a:r>
          </a:p>
          <a:p>
            <a:pPr lvl="3"/>
            <a:r>
              <a:rPr lang="en-AU" sz="1600" dirty="0">
                <a:latin typeface="CG Times" pitchFamily="18" charset="0"/>
              </a:rPr>
              <a:t>update the distance of u in Discovered to </a:t>
            </a:r>
            <a:r>
              <a:rPr lang="en-AU" sz="1600" dirty="0" err="1">
                <a:latin typeface="CG Times" pitchFamily="18" charset="0"/>
              </a:rPr>
              <a:t>v.distance</a:t>
            </a:r>
            <a:r>
              <a:rPr lang="en-AU" sz="1600" dirty="0">
                <a:latin typeface="CG Times" pitchFamily="18" charset="0"/>
              </a:rPr>
              <a:t> + w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Move v from Discovered to Finalized</a:t>
            </a:r>
          </a:p>
          <a:p>
            <a:endParaRPr lang="en-AU" sz="1600" dirty="0">
              <a:latin typeface="CG Times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628900" y="5106959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A, 0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677804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A,0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92" name="Down Arrow 91"/>
          <p:cNvSpPr/>
          <p:nvPr/>
        </p:nvSpPr>
        <p:spPr>
          <a:xfrm>
            <a:off x="4805586" y="3245801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2" name="Oval 111"/>
          <p:cNvSpPr/>
          <p:nvPr/>
        </p:nvSpPr>
        <p:spPr>
          <a:xfrm>
            <a:off x="7314959" y="107450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7342277" y="16969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972032" y="11430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Discovered: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041858" y="176549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Finalized: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5867400" y="1034792"/>
            <a:ext cx="2465477" cy="1251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105400" y="4096263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97226" y="34363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6"/>
            <a:endCxn id="38" idx="2"/>
          </p:cNvCxnSpPr>
          <p:nvPr/>
        </p:nvCxnSpPr>
        <p:spPr>
          <a:xfrm>
            <a:off x="6629400" y="32572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36" idx="1"/>
          </p:cNvCxnSpPr>
          <p:nvPr/>
        </p:nvCxnSpPr>
        <p:spPr>
          <a:xfrm flipH="1">
            <a:off x="8276672" y="3505200"/>
            <a:ext cx="2051" cy="944676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585574" y="34363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629400" y="34096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2" idx="7"/>
          </p:cNvCxnSpPr>
          <p:nvPr/>
        </p:nvCxnSpPr>
        <p:spPr>
          <a:xfrm flipH="1" flipV="1">
            <a:off x="6543214" y="3436301"/>
            <a:ext cx="12037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618596" y="46288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235384" y="31256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325894" y="42977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885405" y="37827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528741" y="3779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185824" y="28873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158032" y="37422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234947" y="4659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992894" y="3810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588846" y="37857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357048" y="36531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101691" y="253410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3276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B,10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816012" y="46137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038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C,5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29" name="Down Arrow 128"/>
          <p:cNvSpPr/>
          <p:nvPr/>
        </p:nvSpPr>
        <p:spPr>
          <a:xfrm>
            <a:off x="6236046" y="3929775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1" name="TextBox 130"/>
          <p:cNvSpPr txBox="1"/>
          <p:nvPr/>
        </p:nvSpPr>
        <p:spPr>
          <a:xfrm>
            <a:off x="6145082" y="254246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3276600" y="5106959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B,8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8077200" y="2542461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382000" y="47961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800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D, 14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5562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E, 7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339152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C,5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38" name="Down Arrow 137"/>
          <p:cNvSpPr/>
          <p:nvPr/>
        </p:nvSpPr>
        <p:spPr>
          <a:xfrm>
            <a:off x="8362820" y="3962400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9" name="TextBox 138"/>
          <p:cNvSpPr txBox="1"/>
          <p:nvPr/>
        </p:nvSpPr>
        <p:spPr>
          <a:xfrm>
            <a:off x="8146816" y="2534101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4800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D, 13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4101152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E, 7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3" name="Down Arrow 142"/>
          <p:cNvSpPr/>
          <p:nvPr/>
        </p:nvSpPr>
        <p:spPr>
          <a:xfrm rot="2986714">
            <a:off x="6655096" y="2689191"/>
            <a:ext cx="270898" cy="458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TextBox 143"/>
          <p:cNvSpPr txBox="1"/>
          <p:nvPr/>
        </p:nvSpPr>
        <p:spPr>
          <a:xfrm>
            <a:off x="8178212" y="25341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4800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D, 9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4876800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B,8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7" name="Down Arrow 146"/>
          <p:cNvSpPr/>
          <p:nvPr/>
        </p:nvSpPr>
        <p:spPr>
          <a:xfrm rot="18459851">
            <a:off x="7803457" y="2757247"/>
            <a:ext cx="301012" cy="458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8" name="Rectangle 147"/>
          <p:cNvSpPr/>
          <p:nvPr/>
        </p:nvSpPr>
        <p:spPr>
          <a:xfrm>
            <a:off x="5638800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D, 9</a:t>
            </a:r>
            <a:endParaRPr lang="en-AU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79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9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0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5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7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8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4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5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7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7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3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4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9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9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9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28" grpId="0" animBg="1"/>
      <p:bldP spid="28" grpId="1" animBg="1"/>
      <p:bldP spid="36" grpId="0" animBg="1"/>
      <p:bldP spid="36" grpId="1" animBg="1"/>
      <p:bldP spid="38" grpId="0" animBg="1"/>
      <p:bldP spid="38" grpId="1" animBg="1"/>
      <p:bldP spid="42" grpId="0" animBg="1"/>
      <p:bldP spid="42" grpId="1" animBg="1"/>
      <p:bldP spid="80" grpId="0" animBg="1"/>
      <p:bldP spid="80" grpId="1" animBg="1"/>
      <p:bldP spid="88" grpId="0" animBg="1"/>
      <p:bldP spid="92" grpId="0" animBg="1"/>
      <p:bldP spid="92" grpId="1" animBg="1"/>
      <p:bldP spid="112" grpId="0" animBg="1"/>
      <p:bldP spid="113" grpId="0" animBg="1"/>
      <p:bldP spid="113" grpId="1" animBg="1"/>
      <p:bldP spid="124" grpId="0"/>
      <p:bldP spid="125" grpId="0"/>
      <p:bldP spid="125" grpId="1"/>
      <p:bldP spid="126" grpId="0" animBg="1"/>
      <p:bldP spid="126" grpId="1" animBg="1"/>
      <p:bldP spid="127" grpId="0"/>
      <p:bldP spid="128" grpId="0" animBg="1"/>
      <p:bldP spid="128" grpId="1" animBg="1"/>
      <p:bldP spid="129" grpId="0" animBg="1"/>
      <p:bldP spid="129" grpId="1" animBg="1"/>
      <p:bldP spid="131" grpId="0"/>
      <p:bldP spid="132" grpId="0" animBg="1"/>
      <p:bldP spid="132" grpId="1" animBg="1"/>
      <p:bldP spid="133" grpId="0"/>
      <p:bldP spid="133" grpId="1"/>
      <p:bldP spid="134" grpId="0"/>
      <p:bldP spid="135" grpId="0" animBg="1"/>
      <p:bldP spid="135" grpId="1" animBg="1"/>
      <p:bldP spid="136" grpId="0" animBg="1"/>
      <p:bldP spid="136" grpId="1" animBg="1"/>
      <p:bldP spid="137" grpId="0" animBg="1"/>
      <p:bldP spid="138" grpId="0" animBg="1"/>
      <p:bldP spid="138" grpId="1" animBg="1"/>
      <p:bldP spid="139" grpId="0"/>
      <p:bldP spid="139" grpId="1"/>
      <p:bldP spid="141" grpId="0" animBg="1"/>
      <p:bldP spid="141" grpId="1" animBg="1"/>
      <p:bldP spid="142" grpId="0" animBg="1"/>
      <p:bldP spid="143" grpId="0" animBg="1"/>
      <p:bldP spid="143" grpId="1" animBg="1"/>
      <p:bldP spid="144" grpId="0"/>
      <p:bldP spid="145" grpId="0" animBg="1"/>
      <p:bldP spid="145" grpId="1" animBg="1"/>
      <p:bldP spid="146" grpId="0" animBg="1"/>
      <p:bldP spid="147" grpId="0" animBg="1"/>
      <p:bldP spid="14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Dijkstra’s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123077" y="50292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04659" y="51032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28" name="Oval 27"/>
          <p:cNvSpPr/>
          <p:nvPr/>
        </p:nvSpPr>
        <p:spPr>
          <a:xfrm>
            <a:off x="6123077" y="3689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14646" y="37639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36" name="Oval 35"/>
          <p:cNvSpPr/>
          <p:nvPr/>
        </p:nvSpPr>
        <p:spPr>
          <a:xfrm>
            <a:off x="8202523" y="50615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84105" y="51355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38" name="Oval 37"/>
          <p:cNvSpPr/>
          <p:nvPr/>
        </p:nvSpPr>
        <p:spPr>
          <a:xfrm>
            <a:off x="8153400" y="3689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34982" y="37639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4675277" y="43442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66846" y="441273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107451" y="39430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485900" y="580286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Finalized:</a:t>
            </a:r>
          </a:p>
        </p:txBody>
      </p: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4038600" cy="3581400"/>
          </a:xfrm>
        </p:spPr>
        <p:txBody>
          <a:bodyPr>
            <a:noAutofit/>
          </a:bodyPr>
          <a:lstStyle/>
          <a:p>
            <a:r>
              <a:rPr lang="en-AU" sz="1600" dirty="0">
                <a:latin typeface="CG Times" pitchFamily="18" charset="0"/>
              </a:rPr>
              <a:t>Initialize a list called Discovered and insert the source vertex A in it with distance 0</a:t>
            </a:r>
          </a:p>
          <a:p>
            <a:r>
              <a:rPr lang="en-AU" sz="1600" dirty="0">
                <a:latin typeface="CG Times" pitchFamily="18" charset="0"/>
              </a:rPr>
              <a:t>While Discovered is not empty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Get the vertex v from the Discovered List with smallest distance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For each outgoing edge (v, u, w) of v</a:t>
            </a:r>
          </a:p>
          <a:p>
            <a:pPr lvl="2"/>
            <a:r>
              <a:rPr lang="en-AU" sz="1400" dirty="0">
                <a:latin typeface="CG Times" pitchFamily="18" charset="0"/>
              </a:rPr>
              <a:t>If u is not in Discovered or Finalized</a:t>
            </a:r>
          </a:p>
          <a:p>
            <a:pPr lvl="3"/>
            <a:r>
              <a:rPr lang="en-AU" sz="1400" dirty="0">
                <a:solidFill>
                  <a:schemeClr val="tx1"/>
                </a:solidFill>
                <a:latin typeface="CG Times" pitchFamily="18" charset="0"/>
              </a:rPr>
              <a:t>Insert u in Discovered with distance </a:t>
            </a:r>
            <a:r>
              <a:rPr lang="en-AU" sz="1400" dirty="0" err="1">
                <a:solidFill>
                  <a:schemeClr val="tx1"/>
                </a:solidFill>
                <a:latin typeface="CG Times" pitchFamily="18" charset="0"/>
              </a:rPr>
              <a:t>v.distance</a:t>
            </a:r>
            <a:r>
              <a:rPr lang="en-AU" sz="1400" dirty="0">
                <a:solidFill>
                  <a:schemeClr val="tx1"/>
                </a:solidFill>
                <a:latin typeface="CG Times" pitchFamily="18" charset="0"/>
              </a:rPr>
              <a:t> + w</a:t>
            </a:r>
          </a:p>
          <a:p>
            <a:pPr lvl="2"/>
            <a:r>
              <a:rPr lang="en-AU" sz="1600" dirty="0">
                <a:latin typeface="CG Times" pitchFamily="18" charset="0"/>
              </a:rPr>
              <a:t>Else If </a:t>
            </a:r>
            <a:r>
              <a:rPr lang="en-AU" sz="1600" dirty="0" err="1">
                <a:latin typeface="CG Times" pitchFamily="18" charset="0"/>
              </a:rPr>
              <a:t>u.distance</a:t>
            </a:r>
            <a:r>
              <a:rPr lang="en-AU" sz="1600" dirty="0">
                <a:latin typeface="CG Times" pitchFamily="18" charset="0"/>
              </a:rPr>
              <a:t> &gt; </a:t>
            </a:r>
            <a:r>
              <a:rPr lang="en-AU" sz="1600" dirty="0" err="1">
                <a:latin typeface="CG Times" pitchFamily="18" charset="0"/>
              </a:rPr>
              <a:t>v.distance</a:t>
            </a:r>
            <a:r>
              <a:rPr lang="en-AU" sz="1600" dirty="0">
                <a:latin typeface="CG Times" pitchFamily="18" charset="0"/>
              </a:rPr>
              <a:t> + w</a:t>
            </a:r>
          </a:p>
          <a:p>
            <a:pPr lvl="3"/>
            <a:r>
              <a:rPr lang="en-AU" sz="1600" dirty="0">
                <a:latin typeface="CG Times" pitchFamily="18" charset="0"/>
              </a:rPr>
              <a:t>If u is not finalized, update the distance of u in Discovered to </a:t>
            </a:r>
            <a:r>
              <a:rPr lang="en-AU" sz="1600" dirty="0" err="1">
                <a:latin typeface="CG Times" pitchFamily="18" charset="0"/>
              </a:rPr>
              <a:t>v.distance</a:t>
            </a:r>
            <a:r>
              <a:rPr lang="en-AU" sz="1600" dirty="0">
                <a:latin typeface="CG Times" pitchFamily="18" charset="0"/>
              </a:rPr>
              <a:t> + w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Move v from Discovered to Finalized</a:t>
            </a:r>
          </a:p>
          <a:p>
            <a:endParaRPr lang="en-AU" sz="1600" dirty="0">
              <a:latin typeface="CG Times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677804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A,0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105400" y="4782063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97226" y="41221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6"/>
            <a:endCxn id="38" idx="2"/>
          </p:cNvCxnSpPr>
          <p:nvPr/>
        </p:nvCxnSpPr>
        <p:spPr>
          <a:xfrm>
            <a:off x="6629400" y="39430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36" idx="1"/>
          </p:cNvCxnSpPr>
          <p:nvPr/>
        </p:nvCxnSpPr>
        <p:spPr>
          <a:xfrm flipH="1">
            <a:off x="8276672" y="4191000"/>
            <a:ext cx="2051" cy="944676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585574" y="41221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629400" y="40954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2" idx="7"/>
          </p:cNvCxnSpPr>
          <p:nvPr/>
        </p:nvCxnSpPr>
        <p:spPr>
          <a:xfrm flipH="1" flipV="1">
            <a:off x="6543214" y="4122101"/>
            <a:ext cx="12037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618596" y="53146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235384" y="38114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325894" y="49835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885405" y="44685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528741" y="4464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185824" y="35731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158032" y="44280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234947" y="5345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992894" y="4495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588846" y="44715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357048" y="43389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816012" y="52995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145082" y="322826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8077200" y="322826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382000" y="54819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3339152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C,5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4101152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E, 7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4876800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B,8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5638800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D, 9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44" name="Content Placeholder 3"/>
          <p:cNvSpPr txBox="1">
            <a:spLocks/>
          </p:cNvSpPr>
          <p:nvPr/>
        </p:nvSpPr>
        <p:spPr>
          <a:xfrm>
            <a:off x="4101152" y="1075349"/>
            <a:ext cx="4800600" cy="215291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latin typeface="CMSS10"/>
              </a:rPr>
              <a:t>Assume Discovered is implemented as an array (direct-addressing) where </a:t>
            </a:r>
            <a:r>
              <a:rPr lang="en-AU" sz="1800" dirty="0" err="1">
                <a:latin typeface="CMSS10"/>
              </a:rPr>
              <a:t>i-th</a:t>
            </a:r>
            <a:r>
              <a:rPr lang="en-AU" sz="1800" dirty="0">
                <a:latin typeface="CMSS10"/>
              </a:rPr>
              <a:t> vertex is at index </a:t>
            </a:r>
            <a:r>
              <a:rPr lang="en-AU" sz="1800" dirty="0" err="1">
                <a:latin typeface="CMSS10"/>
              </a:rPr>
              <a:t>i</a:t>
            </a:r>
            <a:r>
              <a:rPr lang="en-AU" sz="1800" dirty="0">
                <a:latin typeface="CMSS10"/>
              </a:rPr>
              <a:t>.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MSS10"/>
              </a:rPr>
              <a:t>Time Complexity:</a:t>
            </a:r>
          </a:p>
          <a:p>
            <a:r>
              <a:rPr lang="en-AU" sz="1800" dirty="0">
                <a:latin typeface="CMSS10"/>
              </a:rPr>
              <a:t>Each edge visited once </a:t>
            </a:r>
            <a:r>
              <a:rPr lang="en-AU" sz="1800" dirty="0">
                <a:latin typeface="CMSS10"/>
                <a:sym typeface="Wingdings" panose="05000000000000000000" pitchFamily="2" charset="2"/>
              </a:rPr>
              <a:t></a:t>
            </a:r>
            <a:r>
              <a:rPr lang="en-AU" sz="1800" dirty="0">
                <a:latin typeface="CMSS10"/>
              </a:rPr>
              <a:t> O(E) </a:t>
            </a:r>
          </a:p>
          <a:p>
            <a:r>
              <a:rPr lang="en-AU" sz="1800" dirty="0">
                <a:latin typeface="CMSS10"/>
              </a:rPr>
              <a:t>While loop executes O(V) times</a:t>
            </a:r>
          </a:p>
          <a:p>
            <a:pPr lvl="1"/>
            <a:r>
              <a:rPr lang="en-AU" sz="1300" dirty="0">
                <a:latin typeface="CMSS10"/>
              </a:rPr>
              <a:t>Find the vertex with smallest distance: O(V)</a:t>
            </a:r>
          </a:p>
          <a:p>
            <a:r>
              <a:rPr lang="en-AU" sz="1800" dirty="0">
                <a:latin typeface="CMSS10"/>
              </a:rPr>
              <a:t>Total cost: O(E + V</a:t>
            </a:r>
            <a:r>
              <a:rPr lang="en-AU" sz="1800" baseline="30000" dirty="0">
                <a:latin typeface="CMSS10"/>
              </a:rPr>
              <a:t>2</a:t>
            </a:r>
            <a:r>
              <a:rPr lang="en-AU" sz="1800" dirty="0">
                <a:latin typeface="CMSS10"/>
              </a:rPr>
              <a:t>) = O(V</a:t>
            </a:r>
            <a:r>
              <a:rPr lang="en-AU" sz="1800" baseline="30000" dirty="0">
                <a:latin typeface="CMSS10"/>
              </a:rPr>
              <a:t>2</a:t>
            </a:r>
            <a:r>
              <a:rPr lang="en-AU" sz="1800" dirty="0">
                <a:latin typeface="CMSS10"/>
              </a:rPr>
              <a:t>)</a:t>
            </a:r>
          </a:p>
          <a:p>
            <a:pPr marL="274320" lvl="1" indent="0">
              <a:buNone/>
            </a:pPr>
            <a:endParaRPr lang="en-AU" sz="1300" dirty="0">
              <a:latin typeface="CMSS10"/>
            </a:endParaRPr>
          </a:p>
          <a:p>
            <a:pPr marL="0" indent="0">
              <a:buNone/>
            </a:pPr>
            <a:endParaRPr lang="en-AU" sz="1800" dirty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237433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Dijkstra’s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123077" y="50292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04659" y="51032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28" name="Oval 27"/>
          <p:cNvSpPr/>
          <p:nvPr/>
        </p:nvSpPr>
        <p:spPr>
          <a:xfrm>
            <a:off x="6123077" y="3689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14646" y="37639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36" name="Oval 35"/>
          <p:cNvSpPr/>
          <p:nvPr/>
        </p:nvSpPr>
        <p:spPr>
          <a:xfrm>
            <a:off x="8202523" y="50615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84105" y="51355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38" name="Oval 37"/>
          <p:cNvSpPr/>
          <p:nvPr/>
        </p:nvSpPr>
        <p:spPr>
          <a:xfrm>
            <a:off x="8153400" y="3689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34982" y="37639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4675277" y="43442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66846" y="441273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107451" y="39430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485900" y="580286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Finalized:</a:t>
            </a:r>
          </a:p>
        </p:txBody>
      </p: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4038600" cy="3581400"/>
          </a:xfrm>
        </p:spPr>
        <p:txBody>
          <a:bodyPr>
            <a:noAutofit/>
          </a:bodyPr>
          <a:lstStyle/>
          <a:p>
            <a:r>
              <a:rPr lang="en-AU" sz="1600" dirty="0">
                <a:latin typeface="CG Times" pitchFamily="18" charset="0"/>
              </a:rPr>
              <a:t>Initialize a list called Discovered and insert the source vertex A in it with distance 0</a:t>
            </a:r>
          </a:p>
          <a:p>
            <a:r>
              <a:rPr lang="en-AU" sz="1600" dirty="0">
                <a:latin typeface="CG Times" pitchFamily="18" charset="0"/>
              </a:rPr>
              <a:t>While Discovered is not empty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Get the vertex v from the Discovered List with smallest distance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For each outgoing edge (v, u, w) of v</a:t>
            </a:r>
          </a:p>
          <a:p>
            <a:pPr lvl="2"/>
            <a:r>
              <a:rPr lang="en-AU" sz="1400" dirty="0">
                <a:latin typeface="CG Times" pitchFamily="18" charset="0"/>
              </a:rPr>
              <a:t>If u is not in Discovered or Finalized</a:t>
            </a:r>
          </a:p>
          <a:p>
            <a:pPr lvl="3"/>
            <a:r>
              <a:rPr lang="en-AU" sz="1400" dirty="0">
                <a:solidFill>
                  <a:schemeClr val="tx1"/>
                </a:solidFill>
                <a:latin typeface="CG Times" pitchFamily="18" charset="0"/>
              </a:rPr>
              <a:t>Insert u in Discovered with distance </a:t>
            </a:r>
            <a:r>
              <a:rPr lang="en-AU" sz="1400" dirty="0" err="1">
                <a:solidFill>
                  <a:schemeClr val="tx1"/>
                </a:solidFill>
                <a:latin typeface="CG Times" pitchFamily="18" charset="0"/>
              </a:rPr>
              <a:t>v.distance</a:t>
            </a:r>
            <a:r>
              <a:rPr lang="en-AU" sz="1400" dirty="0">
                <a:solidFill>
                  <a:schemeClr val="tx1"/>
                </a:solidFill>
                <a:latin typeface="CG Times" pitchFamily="18" charset="0"/>
              </a:rPr>
              <a:t> + w</a:t>
            </a:r>
          </a:p>
          <a:p>
            <a:pPr lvl="2"/>
            <a:r>
              <a:rPr lang="en-AU" sz="1600" dirty="0">
                <a:latin typeface="CG Times" pitchFamily="18" charset="0"/>
              </a:rPr>
              <a:t>Else If </a:t>
            </a:r>
            <a:r>
              <a:rPr lang="en-AU" sz="1600" dirty="0" err="1">
                <a:latin typeface="CG Times" pitchFamily="18" charset="0"/>
              </a:rPr>
              <a:t>u.distance</a:t>
            </a:r>
            <a:r>
              <a:rPr lang="en-AU" sz="1600" dirty="0">
                <a:latin typeface="CG Times" pitchFamily="18" charset="0"/>
              </a:rPr>
              <a:t> &gt; </a:t>
            </a:r>
            <a:r>
              <a:rPr lang="en-AU" sz="1600" dirty="0" err="1">
                <a:latin typeface="CG Times" pitchFamily="18" charset="0"/>
              </a:rPr>
              <a:t>v.distance</a:t>
            </a:r>
            <a:r>
              <a:rPr lang="en-AU" sz="1600" dirty="0">
                <a:latin typeface="CG Times" pitchFamily="18" charset="0"/>
              </a:rPr>
              <a:t> + w</a:t>
            </a:r>
          </a:p>
          <a:p>
            <a:pPr lvl="3"/>
            <a:r>
              <a:rPr lang="en-AU" sz="1600" dirty="0">
                <a:latin typeface="CG Times" pitchFamily="18" charset="0"/>
              </a:rPr>
              <a:t>If u is not finalized, update the distance of u in Discovered to </a:t>
            </a:r>
            <a:r>
              <a:rPr lang="en-AU" sz="1600" dirty="0" err="1">
                <a:latin typeface="CG Times" pitchFamily="18" charset="0"/>
              </a:rPr>
              <a:t>v.distance</a:t>
            </a:r>
            <a:r>
              <a:rPr lang="en-AU" sz="1600" dirty="0">
                <a:latin typeface="CG Times" pitchFamily="18" charset="0"/>
              </a:rPr>
              <a:t> + w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Move v from Discovered to Finalized</a:t>
            </a:r>
          </a:p>
          <a:p>
            <a:endParaRPr lang="en-AU" sz="1600" dirty="0">
              <a:latin typeface="CG Times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677804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A,0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105400" y="4782063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97226" y="41221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6"/>
            <a:endCxn id="38" idx="2"/>
          </p:cNvCxnSpPr>
          <p:nvPr/>
        </p:nvCxnSpPr>
        <p:spPr>
          <a:xfrm>
            <a:off x="6629400" y="39430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36" idx="1"/>
          </p:cNvCxnSpPr>
          <p:nvPr/>
        </p:nvCxnSpPr>
        <p:spPr>
          <a:xfrm flipH="1">
            <a:off x="8276672" y="4191000"/>
            <a:ext cx="2051" cy="944676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585574" y="41221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629400" y="40954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2" idx="7"/>
          </p:cNvCxnSpPr>
          <p:nvPr/>
        </p:nvCxnSpPr>
        <p:spPr>
          <a:xfrm flipH="1" flipV="1">
            <a:off x="6543214" y="4122101"/>
            <a:ext cx="12037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618596" y="53146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235384" y="38114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325894" y="49835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885405" y="44685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528741" y="4464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185824" y="35731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158032" y="44280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234947" y="5345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992894" y="4495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588846" y="44715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357048" y="43389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816012" y="52995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145082" y="322826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8077200" y="322826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382000" y="54819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3339152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C,5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4101152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E, 7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4876800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B,8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5638800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D, 9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44" name="Content Placeholder 3"/>
          <p:cNvSpPr txBox="1">
            <a:spLocks/>
          </p:cNvSpPr>
          <p:nvPr/>
        </p:nvSpPr>
        <p:spPr>
          <a:xfrm>
            <a:off x="4267200" y="990600"/>
            <a:ext cx="4634552" cy="227745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latin typeface="CMSS10"/>
              </a:rPr>
              <a:t>Using a min-heap to implement Discovered.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MSS10"/>
              </a:rPr>
              <a:t>Time Complexity:</a:t>
            </a:r>
          </a:p>
          <a:p>
            <a:r>
              <a:rPr lang="en-AU" sz="1800" dirty="0">
                <a:latin typeface="CMSS10"/>
              </a:rPr>
              <a:t>While loop executed O(V) times</a:t>
            </a:r>
          </a:p>
          <a:p>
            <a:pPr lvl="1"/>
            <a:r>
              <a:rPr lang="en-AU" sz="1300" dirty="0">
                <a:latin typeface="CMSS10"/>
              </a:rPr>
              <a:t>Get the vertex with smallest distance: O(1)</a:t>
            </a:r>
          </a:p>
          <a:p>
            <a:pPr lvl="1"/>
            <a:r>
              <a:rPr lang="en-AU" sz="1300" dirty="0">
                <a:latin typeface="CMSS10"/>
              </a:rPr>
              <a:t>Removing vertex with smallest distance:  O(log V)</a:t>
            </a:r>
          </a:p>
          <a:p>
            <a:r>
              <a:rPr lang="en-AU" sz="1800" dirty="0">
                <a:latin typeface="CMSS10"/>
              </a:rPr>
              <a:t>Each edge is visited once: O(E) </a:t>
            </a:r>
          </a:p>
          <a:p>
            <a:pPr lvl="1"/>
            <a:r>
              <a:rPr lang="en-AU" sz="1300" dirty="0">
                <a:latin typeface="CMSS10"/>
              </a:rPr>
              <a:t>Updating the distance of a vertex: ? </a:t>
            </a:r>
          </a:p>
          <a:p>
            <a:pPr lvl="1"/>
            <a:r>
              <a:rPr lang="en-AU" sz="1300" dirty="0">
                <a:latin typeface="CMSS10"/>
              </a:rPr>
              <a:t>Checking if u is finalized/discovered : ?</a:t>
            </a:r>
            <a:endParaRPr lang="en-AU" sz="1800" dirty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357295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Announcements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295400"/>
            <a:ext cx="8613648" cy="4572000"/>
          </a:xfrm>
        </p:spPr>
        <p:txBody>
          <a:bodyPr>
            <a:normAutofit/>
          </a:bodyPr>
          <a:lstStyle/>
          <a:p>
            <a:r>
              <a:rPr lang="en-AU" dirty="0"/>
              <a:t>Assignment 3 to be released on Wednesday</a:t>
            </a:r>
          </a:p>
          <a:p>
            <a:pPr lvl="1"/>
            <a:r>
              <a:rPr lang="en-AU" dirty="0"/>
              <a:t>Due: 28-Sep-2018 23:55:00</a:t>
            </a:r>
          </a:p>
          <a:p>
            <a:r>
              <a:rPr lang="en-AU" dirty="0"/>
              <a:t>Programming Competition: Round 1 closes tonight and round 2 starts tonight</a:t>
            </a:r>
          </a:p>
          <a:p>
            <a:pPr lvl="1"/>
            <a:r>
              <a:rPr lang="en-AU" dirty="0"/>
              <a:t>Winner will receive a medal and top-5 will get certificates in week 12 lecture</a:t>
            </a:r>
          </a:p>
          <a:p>
            <a:pPr marL="274320" lvl="1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Lec-8: Graphs and Shortest Path Algorithms</a:t>
            </a:r>
            <a:endParaRPr lang="en-US"/>
          </a:p>
        </p:txBody>
      </p:sp>
      <p:pic>
        <p:nvPicPr>
          <p:cNvPr id="5" name="Picture 4" descr="A picture containing wall, indoor&#10;&#10;Description generated with very high confidence">
            <a:extLst>
              <a:ext uri="{FF2B5EF4-FFF2-40B4-BE49-F238E27FC236}">
                <a16:creationId xmlns:a16="http://schemas.microsoft.com/office/drawing/2014/main" id="{C798517D-EF76-4DC5-8AB3-CA6D96E9BB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850" y="3545276"/>
            <a:ext cx="2114550" cy="2819400"/>
          </a:xfrm>
          <a:prstGeom prst="rect">
            <a:avLst/>
          </a:prstGeom>
        </p:spPr>
      </p:pic>
      <p:pic>
        <p:nvPicPr>
          <p:cNvPr id="9" name="Picture 8" descr="A necklace hanging on a wall&#10;&#10;Description generated with high confidence">
            <a:extLst>
              <a:ext uri="{FF2B5EF4-FFF2-40B4-BE49-F238E27FC236}">
                <a16:creationId xmlns:a16="http://schemas.microsoft.com/office/drawing/2014/main" id="{EDE45150-52B4-4AB7-8459-1629783EA2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050" y="3534384"/>
            <a:ext cx="21145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466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9144000" cy="4572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Introduction to Graphs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rgbClr val="00B050"/>
                </a:solidFill>
                <a:latin typeface="CMSS10"/>
              </a:rPr>
              <a:t>Shortest Path Problem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Breadth First Search (BFS)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Dijkstra’s Algorithm</a:t>
            </a:r>
          </a:p>
          <a:p>
            <a:pPr marL="788670" lvl="1" indent="-514350">
              <a:buFont typeface="+mj-lt"/>
              <a:buAutoNum type="alphaUcPeriod"/>
            </a:pPr>
            <a:endParaRPr lang="en-AU" sz="2700" dirty="0">
              <a:solidFill>
                <a:srgbClr val="00B050"/>
              </a:solidFill>
              <a:latin typeface="CMSS10"/>
            </a:endParaRPr>
          </a:p>
          <a:p>
            <a:pPr marL="788670" lvl="1" indent="-514350">
              <a:buFont typeface="+mj-lt"/>
              <a:buAutoNum type="alphaUcPeriod"/>
            </a:pPr>
            <a:endParaRPr lang="en-AU" sz="2700" dirty="0">
              <a:solidFill>
                <a:srgbClr val="00B050"/>
              </a:solidFill>
              <a:latin typeface="CMSS10"/>
            </a:endParaRPr>
          </a:p>
          <a:p>
            <a:pPr marL="274320" lvl="1" indent="0">
              <a:buNone/>
            </a:pPr>
            <a:r>
              <a:rPr lang="en-AU" sz="2700" dirty="0">
                <a:solidFill>
                  <a:srgbClr val="FF0000"/>
                </a:solidFill>
                <a:latin typeface="CMSS10"/>
              </a:rPr>
              <a:t>Detour: </a:t>
            </a:r>
            <a:r>
              <a:rPr lang="en-AU" sz="2700" dirty="0">
                <a:solidFill>
                  <a:srgbClr val="00B050"/>
                </a:solidFill>
                <a:latin typeface="CMSS10"/>
              </a:rPr>
              <a:t>Revision of min-heap</a:t>
            </a:r>
            <a:endParaRPr lang="en-AU" dirty="0">
              <a:solidFill>
                <a:srgbClr val="00B050"/>
              </a:solidFill>
              <a:latin typeface="CG 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3077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Properties of a min-heap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FIT2004, Lec-8: Graphs and Shortest Path Algorithms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990600"/>
            <a:ext cx="8991600" cy="2209800"/>
          </a:xfrm>
        </p:spPr>
        <p:txBody>
          <a:bodyPr>
            <a:noAutofit/>
          </a:bodyPr>
          <a:lstStyle/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Heap is a </a:t>
            </a:r>
            <a:r>
              <a:rPr lang="en-AU" sz="2400" dirty="0">
                <a:solidFill>
                  <a:srgbClr val="00B050"/>
                </a:solidFill>
                <a:latin typeface="CMSS10"/>
              </a:rPr>
              <a:t>balanced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binary tree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A parent is always smaller than or equal to its children (this implies that the root is the smallest element in the heap)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4361485" y="2819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6" name="Oval 9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4</a:t>
              </a:r>
            </a:p>
          </p:txBody>
        </p:sp>
      </p:grpSp>
      <p:cxnSp>
        <p:nvCxnSpPr>
          <p:cNvPr id="98" name="Straight Connector 97"/>
          <p:cNvCxnSpPr>
            <a:stCxn id="96" idx="3"/>
          </p:cNvCxnSpPr>
          <p:nvPr/>
        </p:nvCxnSpPr>
        <p:spPr>
          <a:xfrm flipH="1">
            <a:off x="2909268" y="32515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6" idx="5"/>
          </p:cNvCxnSpPr>
          <p:nvPr/>
        </p:nvCxnSpPr>
        <p:spPr>
          <a:xfrm>
            <a:off x="4793659" y="32515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2661618" y="3554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1" name="Oval 10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73918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9</a:t>
              </a:r>
            </a:p>
          </p:txBody>
        </p:sp>
      </p:grpSp>
      <p:cxnSp>
        <p:nvCxnSpPr>
          <p:cNvPr id="103" name="Straight Connector 102"/>
          <p:cNvCxnSpPr>
            <a:stCxn id="101" idx="3"/>
            <a:endCxn id="106" idx="0"/>
          </p:cNvCxnSpPr>
          <p:nvPr/>
        </p:nvCxnSpPr>
        <p:spPr>
          <a:xfrm flipH="1">
            <a:off x="1777162" y="3986497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endCxn id="112" idx="0"/>
          </p:cNvCxnSpPr>
          <p:nvPr/>
        </p:nvCxnSpPr>
        <p:spPr>
          <a:xfrm>
            <a:off x="3044905" y="3970656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1524000" y="44214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6" name="Oval 10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</a:t>
              </a:r>
            </a:p>
          </p:txBody>
        </p:sp>
      </p:grpSp>
      <p:cxnSp>
        <p:nvCxnSpPr>
          <p:cNvPr id="108" name="Straight Connector 107"/>
          <p:cNvCxnSpPr>
            <a:stCxn id="106" idx="3"/>
          </p:cNvCxnSpPr>
          <p:nvPr/>
        </p:nvCxnSpPr>
        <p:spPr>
          <a:xfrm flipH="1">
            <a:off x="1153720" y="48536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1935204" y="4842388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3730705" y="4393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1" name="Oval 1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18</a:t>
              </a:r>
            </a:p>
          </p:txBody>
        </p:sp>
      </p:grpSp>
      <p:cxnSp>
        <p:nvCxnSpPr>
          <p:cNvPr id="113" name="Straight Connector 112"/>
          <p:cNvCxnSpPr>
            <a:stCxn id="111" idx="3"/>
            <a:endCxn id="124" idx="0"/>
          </p:cNvCxnSpPr>
          <p:nvPr/>
        </p:nvCxnSpPr>
        <p:spPr>
          <a:xfrm flipH="1">
            <a:off x="3355316" y="4825851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11" idx="5"/>
            <a:endCxn id="121" idx="0"/>
          </p:cNvCxnSpPr>
          <p:nvPr/>
        </p:nvCxnSpPr>
        <p:spPr>
          <a:xfrm>
            <a:off x="4162879" y="4825851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/>
          <p:cNvGrpSpPr/>
          <p:nvPr/>
        </p:nvGrpSpPr>
        <p:grpSpPr>
          <a:xfrm>
            <a:off x="6367247" y="3554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6" name="Oval 11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760877" y="208228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11</a:t>
              </a:r>
            </a:p>
          </p:txBody>
        </p:sp>
      </p:grpSp>
      <p:cxnSp>
        <p:nvCxnSpPr>
          <p:cNvPr id="118" name="Straight Connector 117"/>
          <p:cNvCxnSpPr>
            <a:stCxn id="116" idx="3"/>
            <a:endCxn id="133" idx="0"/>
          </p:cNvCxnSpPr>
          <p:nvPr/>
        </p:nvCxnSpPr>
        <p:spPr>
          <a:xfrm flipH="1">
            <a:off x="5869916" y="3986497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endCxn id="137" idx="0"/>
          </p:cNvCxnSpPr>
          <p:nvPr/>
        </p:nvCxnSpPr>
        <p:spPr>
          <a:xfrm>
            <a:off x="6799421" y="3970656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>
            <a:off x="4522877" y="5183448"/>
            <a:ext cx="506323" cy="506323"/>
            <a:chOff x="3733800" y="2008277"/>
            <a:chExt cx="506323" cy="506323"/>
          </a:xfrm>
        </p:grpSpPr>
        <p:sp>
          <p:nvSpPr>
            <p:cNvPr id="121" name="Oval 12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20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3102154" y="5232571"/>
            <a:ext cx="506323" cy="506323"/>
            <a:chOff x="3733800" y="2008277"/>
            <a:chExt cx="506323" cy="506323"/>
          </a:xfrm>
        </p:grpSpPr>
        <p:sp>
          <p:nvSpPr>
            <p:cNvPr id="124" name="Oval 12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23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2084477" y="5232571"/>
            <a:ext cx="506323" cy="506323"/>
            <a:chOff x="3733800" y="2008277"/>
            <a:chExt cx="506323" cy="506323"/>
          </a:xfrm>
        </p:grpSpPr>
        <p:sp>
          <p:nvSpPr>
            <p:cNvPr id="127" name="Oval 12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19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892354" y="52596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130" name="Oval 12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616754" y="4394371"/>
            <a:ext cx="506323" cy="506323"/>
            <a:chOff x="3733800" y="2008277"/>
            <a:chExt cx="506323" cy="506323"/>
          </a:xfrm>
        </p:grpSpPr>
        <p:sp>
          <p:nvSpPr>
            <p:cNvPr id="133" name="Oval 13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13</a:t>
              </a: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7266077" y="4394371"/>
            <a:ext cx="506323" cy="506323"/>
            <a:chOff x="3733800" y="2008277"/>
            <a:chExt cx="506323" cy="506323"/>
          </a:xfrm>
        </p:grpSpPr>
        <p:sp>
          <p:nvSpPr>
            <p:cNvPr id="136" name="Oval 13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0997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>
                <a:latin typeface="Arial Black" panose="020B0A04020102020204" pitchFamily="34" charset="0"/>
              </a:rPr>
              <a:t>Heap can be represented as an array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FIT2004, Lec-8: Graphs and Shortest Path Algorithms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361485" y="2438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9" name="Oval 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4</a:t>
              </a:r>
            </a:p>
          </p:txBody>
        </p:sp>
      </p:grpSp>
      <p:cxnSp>
        <p:nvCxnSpPr>
          <p:cNvPr id="63" name="Straight Connector 62"/>
          <p:cNvCxnSpPr>
            <a:stCxn id="49" idx="3"/>
          </p:cNvCxnSpPr>
          <p:nvPr/>
        </p:nvCxnSpPr>
        <p:spPr>
          <a:xfrm flipH="1">
            <a:off x="2909268" y="28705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5"/>
          </p:cNvCxnSpPr>
          <p:nvPr/>
        </p:nvCxnSpPr>
        <p:spPr>
          <a:xfrm>
            <a:off x="4793659" y="28705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2661618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6" name="Oval 6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3918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9</a:t>
              </a:r>
            </a:p>
          </p:txBody>
        </p:sp>
      </p:grpSp>
      <p:cxnSp>
        <p:nvCxnSpPr>
          <p:cNvPr id="74" name="Straight Connector 73"/>
          <p:cNvCxnSpPr>
            <a:stCxn id="66" idx="3"/>
            <a:endCxn id="77" idx="0"/>
          </p:cNvCxnSpPr>
          <p:nvPr/>
        </p:nvCxnSpPr>
        <p:spPr>
          <a:xfrm flipH="1">
            <a:off x="1777162" y="3605497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83" idx="0"/>
          </p:cNvCxnSpPr>
          <p:nvPr/>
        </p:nvCxnSpPr>
        <p:spPr>
          <a:xfrm>
            <a:off x="3044905" y="3589656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524000" y="40404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7" name="Oval 7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</a:t>
              </a:r>
            </a:p>
          </p:txBody>
        </p:sp>
      </p:grpSp>
      <p:cxnSp>
        <p:nvCxnSpPr>
          <p:cNvPr id="79" name="Straight Connector 78"/>
          <p:cNvCxnSpPr>
            <a:stCxn id="77" idx="3"/>
          </p:cNvCxnSpPr>
          <p:nvPr/>
        </p:nvCxnSpPr>
        <p:spPr>
          <a:xfrm flipH="1">
            <a:off x="1153720" y="44726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935204" y="4461388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3730705" y="4012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2" name="Oval 8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18</a:t>
              </a:r>
            </a:p>
          </p:txBody>
        </p:sp>
      </p:grpSp>
      <p:cxnSp>
        <p:nvCxnSpPr>
          <p:cNvPr id="84" name="Straight Connector 83"/>
          <p:cNvCxnSpPr>
            <a:stCxn id="82" idx="3"/>
            <a:endCxn id="95" idx="0"/>
          </p:cNvCxnSpPr>
          <p:nvPr/>
        </p:nvCxnSpPr>
        <p:spPr>
          <a:xfrm flipH="1">
            <a:off x="3355316" y="4444851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2" idx="5"/>
            <a:endCxn id="92" idx="0"/>
          </p:cNvCxnSpPr>
          <p:nvPr/>
        </p:nvCxnSpPr>
        <p:spPr>
          <a:xfrm>
            <a:off x="4162879" y="4444851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6367247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7" name="Oval 8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60877" y="208228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11</a:t>
              </a:r>
            </a:p>
          </p:txBody>
        </p:sp>
      </p:grpSp>
      <p:cxnSp>
        <p:nvCxnSpPr>
          <p:cNvPr id="89" name="Straight Connector 88"/>
          <p:cNvCxnSpPr>
            <a:stCxn id="87" idx="3"/>
            <a:endCxn id="104" idx="0"/>
          </p:cNvCxnSpPr>
          <p:nvPr/>
        </p:nvCxnSpPr>
        <p:spPr>
          <a:xfrm flipH="1">
            <a:off x="5869916" y="3605497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108" idx="0"/>
          </p:cNvCxnSpPr>
          <p:nvPr/>
        </p:nvCxnSpPr>
        <p:spPr>
          <a:xfrm>
            <a:off x="6799421" y="3589656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4522877" y="4802448"/>
            <a:ext cx="506323" cy="506323"/>
            <a:chOff x="3733800" y="2008277"/>
            <a:chExt cx="506323" cy="506323"/>
          </a:xfrm>
        </p:grpSpPr>
        <p:sp>
          <p:nvSpPr>
            <p:cNvPr id="92" name="Oval 9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20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102154" y="4851571"/>
            <a:ext cx="506323" cy="506323"/>
            <a:chOff x="3733800" y="2008277"/>
            <a:chExt cx="506323" cy="506323"/>
          </a:xfrm>
        </p:grpSpPr>
        <p:sp>
          <p:nvSpPr>
            <p:cNvPr id="95" name="Oval 9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23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084477" y="4851571"/>
            <a:ext cx="506323" cy="506323"/>
            <a:chOff x="3733800" y="2008277"/>
            <a:chExt cx="506323" cy="506323"/>
          </a:xfrm>
        </p:grpSpPr>
        <p:sp>
          <p:nvSpPr>
            <p:cNvPr id="98" name="Oval 9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19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892354" y="48786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101" name="Oval 10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616754" y="4013371"/>
            <a:ext cx="506323" cy="506323"/>
            <a:chOff x="3733800" y="2008277"/>
            <a:chExt cx="506323" cy="506323"/>
          </a:xfrm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13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266077" y="4013371"/>
            <a:ext cx="506323" cy="506323"/>
            <a:chOff x="3733800" y="2008277"/>
            <a:chExt cx="506323" cy="506323"/>
          </a:xfrm>
        </p:grpSpPr>
        <p:sp>
          <p:nvSpPr>
            <p:cNvPr id="107" name="Oval 10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14</a:t>
              </a: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4106694" y="25262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289234" y="32418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9203" y="32495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140004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359545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277756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873570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7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759877" y="49200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9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683054" y="4953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147973" y="488846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25294" y="49356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8</a:t>
            </a:r>
          </a:p>
        </p:txBody>
      </p:sp>
      <p:sp>
        <p:nvSpPr>
          <p:cNvPr id="120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599"/>
            <a:ext cx="4267200" cy="1706473"/>
          </a:xfrm>
        </p:spPr>
        <p:txBody>
          <a:bodyPr>
            <a:noAutofit/>
          </a:bodyPr>
          <a:lstStyle/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Array[1] = root of the heap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Array[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] = an arbitrary node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i</a:t>
            </a: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Array[2i] = left child of node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i</a:t>
            </a: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Array[2i + 1] = right child of node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i</a:t>
            </a: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Array[floor(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/2)] = parent of a node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i</a:t>
            </a: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graphicFrame>
        <p:nvGraphicFramePr>
          <p:cNvPr id="121" name="Table 120"/>
          <p:cNvGraphicFramePr>
            <a:graphicFrameLocks noGrp="1"/>
          </p:cNvGraphicFramePr>
          <p:nvPr>
            <p:extLst/>
          </p:nvPr>
        </p:nvGraphicFramePr>
        <p:xfrm>
          <a:off x="1295399" y="5598160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4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Table 121"/>
          <p:cNvGraphicFramePr>
            <a:graphicFrameLocks noGrp="1"/>
          </p:cNvGraphicFramePr>
          <p:nvPr>
            <p:extLst/>
          </p:nvPr>
        </p:nvGraphicFramePr>
        <p:xfrm>
          <a:off x="1295399" y="6029960"/>
          <a:ext cx="640080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Freeform 5"/>
          <p:cNvSpPr/>
          <p:nvPr/>
        </p:nvSpPr>
        <p:spPr>
          <a:xfrm>
            <a:off x="3957851" y="6002106"/>
            <a:ext cx="2880049" cy="344128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7" name="Freeform 66"/>
          <p:cNvSpPr/>
          <p:nvPr/>
        </p:nvSpPr>
        <p:spPr>
          <a:xfrm>
            <a:off x="4038600" y="6019800"/>
            <a:ext cx="3352800" cy="533400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424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6" grpId="0" animBg="1"/>
      <p:bldP spid="6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Insertion in Heap (up-Heap)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FIT2004, Lec-8: Graphs and Shortest Path Algorithms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361485" y="2438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9" name="Oval 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4</a:t>
              </a:r>
            </a:p>
          </p:txBody>
        </p:sp>
      </p:grpSp>
      <p:cxnSp>
        <p:nvCxnSpPr>
          <p:cNvPr id="63" name="Straight Connector 62"/>
          <p:cNvCxnSpPr>
            <a:stCxn id="49" idx="3"/>
          </p:cNvCxnSpPr>
          <p:nvPr/>
        </p:nvCxnSpPr>
        <p:spPr>
          <a:xfrm flipH="1">
            <a:off x="2909268" y="28705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5"/>
          </p:cNvCxnSpPr>
          <p:nvPr/>
        </p:nvCxnSpPr>
        <p:spPr>
          <a:xfrm>
            <a:off x="4793659" y="28705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2661618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6" name="Oval 6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3918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9</a:t>
              </a:r>
            </a:p>
          </p:txBody>
        </p:sp>
      </p:grpSp>
      <p:cxnSp>
        <p:nvCxnSpPr>
          <p:cNvPr id="74" name="Straight Connector 73"/>
          <p:cNvCxnSpPr>
            <a:stCxn id="66" idx="3"/>
            <a:endCxn id="77" idx="0"/>
          </p:cNvCxnSpPr>
          <p:nvPr/>
        </p:nvCxnSpPr>
        <p:spPr>
          <a:xfrm flipH="1">
            <a:off x="1777162" y="3605497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83" idx="0"/>
          </p:cNvCxnSpPr>
          <p:nvPr/>
        </p:nvCxnSpPr>
        <p:spPr>
          <a:xfrm>
            <a:off x="3044905" y="3589656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524000" y="40404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7" name="Oval 7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</a:t>
              </a:r>
            </a:p>
          </p:txBody>
        </p:sp>
      </p:grpSp>
      <p:cxnSp>
        <p:nvCxnSpPr>
          <p:cNvPr id="79" name="Straight Connector 78"/>
          <p:cNvCxnSpPr>
            <a:stCxn id="77" idx="3"/>
          </p:cNvCxnSpPr>
          <p:nvPr/>
        </p:nvCxnSpPr>
        <p:spPr>
          <a:xfrm flipH="1">
            <a:off x="1153720" y="44726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935204" y="4461388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3730705" y="4012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2" name="Oval 8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18</a:t>
              </a:r>
            </a:p>
          </p:txBody>
        </p:sp>
      </p:grpSp>
      <p:cxnSp>
        <p:nvCxnSpPr>
          <p:cNvPr id="84" name="Straight Connector 83"/>
          <p:cNvCxnSpPr>
            <a:stCxn id="82" idx="3"/>
            <a:endCxn id="95" idx="0"/>
          </p:cNvCxnSpPr>
          <p:nvPr/>
        </p:nvCxnSpPr>
        <p:spPr>
          <a:xfrm flipH="1">
            <a:off x="3355316" y="4444851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2" idx="5"/>
            <a:endCxn id="92" idx="0"/>
          </p:cNvCxnSpPr>
          <p:nvPr/>
        </p:nvCxnSpPr>
        <p:spPr>
          <a:xfrm>
            <a:off x="4162879" y="4444851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6367247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7" name="Oval 8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60877" y="208228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11</a:t>
              </a:r>
            </a:p>
          </p:txBody>
        </p:sp>
      </p:grpSp>
      <p:cxnSp>
        <p:nvCxnSpPr>
          <p:cNvPr id="89" name="Straight Connector 88"/>
          <p:cNvCxnSpPr>
            <a:stCxn id="87" idx="3"/>
            <a:endCxn id="104" idx="0"/>
          </p:cNvCxnSpPr>
          <p:nvPr/>
        </p:nvCxnSpPr>
        <p:spPr>
          <a:xfrm flipH="1">
            <a:off x="5869916" y="3605497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108" idx="0"/>
          </p:cNvCxnSpPr>
          <p:nvPr/>
        </p:nvCxnSpPr>
        <p:spPr>
          <a:xfrm>
            <a:off x="6799421" y="3589656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4522877" y="4802448"/>
            <a:ext cx="506323" cy="506323"/>
            <a:chOff x="3733800" y="2008277"/>
            <a:chExt cx="506323" cy="506323"/>
          </a:xfrm>
        </p:grpSpPr>
        <p:sp>
          <p:nvSpPr>
            <p:cNvPr id="92" name="Oval 9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20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102154" y="4851571"/>
            <a:ext cx="506323" cy="506323"/>
            <a:chOff x="3733800" y="2008277"/>
            <a:chExt cx="506323" cy="506323"/>
          </a:xfrm>
        </p:grpSpPr>
        <p:sp>
          <p:nvSpPr>
            <p:cNvPr id="95" name="Oval 9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23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084477" y="4851571"/>
            <a:ext cx="506323" cy="506323"/>
            <a:chOff x="3733800" y="2008277"/>
            <a:chExt cx="506323" cy="506323"/>
          </a:xfrm>
        </p:grpSpPr>
        <p:sp>
          <p:nvSpPr>
            <p:cNvPr id="98" name="Oval 9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19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892354" y="48786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101" name="Oval 10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616754" y="4013371"/>
            <a:ext cx="506323" cy="506323"/>
            <a:chOff x="3733800" y="2008277"/>
            <a:chExt cx="506323" cy="506323"/>
          </a:xfrm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13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266077" y="4013371"/>
            <a:ext cx="506323" cy="506323"/>
            <a:chOff x="3733800" y="2008277"/>
            <a:chExt cx="506323" cy="506323"/>
          </a:xfrm>
        </p:grpSpPr>
        <p:sp>
          <p:nvSpPr>
            <p:cNvPr id="107" name="Oval 10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14</a:t>
              </a: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4042475" y="25012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289234" y="32418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9203" y="32495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140004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359545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277756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873570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7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759877" y="49200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9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683054" y="4953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147973" y="488846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25294" y="49356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8</a:t>
            </a:r>
          </a:p>
        </p:txBody>
      </p:sp>
      <p:sp>
        <p:nvSpPr>
          <p:cNvPr id="120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599"/>
            <a:ext cx="8991600" cy="1706473"/>
          </a:xfrm>
        </p:spPr>
        <p:txBody>
          <a:bodyPr>
            <a:noAutofit/>
          </a:bodyPr>
          <a:lstStyle/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Insert new element at Array[N+1]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While parent(new) &gt; new 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Swap parent and new element</a:t>
            </a: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</p:txBody>
      </p:sp>
      <p:graphicFrame>
        <p:nvGraphicFramePr>
          <p:cNvPr id="121" name="Table 120"/>
          <p:cNvGraphicFramePr>
            <a:graphicFrameLocks noGrp="1"/>
          </p:cNvGraphicFramePr>
          <p:nvPr>
            <p:extLst/>
          </p:nvPr>
        </p:nvGraphicFramePr>
        <p:xfrm>
          <a:off x="1295399" y="5598160"/>
          <a:ext cx="63246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Table 121"/>
          <p:cNvGraphicFramePr>
            <a:graphicFrameLocks noGrp="1"/>
          </p:cNvGraphicFramePr>
          <p:nvPr>
            <p:extLst/>
          </p:nvPr>
        </p:nvGraphicFramePr>
        <p:xfrm>
          <a:off x="1219200" y="6029960"/>
          <a:ext cx="64008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6933314" y="1964840"/>
            <a:ext cx="506323" cy="506323"/>
            <a:chOff x="3733800" y="2008277"/>
            <a:chExt cx="506323" cy="506323"/>
          </a:xfrm>
        </p:grpSpPr>
        <p:sp>
          <p:nvSpPr>
            <p:cNvPr id="67" name="Oval 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11080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Insertion in Heap (up-Heap)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FIT2004, Lec-8: Graphs and Shortest Path Algorithms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361485" y="2438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9" name="Oval 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4</a:t>
              </a:r>
            </a:p>
          </p:txBody>
        </p:sp>
      </p:grpSp>
      <p:cxnSp>
        <p:nvCxnSpPr>
          <p:cNvPr id="63" name="Straight Connector 62"/>
          <p:cNvCxnSpPr>
            <a:stCxn id="49" idx="3"/>
          </p:cNvCxnSpPr>
          <p:nvPr/>
        </p:nvCxnSpPr>
        <p:spPr>
          <a:xfrm flipH="1">
            <a:off x="2909268" y="28705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5"/>
          </p:cNvCxnSpPr>
          <p:nvPr/>
        </p:nvCxnSpPr>
        <p:spPr>
          <a:xfrm>
            <a:off x="4793659" y="28705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2661618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6" name="Oval 6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3918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9</a:t>
              </a:r>
            </a:p>
          </p:txBody>
        </p:sp>
      </p:grpSp>
      <p:cxnSp>
        <p:nvCxnSpPr>
          <p:cNvPr id="74" name="Straight Connector 73"/>
          <p:cNvCxnSpPr>
            <a:stCxn id="66" idx="3"/>
            <a:endCxn id="77" idx="0"/>
          </p:cNvCxnSpPr>
          <p:nvPr/>
        </p:nvCxnSpPr>
        <p:spPr>
          <a:xfrm flipH="1">
            <a:off x="1777162" y="3605497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83" idx="0"/>
          </p:cNvCxnSpPr>
          <p:nvPr/>
        </p:nvCxnSpPr>
        <p:spPr>
          <a:xfrm>
            <a:off x="3044905" y="3589656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524000" y="40404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7" name="Oval 7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</a:t>
              </a:r>
            </a:p>
          </p:txBody>
        </p:sp>
      </p:grpSp>
      <p:cxnSp>
        <p:nvCxnSpPr>
          <p:cNvPr id="79" name="Straight Connector 78"/>
          <p:cNvCxnSpPr>
            <a:stCxn id="77" idx="3"/>
          </p:cNvCxnSpPr>
          <p:nvPr/>
        </p:nvCxnSpPr>
        <p:spPr>
          <a:xfrm flipH="1">
            <a:off x="1153720" y="44726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935204" y="4461388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3730705" y="4012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2" name="Oval 8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18</a:t>
              </a:r>
            </a:p>
          </p:txBody>
        </p:sp>
      </p:grpSp>
      <p:cxnSp>
        <p:nvCxnSpPr>
          <p:cNvPr id="84" name="Straight Connector 83"/>
          <p:cNvCxnSpPr>
            <a:stCxn id="82" idx="3"/>
            <a:endCxn id="95" idx="0"/>
          </p:cNvCxnSpPr>
          <p:nvPr/>
        </p:nvCxnSpPr>
        <p:spPr>
          <a:xfrm flipH="1">
            <a:off x="3355316" y="4444851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2" idx="5"/>
            <a:endCxn id="92" idx="0"/>
          </p:cNvCxnSpPr>
          <p:nvPr/>
        </p:nvCxnSpPr>
        <p:spPr>
          <a:xfrm>
            <a:off x="4162879" y="4444851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6367247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7" name="Oval 8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60877" y="208228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11</a:t>
              </a:r>
            </a:p>
          </p:txBody>
        </p:sp>
      </p:grpSp>
      <p:cxnSp>
        <p:nvCxnSpPr>
          <p:cNvPr id="89" name="Straight Connector 88"/>
          <p:cNvCxnSpPr>
            <a:stCxn id="87" idx="3"/>
            <a:endCxn id="104" idx="0"/>
          </p:cNvCxnSpPr>
          <p:nvPr/>
        </p:nvCxnSpPr>
        <p:spPr>
          <a:xfrm flipH="1">
            <a:off x="5869916" y="3605497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108" idx="0"/>
          </p:cNvCxnSpPr>
          <p:nvPr/>
        </p:nvCxnSpPr>
        <p:spPr>
          <a:xfrm>
            <a:off x="6799421" y="3589656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4522877" y="4802448"/>
            <a:ext cx="506323" cy="506323"/>
            <a:chOff x="3733800" y="2008277"/>
            <a:chExt cx="506323" cy="506323"/>
          </a:xfrm>
        </p:grpSpPr>
        <p:sp>
          <p:nvSpPr>
            <p:cNvPr id="92" name="Oval 9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20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102154" y="4851571"/>
            <a:ext cx="506323" cy="506323"/>
            <a:chOff x="3733800" y="2008277"/>
            <a:chExt cx="506323" cy="506323"/>
          </a:xfrm>
        </p:grpSpPr>
        <p:sp>
          <p:nvSpPr>
            <p:cNvPr id="95" name="Oval 9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23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084477" y="4851571"/>
            <a:ext cx="506323" cy="506323"/>
            <a:chOff x="3733800" y="2008277"/>
            <a:chExt cx="506323" cy="506323"/>
          </a:xfrm>
        </p:grpSpPr>
        <p:sp>
          <p:nvSpPr>
            <p:cNvPr id="98" name="Oval 9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19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892354" y="48786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101" name="Oval 10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616754" y="4013371"/>
            <a:ext cx="506323" cy="506323"/>
            <a:chOff x="3733800" y="2008277"/>
            <a:chExt cx="506323" cy="506323"/>
          </a:xfrm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13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266077" y="4013371"/>
            <a:ext cx="506323" cy="506323"/>
            <a:chOff x="3733800" y="2008277"/>
            <a:chExt cx="506323" cy="506323"/>
          </a:xfrm>
        </p:grpSpPr>
        <p:sp>
          <p:nvSpPr>
            <p:cNvPr id="107" name="Oval 10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14</a:t>
              </a: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4042475" y="25012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289234" y="32418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9203" y="32495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140004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359545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277756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873570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7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759877" y="49200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9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683054" y="4953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147973" y="488846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25294" y="49356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8</a:t>
            </a:r>
          </a:p>
        </p:txBody>
      </p:sp>
      <p:sp>
        <p:nvSpPr>
          <p:cNvPr id="120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599"/>
            <a:ext cx="8991600" cy="1706473"/>
          </a:xfrm>
        </p:spPr>
        <p:txBody>
          <a:bodyPr>
            <a:noAutofit/>
          </a:bodyPr>
          <a:lstStyle/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Insert new element at Array[N+1]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While parent(new) &gt; new 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Swap parent and new element</a:t>
            </a: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</p:txBody>
      </p:sp>
      <p:graphicFrame>
        <p:nvGraphicFramePr>
          <p:cNvPr id="121" name="Table 120"/>
          <p:cNvGraphicFramePr>
            <a:graphicFrameLocks noGrp="1"/>
          </p:cNvGraphicFramePr>
          <p:nvPr>
            <p:extLst/>
          </p:nvPr>
        </p:nvGraphicFramePr>
        <p:xfrm>
          <a:off x="1295399" y="5598160"/>
          <a:ext cx="63246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Table 121"/>
          <p:cNvGraphicFramePr>
            <a:graphicFrameLocks noGrp="1"/>
          </p:cNvGraphicFramePr>
          <p:nvPr>
            <p:extLst/>
          </p:nvPr>
        </p:nvGraphicFramePr>
        <p:xfrm>
          <a:off x="1219200" y="6029960"/>
          <a:ext cx="64008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5123893" y="4802448"/>
            <a:ext cx="506323" cy="506323"/>
            <a:chOff x="3733800" y="2008277"/>
            <a:chExt cx="506323" cy="506323"/>
          </a:xfrm>
        </p:grpSpPr>
        <p:sp>
          <p:nvSpPr>
            <p:cNvPr id="67" name="Oval 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10</a:t>
              </a:r>
            </a:p>
          </p:txBody>
        </p:sp>
      </p:grpSp>
      <p:cxnSp>
        <p:nvCxnSpPr>
          <p:cNvPr id="69" name="Straight Connector 68"/>
          <p:cNvCxnSpPr>
            <a:endCxn id="67" idx="0"/>
          </p:cNvCxnSpPr>
          <p:nvPr/>
        </p:nvCxnSpPr>
        <p:spPr>
          <a:xfrm flipH="1">
            <a:off x="5377055" y="4443725"/>
            <a:ext cx="266776" cy="358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5609230" y="4449170"/>
            <a:ext cx="723706" cy="791570"/>
          </a:xfrm>
          <a:custGeom>
            <a:avLst/>
            <a:gdLst>
              <a:gd name="connsiteX0" fmla="*/ 0 w 723706"/>
              <a:gd name="connsiteY0" fmla="*/ 791570 h 791570"/>
              <a:gd name="connsiteX1" fmla="*/ 696036 w 723706"/>
              <a:gd name="connsiteY1" fmla="*/ 573206 h 791570"/>
              <a:gd name="connsiteX2" fmla="*/ 518615 w 723706"/>
              <a:gd name="connsiteY2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706" h="791570">
                <a:moveTo>
                  <a:pt x="0" y="791570"/>
                </a:moveTo>
                <a:cubicBezTo>
                  <a:pt x="304800" y="748352"/>
                  <a:pt x="609600" y="705134"/>
                  <a:pt x="696036" y="573206"/>
                </a:cubicBezTo>
                <a:cubicBezTo>
                  <a:pt x="782472" y="441278"/>
                  <a:pt x="650543" y="220639"/>
                  <a:pt x="518615" y="0"/>
                </a:cubicBezTo>
              </a:path>
            </a:pathLst>
          </a:custGeom>
          <a:noFill/>
          <a:ln w="31750">
            <a:solidFill>
              <a:srgbClr val="FF0000"/>
            </a:solidFill>
            <a:prstDash val="solid"/>
            <a:headEnd type="stealth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309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Insertion in Heap (up-Heap)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FIT2004, Lec-8: Graphs and Shortest Path Algorithms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361485" y="2438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9" name="Oval 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4</a:t>
              </a:r>
            </a:p>
          </p:txBody>
        </p:sp>
      </p:grpSp>
      <p:cxnSp>
        <p:nvCxnSpPr>
          <p:cNvPr id="63" name="Straight Connector 62"/>
          <p:cNvCxnSpPr>
            <a:stCxn id="49" idx="3"/>
          </p:cNvCxnSpPr>
          <p:nvPr/>
        </p:nvCxnSpPr>
        <p:spPr>
          <a:xfrm flipH="1">
            <a:off x="2909268" y="28705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5"/>
          </p:cNvCxnSpPr>
          <p:nvPr/>
        </p:nvCxnSpPr>
        <p:spPr>
          <a:xfrm>
            <a:off x="4793659" y="28705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2661618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6" name="Oval 6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3918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9</a:t>
              </a:r>
            </a:p>
          </p:txBody>
        </p:sp>
      </p:grpSp>
      <p:cxnSp>
        <p:nvCxnSpPr>
          <p:cNvPr id="74" name="Straight Connector 73"/>
          <p:cNvCxnSpPr>
            <a:stCxn id="66" idx="3"/>
            <a:endCxn id="77" idx="0"/>
          </p:cNvCxnSpPr>
          <p:nvPr/>
        </p:nvCxnSpPr>
        <p:spPr>
          <a:xfrm flipH="1">
            <a:off x="1777162" y="3605497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83" idx="0"/>
          </p:cNvCxnSpPr>
          <p:nvPr/>
        </p:nvCxnSpPr>
        <p:spPr>
          <a:xfrm>
            <a:off x="3044905" y="3589656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524000" y="40404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7" name="Oval 7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</a:t>
              </a:r>
            </a:p>
          </p:txBody>
        </p:sp>
      </p:grpSp>
      <p:cxnSp>
        <p:nvCxnSpPr>
          <p:cNvPr id="79" name="Straight Connector 78"/>
          <p:cNvCxnSpPr>
            <a:stCxn id="77" idx="3"/>
          </p:cNvCxnSpPr>
          <p:nvPr/>
        </p:nvCxnSpPr>
        <p:spPr>
          <a:xfrm flipH="1">
            <a:off x="1153720" y="44726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935204" y="4461388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3730705" y="4012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2" name="Oval 8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18</a:t>
              </a:r>
            </a:p>
          </p:txBody>
        </p:sp>
      </p:grpSp>
      <p:cxnSp>
        <p:nvCxnSpPr>
          <p:cNvPr id="84" name="Straight Connector 83"/>
          <p:cNvCxnSpPr>
            <a:stCxn id="82" idx="3"/>
            <a:endCxn id="95" idx="0"/>
          </p:cNvCxnSpPr>
          <p:nvPr/>
        </p:nvCxnSpPr>
        <p:spPr>
          <a:xfrm flipH="1">
            <a:off x="3355316" y="4444851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2" idx="5"/>
            <a:endCxn id="92" idx="0"/>
          </p:cNvCxnSpPr>
          <p:nvPr/>
        </p:nvCxnSpPr>
        <p:spPr>
          <a:xfrm>
            <a:off x="4162879" y="4444851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6367247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7" name="Oval 8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60877" y="208228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11</a:t>
              </a:r>
            </a:p>
          </p:txBody>
        </p:sp>
      </p:grpSp>
      <p:cxnSp>
        <p:nvCxnSpPr>
          <p:cNvPr id="89" name="Straight Connector 88"/>
          <p:cNvCxnSpPr>
            <a:stCxn id="87" idx="3"/>
            <a:endCxn id="104" idx="0"/>
          </p:cNvCxnSpPr>
          <p:nvPr/>
        </p:nvCxnSpPr>
        <p:spPr>
          <a:xfrm flipH="1">
            <a:off x="5869916" y="3605497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108" idx="0"/>
          </p:cNvCxnSpPr>
          <p:nvPr/>
        </p:nvCxnSpPr>
        <p:spPr>
          <a:xfrm>
            <a:off x="6799421" y="3589656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4522877" y="4802448"/>
            <a:ext cx="506323" cy="506323"/>
            <a:chOff x="3733800" y="2008277"/>
            <a:chExt cx="506323" cy="506323"/>
          </a:xfrm>
        </p:grpSpPr>
        <p:sp>
          <p:nvSpPr>
            <p:cNvPr id="92" name="Oval 9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20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102154" y="4851571"/>
            <a:ext cx="506323" cy="506323"/>
            <a:chOff x="3733800" y="2008277"/>
            <a:chExt cx="506323" cy="506323"/>
          </a:xfrm>
        </p:grpSpPr>
        <p:sp>
          <p:nvSpPr>
            <p:cNvPr id="95" name="Oval 9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23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084477" y="4851571"/>
            <a:ext cx="506323" cy="506323"/>
            <a:chOff x="3733800" y="2008277"/>
            <a:chExt cx="506323" cy="506323"/>
          </a:xfrm>
        </p:grpSpPr>
        <p:sp>
          <p:nvSpPr>
            <p:cNvPr id="98" name="Oval 9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19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892354" y="48786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101" name="Oval 10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616754" y="4013371"/>
            <a:ext cx="506323" cy="506323"/>
            <a:chOff x="3733800" y="2008277"/>
            <a:chExt cx="506323" cy="506323"/>
          </a:xfrm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10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266077" y="4013371"/>
            <a:ext cx="506323" cy="506323"/>
            <a:chOff x="3733800" y="2008277"/>
            <a:chExt cx="506323" cy="506323"/>
          </a:xfrm>
        </p:grpSpPr>
        <p:sp>
          <p:nvSpPr>
            <p:cNvPr id="107" name="Oval 10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14</a:t>
              </a: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4042475" y="25012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289234" y="32418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9203" y="32495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140004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359545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277756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873570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7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759877" y="49200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9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683054" y="4953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147973" y="488846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25294" y="49356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8</a:t>
            </a:r>
          </a:p>
        </p:txBody>
      </p:sp>
      <p:sp>
        <p:nvSpPr>
          <p:cNvPr id="120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599"/>
            <a:ext cx="8991600" cy="1706473"/>
          </a:xfrm>
        </p:spPr>
        <p:txBody>
          <a:bodyPr>
            <a:noAutofit/>
          </a:bodyPr>
          <a:lstStyle/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Insert new element at Array[N+1]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While parent(new) &gt; new 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Swap parent and new element</a:t>
            </a: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</p:txBody>
      </p:sp>
      <p:graphicFrame>
        <p:nvGraphicFramePr>
          <p:cNvPr id="121" name="Table 120"/>
          <p:cNvGraphicFramePr>
            <a:graphicFrameLocks noGrp="1"/>
          </p:cNvGraphicFramePr>
          <p:nvPr>
            <p:extLst/>
          </p:nvPr>
        </p:nvGraphicFramePr>
        <p:xfrm>
          <a:off x="1295399" y="5598160"/>
          <a:ext cx="63246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Table 121"/>
          <p:cNvGraphicFramePr>
            <a:graphicFrameLocks noGrp="1"/>
          </p:cNvGraphicFramePr>
          <p:nvPr>
            <p:extLst/>
          </p:nvPr>
        </p:nvGraphicFramePr>
        <p:xfrm>
          <a:off x="1219200" y="6029960"/>
          <a:ext cx="64008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5123893" y="4802448"/>
            <a:ext cx="506323" cy="506323"/>
            <a:chOff x="3733800" y="2008277"/>
            <a:chExt cx="506323" cy="506323"/>
          </a:xfrm>
        </p:grpSpPr>
        <p:sp>
          <p:nvSpPr>
            <p:cNvPr id="67" name="Oval 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13</a:t>
              </a:r>
            </a:p>
          </p:txBody>
        </p:sp>
      </p:grpSp>
      <p:cxnSp>
        <p:nvCxnSpPr>
          <p:cNvPr id="69" name="Straight Connector 68"/>
          <p:cNvCxnSpPr>
            <a:endCxn id="67" idx="0"/>
          </p:cNvCxnSpPr>
          <p:nvPr/>
        </p:nvCxnSpPr>
        <p:spPr>
          <a:xfrm flipH="1">
            <a:off x="5377055" y="4443725"/>
            <a:ext cx="266776" cy="358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reeform 69"/>
          <p:cNvSpPr/>
          <p:nvPr/>
        </p:nvSpPr>
        <p:spPr>
          <a:xfrm>
            <a:off x="6134294" y="3628030"/>
            <a:ext cx="723706" cy="791570"/>
          </a:xfrm>
          <a:custGeom>
            <a:avLst/>
            <a:gdLst>
              <a:gd name="connsiteX0" fmla="*/ 0 w 723706"/>
              <a:gd name="connsiteY0" fmla="*/ 791570 h 791570"/>
              <a:gd name="connsiteX1" fmla="*/ 696036 w 723706"/>
              <a:gd name="connsiteY1" fmla="*/ 573206 h 791570"/>
              <a:gd name="connsiteX2" fmla="*/ 518615 w 723706"/>
              <a:gd name="connsiteY2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706" h="791570">
                <a:moveTo>
                  <a:pt x="0" y="791570"/>
                </a:moveTo>
                <a:cubicBezTo>
                  <a:pt x="304800" y="748352"/>
                  <a:pt x="609600" y="705134"/>
                  <a:pt x="696036" y="573206"/>
                </a:cubicBezTo>
                <a:cubicBezTo>
                  <a:pt x="782472" y="441278"/>
                  <a:pt x="650543" y="220639"/>
                  <a:pt x="518615" y="0"/>
                </a:cubicBezTo>
              </a:path>
            </a:pathLst>
          </a:custGeom>
          <a:noFill/>
          <a:ln w="31750">
            <a:solidFill>
              <a:srgbClr val="FF0000"/>
            </a:solidFill>
            <a:prstDash val="solid"/>
            <a:headEnd type="stealth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403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Insertion in Heap (up-Heap)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FIT2004, Lec-8: Graphs and Shortest Path Algorithms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361485" y="2438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9" name="Oval 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4</a:t>
              </a:r>
            </a:p>
          </p:txBody>
        </p:sp>
      </p:grpSp>
      <p:cxnSp>
        <p:nvCxnSpPr>
          <p:cNvPr id="63" name="Straight Connector 62"/>
          <p:cNvCxnSpPr>
            <a:stCxn id="49" idx="3"/>
          </p:cNvCxnSpPr>
          <p:nvPr/>
        </p:nvCxnSpPr>
        <p:spPr>
          <a:xfrm flipH="1">
            <a:off x="2909268" y="28705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5"/>
          </p:cNvCxnSpPr>
          <p:nvPr/>
        </p:nvCxnSpPr>
        <p:spPr>
          <a:xfrm>
            <a:off x="4793659" y="28705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2661618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6" name="Oval 6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3918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9</a:t>
              </a:r>
            </a:p>
          </p:txBody>
        </p:sp>
      </p:grpSp>
      <p:cxnSp>
        <p:nvCxnSpPr>
          <p:cNvPr id="74" name="Straight Connector 73"/>
          <p:cNvCxnSpPr>
            <a:stCxn id="66" idx="3"/>
            <a:endCxn id="77" idx="0"/>
          </p:cNvCxnSpPr>
          <p:nvPr/>
        </p:nvCxnSpPr>
        <p:spPr>
          <a:xfrm flipH="1">
            <a:off x="1777162" y="3605497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83" idx="0"/>
          </p:cNvCxnSpPr>
          <p:nvPr/>
        </p:nvCxnSpPr>
        <p:spPr>
          <a:xfrm>
            <a:off x="3044905" y="3589656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524000" y="40404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7" name="Oval 7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</a:t>
              </a:r>
            </a:p>
          </p:txBody>
        </p:sp>
      </p:grpSp>
      <p:cxnSp>
        <p:nvCxnSpPr>
          <p:cNvPr id="79" name="Straight Connector 78"/>
          <p:cNvCxnSpPr>
            <a:stCxn id="77" idx="3"/>
          </p:cNvCxnSpPr>
          <p:nvPr/>
        </p:nvCxnSpPr>
        <p:spPr>
          <a:xfrm flipH="1">
            <a:off x="1153720" y="44726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935204" y="4461388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3730705" y="4012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2" name="Oval 8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18</a:t>
              </a:r>
            </a:p>
          </p:txBody>
        </p:sp>
      </p:grpSp>
      <p:cxnSp>
        <p:nvCxnSpPr>
          <p:cNvPr id="84" name="Straight Connector 83"/>
          <p:cNvCxnSpPr>
            <a:stCxn id="82" idx="3"/>
            <a:endCxn id="95" idx="0"/>
          </p:cNvCxnSpPr>
          <p:nvPr/>
        </p:nvCxnSpPr>
        <p:spPr>
          <a:xfrm flipH="1">
            <a:off x="3355316" y="4444851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2" idx="5"/>
            <a:endCxn id="92" idx="0"/>
          </p:cNvCxnSpPr>
          <p:nvPr/>
        </p:nvCxnSpPr>
        <p:spPr>
          <a:xfrm>
            <a:off x="4162879" y="4444851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6367247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7" name="Oval 8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10</a:t>
              </a:r>
            </a:p>
          </p:txBody>
        </p:sp>
      </p:grpSp>
      <p:cxnSp>
        <p:nvCxnSpPr>
          <p:cNvPr id="89" name="Straight Connector 88"/>
          <p:cNvCxnSpPr>
            <a:stCxn id="87" idx="3"/>
            <a:endCxn id="104" idx="0"/>
          </p:cNvCxnSpPr>
          <p:nvPr/>
        </p:nvCxnSpPr>
        <p:spPr>
          <a:xfrm flipH="1">
            <a:off x="5869916" y="3605497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108" idx="0"/>
          </p:cNvCxnSpPr>
          <p:nvPr/>
        </p:nvCxnSpPr>
        <p:spPr>
          <a:xfrm>
            <a:off x="6799421" y="3589656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4522877" y="4802448"/>
            <a:ext cx="506323" cy="506323"/>
            <a:chOff x="3733800" y="2008277"/>
            <a:chExt cx="506323" cy="506323"/>
          </a:xfrm>
        </p:grpSpPr>
        <p:sp>
          <p:nvSpPr>
            <p:cNvPr id="92" name="Oval 9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20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102154" y="4851571"/>
            <a:ext cx="506323" cy="506323"/>
            <a:chOff x="3733800" y="2008277"/>
            <a:chExt cx="506323" cy="506323"/>
          </a:xfrm>
        </p:grpSpPr>
        <p:sp>
          <p:nvSpPr>
            <p:cNvPr id="95" name="Oval 9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23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084477" y="4851571"/>
            <a:ext cx="506323" cy="506323"/>
            <a:chOff x="3733800" y="2008277"/>
            <a:chExt cx="506323" cy="506323"/>
          </a:xfrm>
        </p:grpSpPr>
        <p:sp>
          <p:nvSpPr>
            <p:cNvPr id="98" name="Oval 9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19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892354" y="48786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101" name="Oval 10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616754" y="4013371"/>
            <a:ext cx="506323" cy="506323"/>
            <a:chOff x="3733800" y="2008277"/>
            <a:chExt cx="506323" cy="506323"/>
          </a:xfrm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760877" y="208228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11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266077" y="4013371"/>
            <a:ext cx="506323" cy="506323"/>
            <a:chOff x="3733800" y="2008277"/>
            <a:chExt cx="506323" cy="506323"/>
          </a:xfrm>
        </p:grpSpPr>
        <p:sp>
          <p:nvSpPr>
            <p:cNvPr id="107" name="Oval 10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14</a:t>
              </a: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4042475" y="25012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289234" y="32418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9203" y="32495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140004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359545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277756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873570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7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759877" y="49200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9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683054" y="4953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147973" y="488846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25294" y="49356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8</a:t>
            </a:r>
          </a:p>
        </p:txBody>
      </p:sp>
      <p:sp>
        <p:nvSpPr>
          <p:cNvPr id="120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599"/>
            <a:ext cx="8991600" cy="1706473"/>
          </a:xfrm>
        </p:spPr>
        <p:txBody>
          <a:bodyPr>
            <a:noAutofit/>
          </a:bodyPr>
          <a:lstStyle/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Insert new element at Array[N+1]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While parent(new) &gt; new 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Swap parent and new element</a:t>
            </a: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</p:txBody>
      </p:sp>
      <p:graphicFrame>
        <p:nvGraphicFramePr>
          <p:cNvPr id="121" name="Table 120"/>
          <p:cNvGraphicFramePr>
            <a:graphicFrameLocks noGrp="1"/>
          </p:cNvGraphicFramePr>
          <p:nvPr>
            <p:extLst/>
          </p:nvPr>
        </p:nvGraphicFramePr>
        <p:xfrm>
          <a:off x="1295399" y="5598160"/>
          <a:ext cx="63246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Table 121"/>
          <p:cNvGraphicFramePr>
            <a:graphicFrameLocks noGrp="1"/>
          </p:cNvGraphicFramePr>
          <p:nvPr>
            <p:extLst/>
          </p:nvPr>
        </p:nvGraphicFramePr>
        <p:xfrm>
          <a:off x="1219200" y="6029960"/>
          <a:ext cx="64008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5123893" y="4802448"/>
            <a:ext cx="506323" cy="506323"/>
            <a:chOff x="3733800" y="2008277"/>
            <a:chExt cx="506323" cy="506323"/>
          </a:xfrm>
        </p:grpSpPr>
        <p:sp>
          <p:nvSpPr>
            <p:cNvPr id="67" name="Oval 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13</a:t>
              </a:r>
            </a:p>
          </p:txBody>
        </p:sp>
      </p:grpSp>
      <p:cxnSp>
        <p:nvCxnSpPr>
          <p:cNvPr id="69" name="Straight Connector 68"/>
          <p:cNvCxnSpPr>
            <a:endCxn id="67" idx="0"/>
          </p:cNvCxnSpPr>
          <p:nvPr/>
        </p:nvCxnSpPr>
        <p:spPr>
          <a:xfrm flipH="1">
            <a:off x="5377055" y="4443725"/>
            <a:ext cx="266776" cy="358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reeform 69"/>
          <p:cNvSpPr/>
          <p:nvPr/>
        </p:nvSpPr>
        <p:spPr>
          <a:xfrm rot="16422479">
            <a:off x="5508063" y="1792657"/>
            <a:ext cx="728402" cy="2054019"/>
          </a:xfrm>
          <a:custGeom>
            <a:avLst/>
            <a:gdLst>
              <a:gd name="connsiteX0" fmla="*/ 0 w 723706"/>
              <a:gd name="connsiteY0" fmla="*/ 791570 h 791570"/>
              <a:gd name="connsiteX1" fmla="*/ 696036 w 723706"/>
              <a:gd name="connsiteY1" fmla="*/ 573206 h 791570"/>
              <a:gd name="connsiteX2" fmla="*/ 518615 w 723706"/>
              <a:gd name="connsiteY2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706" h="791570">
                <a:moveTo>
                  <a:pt x="0" y="791570"/>
                </a:moveTo>
                <a:cubicBezTo>
                  <a:pt x="304800" y="748352"/>
                  <a:pt x="609600" y="705134"/>
                  <a:pt x="696036" y="573206"/>
                </a:cubicBezTo>
                <a:cubicBezTo>
                  <a:pt x="782472" y="441278"/>
                  <a:pt x="650543" y="220639"/>
                  <a:pt x="518615" y="0"/>
                </a:cubicBezTo>
              </a:path>
            </a:pathLst>
          </a:custGeom>
          <a:noFill/>
          <a:ln w="31750">
            <a:solidFill>
              <a:srgbClr val="FF0000"/>
            </a:solidFill>
            <a:prstDash val="solid"/>
            <a:headEnd type="stealth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803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Insertion in Heap (up-Heap)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FIT2004, Lec-8: Graphs and Shortest Path Algorithms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361485" y="2438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9" name="Oval 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4</a:t>
              </a:r>
            </a:p>
          </p:txBody>
        </p:sp>
      </p:grpSp>
      <p:cxnSp>
        <p:nvCxnSpPr>
          <p:cNvPr id="63" name="Straight Connector 62"/>
          <p:cNvCxnSpPr>
            <a:stCxn id="49" idx="3"/>
          </p:cNvCxnSpPr>
          <p:nvPr/>
        </p:nvCxnSpPr>
        <p:spPr>
          <a:xfrm flipH="1">
            <a:off x="2909268" y="28705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5"/>
          </p:cNvCxnSpPr>
          <p:nvPr/>
        </p:nvCxnSpPr>
        <p:spPr>
          <a:xfrm>
            <a:off x="4793659" y="28705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2661618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6" name="Oval 6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3918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9</a:t>
              </a:r>
            </a:p>
          </p:txBody>
        </p:sp>
      </p:grpSp>
      <p:cxnSp>
        <p:nvCxnSpPr>
          <p:cNvPr id="74" name="Straight Connector 73"/>
          <p:cNvCxnSpPr>
            <a:stCxn id="66" idx="3"/>
            <a:endCxn id="77" idx="0"/>
          </p:cNvCxnSpPr>
          <p:nvPr/>
        </p:nvCxnSpPr>
        <p:spPr>
          <a:xfrm flipH="1">
            <a:off x="1777162" y="3605497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83" idx="0"/>
          </p:cNvCxnSpPr>
          <p:nvPr/>
        </p:nvCxnSpPr>
        <p:spPr>
          <a:xfrm>
            <a:off x="3044905" y="3589656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524000" y="40404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7" name="Oval 7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</a:t>
              </a:r>
            </a:p>
          </p:txBody>
        </p:sp>
      </p:grpSp>
      <p:cxnSp>
        <p:nvCxnSpPr>
          <p:cNvPr id="79" name="Straight Connector 78"/>
          <p:cNvCxnSpPr>
            <a:stCxn id="77" idx="3"/>
          </p:cNvCxnSpPr>
          <p:nvPr/>
        </p:nvCxnSpPr>
        <p:spPr>
          <a:xfrm flipH="1">
            <a:off x="1153720" y="44726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935204" y="4461388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3730705" y="4012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2" name="Oval 8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18</a:t>
              </a:r>
            </a:p>
          </p:txBody>
        </p:sp>
      </p:grpSp>
      <p:cxnSp>
        <p:nvCxnSpPr>
          <p:cNvPr id="84" name="Straight Connector 83"/>
          <p:cNvCxnSpPr>
            <a:stCxn id="82" idx="3"/>
            <a:endCxn id="95" idx="0"/>
          </p:cNvCxnSpPr>
          <p:nvPr/>
        </p:nvCxnSpPr>
        <p:spPr>
          <a:xfrm flipH="1">
            <a:off x="3355316" y="4444851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2" idx="5"/>
            <a:endCxn id="92" idx="0"/>
          </p:cNvCxnSpPr>
          <p:nvPr/>
        </p:nvCxnSpPr>
        <p:spPr>
          <a:xfrm>
            <a:off x="4162879" y="4444851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6367247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7" name="Oval 8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10</a:t>
              </a:r>
            </a:p>
          </p:txBody>
        </p:sp>
      </p:grpSp>
      <p:cxnSp>
        <p:nvCxnSpPr>
          <p:cNvPr id="89" name="Straight Connector 88"/>
          <p:cNvCxnSpPr>
            <a:stCxn id="87" idx="3"/>
            <a:endCxn id="104" idx="0"/>
          </p:cNvCxnSpPr>
          <p:nvPr/>
        </p:nvCxnSpPr>
        <p:spPr>
          <a:xfrm flipH="1">
            <a:off x="5869916" y="3605497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108" idx="0"/>
          </p:cNvCxnSpPr>
          <p:nvPr/>
        </p:nvCxnSpPr>
        <p:spPr>
          <a:xfrm>
            <a:off x="6799421" y="3589656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4522877" y="4802448"/>
            <a:ext cx="506323" cy="506323"/>
            <a:chOff x="3733800" y="2008277"/>
            <a:chExt cx="506323" cy="506323"/>
          </a:xfrm>
        </p:grpSpPr>
        <p:sp>
          <p:nvSpPr>
            <p:cNvPr id="92" name="Oval 9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20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102154" y="4851571"/>
            <a:ext cx="506323" cy="506323"/>
            <a:chOff x="3733800" y="2008277"/>
            <a:chExt cx="506323" cy="506323"/>
          </a:xfrm>
        </p:grpSpPr>
        <p:sp>
          <p:nvSpPr>
            <p:cNvPr id="95" name="Oval 9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23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084477" y="4851571"/>
            <a:ext cx="506323" cy="506323"/>
            <a:chOff x="3733800" y="2008277"/>
            <a:chExt cx="506323" cy="506323"/>
          </a:xfrm>
        </p:grpSpPr>
        <p:sp>
          <p:nvSpPr>
            <p:cNvPr id="98" name="Oval 9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19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892354" y="48786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101" name="Oval 10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616754" y="4013371"/>
            <a:ext cx="506323" cy="506323"/>
            <a:chOff x="3733800" y="2008277"/>
            <a:chExt cx="506323" cy="506323"/>
          </a:xfrm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760877" y="208228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11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266077" y="4013371"/>
            <a:ext cx="506323" cy="506323"/>
            <a:chOff x="3733800" y="2008277"/>
            <a:chExt cx="506323" cy="506323"/>
          </a:xfrm>
        </p:grpSpPr>
        <p:sp>
          <p:nvSpPr>
            <p:cNvPr id="107" name="Oval 10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14</a:t>
              </a: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4042475" y="25012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289234" y="32418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9203" y="32495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140004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359545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277756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873570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7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759877" y="49200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9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683054" y="4953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147973" y="488846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25294" y="49356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8</a:t>
            </a:r>
          </a:p>
        </p:txBody>
      </p:sp>
      <p:sp>
        <p:nvSpPr>
          <p:cNvPr id="120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599"/>
            <a:ext cx="8991600" cy="1706473"/>
          </a:xfrm>
        </p:spPr>
        <p:txBody>
          <a:bodyPr>
            <a:noAutofit/>
          </a:bodyPr>
          <a:lstStyle/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Insert new element at Array[N+1]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While parent(new) &gt; new 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Swap parent and new element</a:t>
            </a: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</p:txBody>
      </p:sp>
      <p:graphicFrame>
        <p:nvGraphicFramePr>
          <p:cNvPr id="121" name="Table 120"/>
          <p:cNvGraphicFramePr>
            <a:graphicFrameLocks noGrp="1"/>
          </p:cNvGraphicFramePr>
          <p:nvPr>
            <p:extLst/>
          </p:nvPr>
        </p:nvGraphicFramePr>
        <p:xfrm>
          <a:off x="1295399" y="5598160"/>
          <a:ext cx="63246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Table 121"/>
          <p:cNvGraphicFramePr>
            <a:graphicFrameLocks noGrp="1"/>
          </p:cNvGraphicFramePr>
          <p:nvPr>
            <p:extLst/>
          </p:nvPr>
        </p:nvGraphicFramePr>
        <p:xfrm>
          <a:off x="1219200" y="6029960"/>
          <a:ext cx="64008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5123893" y="4802448"/>
            <a:ext cx="506323" cy="506323"/>
            <a:chOff x="3733800" y="2008277"/>
            <a:chExt cx="506323" cy="506323"/>
          </a:xfrm>
        </p:grpSpPr>
        <p:sp>
          <p:nvSpPr>
            <p:cNvPr id="67" name="Oval 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13</a:t>
              </a:r>
            </a:p>
          </p:txBody>
        </p:sp>
      </p:grpSp>
      <p:cxnSp>
        <p:nvCxnSpPr>
          <p:cNvPr id="69" name="Straight Connector 68"/>
          <p:cNvCxnSpPr>
            <a:endCxn id="67" idx="0"/>
          </p:cNvCxnSpPr>
          <p:nvPr/>
        </p:nvCxnSpPr>
        <p:spPr>
          <a:xfrm flipH="1">
            <a:off x="5377055" y="4443725"/>
            <a:ext cx="266776" cy="358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100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Insertion in Heap (up-Heap)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FIT2004, Lec-8: Graphs and Shortest Path Algorithms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361485" y="2438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9" name="Oval 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4</a:t>
              </a:r>
            </a:p>
          </p:txBody>
        </p:sp>
      </p:grpSp>
      <p:cxnSp>
        <p:nvCxnSpPr>
          <p:cNvPr id="63" name="Straight Connector 62"/>
          <p:cNvCxnSpPr>
            <a:stCxn id="49" idx="3"/>
          </p:cNvCxnSpPr>
          <p:nvPr/>
        </p:nvCxnSpPr>
        <p:spPr>
          <a:xfrm flipH="1">
            <a:off x="2909268" y="28705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5"/>
          </p:cNvCxnSpPr>
          <p:nvPr/>
        </p:nvCxnSpPr>
        <p:spPr>
          <a:xfrm>
            <a:off x="4793659" y="28705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2661618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6" name="Oval 6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3918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9</a:t>
              </a:r>
            </a:p>
          </p:txBody>
        </p:sp>
      </p:grpSp>
      <p:cxnSp>
        <p:nvCxnSpPr>
          <p:cNvPr id="74" name="Straight Connector 73"/>
          <p:cNvCxnSpPr>
            <a:stCxn id="66" idx="3"/>
            <a:endCxn id="77" idx="0"/>
          </p:cNvCxnSpPr>
          <p:nvPr/>
        </p:nvCxnSpPr>
        <p:spPr>
          <a:xfrm flipH="1">
            <a:off x="1777162" y="3605497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83" idx="0"/>
          </p:cNvCxnSpPr>
          <p:nvPr/>
        </p:nvCxnSpPr>
        <p:spPr>
          <a:xfrm>
            <a:off x="3044905" y="3589656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524000" y="40404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7" name="Oval 7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</a:t>
              </a:r>
            </a:p>
          </p:txBody>
        </p:sp>
      </p:grpSp>
      <p:cxnSp>
        <p:nvCxnSpPr>
          <p:cNvPr id="79" name="Straight Connector 78"/>
          <p:cNvCxnSpPr>
            <a:stCxn id="77" idx="3"/>
          </p:cNvCxnSpPr>
          <p:nvPr/>
        </p:nvCxnSpPr>
        <p:spPr>
          <a:xfrm flipH="1">
            <a:off x="1153720" y="44726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935204" y="4461388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3730705" y="4012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2" name="Oval 8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18</a:t>
              </a:r>
            </a:p>
          </p:txBody>
        </p:sp>
      </p:grpSp>
      <p:cxnSp>
        <p:nvCxnSpPr>
          <p:cNvPr id="84" name="Straight Connector 83"/>
          <p:cNvCxnSpPr>
            <a:stCxn id="82" idx="3"/>
            <a:endCxn id="95" idx="0"/>
          </p:cNvCxnSpPr>
          <p:nvPr/>
        </p:nvCxnSpPr>
        <p:spPr>
          <a:xfrm flipH="1">
            <a:off x="3355316" y="4444851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2" idx="5"/>
            <a:endCxn id="92" idx="0"/>
          </p:cNvCxnSpPr>
          <p:nvPr/>
        </p:nvCxnSpPr>
        <p:spPr>
          <a:xfrm>
            <a:off x="4162879" y="4444851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6367247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7" name="Oval 8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10</a:t>
              </a:r>
            </a:p>
          </p:txBody>
        </p:sp>
      </p:grpSp>
      <p:cxnSp>
        <p:nvCxnSpPr>
          <p:cNvPr id="89" name="Straight Connector 88"/>
          <p:cNvCxnSpPr>
            <a:stCxn id="87" idx="3"/>
            <a:endCxn id="104" idx="0"/>
          </p:cNvCxnSpPr>
          <p:nvPr/>
        </p:nvCxnSpPr>
        <p:spPr>
          <a:xfrm flipH="1">
            <a:off x="5869916" y="3605497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108" idx="0"/>
          </p:cNvCxnSpPr>
          <p:nvPr/>
        </p:nvCxnSpPr>
        <p:spPr>
          <a:xfrm>
            <a:off x="6799421" y="3589656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4522877" y="4802448"/>
            <a:ext cx="506323" cy="506323"/>
            <a:chOff x="3733800" y="2008277"/>
            <a:chExt cx="506323" cy="506323"/>
          </a:xfrm>
        </p:grpSpPr>
        <p:sp>
          <p:nvSpPr>
            <p:cNvPr id="92" name="Oval 9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20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102154" y="4851571"/>
            <a:ext cx="506323" cy="506323"/>
            <a:chOff x="3733800" y="2008277"/>
            <a:chExt cx="506323" cy="506323"/>
          </a:xfrm>
        </p:grpSpPr>
        <p:sp>
          <p:nvSpPr>
            <p:cNvPr id="95" name="Oval 9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23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084477" y="4851571"/>
            <a:ext cx="506323" cy="506323"/>
            <a:chOff x="3733800" y="2008277"/>
            <a:chExt cx="506323" cy="506323"/>
          </a:xfrm>
        </p:grpSpPr>
        <p:sp>
          <p:nvSpPr>
            <p:cNvPr id="98" name="Oval 9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19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892354" y="48786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101" name="Oval 10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616754" y="4013371"/>
            <a:ext cx="506323" cy="506323"/>
            <a:chOff x="3733800" y="2008277"/>
            <a:chExt cx="506323" cy="506323"/>
          </a:xfrm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760877" y="208228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11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266077" y="4013371"/>
            <a:ext cx="506323" cy="506323"/>
            <a:chOff x="3733800" y="2008277"/>
            <a:chExt cx="506323" cy="506323"/>
          </a:xfrm>
        </p:grpSpPr>
        <p:sp>
          <p:nvSpPr>
            <p:cNvPr id="107" name="Oval 10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14</a:t>
              </a: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4042475" y="25012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289234" y="32418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9203" y="32495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140004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359545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277756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873570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7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759877" y="49200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9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683054" y="4953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147973" y="488846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25294" y="49356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8</a:t>
            </a:r>
          </a:p>
        </p:txBody>
      </p:sp>
      <p:sp>
        <p:nvSpPr>
          <p:cNvPr id="120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599"/>
            <a:ext cx="8991600" cy="1706473"/>
          </a:xfrm>
        </p:spPr>
        <p:txBody>
          <a:bodyPr>
            <a:noAutofit/>
          </a:bodyPr>
          <a:lstStyle/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Insert new element at Array[N+1]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While parent(new) &gt; new </a:t>
            </a:r>
            <a:r>
              <a:rPr lang="en-AU" sz="2000" dirty="0">
                <a:solidFill>
                  <a:srgbClr val="FF0000"/>
                </a:solidFill>
                <a:latin typeface="CMSS10"/>
              </a:rPr>
              <a:t>and new is not the root node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Swap parent and new element</a:t>
            </a: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</p:txBody>
      </p:sp>
      <p:graphicFrame>
        <p:nvGraphicFramePr>
          <p:cNvPr id="121" name="Table 120"/>
          <p:cNvGraphicFramePr>
            <a:graphicFrameLocks noGrp="1"/>
          </p:cNvGraphicFramePr>
          <p:nvPr>
            <p:extLst/>
          </p:nvPr>
        </p:nvGraphicFramePr>
        <p:xfrm>
          <a:off x="1295399" y="5598160"/>
          <a:ext cx="63246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Table 121"/>
          <p:cNvGraphicFramePr>
            <a:graphicFrameLocks noGrp="1"/>
          </p:cNvGraphicFramePr>
          <p:nvPr>
            <p:extLst/>
          </p:nvPr>
        </p:nvGraphicFramePr>
        <p:xfrm>
          <a:off x="1219200" y="6029960"/>
          <a:ext cx="64008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5123893" y="4802448"/>
            <a:ext cx="506323" cy="506323"/>
            <a:chOff x="3733800" y="2008277"/>
            <a:chExt cx="506323" cy="506323"/>
          </a:xfrm>
        </p:grpSpPr>
        <p:sp>
          <p:nvSpPr>
            <p:cNvPr id="67" name="Oval 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13</a:t>
              </a:r>
            </a:p>
          </p:txBody>
        </p:sp>
      </p:grpSp>
      <p:cxnSp>
        <p:nvCxnSpPr>
          <p:cNvPr id="69" name="Straight Connector 68"/>
          <p:cNvCxnSpPr>
            <a:endCxn id="67" idx="0"/>
          </p:cNvCxnSpPr>
          <p:nvPr/>
        </p:nvCxnSpPr>
        <p:spPr>
          <a:xfrm flipH="1">
            <a:off x="5377055" y="4443725"/>
            <a:ext cx="266776" cy="358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4123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Complexity of up-heap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FIT2004, Lec-8: Graphs and Shortest Path Algorithms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361485" y="2438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9" name="Oval 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4</a:t>
              </a:r>
            </a:p>
          </p:txBody>
        </p:sp>
      </p:grpSp>
      <p:cxnSp>
        <p:nvCxnSpPr>
          <p:cNvPr id="63" name="Straight Connector 62"/>
          <p:cNvCxnSpPr>
            <a:stCxn id="49" idx="3"/>
          </p:cNvCxnSpPr>
          <p:nvPr/>
        </p:nvCxnSpPr>
        <p:spPr>
          <a:xfrm flipH="1">
            <a:off x="2909268" y="28705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5"/>
          </p:cNvCxnSpPr>
          <p:nvPr/>
        </p:nvCxnSpPr>
        <p:spPr>
          <a:xfrm>
            <a:off x="4793659" y="28705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2661618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6" name="Oval 6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3918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9</a:t>
              </a:r>
            </a:p>
          </p:txBody>
        </p:sp>
      </p:grpSp>
      <p:cxnSp>
        <p:nvCxnSpPr>
          <p:cNvPr id="74" name="Straight Connector 73"/>
          <p:cNvCxnSpPr>
            <a:stCxn id="66" idx="3"/>
            <a:endCxn id="77" idx="0"/>
          </p:cNvCxnSpPr>
          <p:nvPr/>
        </p:nvCxnSpPr>
        <p:spPr>
          <a:xfrm flipH="1">
            <a:off x="1777162" y="3605497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83" idx="0"/>
          </p:cNvCxnSpPr>
          <p:nvPr/>
        </p:nvCxnSpPr>
        <p:spPr>
          <a:xfrm>
            <a:off x="3044905" y="3589656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524000" y="40404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7" name="Oval 7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</a:t>
              </a:r>
            </a:p>
          </p:txBody>
        </p:sp>
      </p:grpSp>
      <p:cxnSp>
        <p:nvCxnSpPr>
          <p:cNvPr id="79" name="Straight Connector 78"/>
          <p:cNvCxnSpPr>
            <a:stCxn id="77" idx="3"/>
          </p:cNvCxnSpPr>
          <p:nvPr/>
        </p:nvCxnSpPr>
        <p:spPr>
          <a:xfrm flipH="1">
            <a:off x="1153720" y="44726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935204" y="4461388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3730705" y="4012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2" name="Oval 8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18</a:t>
              </a:r>
            </a:p>
          </p:txBody>
        </p:sp>
      </p:grpSp>
      <p:cxnSp>
        <p:nvCxnSpPr>
          <p:cNvPr id="84" name="Straight Connector 83"/>
          <p:cNvCxnSpPr>
            <a:stCxn id="82" idx="3"/>
            <a:endCxn id="95" idx="0"/>
          </p:cNvCxnSpPr>
          <p:nvPr/>
        </p:nvCxnSpPr>
        <p:spPr>
          <a:xfrm flipH="1">
            <a:off x="3355316" y="4444851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2" idx="5"/>
            <a:endCxn id="92" idx="0"/>
          </p:cNvCxnSpPr>
          <p:nvPr/>
        </p:nvCxnSpPr>
        <p:spPr>
          <a:xfrm>
            <a:off x="4162879" y="4444851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6367247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7" name="Oval 8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10</a:t>
              </a:r>
            </a:p>
          </p:txBody>
        </p:sp>
      </p:grpSp>
      <p:cxnSp>
        <p:nvCxnSpPr>
          <p:cNvPr id="89" name="Straight Connector 88"/>
          <p:cNvCxnSpPr>
            <a:stCxn id="87" idx="3"/>
            <a:endCxn id="104" idx="0"/>
          </p:cNvCxnSpPr>
          <p:nvPr/>
        </p:nvCxnSpPr>
        <p:spPr>
          <a:xfrm flipH="1">
            <a:off x="5869916" y="3605497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108" idx="0"/>
          </p:cNvCxnSpPr>
          <p:nvPr/>
        </p:nvCxnSpPr>
        <p:spPr>
          <a:xfrm>
            <a:off x="6799421" y="3589656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4522877" y="4802448"/>
            <a:ext cx="506323" cy="506323"/>
            <a:chOff x="3733800" y="2008277"/>
            <a:chExt cx="506323" cy="506323"/>
          </a:xfrm>
        </p:grpSpPr>
        <p:sp>
          <p:nvSpPr>
            <p:cNvPr id="92" name="Oval 9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20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102154" y="4851571"/>
            <a:ext cx="506323" cy="506323"/>
            <a:chOff x="3733800" y="2008277"/>
            <a:chExt cx="506323" cy="506323"/>
          </a:xfrm>
        </p:grpSpPr>
        <p:sp>
          <p:nvSpPr>
            <p:cNvPr id="95" name="Oval 9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23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084477" y="4851571"/>
            <a:ext cx="506323" cy="506323"/>
            <a:chOff x="3733800" y="2008277"/>
            <a:chExt cx="506323" cy="506323"/>
          </a:xfrm>
        </p:grpSpPr>
        <p:sp>
          <p:nvSpPr>
            <p:cNvPr id="98" name="Oval 9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19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892354" y="48786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101" name="Oval 10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616754" y="4013371"/>
            <a:ext cx="506323" cy="506323"/>
            <a:chOff x="3733800" y="2008277"/>
            <a:chExt cx="506323" cy="506323"/>
          </a:xfrm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760877" y="208228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11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266077" y="4013371"/>
            <a:ext cx="506323" cy="506323"/>
            <a:chOff x="3733800" y="2008277"/>
            <a:chExt cx="506323" cy="506323"/>
          </a:xfrm>
        </p:grpSpPr>
        <p:sp>
          <p:nvSpPr>
            <p:cNvPr id="107" name="Oval 10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14</a:t>
              </a: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4042475" y="25012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289234" y="32418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9203" y="32495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140004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359545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277756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873570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7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759877" y="49200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9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683054" y="4953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147973" y="488846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25294" y="49356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8</a:t>
            </a:r>
          </a:p>
        </p:txBody>
      </p:sp>
      <p:sp>
        <p:nvSpPr>
          <p:cNvPr id="120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599"/>
            <a:ext cx="8991600" cy="1706473"/>
          </a:xfrm>
        </p:spPr>
        <p:txBody>
          <a:bodyPr>
            <a:noAutofit/>
          </a:bodyPr>
          <a:lstStyle/>
          <a:p>
            <a:r>
              <a:rPr lang="en-AU" sz="20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Insert new element at Array[N+1]</a:t>
            </a:r>
          </a:p>
          <a:p>
            <a:r>
              <a:rPr lang="en-AU" sz="20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While parent(new) &gt; new and new is not the root node</a:t>
            </a:r>
          </a:p>
          <a:p>
            <a:pPr lvl="1"/>
            <a:r>
              <a:rPr lang="en-AU" sz="15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Swap parent and new element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  <a:latin typeface="CMSS10"/>
              </a:rPr>
              <a:t>Worst-case time complexity:</a:t>
            </a:r>
          </a:p>
          <a:p>
            <a:pPr marL="0" indent="0">
              <a:buNone/>
            </a:pPr>
            <a:r>
              <a:rPr lang="en-AU" sz="1500" dirty="0">
                <a:latin typeface="CMSS10"/>
              </a:rPr>
              <a:t>Number of iterations 	= height of the tree </a:t>
            </a:r>
          </a:p>
          <a:p>
            <a:pPr marL="0" indent="0">
              <a:buNone/>
            </a:pPr>
            <a:r>
              <a:rPr lang="en-AU" sz="1500" dirty="0">
                <a:latin typeface="CMSS10"/>
              </a:rPr>
              <a:t>		= </a:t>
            </a:r>
            <a:r>
              <a:rPr lang="en-AU" sz="1500" dirty="0">
                <a:solidFill>
                  <a:srgbClr val="00B050"/>
                </a:solidFill>
                <a:latin typeface="CMSS10"/>
              </a:rPr>
              <a:t>O(log N)</a:t>
            </a:r>
          </a:p>
          <a:p>
            <a:pPr lvl="1"/>
            <a:endParaRPr lang="en-AU" sz="1500" dirty="0">
              <a:solidFill>
                <a:schemeClr val="bg1">
                  <a:lumMod val="65000"/>
                </a:schemeClr>
              </a:solidFill>
              <a:latin typeface="CMSS10"/>
            </a:endParaRPr>
          </a:p>
          <a:p>
            <a:pPr lvl="1"/>
            <a:endParaRPr lang="en-AU" sz="1500" dirty="0">
              <a:solidFill>
                <a:schemeClr val="bg1">
                  <a:lumMod val="65000"/>
                </a:schemeClr>
              </a:solidFill>
              <a:latin typeface="CMSS10"/>
            </a:endParaRP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</p:txBody>
      </p:sp>
      <p:graphicFrame>
        <p:nvGraphicFramePr>
          <p:cNvPr id="121" name="Table 120"/>
          <p:cNvGraphicFramePr>
            <a:graphicFrameLocks noGrp="1"/>
          </p:cNvGraphicFramePr>
          <p:nvPr>
            <p:extLst/>
          </p:nvPr>
        </p:nvGraphicFramePr>
        <p:xfrm>
          <a:off x="1295399" y="5598160"/>
          <a:ext cx="63246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Table 121"/>
          <p:cNvGraphicFramePr>
            <a:graphicFrameLocks noGrp="1"/>
          </p:cNvGraphicFramePr>
          <p:nvPr>
            <p:extLst/>
          </p:nvPr>
        </p:nvGraphicFramePr>
        <p:xfrm>
          <a:off x="1219200" y="6029960"/>
          <a:ext cx="64008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5123893" y="4802448"/>
            <a:ext cx="506323" cy="506323"/>
            <a:chOff x="3733800" y="2008277"/>
            <a:chExt cx="506323" cy="506323"/>
          </a:xfrm>
        </p:grpSpPr>
        <p:sp>
          <p:nvSpPr>
            <p:cNvPr id="67" name="Oval 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13</a:t>
              </a:r>
            </a:p>
          </p:txBody>
        </p:sp>
      </p:grpSp>
      <p:cxnSp>
        <p:nvCxnSpPr>
          <p:cNvPr id="69" name="Straight Connector 68"/>
          <p:cNvCxnSpPr>
            <a:endCxn id="67" idx="0"/>
          </p:cNvCxnSpPr>
          <p:nvPr/>
        </p:nvCxnSpPr>
        <p:spPr>
          <a:xfrm flipH="1">
            <a:off x="5377055" y="4443725"/>
            <a:ext cx="266776" cy="358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69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Recommended reading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1219200"/>
            <a:ext cx="9144000" cy="4572000"/>
          </a:xfrm>
        </p:spPr>
        <p:txBody>
          <a:bodyPr>
            <a:noAutofit/>
          </a:bodyPr>
          <a:lstStyle/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Unit notes: Chapters 12&amp;13</a:t>
            </a:r>
          </a:p>
          <a:p>
            <a:r>
              <a:rPr lang="en-AU" sz="2400" dirty="0" err="1">
                <a:solidFill>
                  <a:srgbClr val="000000"/>
                </a:solidFill>
                <a:latin typeface="CMSS10"/>
              </a:rPr>
              <a:t>Cormen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</a:t>
            </a:r>
            <a:r>
              <a:rPr lang="en-AU" sz="2400" dirty="0">
                <a:solidFill>
                  <a:srgbClr val="000000"/>
                </a:solidFill>
                <a:latin typeface="CMSSI10"/>
              </a:rPr>
              <a:t>et al.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Introduction to Algorithms.</a:t>
            </a:r>
          </a:p>
          <a:p>
            <a:pPr lvl="1"/>
            <a:r>
              <a:rPr lang="en-AU" sz="1800" dirty="0">
                <a:solidFill>
                  <a:srgbClr val="000000"/>
                </a:solidFill>
                <a:latin typeface="CMSS10"/>
              </a:rPr>
              <a:t>Section 22.1 Representation of graphs</a:t>
            </a:r>
          </a:p>
          <a:p>
            <a:pPr lvl="1"/>
            <a:r>
              <a:rPr lang="en-AU" sz="1800" dirty="0">
                <a:solidFill>
                  <a:srgbClr val="000000"/>
                </a:solidFill>
                <a:latin typeface="CMSS10"/>
              </a:rPr>
              <a:t>Section 22.2 Breadth-First Search</a:t>
            </a:r>
          </a:p>
          <a:p>
            <a:pPr lvl="1"/>
            <a:r>
              <a:rPr lang="en-AU" sz="1800" dirty="0">
                <a:solidFill>
                  <a:srgbClr val="000000"/>
                </a:solidFill>
                <a:latin typeface="CMSS10"/>
              </a:rPr>
              <a:t>Section 24.2 Dijkstra's algorithm</a:t>
            </a:r>
          </a:p>
          <a:p>
            <a:r>
              <a:rPr lang="en-AU" sz="2400" dirty="0">
                <a:solidFill>
                  <a:srgbClr val="0000FF"/>
                </a:solidFill>
                <a:latin typeface="txtt"/>
                <a:hlinkClick r:id="rId2"/>
              </a:rPr>
              <a:t>http://www.csse.monash.edu.au/~lloyd/tildeAlgDS/Graph/</a:t>
            </a:r>
            <a:endParaRPr lang="en-AU" sz="2400" dirty="0">
              <a:solidFill>
                <a:srgbClr val="0000FF"/>
              </a:solidFill>
              <a:latin typeface="txtt"/>
            </a:endParaRPr>
          </a:p>
          <a:p>
            <a:r>
              <a:rPr lang="en-AU" sz="2400" dirty="0">
                <a:solidFill>
                  <a:srgbClr val="0000FF"/>
                </a:solidFill>
                <a:latin typeface="txtt"/>
                <a:hlinkClick r:id="rId3"/>
              </a:rPr>
              <a:t>http://www.csse.monash.edu.au/~lloyd/tildeAlgDS/Graph/Directed/</a:t>
            </a:r>
            <a:endParaRPr lang="en-AU" sz="2400" dirty="0">
              <a:solidFill>
                <a:srgbClr val="0000FF"/>
              </a:solidFill>
              <a:latin typeface="txtt"/>
            </a:endParaRPr>
          </a:p>
          <a:p>
            <a:endParaRPr lang="en-AU" sz="2400" dirty="0">
              <a:latin typeface="CG 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533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9144000" cy="4572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Introduction to Graphs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rgbClr val="00B050"/>
                </a:solidFill>
                <a:latin typeface="CMSS10"/>
              </a:rPr>
              <a:t>Shortest Path Problem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Breadth First Search (BFS)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rgbClr val="00B050"/>
                </a:solidFill>
                <a:latin typeface="CMSS10"/>
              </a:rPr>
              <a:t>Dijkstra’s Algorithm</a:t>
            </a:r>
            <a:endParaRPr lang="en-AU" dirty="0">
              <a:solidFill>
                <a:srgbClr val="00B050"/>
              </a:solidFill>
              <a:latin typeface="CG 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8038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Dijkstra’s Algorithm using min-heap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1143000"/>
            <a:ext cx="8503920" cy="495604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AU" dirty="0">
                <a:solidFill>
                  <a:srgbClr val="FF0000"/>
                </a:solidFill>
              </a:rPr>
              <a:t>Required additional structure:</a:t>
            </a:r>
          </a:p>
          <a:p>
            <a:r>
              <a:rPr lang="en-AU" dirty="0"/>
              <a:t>Create an array called </a:t>
            </a:r>
            <a:r>
              <a:rPr lang="en-AU" dirty="0">
                <a:solidFill>
                  <a:srgbClr val="00B050"/>
                </a:solidFill>
              </a:rPr>
              <a:t>Vertices</a:t>
            </a:r>
            <a:r>
              <a:rPr lang="en-AU" dirty="0"/>
              <a:t>. </a:t>
            </a:r>
          </a:p>
          <a:p>
            <a:r>
              <a:rPr lang="en-AU" dirty="0">
                <a:solidFill>
                  <a:srgbClr val="00B050"/>
                </a:solidFill>
              </a:rPr>
              <a:t>Vertices</a:t>
            </a:r>
            <a:r>
              <a:rPr lang="en-AU" dirty="0"/>
              <a:t>[</a:t>
            </a:r>
            <a:r>
              <a:rPr lang="en-AU" dirty="0" err="1"/>
              <a:t>i</a:t>
            </a:r>
            <a:r>
              <a:rPr lang="en-AU" dirty="0"/>
              <a:t>] will record the </a:t>
            </a:r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location</a:t>
            </a:r>
            <a:r>
              <a:rPr lang="en-AU" dirty="0"/>
              <a:t> of </a:t>
            </a:r>
            <a:r>
              <a:rPr lang="en-AU" dirty="0" err="1"/>
              <a:t>i-th</a:t>
            </a:r>
            <a:r>
              <a:rPr lang="en-AU" dirty="0"/>
              <a:t> vertex in the min-heap</a:t>
            </a:r>
          </a:p>
          <a:p>
            <a:pPr lvl="1"/>
            <a:r>
              <a:rPr lang="en-AU" dirty="0">
                <a:solidFill>
                  <a:schemeClr val="tx1"/>
                </a:solidFill>
              </a:rPr>
              <a:t>-1 if the vertex is finalized</a:t>
            </a:r>
          </a:p>
          <a:p>
            <a:pPr lvl="1"/>
            <a:r>
              <a:rPr lang="en-AU" dirty="0">
                <a:solidFill>
                  <a:schemeClr val="tx1"/>
                </a:solidFill>
              </a:rPr>
              <a:t>-2 if the vertex is not discovered yet </a:t>
            </a:r>
          </a:p>
          <a:p>
            <a:pPr marL="0" indent="0">
              <a:buNone/>
            </a:pPr>
            <a:r>
              <a:rPr lang="en-AU" dirty="0">
                <a:solidFill>
                  <a:srgbClr val="FF0000"/>
                </a:solidFill>
              </a:rPr>
              <a:t>Checking if a vertex v is discovered or finalized in O(1)</a:t>
            </a:r>
          </a:p>
          <a:p>
            <a:r>
              <a:rPr lang="en-AU" dirty="0"/>
              <a:t>v is finalized if </a:t>
            </a:r>
            <a:r>
              <a:rPr lang="en-AU" dirty="0">
                <a:solidFill>
                  <a:srgbClr val="00B050"/>
                </a:solidFill>
              </a:rPr>
              <a:t>Vertices</a:t>
            </a:r>
            <a:r>
              <a:rPr lang="en-AU" dirty="0"/>
              <a:t>[v] == -1</a:t>
            </a:r>
          </a:p>
          <a:p>
            <a:r>
              <a:rPr lang="en-AU" dirty="0"/>
              <a:t>v is in discovered if </a:t>
            </a:r>
            <a:r>
              <a:rPr lang="en-AU" dirty="0">
                <a:solidFill>
                  <a:srgbClr val="00B050"/>
                </a:solidFill>
              </a:rPr>
              <a:t>Vertices</a:t>
            </a:r>
            <a:r>
              <a:rPr lang="en-AU" dirty="0"/>
              <a:t>[v] &gt;0</a:t>
            </a:r>
          </a:p>
          <a:p>
            <a:pPr marL="0" indent="0">
              <a:buNone/>
            </a:pPr>
            <a:endParaRPr lang="en-AU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AU" dirty="0">
                <a:solidFill>
                  <a:srgbClr val="FF0000"/>
                </a:solidFill>
              </a:rPr>
              <a:t>Updating the distance of a vertex v in min-heap in O(log V)</a:t>
            </a:r>
          </a:p>
          <a:p>
            <a:r>
              <a:rPr lang="en-AU" dirty="0"/>
              <a:t>Let j = Vertices[v], i.e., j is the location of v in min-heap</a:t>
            </a:r>
          </a:p>
          <a:p>
            <a:r>
              <a:rPr lang="en-AU" dirty="0"/>
              <a:t>Update (i.e., decrease) the key of element at min-heap[j]</a:t>
            </a:r>
          </a:p>
          <a:p>
            <a:r>
              <a:rPr lang="en-AU" dirty="0"/>
              <a:t>Now </a:t>
            </a:r>
            <a:r>
              <a:rPr lang="en-AU" dirty="0" err="1"/>
              <a:t>upHeap</a:t>
            </a:r>
            <a:r>
              <a:rPr lang="en-AU" dirty="0"/>
              <a:t> this element (by recursively swapping with parent) </a:t>
            </a:r>
          </a:p>
          <a:p>
            <a:pPr lvl="1"/>
            <a:r>
              <a:rPr lang="en-AU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For each swap performed between two vertices x and y during the </a:t>
            </a:r>
            <a:r>
              <a:rPr lang="en-AU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upHeap</a:t>
            </a:r>
            <a:endParaRPr lang="en-AU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n-AU" dirty="0"/>
              <a:t>Update </a:t>
            </a:r>
            <a:r>
              <a:rPr lang="en-AU" dirty="0">
                <a:solidFill>
                  <a:srgbClr val="00B050"/>
                </a:solidFill>
              </a:rPr>
              <a:t>Vertices</a:t>
            </a:r>
            <a:r>
              <a:rPr lang="en-AU" dirty="0"/>
              <a:t>[x] and </a:t>
            </a:r>
            <a:r>
              <a:rPr lang="en-AU" dirty="0">
                <a:solidFill>
                  <a:srgbClr val="00B050"/>
                </a:solidFill>
              </a:rPr>
              <a:t>Vertices</a:t>
            </a:r>
            <a:r>
              <a:rPr lang="en-AU" dirty="0"/>
              <a:t>[y] to record their updated </a:t>
            </a:r>
            <a:r>
              <a:rPr lang="en-AU" dirty="0">
                <a:solidFill>
                  <a:srgbClr val="00B0F0"/>
                </a:solidFill>
              </a:rPr>
              <a:t>locations</a:t>
            </a:r>
            <a:r>
              <a:rPr lang="en-AU" dirty="0"/>
              <a:t> in the min-heap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1796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Dijkstra’s Algorithm using min-heap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FIT2004, Lec-8: Graphs and Shortest Path Algorithms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0" name="Content Placeholder 3"/>
          <p:cNvSpPr>
            <a:spLocks noGrp="1"/>
          </p:cNvSpPr>
          <p:nvPr>
            <p:ph sz="quarter" idx="1"/>
          </p:nvPr>
        </p:nvSpPr>
        <p:spPr>
          <a:xfrm>
            <a:off x="261128" y="4590559"/>
            <a:ext cx="5250298" cy="10485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Suppose K’s distance is to be updated to 7. </a:t>
            </a:r>
          </a:p>
        </p:txBody>
      </p:sp>
      <p:graphicFrame>
        <p:nvGraphicFramePr>
          <p:cNvPr id="121" name="Table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07505"/>
              </p:ext>
            </p:extLst>
          </p:nvPr>
        </p:nvGraphicFramePr>
        <p:xfrm>
          <a:off x="5102352" y="3921760"/>
          <a:ext cx="368935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Table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822601"/>
              </p:ext>
            </p:extLst>
          </p:nvPr>
        </p:nvGraphicFramePr>
        <p:xfrm>
          <a:off x="5181600" y="4353560"/>
          <a:ext cx="37338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C8A9CFF-6DCA-4B4F-A9C1-56F2046AF857}"/>
              </a:ext>
            </a:extLst>
          </p:cNvPr>
          <p:cNvSpPr txBox="1"/>
          <p:nvPr/>
        </p:nvSpPr>
        <p:spPr>
          <a:xfrm>
            <a:off x="3995718" y="389786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Min-heap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BEFE13A-CA5D-4974-8B0E-389C4C1F0BB7}"/>
              </a:ext>
            </a:extLst>
          </p:cNvPr>
          <p:cNvSpPr txBox="1"/>
          <p:nvPr/>
        </p:nvSpPr>
        <p:spPr>
          <a:xfrm>
            <a:off x="1490263" y="5159689"/>
            <a:ext cx="100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Vertices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CE9BB431-BABF-458A-B630-D0ECD2E3DC7D}"/>
              </a:ext>
            </a:extLst>
          </p:cNvPr>
          <p:cNvGrpSpPr/>
          <p:nvPr/>
        </p:nvGrpSpPr>
        <p:grpSpPr>
          <a:xfrm>
            <a:off x="5511426" y="103621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6306B5A4-B63E-4A79-9610-0CF0DCA6D07F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2987943F-7709-4A9F-B5C8-655D841EFFA8}"/>
                </a:ext>
              </a:extLst>
            </p:cNvPr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4</a:t>
              </a:r>
            </a:p>
          </p:txBody>
        </p:sp>
      </p:grp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FF35689-0336-4F6F-A25D-ACC5561F6332}"/>
              </a:ext>
            </a:extLst>
          </p:cNvPr>
          <p:cNvCxnSpPr>
            <a:stCxn id="124" idx="3"/>
          </p:cNvCxnSpPr>
          <p:nvPr/>
        </p:nvCxnSpPr>
        <p:spPr>
          <a:xfrm flipH="1">
            <a:off x="4059209" y="1468388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72A3C9D4-C702-4E56-8E3E-A3C2A64EC661}"/>
              </a:ext>
            </a:extLst>
          </p:cNvPr>
          <p:cNvCxnSpPr>
            <a:stCxn id="124" idx="5"/>
          </p:cNvCxnSpPr>
          <p:nvPr/>
        </p:nvCxnSpPr>
        <p:spPr>
          <a:xfrm>
            <a:off x="5943600" y="1468388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40A0431-C382-433D-B30C-55959F56DF88}"/>
              </a:ext>
            </a:extLst>
          </p:cNvPr>
          <p:cNvGrpSpPr/>
          <p:nvPr/>
        </p:nvGrpSpPr>
        <p:grpSpPr>
          <a:xfrm>
            <a:off x="3811559" y="177113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C6764453-1521-4437-9DDC-206EDE86C1CB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901D9488-7369-482B-A846-5E76238C83E2}"/>
                </a:ext>
              </a:extLst>
            </p:cNvPr>
            <p:cNvSpPr txBox="1"/>
            <p:nvPr/>
          </p:nvSpPr>
          <p:spPr>
            <a:xfrm>
              <a:off x="373918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9</a:t>
              </a:r>
            </a:p>
          </p:txBody>
        </p:sp>
      </p:grp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C205D3B-719C-4D55-82B7-FB42C79066CD}"/>
              </a:ext>
            </a:extLst>
          </p:cNvPr>
          <p:cNvCxnSpPr>
            <a:stCxn id="129" idx="3"/>
            <a:endCxn id="134" idx="0"/>
          </p:cNvCxnSpPr>
          <p:nvPr/>
        </p:nvCxnSpPr>
        <p:spPr>
          <a:xfrm flipH="1">
            <a:off x="2927103" y="2203311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C36A9F0D-8877-4828-A4AE-C6DECAA4C273}"/>
              </a:ext>
            </a:extLst>
          </p:cNvPr>
          <p:cNvCxnSpPr>
            <a:endCxn id="140" idx="0"/>
          </p:cNvCxnSpPr>
          <p:nvPr/>
        </p:nvCxnSpPr>
        <p:spPr>
          <a:xfrm>
            <a:off x="4194846" y="2187470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5483D046-ED9B-409E-9D15-DD73AF5C8195}"/>
              </a:ext>
            </a:extLst>
          </p:cNvPr>
          <p:cNvGrpSpPr/>
          <p:nvPr/>
        </p:nvGrpSpPr>
        <p:grpSpPr>
          <a:xfrm>
            <a:off x="2673941" y="263826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282C9A27-BE69-4BB8-BED8-A474CBF9C319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643C93D-2C3A-47CA-B208-7A317A247D74}"/>
                </a:ext>
              </a:extLst>
            </p:cNvPr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3AD5600-1B30-4275-968A-C6C53868CFFA}"/>
              </a:ext>
            </a:extLst>
          </p:cNvPr>
          <p:cNvGrpSpPr/>
          <p:nvPr/>
        </p:nvGrpSpPr>
        <p:grpSpPr>
          <a:xfrm>
            <a:off x="4880646" y="261049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060C4EBC-57FE-47FF-B1CC-6DD95B98819A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F495765-7076-41DF-A2DE-D9012D7DE48A}"/>
                </a:ext>
              </a:extLst>
            </p:cNvPr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18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211612A7-96A1-4BB6-8933-AA2A47E74893}"/>
              </a:ext>
            </a:extLst>
          </p:cNvPr>
          <p:cNvGrpSpPr/>
          <p:nvPr/>
        </p:nvGrpSpPr>
        <p:grpSpPr>
          <a:xfrm>
            <a:off x="7517188" y="177113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8F6AE6EB-7C10-4FDC-A292-D1D2AA8E8F78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10FB81D1-BB49-4064-8729-3A04D56D239B}"/>
                </a:ext>
              </a:extLst>
            </p:cNvPr>
            <p:cNvSpPr txBox="1"/>
            <p:nvPr/>
          </p:nvSpPr>
          <p:spPr>
            <a:xfrm>
              <a:off x="3760877" y="208228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11</a:t>
              </a:r>
            </a:p>
          </p:txBody>
        </p:sp>
      </p:grp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EACB4A03-F411-4B19-861F-F8513BB7A865}"/>
              </a:ext>
            </a:extLst>
          </p:cNvPr>
          <p:cNvCxnSpPr>
            <a:stCxn id="144" idx="3"/>
            <a:endCxn id="161" idx="0"/>
          </p:cNvCxnSpPr>
          <p:nvPr/>
        </p:nvCxnSpPr>
        <p:spPr>
          <a:xfrm flipH="1">
            <a:off x="7019857" y="2203311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1DD2824A-9A6B-425A-B9F1-CE78F1DAB88C}"/>
              </a:ext>
            </a:extLst>
          </p:cNvPr>
          <p:cNvCxnSpPr>
            <a:endCxn id="165" idx="0"/>
          </p:cNvCxnSpPr>
          <p:nvPr/>
        </p:nvCxnSpPr>
        <p:spPr>
          <a:xfrm>
            <a:off x="7949362" y="2187470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EB5ADB13-2C59-45AD-888E-877F3DF9D930}"/>
              </a:ext>
            </a:extLst>
          </p:cNvPr>
          <p:cNvGrpSpPr/>
          <p:nvPr/>
        </p:nvGrpSpPr>
        <p:grpSpPr>
          <a:xfrm>
            <a:off x="6766695" y="2611185"/>
            <a:ext cx="506323" cy="506323"/>
            <a:chOff x="3733800" y="2008277"/>
            <a:chExt cx="506323" cy="506323"/>
          </a:xfrm>
        </p:grpSpPr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BCCD223-0D66-4EC0-B0A4-4F7950C84C3E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49106021-3FB7-4C8F-811A-09CB258E3372}"/>
                </a:ext>
              </a:extLst>
            </p:cNvPr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13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AC1AA4DC-8329-4ADE-A17A-3AF28A7B8727}"/>
              </a:ext>
            </a:extLst>
          </p:cNvPr>
          <p:cNvGrpSpPr/>
          <p:nvPr/>
        </p:nvGrpSpPr>
        <p:grpSpPr>
          <a:xfrm>
            <a:off x="8416018" y="2611185"/>
            <a:ext cx="506323" cy="506323"/>
            <a:chOff x="3733800" y="2008277"/>
            <a:chExt cx="506323" cy="506323"/>
          </a:xfrm>
        </p:grpSpPr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FFB5425E-72C2-4D43-9AFD-6F55F584DEEE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9615E02C-4864-4835-ADC4-56DCF3D40BF5}"/>
                </a:ext>
              </a:extLst>
            </p:cNvPr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14</a:t>
              </a:r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D6A06EF1-2D35-4724-85A8-AEDEC93B6FF4}"/>
              </a:ext>
            </a:extLst>
          </p:cNvPr>
          <p:cNvSpPr txBox="1"/>
          <p:nvPr/>
        </p:nvSpPr>
        <p:spPr>
          <a:xfrm>
            <a:off x="5256635" y="11240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7D82A2E-6602-491F-804A-30154D0341DE}"/>
              </a:ext>
            </a:extLst>
          </p:cNvPr>
          <p:cNvSpPr txBox="1"/>
          <p:nvPr/>
        </p:nvSpPr>
        <p:spPr>
          <a:xfrm>
            <a:off x="3439175" y="18396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0928D2F3-4FF8-4699-B317-AB083B4C8F3C}"/>
              </a:ext>
            </a:extLst>
          </p:cNvPr>
          <p:cNvSpPr txBox="1"/>
          <p:nvPr/>
        </p:nvSpPr>
        <p:spPr>
          <a:xfrm>
            <a:off x="7149144" y="18473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FD22CA8-A743-4691-9084-7CE212ADF154}"/>
              </a:ext>
            </a:extLst>
          </p:cNvPr>
          <p:cNvSpPr txBox="1"/>
          <p:nvPr/>
        </p:nvSpPr>
        <p:spPr>
          <a:xfrm>
            <a:off x="2289945" y="27242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91793D4-B788-4EEC-BE4F-66BE5E691DE3}"/>
              </a:ext>
            </a:extLst>
          </p:cNvPr>
          <p:cNvSpPr txBox="1"/>
          <p:nvPr/>
        </p:nvSpPr>
        <p:spPr>
          <a:xfrm>
            <a:off x="4509486" y="27242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E5789351-6D0D-4B65-9D33-A85EAF327779}"/>
              </a:ext>
            </a:extLst>
          </p:cNvPr>
          <p:cNvSpPr txBox="1"/>
          <p:nvPr/>
        </p:nvSpPr>
        <p:spPr>
          <a:xfrm>
            <a:off x="6427697" y="26722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8C88E7DF-B727-4A55-B9A5-F085DF8F8FC9}"/>
              </a:ext>
            </a:extLst>
          </p:cNvPr>
          <p:cNvSpPr txBox="1"/>
          <p:nvPr/>
        </p:nvSpPr>
        <p:spPr>
          <a:xfrm>
            <a:off x="8023511" y="26722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7</a:t>
            </a:r>
          </a:p>
        </p:txBody>
      </p:sp>
      <p:graphicFrame>
        <p:nvGraphicFramePr>
          <p:cNvPr id="177" name="Table 176">
            <a:extLst>
              <a:ext uri="{FF2B5EF4-FFF2-40B4-BE49-F238E27FC236}">
                <a16:creationId xmlns:a16="http://schemas.microsoft.com/office/drawing/2014/main" id="{32E19FEF-92B1-4279-AFDE-DE29B0421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895356"/>
              </p:ext>
            </p:extLst>
          </p:nvPr>
        </p:nvGraphicFramePr>
        <p:xfrm>
          <a:off x="2579305" y="5140960"/>
          <a:ext cx="63246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8" name="Table 177">
            <a:extLst>
              <a:ext uri="{FF2B5EF4-FFF2-40B4-BE49-F238E27FC236}">
                <a16:creationId xmlns:a16="http://schemas.microsoft.com/office/drawing/2014/main" id="{A48DACB2-2C98-4FEC-84D0-946123697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396138"/>
              </p:ext>
            </p:extLst>
          </p:nvPr>
        </p:nvGraphicFramePr>
        <p:xfrm>
          <a:off x="2542434" y="5572760"/>
          <a:ext cx="64008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rgbClr val="00B0F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rgbClr val="00B0F0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rgbClr val="00B0F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rgbClr val="00B0F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rgbClr val="00B0F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rgbClr val="00B0F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rgbClr val="00B0F0"/>
                          </a:solidFill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rgbClr val="00B0F0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rgbClr val="00B0F0"/>
                          </a:solidFill>
                        </a:rPr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rgbClr val="00B0F0"/>
                          </a:solidFill>
                        </a:rP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rgbClr val="00B0F0"/>
                          </a:solidFill>
                        </a:rPr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2" name="Table 181">
            <a:extLst>
              <a:ext uri="{FF2B5EF4-FFF2-40B4-BE49-F238E27FC236}">
                <a16:creationId xmlns:a16="http://schemas.microsoft.com/office/drawing/2014/main" id="{574EB081-5387-4DA8-8356-CE6B774CDD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077993"/>
              </p:ext>
            </p:extLst>
          </p:nvPr>
        </p:nvGraphicFramePr>
        <p:xfrm>
          <a:off x="2520312" y="5875143"/>
          <a:ext cx="64008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3" name="TextBox 182">
            <a:extLst>
              <a:ext uri="{FF2B5EF4-FFF2-40B4-BE49-F238E27FC236}">
                <a16:creationId xmlns:a16="http://schemas.microsoft.com/office/drawing/2014/main" id="{165F8012-E534-45CB-9326-A7B591720D8C}"/>
              </a:ext>
            </a:extLst>
          </p:cNvPr>
          <p:cNvSpPr txBox="1"/>
          <p:nvPr/>
        </p:nvSpPr>
        <p:spPr>
          <a:xfrm>
            <a:off x="6004682" y="10871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00B0F0"/>
                </a:solidFill>
                <a:latin typeface="Arial"/>
              </a:rPr>
              <a:t>L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B0363A6C-3206-4045-B34E-4A7B7C143E6C}"/>
              </a:ext>
            </a:extLst>
          </p:cNvPr>
          <p:cNvSpPr txBox="1"/>
          <p:nvPr/>
        </p:nvSpPr>
        <p:spPr>
          <a:xfrm>
            <a:off x="4328031" y="184733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</a:rPr>
              <a:t>B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CC477FF0-A318-4504-B720-C950BD57C7D5}"/>
              </a:ext>
            </a:extLst>
          </p:cNvPr>
          <p:cNvSpPr txBox="1"/>
          <p:nvPr/>
        </p:nvSpPr>
        <p:spPr>
          <a:xfrm>
            <a:off x="8005035" y="18326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00B0F0"/>
                </a:solidFill>
                <a:latin typeface="Arial"/>
              </a:rPr>
              <a:t>E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7270031F-8121-4DD2-83A1-874765AAE691}"/>
              </a:ext>
            </a:extLst>
          </p:cNvPr>
          <p:cNvSpPr txBox="1"/>
          <p:nvPr/>
        </p:nvSpPr>
        <p:spPr>
          <a:xfrm>
            <a:off x="5356466" y="269492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00B0F0"/>
                </a:solidFill>
                <a:latin typeface="Arial"/>
              </a:rPr>
              <a:t>C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126F082-C2AE-42C1-A669-1936FFB24D43}"/>
              </a:ext>
            </a:extLst>
          </p:cNvPr>
          <p:cNvSpPr txBox="1"/>
          <p:nvPr/>
        </p:nvSpPr>
        <p:spPr>
          <a:xfrm>
            <a:off x="3142164" y="27092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00B0F0"/>
                </a:solidFill>
                <a:latin typeface="Arial"/>
              </a:rPr>
              <a:t>J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8CB5412A-EDC9-492D-8F62-3DC1BE51FE3D}"/>
              </a:ext>
            </a:extLst>
          </p:cNvPr>
          <p:cNvSpPr txBox="1"/>
          <p:nvPr/>
        </p:nvSpPr>
        <p:spPr>
          <a:xfrm>
            <a:off x="7259812" y="270922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</a:rPr>
              <a:t>K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3E5B0B99-430D-4222-BC56-5FFF8118414D}"/>
              </a:ext>
            </a:extLst>
          </p:cNvPr>
          <p:cNvSpPr txBox="1"/>
          <p:nvPr/>
        </p:nvSpPr>
        <p:spPr>
          <a:xfrm>
            <a:off x="8650564" y="230527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00B0F0"/>
                </a:solidFill>
                <a:latin typeface="Arial"/>
              </a:rPr>
              <a:t>H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92" name="Content Placeholder 3">
            <a:extLst>
              <a:ext uri="{FF2B5EF4-FFF2-40B4-BE49-F238E27FC236}">
                <a16:creationId xmlns:a16="http://schemas.microsoft.com/office/drawing/2014/main" id="{7AFAA439-F636-4684-BD09-74F47C2D5EF9}"/>
              </a:ext>
            </a:extLst>
          </p:cNvPr>
          <p:cNvSpPr txBox="1">
            <a:spLocks/>
          </p:cNvSpPr>
          <p:nvPr/>
        </p:nvSpPr>
        <p:spPr>
          <a:xfrm>
            <a:off x="261128" y="1003561"/>
            <a:ext cx="4307824" cy="1048523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Watch MULO for explanation</a:t>
            </a:r>
          </a:p>
        </p:txBody>
      </p:sp>
      <p:graphicFrame>
        <p:nvGraphicFramePr>
          <p:cNvPr id="193" name="Table 192">
            <a:extLst>
              <a:ext uri="{FF2B5EF4-FFF2-40B4-BE49-F238E27FC236}">
                <a16:creationId xmlns:a16="http://schemas.microsoft.com/office/drawing/2014/main" id="{41DB0E79-924C-4AFD-A5B1-59B1B5D92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340287"/>
              </p:ext>
            </p:extLst>
          </p:nvPr>
        </p:nvGraphicFramePr>
        <p:xfrm>
          <a:off x="5057902" y="3573637"/>
          <a:ext cx="37338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633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build="p"/>
      <p:bldP spid="4" grpId="0"/>
      <p:bldP spid="72" grpId="0"/>
      <p:bldP spid="166" grpId="0"/>
      <p:bldP spid="167" grpId="0"/>
      <p:bldP spid="168" grpId="0"/>
      <p:bldP spid="169" grpId="0"/>
      <p:bldP spid="170" grpId="0"/>
      <p:bldP spid="171" grpId="0"/>
      <p:bldP spid="172" grpId="0"/>
      <p:bldP spid="183" grpId="0"/>
      <p:bldP spid="184" grpId="0"/>
      <p:bldP spid="185" grpId="0"/>
      <p:bldP spid="186" grpId="0"/>
      <p:bldP spid="187" grpId="0"/>
      <p:bldP spid="188" grpId="0"/>
      <p:bldP spid="18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Dijkstra’s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123077" y="50292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04659" y="51032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28" name="Oval 27"/>
          <p:cNvSpPr/>
          <p:nvPr/>
        </p:nvSpPr>
        <p:spPr>
          <a:xfrm>
            <a:off x="6123077" y="3689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14646" y="37639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36" name="Oval 35"/>
          <p:cNvSpPr/>
          <p:nvPr/>
        </p:nvSpPr>
        <p:spPr>
          <a:xfrm>
            <a:off x="8202523" y="50615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84105" y="51355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38" name="Oval 37"/>
          <p:cNvSpPr/>
          <p:nvPr/>
        </p:nvSpPr>
        <p:spPr>
          <a:xfrm>
            <a:off x="8153400" y="3689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34982" y="37639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4675277" y="43442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66846" y="441273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107451" y="39430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485900" y="580286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Finalized:</a:t>
            </a:r>
          </a:p>
        </p:txBody>
      </p: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4038600" cy="3581400"/>
          </a:xfrm>
        </p:spPr>
        <p:txBody>
          <a:bodyPr>
            <a:noAutofit/>
          </a:bodyPr>
          <a:lstStyle/>
          <a:p>
            <a:r>
              <a:rPr lang="en-AU" sz="1600" dirty="0">
                <a:latin typeface="CG Times" pitchFamily="18" charset="0"/>
              </a:rPr>
              <a:t>Initialize a list called Discovered and insert the source vertex A in it with distance 0</a:t>
            </a:r>
          </a:p>
          <a:p>
            <a:r>
              <a:rPr lang="en-AU" sz="1600" dirty="0">
                <a:latin typeface="CG Times" pitchFamily="18" charset="0"/>
              </a:rPr>
              <a:t>While Discovered is not empty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Get the vertex v from the Discovered List with smallest distance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For each outgoing edge (v, u, w) of v</a:t>
            </a:r>
          </a:p>
          <a:p>
            <a:pPr lvl="2"/>
            <a:r>
              <a:rPr lang="en-AU" sz="1400" dirty="0">
                <a:latin typeface="CG Times" pitchFamily="18" charset="0"/>
              </a:rPr>
              <a:t>If u is not in Discovered or Finalized</a:t>
            </a:r>
          </a:p>
          <a:p>
            <a:pPr lvl="3"/>
            <a:r>
              <a:rPr lang="en-AU" sz="1400" dirty="0">
                <a:solidFill>
                  <a:schemeClr val="tx1"/>
                </a:solidFill>
                <a:latin typeface="CG Times" pitchFamily="18" charset="0"/>
              </a:rPr>
              <a:t>Insert u in Discovered with distance </a:t>
            </a:r>
            <a:r>
              <a:rPr lang="en-AU" sz="1400" dirty="0" err="1">
                <a:solidFill>
                  <a:schemeClr val="tx1"/>
                </a:solidFill>
                <a:latin typeface="CG Times" pitchFamily="18" charset="0"/>
              </a:rPr>
              <a:t>v.distance</a:t>
            </a:r>
            <a:r>
              <a:rPr lang="en-AU" sz="1400" dirty="0">
                <a:solidFill>
                  <a:schemeClr val="tx1"/>
                </a:solidFill>
                <a:latin typeface="CG Times" pitchFamily="18" charset="0"/>
              </a:rPr>
              <a:t> + w</a:t>
            </a:r>
          </a:p>
          <a:p>
            <a:pPr lvl="2"/>
            <a:r>
              <a:rPr lang="en-AU" sz="1600" dirty="0">
                <a:latin typeface="CG Times" pitchFamily="18" charset="0"/>
              </a:rPr>
              <a:t>Else If </a:t>
            </a:r>
            <a:r>
              <a:rPr lang="en-AU" sz="1600" dirty="0" err="1">
                <a:latin typeface="CG Times" pitchFamily="18" charset="0"/>
              </a:rPr>
              <a:t>u.distance</a:t>
            </a:r>
            <a:r>
              <a:rPr lang="en-AU" sz="1600" dirty="0">
                <a:latin typeface="CG Times" pitchFamily="18" charset="0"/>
              </a:rPr>
              <a:t> &gt; </a:t>
            </a:r>
            <a:r>
              <a:rPr lang="en-AU" sz="1600" dirty="0" err="1">
                <a:latin typeface="CG Times" pitchFamily="18" charset="0"/>
              </a:rPr>
              <a:t>v.distance</a:t>
            </a:r>
            <a:r>
              <a:rPr lang="en-AU" sz="1600" dirty="0">
                <a:latin typeface="CG Times" pitchFamily="18" charset="0"/>
              </a:rPr>
              <a:t> + w</a:t>
            </a:r>
          </a:p>
          <a:p>
            <a:pPr lvl="3"/>
            <a:r>
              <a:rPr lang="en-AU" sz="1600" dirty="0">
                <a:latin typeface="CG Times" pitchFamily="18" charset="0"/>
              </a:rPr>
              <a:t>If u is not finalized, update the distance of u in Discovered to </a:t>
            </a:r>
            <a:r>
              <a:rPr lang="en-AU" sz="1600" dirty="0" err="1">
                <a:latin typeface="CG Times" pitchFamily="18" charset="0"/>
              </a:rPr>
              <a:t>v.distance</a:t>
            </a:r>
            <a:r>
              <a:rPr lang="en-AU" sz="1600" dirty="0">
                <a:latin typeface="CG Times" pitchFamily="18" charset="0"/>
              </a:rPr>
              <a:t> + w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Move v from Discovered to Finalized</a:t>
            </a:r>
          </a:p>
          <a:p>
            <a:endParaRPr lang="en-AU" sz="1600" dirty="0">
              <a:latin typeface="CG Times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677804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A,0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105400" y="4782063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97226" y="41221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6"/>
            <a:endCxn id="38" idx="2"/>
          </p:cNvCxnSpPr>
          <p:nvPr/>
        </p:nvCxnSpPr>
        <p:spPr>
          <a:xfrm>
            <a:off x="6629400" y="39430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36" idx="1"/>
          </p:cNvCxnSpPr>
          <p:nvPr/>
        </p:nvCxnSpPr>
        <p:spPr>
          <a:xfrm flipH="1">
            <a:off x="8276672" y="4191000"/>
            <a:ext cx="2051" cy="944676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585574" y="41221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629400" y="40954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2" idx="7"/>
          </p:cNvCxnSpPr>
          <p:nvPr/>
        </p:nvCxnSpPr>
        <p:spPr>
          <a:xfrm flipH="1" flipV="1">
            <a:off x="6543214" y="4122101"/>
            <a:ext cx="12037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618596" y="53146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235384" y="38114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325894" y="49835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885405" y="44685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528741" y="4464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185824" y="35731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158032" y="44280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234947" y="5345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992894" y="4495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588846" y="44715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357048" y="43389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816012" y="52995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145082" y="322826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8077200" y="322826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382000" y="54819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3339152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C,5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4101152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E, 7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4876800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B,8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5638800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D, 9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44" name="Content Placeholder 3"/>
          <p:cNvSpPr txBox="1">
            <a:spLocks/>
          </p:cNvSpPr>
          <p:nvPr/>
        </p:nvSpPr>
        <p:spPr>
          <a:xfrm>
            <a:off x="4267200" y="990600"/>
            <a:ext cx="4634552" cy="227745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400" dirty="0">
                <a:solidFill>
                  <a:srgbClr val="FF0000"/>
                </a:solidFill>
                <a:latin typeface="CMSS10"/>
              </a:rPr>
              <a:t>Time Complexity:</a:t>
            </a:r>
          </a:p>
          <a:p>
            <a:r>
              <a:rPr lang="en-AU" sz="1400" dirty="0">
                <a:latin typeface="CMSS10"/>
              </a:rPr>
              <a:t>While loop executed O(V) times</a:t>
            </a:r>
          </a:p>
          <a:p>
            <a:pPr lvl="1"/>
            <a:r>
              <a:rPr lang="en-AU" sz="1400" dirty="0">
                <a:latin typeface="CMSS10"/>
              </a:rPr>
              <a:t>Get the vertex with smallest distance: O(1)</a:t>
            </a:r>
          </a:p>
          <a:p>
            <a:pPr lvl="1"/>
            <a:r>
              <a:rPr lang="en-AU" sz="1400" dirty="0">
                <a:latin typeface="CMSS10"/>
              </a:rPr>
              <a:t>Removing vertex with smallest distance:  O(log V)</a:t>
            </a:r>
          </a:p>
          <a:p>
            <a:r>
              <a:rPr lang="en-AU" sz="1400" dirty="0">
                <a:latin typeface="CMSS10"/>
              </a:rPr>
              <a:t>Each edge is visited once: O(E) </a:t>
            </a:r>
          </a:p>
          <a:p>
            <a:pPr lvl="1"/>
            <a:r>
              <a:rPr lang="en-AU" sz="1400" dirty="0">
                <a:latin typeface="CMSS10"/>
              </a:rPr>
              <a:t>Updating the distance of a vertex: O(log V)</a:t>
            </a:r>
          </a:p>
          <a:p>
            <a:pPr lvl="1"/>
            <a:r>
              <a:rPr lang="en-AU" sz="1400" dirty="0">
                <a:latin typeface="CMSS10"/>
              </a:rPr>
              <a:t>Checking if u is finalized/discovered: O(1)</a:t>
            </a:r>
          </a:p>
          <a:p>
            <a:r>
              <a:rPr lang="en-AU" sz="1400" dirty="0">
                <a:latin typeface="CMSS10"/>
              </a:rPr>
              <a:t>Total cost: O(E log V + V log V) </a:t>
            </a:r>
            <a:r>
              <a:rPr lang="en-AU" sz="1400" dirty="0">
                <a:latin typeface="CMSS10"/>
                <a:sym typeface="Wingdings" panose="05000000000000000000" pitchFamily="2" charset="2"/>
              </a:rPr>
              <a:t> O(E log V) </a:t>
            </a:r>
            <a:r>
              <a:rPr lang="en-AU" sz="1400">
                <a:latin typeface="CMSS10"/>
                <a:sym typeface="Wingdings" panose="05000000000000000000" pitchFamily="2" charset="2"/>
              </a:rPr>
              <a:t>because O(E) &gt;= O(V) </a:t>
            </a:r>
            <a:r>
              <a:rPr lang="en-AU" sz="1400" dirty="0">
                <a:latin typeface="CMSS10"/>
                <a:sym typeface="Wingdings" panose="05000000000000000000" pitchFamily="2" charset="2"/>
              </a:rPr>
              <a:t>for connected graphs.</a:t>
            </a:r>
            <a:endParaRPr lang="en-AU" sz="1400" dirty="0">
              <a:latin typeface="CMSS10"/>
            </a:endParaRPr>
          </a:p>
          <a:p>
            <a:pPr marL="0" indent="0">
              <a:buNone/>
            </a:pPr>
            <a:endParaRPr lang="en-AU" sz="1400" dirty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402546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400" dirty="0">
                <a:latin typeface="Arial Black" panose="020B0A04020102020204" pitchFamily="34" charset="0"/>
              </a:rPr>
              <a:t>Dijkstra’s Algorithm: Alternative implementation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3586" y="6414623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123077" y="43434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04659" y="44174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28" name="Oval 27"/>
          <p:cNvSpPr/>
          <p:nvPr/>
        </p:nvSpPr>
        <p:spPr>
          <a:xfrm>
            <a:off x="6123077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14646" y="30781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36" name="Oval 35"/>
          <p:cNvSpPr/>
          <p:nvPr/>
        </p:nvSpPr>
        <p:spPr>
          <a:xfrm>
            <a:off x="8202523" y="43757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84105" y="44497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38" name="Oval 37"/>
          <p:cNvSpPr/>
          <p:nvPr/>
        </p:nvSpPr>
        <p:spPr>
          <a:xfrm>
            <a:off x="8153400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34982" y="30781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4675277" y="36584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66846" y="372693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107451" y="32572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85800" y="513341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Discovered: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52500" y="580286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Finalized:</a:t>
            </a:r>
          </a:p>
        </p:txBody>
      </p: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1734" y="1096657"/>
            <a:ext cx="4415325" cy="3690081"/>
          </a:xfrm>
        </p:spPr>
        <p:txBody>
          <a:bodyPr>
            <a:noAutofit/>
          </a:bodyPr>
          <a:lstStyle/>
          <a:p>
            <a:pPr marL="273050" indent="-185738"/>
            <a:r>
              <a:rPr lang="en-AU" sz="1600" dirty="0">
                <a:latin typeface="CG Times" pitchFamily="18" charset="0"/>
              </a:rPr>
              <a:t>Initialize a list called Discovered and insert the source node A in it with distance 0</a:t>
            </a:r>
          </a:p>
          <a:p>
            <a:pPr marL="273050" indent="-185738"/>
            <a:r>
              <a:rPr lang="en-AU" sz="1600" dirty="0">
                <a:latin typeface="CG Times" pitchFamily="18" charset="0"/>
              </a:rPr>
              <a:t>While Discovered is not empty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Get the vertex v from the Discovered List with smallest distance</a:t>
            </a:r>
          </a:p>
          <a:p>
            <a:pPr lvl="1"/>
            <a:r>
              <a:rPr lang="en-AU" sz="1600" b="1" dirty="0">
                <a:solidFill>
                  <a:srgbClr val="FF0000"/>
                </a:solidFill>
                <a:latin typeface="CG Times" pitchFamily="18" charset="0"/>
              </a:rPr>
              <a:t>If v is not Finalized</a:t>
            </a:r>
          </a:p>
          <a:p>
            <a:pPr lvl="2"/>
            <a:r>
              <a:rPr lang="en-AU" sz="1400" dirty="0">
                <a:solidFill>
                  <a:schemeClr val="tx1"/>
                </a:solidFill>
                <a:latin typeface="CG Times" pitchFamily="18" charset="0"/>
              </a:rPr>
              <a:t>For each outgoing edge (v, u, w) of v</a:t>
            </a:r>
          </a:p>
          <a:p>
            <a:pPr lvl="3"/>
            <a:r>
              <a:rPr lang="en-AU" sz="1400" dirty="0">
                <a:latin typeface="CG Times" pitchFamily="18" charset="0"/>
              </a:rPr>
              <a:t>If u is not Discovered/Finalized</a:t>
            </a:r>
          </a:p>
          <a:p>
            <a:pPr lvl="4"/>
            <a:r>
              <a:rPr lang="en-AU" sz="1200" dirty="0">
                <a:solidFill>
                  <a:schemeClr val="tx1"/>
                </a:solidFill>
                <a:latin typeface="CG Times" pitchFamily="18" charset="0"/>
              </a:rPr>
              <a:t>Insert u in Discovered with distance </a:t>
            </a:r>
            <a:r>
              <a:rPr lang="en-AU" sz="1200" b="1" dirty="0" err="1">
                <a:latin typeface="CG Times" pitchFamily="18" charset="0"/>
              </a:rPr>
              <a:t>v.distance</a:t>
            </a:r>
            <a:r>
              <a:rPr lang="en-AU" sz="1200" b="1" dirty="0">
                <a:latin typeface="CG Times" pitchFamily="18" charset="0"/>
              </a:rPr>
              <a:t> + w</a:t>
            </a:r>
          </a:p>
          <a:p>
            <a:pPr lvl="3"/>
            <a:r>
              <a:rPr lang="en-AU" sz="1600" dirty="0">
                <a:latin typeface="CG Times" pitchFamily="18" charset="0"/>
              </a:rPr>
              <a:t>Else If </a:t>
            </a:r>
            <a:r>
              <a:rPr lang="en-AU" sz="1600" dirty="0" err="1">
                <a:latin typeface="CG Times" pitchFamily="18" charset="0"/>
              </a:rPr>
              <a:t>u.distance</a:t>
            </a:r>
            <a:r>
              <a:rPr lang="en-AU" sz="1600" dirty="0">
                <a:latin typeface="CG Times" pitchFamily="18" charset="0"/>
              </a:rPr>
              <a:t> &gt; </a:t>
            </a:r>
            <a:r>
              <a:rPr lang="en-AU" sz="1600" dirty="0" err="1">
                <a:latin typeface="CG Times" pitchFamily="18" charset="0"/>
              </a:rPr>
              <a:t>v.distance</a:t>
            </a:r>
            <a:r>
              <a:rPr lang="en-AU" sz="1600" dirty="0">
                <a:latin typeface="CG Times" pitchFamily="18" charset="0"/>
              </a:rPr>
              <a:t> + w</a:t>
            </a:r>
          </a:p>
          <a:p>
            <a:pPr lvl="4"/>
            <a:r>
              <a:rPr lang="en-AU" sz="1400" strike="dblStrike" dirty="0">
                <a:latin typeface="CG Times" pitchFamily="18" charset="0"/>
              </a:rPr>
              <a:t>update the distance of </a:t>
            </a:r>
            <a:r>
              <a:rPr lang="en-AU" sz="1400" dirty="0">
                <a:latin typeface="CG Times" pitchFamily="18" charset="0"/>
              </a:rPr>
              <a:t> </a:t>
            </a:r>
            <a:r>
              <a:rPr lang="en-AU" sz="1400" b="1" dirty="0">
                <a:solidFill>
                  <a:srgbClr val="FF0000"/>
                </a:solidFill>
                <a:latin typeface="CG Times" pitchFamily="18" charset="0"/>
              </a:rPr>
              <a:t>insert u in</a:t>
            </a:r>
            <a:r>
              <a:rPr lang="en-AU" sz="1400" dirty="0">
                <a:latin typeface="CG Times" pitchFamily="18" charset="0"/>
              </a:rPr>
              <a:t> Discovered to </a:t>
            </a:r>
            <a:r>
              <a:rPr lang="en-AU" sz="1400" dirty="0" err="1">
                <a:latin typeface="CG Times" pitchFamily="18" charset="0"/>
              </a:rPr>
              <a:t>v.distance</a:t>
            </a:r>
            <a:r>
              <a:rPr lang="en-AU" sz="1400" dirty="0">
                <a:latin typeface="CG Times" pitchFamily="18" charset="0"/>
              </a:rPr>
              <a:t> + w</a:t>
            </a:r>
          </a:p>
          <a:p>
            <a:pPr lvl="2"/>
            <a:r>
              <a:rPr lang="en-AU" sz="1400" dirty="0">
                <a:solidFill>
                  <a:schemeClr val="tx1"/>
                </a:solidFill>
                <a:latin typeface="CG Times" pitchFamily="18" charset="0"/>
              </a:rPr>
              <a:t>Mark v as Finalized</a:t>
            </a:r>
          </a:p>
          <a:p>
            <a:endParaRPr lang="en-AU" sz="1600" dirty="0">
              <a:latin typeface="CG Times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095500" y="5106959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A, 0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144404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A,0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92" name="Down Arrow 91"/>
          <p:cNvSpPr/>
          <p:nvPr/>
        </p:nvSpPr>
        <p:spPr>
          <a:xfrm>
            <a:off x="4805586" y="3245801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2" name="Oval 111"/>
          <p:cNvSpPr/>
          <p:nvPr/>
        </p:nvSpPr>
        <p:spPr>
          <a:xfrm>
            <a:off x="7314959" y="107450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7342277" y="16969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972032" y="11430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Discovered: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041858" y="176549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Finalized: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5824410" y="1034496"/>
            <a:ext cx="2465477" cy="1251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105400" y="4096263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97226" y="34363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6"/>
            <a:endCxn id="38" idx="2"/>
          </p:cNvCxnSpPr>
          <p:nvPr/>
        </p:nvCxnSpPr>
        <p:spPr>
          <a:xfrm>
            <a:off x="6629400" y="32572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36" idx="1"/>
          </p:cNvCxnSpPr>
          <p:nvPr/>
        </p:nvCxnSpPr>
        <p:spPr>
          <a:xfrm flipH="1">
            <a:off x="8276672" y="3505200"/>
            <a:ext cx="2051" cy="944676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585574" y="34363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629400" y="34096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2" idx="7"/>
          </p:cNvCxnSpPr>
          <p:nvPr/>
        </p:nvCxnSpPr>
        <p:spPr>
          <a:xfrm flipH="1" flipV="1">
            <a:off x="6543214" y="3436301"/>
            <a:ext cx="12037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618596" y="46288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235384" y="31256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325894" y="42977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885405" y="37827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528741" y="3779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185824" y="28873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158032" y="37422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234947" y="4659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992894" y="3810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588846" y="37857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357048" y="36531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101691" y="253410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27432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B,10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816012" y="46137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35052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C,5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29" name="Down Arrow 128"/>
          <p:cNvSpPr/>
          <p:nvPr/>
        </p:nvSpPr>
        <p:spPr>
          <a:xfrm>
            <a:off x="6236046" y="3929775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1" name="TextBox 130"/>
          <p:cNvSpPr txBox="1"/>
          <p:nvPr/>
        </p:nvSpPr>
        <p:spPr>
          <a:xfrm>
            <a:off x="5824410" y="279496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4270580" y="5097585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B,8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8077200" y="2542461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382000" y="47961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5030104" y="5097262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D, 14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5790439" y="5108675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E, 7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2805752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C,5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38" name="Down Arrow 137"/>
          <p:cNvSpPr/>
          <p:nvPr/>
        </p:nvSpPr>
        <p:spPr>
          <a:xfrm>
            <a:off x="8362820" y="3962400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9" name="TextBox 138"/>
          <p:cNvSpPr txBox="1"/>
          <p:nvPr/>
        </p:nvSpPr>
        <p:spPr>
          <a:xfrm>
            <a:off x="8585574" y="299108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6564511" y="5107849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D, 13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3567752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E, 7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3" name="Down Arrow 142"/>
          <p:cNvSpPr/>
          <p:nvPr/>
        </p:nvSpPr>
        <p:spPr>
          <a:xfrm rot="18953915">
            <a:off x="5640624" y="2587163"/>
            <a:ext cx="270898" cy="458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TextBox 143"/>
          <p:cNvSpPr txBox="1"/>
          <p:nvPr/>
        </p:nvSpPr>
        <p:spPr>
          <a:xfrm>
            <a:off x="7836668" y="281564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7343004" y="5099446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D, 9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4343400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B,8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7" name="Down Arrow 146"/>
          <p:cNvSpPr/>
          <p:nvPr/>
        </p:nvSpPr>
        <p:spPr>
          <a:xfrm rot="18459851">
            <a:off x="7554093" y="2543016"/>
            <a:ext cx="301012" cy="458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8" name="Rectangle 147"/>
          <p:cNvSpPr/>
          <p:nvPr/>
        </p:nvSpPr>
        <p:spPr>
          <a:xfrm>
            <a:off x="5105400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D, 9</a:t>
            </a:r>
            <a:endParaRPr lang="en-AU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49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2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9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8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8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8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4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5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9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0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5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6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28" grpId="0" animBg="1"/>
      <p:bldP spid="28" grpId="1" animBg="1"/>
      <p:bldP spid="36" grpId="0" animBg="1"/>
      <p:bldP spid="36" grpId="1" animBg="1"/>
      <p:bldP spid="38" grpId="0" animBg="1"/>
      <p:bldP spid="38" grpId="1" animBg="1"/>
      <p:bldP spid="42" grpId="0" animBg="1"/>
      <p:bldP spid="42" grpId="1" animBg="1"/>
      <p:bldP spid="80" grpId="0" animBg="1"/>
      <p:bldP spid="80" grpId="1" animBg="1"/>
      <p:bldP spid="88" grpId="0" animBg="1"/>
      <p:bldP spid="92" grpId="0" animBg="1"/>
      <p:bldP spid="92" grpId="1" animBg="1"/>
      <p:bldP spid="112" grpId="0" animBg="1"/>
      <p:bldP spid="113" grpId="0" animBg="1"/>
      <p:bldP spid="113" grpId="1" animBg="1"/>
      <p:bldP spid="124" grpId="0"/>
      <p:bldP spid="125" grpId="0"/>
      <p:bldP spid="126" grpId="0" animBg="1"/>
      <p:bldP spid="126" grpId="1" animBg="1"/>
      <p:bldP spid="127" grpId="0"/>
      <p:bldP spid="128" grpId="0" animBg="1"/>
      <p:bldP spid="128" grpId="1" animBg="1"/>
      <p:bldP spid="129" grpId="0" animBg="1"/>
      <p:bldP spid="129" grpId="1" animBg="1"/>
      <p:bldP spid="131" grpId="0"/>
      <p:bldP spid="132" grpId="0" animBg="1"/>
      <p:bldP spid="132" grpId="1" animBg="1"/>
      <p:bldP spid="133" grpId="0"/>
      <p:bldP spid="134" grpId="0"/>
      <p:bldP spid="135" grpId="0" animBg="1"/>
      <p:bldP spid="135" grpId="1" animBg="1"/>
      <p:bldP spid="136" grpId="0" animBg="1"/>
      <p:bldP spid="136" grpId="1" animBg="1"/>
      <p:bldP spid="137" grpId="0" animBg="1"/>
      <p:bldP spid="138" grpId="0" animBg="1"/>
      <p:bldP spid="138" grpId="1" animBg="1"/>
      <p:bldP spid="139" grpId="0"/>
      <p:bldP spid="141" grpId="0" animBg="1"/>
      <p:bldP spid="141" grpId="1" animBg="1"/>
      <p:bldP spid="142" grpId="0" animBg="1"/>
      <p:bldP spid="143" grpId="0" animBg="1"/>
      <p:bldP spid="143" grpId="1" animBg="1"/>
      <p:bldP spid="144" grpId="0"/>
      <p:bldP spid="145" grpId="0" animBg="1"/>
      <p:bldP spid="145" grpId="1" animBg="1"/>
      <p:bldP spid="146" grpId="0" animBg="1"/>
      <p:bldP spid="147" grpId="0" animBg="1"/>
      <p:bldP spid="147" grpId="1" animBg="1"/>
      <p:bldP spid="14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400" dirty="0">
                <a:latin typeface="Arial Black" panose="020B0A04020102020204" pitchFamily="34" charset="0"/>
              </a:rPr>
              <a:t>Dijkstra’s Algorithm: Alternative implementation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123077" y="50292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04659" y="51032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28" name="Oval 27"/>
          <p:cNvSpPr/>
          <p:nvPr/>
        </p:nvSpPr>
        <p:spPr>
          <a:xfrm>
            <a:off x="6123077" y="3689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14646" y="37639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36" name="Oval 35"/>
          <p:cNvSpPr/>
          <p:nvPr/>
        </p:nvSpPr>
        <p:spPr>
          <a:xfrm>
            <a:off x="8202523" y="50615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84105" y="51355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38" name="Oval 37"/>
          <p:cNvSpPr/>
          <p:nvPr/>
        </p:nvSpPr>
        <p:spPr>
          <a:xfrm>
            <a:off x="8153400" y="3689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34982" y="37639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4675277" y="43442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66846" y="441273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107451" y="39430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485900" y="580286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Finalized:</a:t>
            </a:r>
          </a:p>
        </p:txBody>
      </p: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87552"/>
            <a:ext cx="4146082" cy="4403598"/>
          </a:xfrm>
        </p:spPr>
        <p:txBody>
          <a:bodyPr>
            <a:noAutofit/>
          </a:bodyPr>
          <a:lstStyle/>
          <a:p>
            <a:r>
              <a:rPr lang="en-AU" sz="1600" dirty="0">
                <a:latin typeface="CG Times" pitchFamily="18" charset="0"/>
              </a:rPr>
              <a:t>Initialize a list called Discovered and insert the source vertex A in it with distance 0</a:t>
            </a:r>
          </a:p>
          <a:p>
            <a:r>
              <a:rPr lang="en-AU" sz="1600" dirty="0">
                <a:latin typeface="CG Times" pitchFamily="18" charset="0"/>
              </a:rPr>
              <a:t>While Discovered is not empty</a:t>
            </a:r>
          </a:p>
          <a:p>
            <a:pPr lvl="1"/>
            <a:r>
              <a:rPr lang="en-AU" sz="1600" dirty="0">
                <a:solidFill>
                  <a:srgbClr val="FF0000"/>
                </a:solidFill>
                <a:latin typeface="CG Times" pitchFamily="18" charset="0"/>
              </a:rPr>
              <a:t>Pop</a:t>
            </a:r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 the vertex v from the Discovered List with smallest distance</a:t>
            </a:r>
          </a:p>
          <a:p>
            <a:pPr lvl="1"/>
            <a:r>
              <a:rPr lang="en-AU" sz="1600" dirty="0">
                <a:solidFill>
                  <a:srgbClr val="FF0000"/>
                </a:solidFill>
                <a:latin typeface="CG Times" pitchFamily="18" charset="0"/>
              </a:rPr>
              <a:t>If v is not Finalized</a:t>
            </a:r>
          </a:p>
          <a:p>
            <a:pPr lvl="2"/>
            <a:r>
              <a:rPr lang="en-AU" sz="1400" dirty="0">
                <a:solidFill>
                  <a:schemeClr val="tx1"/>
                </a:solidFill>
                <a:latin typeface="CG Times" pitchFamily="18" charset="0"/>
              </a:rPr>
              <a:t>For each outgoing edge (v, u, w) of v</a:t>
            </a:r>
          </a:p>
          <a:p>
            <a:pPr lvl="3"/>
            <a:r>
              <a:rPr lang="en-AU" sz="1400" dirty="0">
                <a:latin typeface="CG Times" pitchFamily="18" charset="0"/>
              </a:rPr>
              <a:t>If u is not in Discovered or Finalized</a:t>
            </a:r>
          </a:p>
          <a:p>
            <a:pPr lvl="4"/>
            <a:r>
              <a:rPr lang="en-AU" sz="1200" dirty="0">
                <a:solidFill>
                  <a:schemeClr val="tx1"/>
                </a:solidFill>
                <a:latin typeface="CG Times" pitchFamily="18" charset="0"/>
              </a:rPr>
              <a:t>Insert u in Discovered with distance </a:t>
            </a:r>
            <a:r>
              <a:rPr lang="en-AU" sz="1200" dirty="0" err="1">
                <a:solidFill>
                  <a:schemeClr val="tx1"/>
                </a:solidFill>
                <a:latin typeface="CG Times" pitchFamily="18" charset="0"/>
              </a:rPr>
              <a:t>v.distance</a:t>
            </a:r>
            <a:r>
              <a:rPr lang="en-AU" sz="1200" dirty="0">
                <a:solidFill>
                  <a:schemeClr val="tx1"/>
                </a:solidFill>
                <a:latin typeface="CG Times" pitchFamily="18" charset="0"/>
              </a:rPr>
              <a:t> + w</a:t>
            </a:r>
          </a:p>
          <a:p>
            <a:pPr lvl="3"/>
            <a:r>
              <a:rPr lang="en-AU" sz="1600" dirty="0">
                <a:latin typeface="CG Times" pitchFamily="18" charset="0"/>
              </a:rPr>
              <a:t>Else If </a:t>
            </a:r>
            <a:r>
              <a:rPr lang="en-AU" sz="1600" dirty="0" err="1">
                <a:latin typeface="CG Times" pitchFamily="18" charset="0"/>
              </a:rPr>
              <a:t>u.distance</a:t>
            </a:r>
            <a:r>
              <a:rPr lang="en-AU" sz="1600" dirty="0">
                <a:latin typeface="CG Times" pitchFamily="18" charset="0"/>
              </a:rPr>
              <a:t> &gt; </a:t>
            </a:r>
            <a:r>
              <a:rPr lang="en-AU" sz="1600" dirty="0" err="1">
                <a:latin typeface="CG Times" pitchFamily="18" charset="0"/>
              </a:rPr>
              <a:t>v.distance</a:t>
            </a:r>
            <a:r>
              <a:rPr lang="en-AU" sz="1600" dirty="0">
                <a:latin typeface="CG Times" pitchFamily="18" charset="0"/>
              </a:rPr>
              <a:t> + w</a:t>
            </a:r>
          </a:p>
          <a:p>
            <a:pPr lvl="4"/>
            <a:r>
              <a:rPr lang="en-AU" sz="1400" dirty="0">
                <a:latin typeface="CG Times" pitchFamily="18" charset="0"/>
              </a:rPr>
              <a:t> </a:t>
            </a:r>
            <a:r>
              <a:rPr lang="en-AU" sz="1400" strike="dblStrike" dirty="0">
                <a:latin typeface="CG Times" pitchFamily="18" charset="0"/>
              </a:rPr>
              <a:t>update the distance of u</a:t>
            </a:r>
            <a:r>
              <a:rPr lang="en-AU" sz="1400" dirty="0">
                <a:latin typeface="CG Times" pitchFamily="18" charset="0"/>
              </a:rPr>
              <a:t> </a:t>
            </a:r>
            <a:r>
              <a:rPr lang="en-AU" sz="1400" dirty="0">
                <a:solidFill>
                  <a:srgbClr val="FF0000"/>
                </a:solidFill>
                <a:latin typeface="CG Times" pitchFamily="18" charset="0"/>
              </a:rPr>
              <a:t>insert u in</a:t>
            </a:r>
            <a:r>
              <a:rPr lang="en-AU" sz="1400" dirty="0">
                <a:latin typeface="CG Times" pitchFamily="18" charset="0"/>
              </a:rPr>
              <a:t> Discovered with </a:t>
            </a:r>
            <a:r>
              <a:rPr lang="en-AU" sz="1400" dirty="0" err="1">
                <a:latin typeface="CG Times" pitchFamily="18" charset="0"/>
              </a:rPr>
              <a:t>v.distance</a:t>
            </a:r>
            <a:r>
              <a:rPr lang="en-AU" sz="1400" dirty="0">
                <a:latin typeface="CG Times" pitchFamily="18" charset="0"/>
              </a:rPr>
              <a:t> + w</a:t>
            </a:r>
          </a:p>
          <a:p>
            <a:pPr lvl="2"/>
            <a:r>
              <a:rPr lang="en-AU" sz="1400" dirty="0">
                <a:solidFill>
                  <a:schemeClr val="tx1"/>
                </a:solidFill>
                <a:latin typeface="CG Times" pitchFamily="18" charset="0"/>
              </a:rPr>
              <a:t>Move v from Discovered to Finalized</a:t>
            </a:r>
          </a:p>
          <a:p>
            <a:endParaRPr lang="en-AU" sz="1600" dirty="0">
              <a:latin typeface="CG Times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677804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A,0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105400" y="4782063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97226" y="41221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6"/>
            <a:endCxn id="38" idx="2"/>
          </p:cNvCxnSpPr>
          <p:nvPr/>
        </p:nvCxnSpPr>
        <p:spPr>
          <a:xfrm>
            <a:off x="6629400" y="39430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36" idx="1"/>
          </p:cNvCxnSpPr>
          <p:nvPr/>
        </p:nvCxnSpPr>
        <p:spPr>
          <a:xfrm flipH="1">
            <a:off x="8276672" y="4191000"/>
            <a:ext cx="2051" cy="944676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585574" y="41221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629400" y="40954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2" idx="7"/>
          </p:cNvCxnSpPr>
          <p:nvPr/>
        </p:nvCxnSpPr>
        <p:spPr>
          <a:xfrm flipH="1" flipV="1">
            <a:off x="6543214" y="4122101"/>
            <a:ext cx="12037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618596" y="53146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235384" y="38114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325894" y="49835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885405" y="44685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528741" y="4464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185824" y="35731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158032" y="44280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234947" y="5345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992894" y="4495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588846" y="44715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357048" y="43389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816012" y="52995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145082" y="322826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8077200" y="322826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382000" y="54819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3339152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C,5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4101152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E, 7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4876800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B,8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5638800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D, 9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44" name="Content Placeholder 3"/>
          <p:cNvSpPr txBox="1">
            <a:spLocks/>
          </p:cNvSpPr>
          <p:nvPr/>
        </p:nvSpPr>
        <p:spPr>
          <a:xfrm>
            <a:off x="4297879" y="971383"/>
            <a:ext cx="4710752" cy="235365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400" dirty="0">
                <a:solidFill>
                  <a:srgbClr val="FF0000"/>
                </a:solidFill>
                <a:latin typeface="CMSS10"/>
              </a:rPr>
              <a:t>Time Complexity:</a:t>
            </a:r>
          </a:p>
          <a:p>
            <a:r>
              <a:rPr lang="en-AU" sz="1400" dirty="0">
                <a:latin typeface="CMSS10"/>
              </a:rPr>
              <a:t>Total # of entries inserted in Discovered ?</a:t>
            </a:r>
          </a:p>
          <a:p>
            <a:pPr lvl="1"/>
            <a:r>
              <a:rPr lang="en-AU" sz="1400" dirty="0">
                <a:latin typeface="CMSS10"/>
              </a:rPr>
              <a:t>O(E)</a:t>
            </a:r>
          </a:p>
          <a:p>
            <a:r>
              <a:rPr lang="en-AU" sz="1400" dirty="0">
                <a:latin typeface="CMSS10"/>
              </a:rPr>
              <a:t>While loop executes O(E) times</a:t>
            </a:r>
          </a:p>
          <a:p>
            <a:pPr lvl="1"/>
            <a:r>
              <a:rPr lang="en-AU" sz="1400" dirty="0">
                <a:latin typeface="CMSS10"/>
              </a:rPr>
              <a:t>Pop vertex with smallest distance:  O(log E)</a:t>
            </a:r>
          </a:p>
          <a:p>
            <a:r>
              <a:rPr lang="en-AU" sz="1400" dirty="0">
                <a:latin typeface="CMSS10"/>
              </a:rPr>
              <a:t>Each edge is visited once:  O(E) </a:t>
            </a:r>
          </a:p>
          <a:p>
            <a:pPr lvl="1"/>
            <a:r>
              <a:rPr lang="en-AU" sz="1400" dirty="0">
                <a:latin typeface="CMSS10"/>
              </a:rPr>
              <a:t>inserting the distance of a vertex: O(log E)</a:t>
            </a:r>
          </a:p>
          <a:p>
            <a:r>
              <a:rPr lang="en-AU" sz="1400" dirty="0">
                <a:latin typeface="CMSS10"/>
              </a:rPr>
              <a:t>Total cost: </a:t>
            </a:r>
            <a:r>
              <a:rPr lang="en-AU" sz="1400" dirty="0">
                <a:latin typeface="CMSS10"/>
                <a:sym typeface="Wingdings" panose="05000000000000000000" pitchFamily="2" charset="2"/>
              </a:rPr>
              <a:t>O(E log E)</a:t>
            </a:r>
          </a:p>
          <a:p>
            <a:r>
              <a:rPr lang="en-AU" sz="1400" dirty="0">
                <a:latin typeface="CMSS10"/>
                <a:sym typeface="Wingdings" panose="05000000000000000000" pitchFamily="2" charset="2"/>
              </a:rPr>
              <a:t>Since E &lt;= V</a:t>
            </a:r>
            <a:r>
              <a:rPr lang="en-AU" sz="1400" baseline="30000" dirty="0">
                <a:latin typeface="CMSS10"/>
                <a:sym typeface="Wingdings" panose="05000000000000000000" pitchFamily="2" charset="2"/>
              </a:rPr>
              <a:t>2</a:t>
            </a:r>
            <a:r>
              <a:rPr lang="en-AU" sz="1400" dirty="0">
                <a:latin typeface="CMSS10"/>
                <a:sym typeface="Wingdings" panose="05000000000000000000" pitchFamily="2" charset="2"/>
              </a:rPr>
              <a:t>, O(E log E)  O(E log V</a:t>
            </a:r>
            <a:r>
              <a:rPr lang="en-AU" sz="1400" baseline="30000" dirty="0">
                <a:latin typeface="CMSS10"/>
                <a:sym typeface="Wingdings" panose="05000000000000000000" pitchFamily="2" charset="2"/>
              </a:rPr>
              <a:t>2</a:t>
            </a:r>
            <a:r>
              <a:rPr lang="en-AU" sz="1400" dirty="0">
                <a:latin typeface="CMSS10"/>
                <a:sym typeface="Wingdings" panose="05000000000000000000" pitchFamily="2" charset="2"/>
              </a:rPr>
              <a:t>)  O(E log V) </a:t>
            </a:r>
            <a:endParaRPr lang="en-AU" sz="1400" dirty="0">
              <a:latin typeface="CMSS10"/>
            </a:endParaRPr>
          </a:p>
          <a:p>
            <a:pPr marL="0" indent="0">
              <a:buNone/>
            </a:pPr>
            <a:endParaRPr lang="en-AU" sz="1400" dirty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240431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Time Complexity of Dijkstra’s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1143000"/>
            <a:ext cx="8503920" cy="49560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dirty="0">
                <a:solidFill>
                  <a:srgbClr val="FF0000"/>
                </a:solidFill>
              </a:rPr>
              <a:t>Dijkstra’s using an array for Discovered</a:t>
            </a:r>
          </a:p>
          <a:p>
            <a:r>
              <a:rPr lang="en-AU" sz="2400" dirty="0"/>
              <a:t>O(V</a:t>
            </a:r>
            <a:r>
              <a:rPr lang="en-AU" sz="2400" baseline="30000" dirty="0"/>
              <a:t>2</a:t>
            </a:r>
            <a:r>
              <a:rPr lang="en-AU" sz="2400" dirty="0"/>
              <a:t>)</a:t>
            </a:r>
          </a:p>
          <a:p>
            <a:pPr marL="0" indent="0">
              <a:buNone/>
            </a:pPr>
            <a:r>
              <a:rPr lang="en-AU" dirty="0">
                <a:solidFill>
                  <a:srgbClr val="FF0000"/>
                </a:solidFill>
              </a:rPr>
              <a:t>Dijkstra’s using a min-heap</a:t>
            </a:r>
          </a:p>
          <a:p>
            <a:r>
              <a:rPr lang="en-AU" dirty="0"/>
              <a:t>O(E log V)</a:t>
            </a:r>
          </a:p>
          <a:p>
            <a:r>
              <a:rPr lang="en-AU" dirty="0"/>
              <a:t>For dense graphs, E </a:t>
            </a:r>
            <a:r>
              <a:rPr lang="en-AU" dirty="0">
                <a:latin typeface="Viner Hand ITC" panose="03070502030502020203" pitchFamily="66" charset="0"/>
              </a:rPr>
              <a:t>≈ </a:t>
            </a:r>
            <a:r>
              <a:rPr lang="en-AU" dirty="0"/>
              <a:t>V</a:t>
            </a:r>
            <a:r>
              <a:rPr lang="en-AU" baseline="30000" dirty="0"/>
              <a:t>2</a:t>
            </a:r>
          </a:p>
          <a:p>
            <a:pPr lvl="1"/>
            <a:r>
              <a:rPr lang="en-AU" dirty="0">
                <a:solidFill>
                  <a:schemeClr val="tx1"/>
                </a:solidFill>
              </a:rPr>
              <a:t>O(E log V) </a:t>
            </a:r>
            <a:r>
              <a:rPr lang="en-AU" dirty="0">
                <a:solidFill>
                  <a:schemeClr val="tx1"/>
                </a:solidFill>
                <a:sym typeface="Wingdings" panose="05000000000000000000" pitchFamily="2" charset="2"/>
              </a:rPr>
              <a:t> O(</a:t>
            </a:r>
            <a:r>
              <a:rPr lang="en-AU" dirty="0">
                <a:solidFill>
                  <a:schemeClr val="tx1"/>
                </a:solidFill>
              </a:rPr>
              <a:t>V</a:t>
            </a:r>
            <a:r>
              <a:rPr lang="en-AU" baseline="30000" dirty="0">
                <a:solidFill>
                  <a:schemeClr val="tx1"/>
                </a:solidFill>
              </a:rPr>
              <a:t>2</a:t>
            </a:r>
            <a:r>
              <a:rPr lang="en-AU" dirty="0">
                <a:solidFill>
                  <a:schemeClr val="tx1"/>
                </a:solidFill>
              </a:rPr>
              <a:t> log V) for dense graphs</a:t>
            </a:r>
          </a:p>
          <a:p>
            <a:pPr marL="0" indent="0">
              <a:buNone/>
            </a:pPr>
            <a:r>
              <a:rPr lang="en-AU" dirty="0">
                <a:solidFill>
                  <a:srgbClr val="FF0000"/>
                </a:solidFill>
              </a:rPr>
              <a:t>Dijkstra’s using a </a:t>
            </a:r>
            <a:r>
              <a:rPr lang="en-AU" dirty="0">
                <a:solidFill>
                  <a:srgbClr val="FF0000"/>
                </a:solidFill>
                <a:hlinkClick r:id="rId2"/>
              </a:rPr>
              <a:t>Fibonacci Heap</a:t>
            </a:r>
            <a:r>
              <a:rPr lang="en-AU" dirty="0">
                <a:solidFill>
                  <a:srgbClr val="FF0000"/>
                </a:solidFill>
              </a:rPr>
              <a:t> (not covered in this unit)</a:t>
            </a:r>
          </a:p>
          <a:p>
            <a:r>
              <a:rPr lang="en-AU" dirty="0"/>
              <a:t>O(E + V log V)</a:t>
            </a:r>
          </a:p>
          <a:p>
            <a:r>
              <a:rPr lang="en-AU" dirty="0"/>
              <a:t>For dense graphs, E </a:t>
            </a:r>
            <a:r>
              <a:rPr lang="en-AU" dirty="0">
                <a:latin typeface="Viner Hand ITC" panose="03070502030502020203" pitchFamily="66" charset="0"/>
              </a:rPr>
              <a:t>≈ </a:t>
            </a:r>
            <a:r>
              <a:rPr lang="en-AU" dirty="0"/>
              <a:t>V</a:t>
            </a:r>
            <a:r>
              <a:rPr lang="en-AU" baseline="30000" dirty="0"/>
              <a:t>2</a:t>
            </a:r>
          </a:p>
          <a:p>
            <a:pPr lvl="1"/>
            <a:r>
              <a:rPr lang="en-AU" dirty="0">
                <a:solidFill>
                  <a:schemeClr val="tx1"/>
                </a:solidFill>
              </a:rPr>
              <a:t>O(E + V log V) </a:t>
            </a:r>
            <a:r>
              <a:rPr lang="en-AU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AU" dirty="0">
                <a:solidFill>
                  <a:schemeClr val="tx1"/>
                </a:solidFill>
              </a:rPr>
              <a:t>O(V</a:t>
            </a:r>
            <a:r>
              <a:rPr lang="en-AU" baseline="30000" dirty="0">
                <a:solidFill>
                  <a:schemeClr val="tx1"/>
                </a:solidFill>
              </a:rPr>
              <a:t>2</a:t>
            </a:r>
            <a:r>
              <a:rPr lang="en-AU" dirty="0">
                <a:solidFill>
                  <a:schemeClr val="tx1"/>
                </a:solidFill>
              </a:rPr>
              <a:t>) for dense graphs</a:t>
            </a:r>
          </a:p>
          <a:p>
            <a:pPr lvl="1"/>
            <a:endParaRPr lang="en-AU" baseline="30000" dirty="0"/>
          </a:p>
          <a:p>
            <a:pPr lvl="1"/>
            <a:endParaRPr lang="en-AU" baseline="30000" dirty="0"/>
          </a:p>
          <a:p>
            <a:endParaRPr lang="en-AU" dirty="0">
              <a:solidFill>
                <a:srgbClr val="FF0000"/>
              </a:solidFill>
            </a:endParaRPr>
          </a:p>
          <a:p>
            <a:endParaRPr lang="en-AU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AU" dirty="0">
              <a:solidFill>
                <a:srgbClr val="FF0000"/>
              </a:solidFill>
            </a:endParaRPr>
          </a:p>
          <a:p>
            <a:endParaRPr lang="en-AU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AU" dirty="0">
              <a:solidFill>
                <a:srgbClr val="FF0000"/>
              </a:solidFill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5164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Proof of Correctness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4230" y="6433862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708972" y="5948145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90554" y="60221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28" name="Oval 27"/>
          <p:cNvSpPr/>
          <p:nvPr/>
        </p:nvSpPr>
        <p:spPr>
          <a:xfrm>
            <a:off x="4708972" y="4608872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00541" y="46828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sp>
        <p:nvSpPr>
          <p:cNvPr id="36" name="Oval 35"/>
          <p:cNvSpPr/>
          <p:nvPr/>
        </p:nvSpPr>
        <p:spPr>
          <a:xfrm>
            <a:off x="6788418" y="5980472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870000" y="60544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38" name="Oval 37"/>
          <p:cNvSpPr/>
          <p:nvPr/>
        </p:nvSpPr>
        <p:spPr>
          <a:xfrm>
            <a:off x="6739295" y="4608872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20877" y="46828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</a:t>
            </a:r>
          </a:p>
        </p:txBody>
      </p:sp>
      <p:sp>
        <p:nvSpPr>
          <p:cNvPr id="42" name="Oval 41"/>
          <p:cNvSpPr/>
          <p:nvPr/>
        </p:nvSpPr>
        <p:spPr>
          <a:xfrm>
            <a:off x="3261172" y="526317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52741" y="533167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</a:t>
            </a:r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3693346" y="4862034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150349" y="984520"/>
            <a:ext cx="8839200" cy="23957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400" b="1" dirty="0">
                <a:solidFill>
                  <a:srgbClr val="00B050"/>
                </a:solidFill>
              </a:rPr>
              <a:t>Claim:</a:t>
            </a:r>
            <a:r>
              <a:rPr lang="en-AU" sz="1400" dirty="0"/>
              <a:t> For every vertex v in Finalized, </a:t>
            </a:r>
            <a:r>
              <a:rPr lang="en-AU" sz="1400" dirty="0" err="1"/>
              <a:t>v.distance</a:t>
            </a:r>
            <a:r>
              <a:rPr lang="en-AU" sz="1400" dirty="0"/>
              <a:t> is the shortest distance from s to v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FF0000"/>
                </a:solidFill>
              </a:rPr>
              <a:t>Base Case (Finalized has only the source vertex s):</a:t>
            </a:r>
          </a:p>
          <a:p>
            <a:r>
              <a:rPr lang="en-AU" sz="1400" dirty="0" err="1"/>
              <a:t>s.distance</a:t>
            </a:r>
            <a:r>
              <a:rPr lang="en-AU" sz="1400" dirty="0"/>
              <a:t> = 0 which is the shortest distance from s to s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FF0000"/>
                </a:solidFill>
              </a:rPr>
              <a:t>Inductive Step: </a:t>
            </a:r>
            <a:r>
              <a:rPr lang="en-AU" sz="1400" dirty="0"/>
              <a:t>Assume that the claim holds for all vertices in Finalized. Let v be the vertex with minimum distance in heap (to be finalized in this iteration). We show that </a:t>
            </a:r>
            <a:r>
              <a:rPr lang="en-AU" sz="1400" dirty="0" err="1"/>
              <a:t>v.distance</a:t>
            </a:r>
            <a:r>
              <a:rPr lang="en-AU" sz="1400" dirty="0"/>
              <a:t> is the shortest distance from s to v</a:t>
            </a:r>
          </a:p>
          <a:p>
            <a:r>
              <a:rPr lang="en-AU" sz="1400" dirty="0"/>
              <a:t>All “non-finalized” vertices adjacent to any Finalized vertex are in the heap and v has the smallest distance of these.</a:t>
            </a:r>
          </a:p>
          <a:p>
            <a:r>
              <a:rPr lang="en-AU" sz="1400" dirty="0">
                <a:solidFill>
                  <a:srgbClr val="FF0000"/>
                </a:solidFill>
              </a:rPr>
              <a:t>Assume</a:t>
            </a:r>
            <a:r>
              <a:rPr lang="en-AU" sz="1400" dirty="0"/>
              <a:t> that </a:t>
            </a:r>
            <a:r>
              <a:rPr lang="en-AU" sz="1400" dirty="0" err="1"/>
              <a:t>v.distance</a:t>
            </a:r>
            <a:r>
              <a:rPr lang="en-AU" sz="1400" dirty="0"/>
              <a:t> is NOT the shortest distance from s to v. </a:t>
            </a:r>
          </a:p>
          <a:p>
            <a:pPr lvl="1"/>
            <a:r>
              <a:rPr lang="en-AU" sz="1400" dirty="0"/>
              <a:t>This implies that there is a path P from s to v that is shorter than </a:t>
            </a:r>
            <a:r>
              <a:rPr lang="en-AU" sz="1400" dirty="0" err="1"/>
              <a:t>v.distance</a:t>
            </a:r>
            <a:r>
              <a:rPr lang="en-AU" sz="1400" dirty="0"/>
              <a:t> (e.g., P is s </a:t>
            </a:r>
            <a:r>
              <a:rPr lang="en-AU" sz="1400" dirty="0">
                <a:sym typeface="Wingdings" panose="05000000000000000000" pitchFamily="2" charset="2"/>
              </a:rPr>
              <a:t> b  c  v)</a:t>
            </a:r>
            <a:endParaRPr lang="en-AU" sz="1400" dirty="0"/>
          </a:p>
          <a:p>
            <a:pPr lvl="1"/>
            <a:r>
              <a:rPr lang="en-AU" sz="1400" dirty="0"/>
              <a:t>Such a path P must contain at least one vertex that is not Finalized</a:t>
            </a:r>
          </a:p>
          <a:p>
            <a:pPr lvl="2"/>
            <a:r>
              <a:rPr lang="en-AU" sz="1400" dirty="0"/>
              <a:t>Otherwise </a:t>
            </a:r>
            <a:r>
              <a:rPr lang="en-AU" sz="1400" dirty="0" err="1"/>
              <a:t>v.distance</a:t>
            </a:r>
            <a:r>
              <a:rPr lang="en-AU" sz="1400" dirty="0"/>
              <a:t> must have been updated to be the length of P  (e.g., P cannot be </a:t>
            </a:r>
            <a:r>
              <a:rPr lang="en-AU" sz="1400" dirty="0" err="1"/>
              <a:t>s</a:t>
            </a:r>
            <a:r>
              <a:rPr lang="en-AU" sz="1400" dirty="0" err="1">
                <a:sym typeface="Wingdings" panose="05000000000000000000" pitchFamily="2" charset="2"/>
              </a:rPr>
              <a:t>av</a:t>
            </a:r>
            <a:r>
              <a:rPr lang="en-AU" sz="1400" dirty="0">
                <a:sym typeface="Wingdings" panose="05000000000000000000" pitchFamily="2" charset="2"/>
              </a:rPr>
              <a:t>)</a:t>
            </a:r>
            <a:endParaRPr lang="en-AU" sz="1400" dirty="0"/>
          </a:p>
          <a:p>
            <a:pPr lvl="1"/>
            <a:r>
              <a:rPr lang="en-AU" sz="1400" dirty="0"/>
              <a:t>Let c be the first vertex on this path P that is not Finalized</a:t>
            </a:r>
          </a:p>
          <a:p>
            <a:pPr lvl="1"/>
            <a:r>
              <a:rPr lang="en-AU" sz="1400" dirty="0" err="1"/>
              <a:t>v.distance</a:t>
            </a:r>
            <a:r>
              <a:rPr lang="en-AU" sz="1400" dirty="0"/>
              <a:t> </a:t>
            </a:r>
            <a:r>
              <a:rPr lang="en-AU" sz="1400" dirty="0">
                <a:sym typeface="Wingdings" panose="05000000000000000000" pitchFamily="2" charset="2"/>
              </a:rPr>
              <a:t>≤ </a:t>
            </a:r>
            <a:r>
              <a:rPr lang="en-AU" sz="1400" dirty="0" err="1"/>
              <a:t>c.distance</a:t>
            </a:r>
            <a:r>
              <a:rPr lang="en-AU" sz="1400" dirty="0"/>
              <a:t> because both v and c are present in the heap and v is the root of the min-heap</a:t>
            </a:r>
          </a:p>
          <a:p>
            <a:pPr lvl="1"/>
            <a:r>
              <a:rPr lang="en-AU" sz="1400" dirty="0"/>
              <a:t>The above implies that </a:t>
            </a:r>
            <a:r>
              <a:rPr lang="en-AU" sz="1400" dirty="0" err="1"/>
              <a:t>v.distance</a:t>
            </a:r>
            <a:r>
              <a:rPr lang="en-AU" sz="1400" dirty="0"/>
              <a:t> </a:t>
            </a:r>
            <a:r>
              <a:rPr lang="en-AU" sz="1400" dirty="0">
                <a:sym typeface="Wingdings" panose="05000000000000000000" pitchFamily="2" charset="2"/>
              </a:rPr>
              <a:t>≤  length</a:t>
            </a:r>
            <a:r>
              <a:rPr lang="en-AU" sz="1400" dirty="0"/>
              <a:t> of s </a:t>
            </a:r>
            <a:r>
              <a:rPr lang="en-AU" sz="1400" dirty="0">
                <a:sym typeface="Wingdings" panose="05000000000000000000" pitchFamily="2" charset="2"/>
              </a:rPr>
              <a:t> b  c ≤ length of P which contradicts the assumption</a:t>
            </a:r>
            <a:endParaRPr lang="en-AU" sz="1400" dirty="0"/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3691295" y="5701008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4783121" y="5041046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6"/>
            <a:endCxn id="38" idx="2"/>
          </p:cNvCxnSpPr>
          <p:nvPr/>
        </p:nvCxnSpPr>
        <p:spPr>
          <a:xfrm>
            <a:off x="5215295" y="4862034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36" idx="1"/>
          </p:cNvCxnSpPr>
          <p:nvPr/>
        </p:nvCxnSpPr>
        <p:spPr>
          <a:xfrm flipH="1">
            <a:off x="6862567" y="5109945"/>
            <a:ext cx="2051" cy="944676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7171469" y="5041046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2" idx="7"/>
          </p:cNvCxnSpPr>
          <p:nvPr/>
        </p:nvCxnSpPr>
        <p:spPr>
          <a:xfrm flipH="1" flipV="1">
            <a:off x="5129109" y="5041046"/>
            <a:ext cx="12037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5204491" y="6233634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2B5667DA-1544-4915-838A-7AE5C2EA6C9D}"/>
              </a:ext>
            </a:extLst>
          </p:cNvPr>
          <p:cNvSpPr/>
          <p:nvPr/>
        </p:nvSpPr>
        <p:spPr>
          <a:xfrm>
            <a:off x="8332877" y="518098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5EABD0-2237-4437-AF19-1C73BF6E387B}"/>
              </a:ext>
            </a:extLst>
          </p:cNvPr>
          <p:cNvSpPr txBox="1"/>
          <p:nvPr/>
        </p:nvSpPr>
        <p:spPr>
          <a:xfrm>
            <a:off x="8449891" y="52129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6E6BF0D-1446-4686-A3EA-8D07F8A1368D}"/>
              </a:ext>
            </a:extLst>
          </p:cNvPr>
          <p:cNvCxnSpPr>
            <a:cxnSpLocks/>
            <a:stCxn id="36" idx="6"/>
            <a:endCxn id="40" idx="3"/>
          </p:cNvCxnSpPr>
          <p:nvPr/>
        </p:nvCxnSpPr>
        <p:spPr>
          <a:xfrm flipV="1">
            <a:off x="7294741" y="5613154"/>
            <a:ext cx="1112285" cy="62048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AD5193D-C99B-4E9E-A1D7-B62DAE2633B8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7214349" y="4925279"/>
            <a:ext cx="1192677" cy="3298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9A8489A-8C4D-449E-95B8-4C3AEEA39C62}"/>
              </a:ext>
            </a:extLst>
          </p:cNvPr>
          <p:cNvCxnSpPr>
            <a:cxnSpLocks/>
          </p:cNvCxnSpPr>
          <p:nvPr/>
        </p:nvCxnSpPr>
        <p:spPr>
          <a:xfrm flipV="1">
            <a:off x="5216310" y="5041046"/>
            <a:ext cx="1621231" cy="1086446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32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54CAA"/>
                                      </p:to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54CAA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54CAA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Single Source Single Target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033229" y="5562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4811" y="56366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</a:t>
            </a:r>
          </a:p>
        </p:txBody>
      </p:sp>
      <p:sp>
        <p:nvSpPr>
          <p:cNvPr id="28" name="Oval 27"/>
          <p:cNvSpPr/>
          <p:nvPr/>
        </p:nvSpPr>
        <p:spPr>
          <a:xfrm>
            <a:off x="6033229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24798" y="4297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</a:t>
            </a:r>
          </a:p>
        </p:txBody>
      </p:sp>
      <p:sp>
        <p:nvSpPr>
          <p:cNvPr id="36" name="Oval 35"/>
          <p:cNvSpPr/>
          <p:nvPr/>
        </p:nvSpPr>
        <p:spPr>
          <a:xfrm>
            <a:off x="8112675" y="5594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194257" y="56689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</a:p>
        </p:txBody>
      </p:sp>
      <p:sp>
        <p:nvSpPr>
          <p:cNvPr id="38" name="Oval 37"/>
          <p:cNvSpPr/>
          <p:nvPr/>
        </p:nvSpPr>
        <p:spPr>
          <a:xfrm>
            <a:off x="8063552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45134" y="429733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</a:t>
            </a:r>
          </a:p>
        </p:txBody>
      </p:sp>
      <p:sp>
        <p:nvSpPr>
          <p:cNvPr id="42" name="Oval 41"/>
          <p:cNvSpPr/>
          <p:nvPr/>
        </p:nvSpPr>
        <p:spPr>
          <a:xfrm>
            <a:off x="4585429" y="48776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76998" y="49461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</a:t>
            </a:r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017603" y="44764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293780" y="1148658"/>
            <a:ext cx="8518124" cy="3581400"/>
          </a:xfrm>
        </p:spPr>
        <p:txBody>
          <a:bodyPr>
            <a:noAutofit/>
          </a:bodyPr>
          <a:lstStyle/>
          <a:p>
            <a:r>
              <a:rPr lang="en-AU" sz="2000" dirty="0"/>
              <a:t>Single source single target problem can be solved using the </a:t>
            </a:r>
            <a:r>
              <a:rPr lang="en-AU" sz="2000"/>
              <a:t>same algorithm </a:t>
            </a:r>
            <a:r>
              <a:rPr lang="en-AU" sz="2000" dirty="0"/>
              <a:t>except that the algorithm stops as soon as the target vertex t is finalized.</a:t>
            </a:r>
          </a:p>
          <a:p>
            <a:r>
              <a:rPr lang="en-AU" sz="2000" dirty="0"/>
              <a:t>The algorithms we saw earlier return only the shortest distances</a:t>
            </a:r>
          </a:p>
          <a:p>
            <a:r>
              <a:rPr lang="en-AU" sz="2000" dirty="0"/>
              <a:t>To get the shortest path</a:t>
            </a:r>
          </a:p>
          <a:p>
            <a:pPr lvl="1"/>
            <a:r>
              <a:rPr lang="en-AU" sz="1500" dirty="0"/>
              <a:t>When a vertex u is finalized, we also store the previous vertex v that leads to this shortest distance</a:t>
            </a:r>
          </a:p>
          <a:p>
            <a:pPr lvl="1"/>
            <a:r>
              <a:rPr lang="en-AU" sz="1500" dirty="0"/>
              <a:t>Shortest path then can be recovered easily using this information</a:t>
            </a:r>
            <a:endParaRPr lang="en-AU" sz="2000" dirty="0"/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015552" y="5315463"/>
            <a:ext cx="1017677" cy="500299"/>
          </a:xfrm>
          <a:prstGeom prst="line">
            <a:avLst/>
          </a:prstGeom>
          <a:ln w="381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07378" y="46555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6"/>
            <a:endCxn id="38" idx="2"/>
          </p:cNvCxnSpPr>
          <p:nvPr/>
        </p:nvCxnSpPr>
        <p:spPr>
          <a:xfrm>
            <a:off x="6539552" y="4476489"/>
            <a:ext cx="1524000" cy="0"/>
          </a:xfrm>
          <a:prstGeom prst="line">
            <a:avLst/>
          </a:prstGeom>
          <a:ln w="381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36" idx="1"/>
          </p:cNvCxnSpPr>
          <p:nvPr/>
        </p:nvCxnSpPr>
        <p:spPr>
          <a:xfrm flipH="1">
            <a:off x="8186824" y="4724400"/>
            <a:ext cx="2051" cy="944676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495726" y="46555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539552" y="46288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2" idx="7"/>
          </p:cNvCxnSpPr>
          <p:nvPr/>
        </p:nvCxnSpPr>
        <p:spPr>
          <a:xfrm flipH="1" flipV="1">
            <a:off x="6453366" y="4655501"/>
            <a:ext cx="12037" cy="981248"/>
          </a:xfrm>
          <a:prstGeom prst="line">
            <a:avLst/>
          </a:prstGeom>
          <a:ln w="381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528748" y="58480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145536" y="43448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236046" y="55169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795557" y="5001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438893" y="4998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095976" y="41065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068184" y="49614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145099" y="5879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903046" y="5029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498998" y="50049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267200" y="48723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726164" y="58329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055234" y="376166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987352" y="376166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292152" y="60153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9367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>
                <a:latin typeface="Arial Black" panose="020B0A04020102020204" pitchFamily="34" charset="0"/>
              </a:rPr>
              <a:t>Dijkstra’s Algorithm: Recovering Path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123077" y="43434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04659" y="44174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28" name="Oval 27"/>
          <p:cNvSpPr/>
          <p:nvPr/>
        </p:nvSpPr>
        <p:spPr>
          <a:xfrm>
            <a:off x="6123077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14646" y="30781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36" name="Oval 35"/>
          <p:cNvSpPr/>
          <p:nvPr/>
        </p:nvSpPr>
        <p:spPr>
          <a:xfrm>
            <a:off x="8202523" y="43757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84105" y="44497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38" name="Oval 37"/>
          <p:cNvSpPr/>
          <p:nvPr/>
        </p:nvSpPr>
        <p:spPr>
          <a:xfrm>
            <a:off x="8153400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34982" y="30781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4675277" y="36584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66846" y="372693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107451" y="32572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219200" y="513341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Discovered: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485900" y="580286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Finalized:</a:t>
            </a:r>
          </a:p>
        </p:txBody>
      </p: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130114" y="987552"/>
            <a:ext cx="4038600" cy="3581400"/>
          </a:xfrm>
        </p:spPr>
        <p:txBody>
          <a:bodyPr>
            <a:noAutofit/>
          </a:bodyPr>
          <a:lstStyle/>
          <a:p>
            <a:r>
              <a:rPr lang="en-AU" sz="1600" dirty="0">
                <a:latin typeface="CG Times" pitchFamily="18" charset="0"/>
              </a:rPr>
              <a:t>Initialize a list called Discovered and insert the source node A in it with distance 0</a:t>
            </a:r>
          </a:p>
          <a:p>
            <a:r>
              <a:rPr lang="en-AU" sz="1600" dirty="0">
                <a:latin typeface="CG Times" pitchFamily="18" charset="0"/>
              </a:rPr>
              <a:t>While Discovered is not empty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Get the vertex v from the Discovered List with smallest distance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For each outgoing edge (v, u, w) of v</a:t>
            </a:r>
          </a:p>
          <a:p>
            <a:pPr lvl="2"/>
            <a:r>
              <a:rPr lang="en-AU" sz="1400" dirty="0">
                <a:latin typeface="CG Times" pitchFamily="18" charset="0"/>
              </a:rPr>
              <a:t>If u is not in Discovered or Finalized</a:t>
            </a:r>
          </a:p>
          <a:p>
            <a:pPr lvl="3"/>
            <a:r>
              <a:rPr lang="en-AU" sz="1400" dirty="0">
                <a:solidFill>
                  <a:schemeClr val="tx1"/>
                </a:solidFill>
                <a:latin typeface="CG Times" pitchFamily="18" charset="0"/>
              </a:rPr>
              <a:t>Insert u in Discovered with distance </a:t>
            </a:r>
            <a:r>
              <a:rPr lang="en-AU" sz="1400" dirty="0" err="1">
                <a:solidFill>
                  <a:schemeClr val="tx1"/>
                </a:solidFill>
                <a:latin typeface="CG Times" pitchFamily="18" charset="0"/>
              </a:rPr>
              <a:t>v.distance</a:t>
            </a:r>
            <a:r>
              <a:rPr lang="en-AU" sz="1400" dirty="0">
                <a:solidFill>
                  <a:schemeClr val="tx1"/>
                </a:solidFill>
                <a:latin typeface="CG Times" pitchFamily="18" charset="0"/>
              </a:rPr>
              <a:t> + w </a:t>
            </a:r>
            <a:r>
              <a:rPr lang="en-AU" sz="1400" dirty="0">
                <a:solidFill>
                  <a:srgbClr val="FF0000"/>
                </a:solidFill>
                <a:latin typeface="CG Times" pitchFamily="18" charset="0"/>
              </a:rPr>
              <a:t>and </a:t>
            </a:r>
            <a:r>
              <a:rPr lang="en-AU" sz="1400" dirty="0" err="1">
                <a:solidFill>
                  <a:srgbClr val="FF0000"/>
                </a:solidFill>
                <a:latin typeface="CG Times" pitchFamily="18" charset="0"/>
              </a:rPr>
              <a:t>prev</a:t>
            </a:r>
            <a:r>
              <a:rPr lang="en-AU" sz="1400" dirty="0">
                <a:solidFill>
                  <a:srgbClr val="FF0000"/>
                </a:solidFill>
                <a:latin typeface="CG Times" pitchFamily="18" charset="0"/>
              </a:rPr>
              <a:t> set as v</a:t>
            </a:r>
          </a:p>
          <a:p>
            <a:pPr lvl="2"/>
            <a:r>
              <a:rPr lang="en-AU" sz="1600" dirty="0">
                <a:latin typeface="CG Times" pitchFamily="18" charset="0"/>
              </a:rPr>
              <a:t>Else If </a:t>
            </a:r>
            <a:r>
              <a:rPr lang="en-AU" sz="1600" dirty="0" err="1">
                <a:latin typeface="CG Times" pitchFamily="18" charset="0"/>
              </a:rPr>
              <a:t>u.distance</a:t>
            </a:r>
            <a:r>
              <a:rPr lang="en-AU" sz="1600" dirty="0">
                <a:latin typeface="CG Times" pitchFamily="18" charset="0"/>
              </a:rPr>
              <a:t> &gt; </a:t>
            </a:r>
            <a:r>
              <a:rPr lang="en-AU" sz="1600" dirty="0" err="1">
                <a:latin typeface="CG Times" pitchFamily="18" charset="0"/>
              </a:rPr>
              <a:t>v.distance</a:t>
            </a:r>
            <a:r>
              <a:rPr lang="en-AU" sz="1600" dirty="0">
                <a:latin typeface="CG Times" pitchFamily="18" charset="0"/>
              </a:rPr>
              <a:t> + w</a:t>
            </a:r>
          </a:p>
          <a:p>
            <a:pPr lvl="3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If u is not finalized, update the distance of u in Discovered to </a:t>
            </a:r>
            <a:r>
              <a:rPr lang="en-AU" sz="1600" dirty="0" err="1">
                <a:solidFill>
                  <a:schemeClr val="tx1"/>
                </a:solidFill>
                <a:latin typeface="CG Times" pitchFamily="18" charset="0"/>
              </a:rPr>
              <a:t>v.distance</a:t>
            </a:r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 + w </a:t>
            </a:r>
            <a:r>
              <a:rPr lang="en-AU" sz="1600" dirty="0">
                <a:solidFill>
                  <a:srgbClr val="FF0000"/>
                </a:solidFill>
                <a:latin typeface="CG Times" pitchFamily="18" charset="0"/>
              </a:rPr>
              <a:t>and </a:t>
            </a:r>
            <a:r>
              <a:rPr lang="en-AU" sz="1600" dirty="0" err="1">
                <a:solidFill>
                  <a:srgbClr val="FF0000"/>
                </a:solidFill>
                <a:latin typeface="CG Times" pitchFamily="18" charset="0"/>
              </a:rPr>
              <a:t>prev</a:t>
            </a:r>
            <a:r>
              <a:rPr lang="en-AU" sz="1600" dirty="0">
                <a:solidFill>
                  <a:srgbClr val="FF0000"/>
                </a:solidFill>
                <a:latin typeface="CG Times" pitchFamily="18" charset="0"/>
              </a:rPr>
              <a:t> set as v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Move v from Discovered to Finalized </a:t>
            </a:r>
            <a:r>
              <a:rPr lang="en-AU" sz="1600" dirty="0">
                <a:solidFill>
                  <a:srgbClr val="FF0000"/>
                </a:solidFill>
                <a:latin typeface="CG Times" pitchFamily="18" charset="0"/>
              </a:rPr>
              <a:t>along with its </a:t>
            </a:r>
            <a:r>
              <a:rPr lang="en-AU" sz="1600" dirty="0" err="1">
                <a:solidFill>
                  <a:srgbClr val="FF0000"/>
                </a:solidFill>
                <a:latin typeface="CG Times" pitchFamily="18" charset="0"/>
              </a:rPr>
              <a:t>prev</a:t>
            </a:r>
            <a:endParaRPr lang="en-AU" sz="1600" dirty="0">
              <a:solidFill>
                <a:srgbClr val="FF0000"/>
              </a:solidFill>
              <a:latin typeface="CG Times" pitchFamily="18" charset="0"/>
            </a:endParaRPr>
          </a:p>
          <a:p>
            <a:endParaRPr lang="en-AU" sz="1600" dirty="0">
              <a:latin typeface="CG Times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628900" y="5106959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A, 0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677804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A,0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92" name="Down Arrow 91"/>
          <p:cNvSpPr/>
          <p:nvPr/>
        </p:nvSpPr>
        <p:spPr>
          <a:xfrm>
            <a:off x="4805586" y="3245801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2" name="Oval 111"/>
          <p:cNvSpPr/>
          <p:nvPr/>
        </p:nvSpPr>
        <p:spPr>
          <a:xfrm>
            <a:off x="7314959" y="107450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7342277" y="16969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972032" y="11430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Discovered: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041858" y="176549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Finalized: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5867400" y="1034792"/>
            <a:ext cx="2465477" cy="1251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105400" y="4096263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97226" y="34363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6"/>
            <a:endCxn id="38" idx="2"/>
          </p:cNvCxnSpPr>
          <p:nvPr/>
        </p:nvCxnSpPr>
        <p:spPr>
          <a:xfrm>
            <a:off x="6629400" y="32572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36" idx="1"/>
          </p:cNvCxnSpPr>
          <p:nvPr/>
        </p:nvCxnSpPr>
        <p:spPr>
          <a:xfrm flipH="1">
            <a:off x="8276672" y="3505200"/>
            <a:ext cx="2051" cy="944676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585574" y="34363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629400" y="34096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2" idx="7"/>
          </p:cNvCxnSpPr>
          <p:nvPr/>
        </p:nvCxnSpPr>
        <p:spPr>
          <a:xfrm flipH="1" flipV="1">
            <a:off x="6543214" y="3436301"/>
            <a:ext cx="12037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618596" y="46288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235384" y="31256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325894" y="42977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885405" y="37827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528741" y="3779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185824" y="28873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158032" y="37422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234947" y="4659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992894" y="3810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588846" y="37857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357048" y="36531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101691" y="2534102"/>
            <a:ext cx="909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10, A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3280386" y="511229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</a:rPr>
              <a:t>B,10, </a:t>
            </a:r>
            <a:r>
              <a:rPr lang="en-AU" sz="1400" u="sng" dirty="0">
                <a:solidFill>
                  <a:srgbClr val="00B050"/>
                </a:solidFill>
              </a:rPr>
              <a:t>A</a:t>
            </a:r>
            <a:endParaRPr lang="en-AU" sz="1400" u="sng" baseline="-25000" dirty="0">
              <a:solidFill>
                <a:srgbClr val="00B05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562600" y="4613701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5,A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038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C,5,</a:t>
            </a:r>
            <a:r>
              <a:rPr lang="en-AU" u="sng" dirty="0">
                <a:solidFill>
                  <a:srgbClr val="00B050"/>
                </a:solidFill>
              </a:rPr>
              <a:t>A</a:t>
            </a:r>
            <a:endParaRPr lang="en-AU" u="sng" baseline="-25000" dirty="0">
              <a:solidFill>
                <a:srgbClr val="00B050"/>
              </a:solidFill>
            </a:endParaRPr>
          </a:p>
        </p:txBody>
      </p:sp>
      <p:sp>
        <p:nvSpPr>
          <p:cNvPr id="129" name="Down Arrow 128"/>
          <p:cNvSpPr/>
          <p:nvPr/>
        </p:nvSpPr>
        <p:spPr>
          <a:xfrm>
            <a:off x="6236046" y="3929775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1" name="TextBox 130"/>
          <p:cNvSpPr txBox="1"/>
          <p:nvPr/>
        </p:nvSpPr>
        <p:spPr>
          <a:xfrm>
            <a:off x="6110584" y="2533408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8,C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3269672" y="5093105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rgbClr val="FF0000"/>
                </a:solidFill>
              </a:rPr>
              <a:t>B,8,</a:t>
            </a:r>
            <a:r>
              <a:rPr lang="en-AU" sz="1600" u="sng" dirty="0">
                <a:solidFill>
                  <a:srgbClr val="00B050"/>
                </a:solidFill>
              </a:rPr>
              <a:t>C</a:t>
            </a:r>
            <a:endParaRPr lang="en-AU" sz="1600" u="sng" baseline="-25000" dirty="0">
              <a:solidFill>
                <a:srgbClr val="00B05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8077200" y="2542461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14,C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382000" y="4796135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7,C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800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</a:rPr>
              <a:t>D,14,</a:t>
            </a:r>
            <a:r>
              <a:rPr lang="en-AU" sz="1400" u="sng" dirty="0">
                <a:solidFill>
                  <a:srgbClr val="00B050"/>
                </a:solidFill>
              </a:rPr>
              <a:t>C</a:t>
            </a:r>
            <a:endParaRPr lang="en-AU" sz="1400" u="sng" baseline="-25000" dirty="0">
              <a:solidFill>
                <a:srgbClr val="00B050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5562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E,7,</a:t>
            </a:r>
            <a:r>
              <a:rPr lang="en-AU" u="sng" dirty="0">
                <a:solidFill>
                  <a:srgbClr val="00B050"/>
                </a:solidFill>
              </a:rPr>
              <a:t>C</a:t>
            </a:r>
            <a:endParaRPr lang="en-AU" u="sng" baseline="-25000" dirty="0">
              <a:solidFill>
                <a:srgbClr val="00B050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339152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C,5,</a:t>
            </a:r>
            <a:r>
              <a:rPr lang="en-AU" u="sng" dirty="0">
                <a:solidFill>
                  <a:srgbClr val="00B050"/>
                </a:solidFill>
              </a:rPr>
              <a:t>A</a:t>
            </a:r>
            <a:endParaRPr lang="en-AU" u="sng" baseline="-25000" dirty="0">
              <a:solidFill>
                <a:srgbClr val="00B050"/>
              </a:solidFill>
            </a:endParaRPr>
          </a:p>
        </p:txBody>
      </p:sp>
      <p:sp>
        <p:nvSpPr>
          <p:cNvPr id="138" name="Down Arrow 137"/>
          <p:cNvSpPr/>
          <p:nvPr/>
        </p:nvSpPr>
        <p:spPr>
          <a:xfrm>
            <a:off x="8362820" y="3962400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9" name="TextBox 138"/>
          <p:cNvSpPr txBox="1"/>
          <p:nvPr/>
        </p:nvSpPr>
        <p:spPr>
          <a:xfrm>
            <a:off x="7950270" y="2528063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13,E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4800600" y="5093105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</a:rPr>
              <a:t>D,13,</a:t>
            </a:r>
            <a:r>
              <a:rPr lang="en-AU" sz="1400" u="sng" dirty="0">
                <a:solidFill>
                  <a:srgbClr val="00B050"/>
                </a:solidFill>
              </a:rPr>
              <a:t>E</a:t>
            </a:r>
            <a:endParaRPr lang="en-AU" sz="1400" u="sng" baseline="-25000" dirty="0">
              <a:solidFill>
                <a:srgbClr val="00B05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4101152" y="5791200"/>
            <a:ext cx="876014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E, 7,</a:t>
            </a:r>
            <a:r>
              <a:rPr lang="en-AU" u="sng" dirty="0">
                <a:solidFill>
                  <a:srgbClr val="00B050"/>
                </a:solidFill>
              </a:rPr>
              <a:t>C</a:t>
            </a:r>
            <a:endParaRPr lang="en-AU" u="sng" baseline="-25000" dirty="0">
              <a:solidFill>
                <a:srgbClr val="00B050"/>
              </a:solidFill>
            </a:endParaRPr>
          </a:p>
        </p:txBody>
      </p:sp>
      <p:sp>
        <p:nvSpPr>
          <p:cNvPr id="143" name="Down Arrow 142"/>
          <p:cNvSpPr/>
          <p:nvPr/>
        </p:nvSpPr>
        <p:spPr>
          <a:xfrm rot="2986714">
            <a:off x="6655096" y="2689191"/>
            <a:ext cx="270898" cy="458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TextBox 143"/>
          <p:cNvSpPr txBox="1"/>
          <p:nvPr/>
        </p:nvSpPr>
        <p:spPr>
          <a:xfrm>
            <a:off x="8165802" y="2542461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9,B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4800951" y="5100376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D,9,</a:t>
            </a:r>
            <a:r>
              <a:rPr lang="en-AU" u="sng" dirty="0">
                <a:solidFill>
                  <a:srgbClr val="00B050"/>
                </a:solidFill>
              </a:rPr>
              <a:t>B</a:t>
            </a:r>
            <a:endParaRPr lang="en-AU" u="sng" baseline="-25000" dirty="0">
              <a:solidFill>
                <a:srgbClr val="00B050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4977166" y="5802868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B,8,</a:t>
            </a:r>
            <a:r>
              <a:rPr lang="en-AU" u="sng" dirty="0">
                <a:solidFill>
                  <a:srgbClr val="00B050"/>
                </a:solidFill>
              </a:rPr>
              <a:t>C</a:t>
            </a:r>
            <a:endParaRPr lang="en-AU" u="sng" baseline="-25000" dirty="0">
              <a:solidFill>
                <a:srgbClr val="00B050"/>
              </a:solidFill>
            </a:endParaRPr>
          </a:p>
        </p:txBody>
      </p:sp>
      <p:sp>
        <p:nvSpPr>
          <p:cNvPr id="147" name="Down Arrow 146"/>
          <p:cNvSpPr/>
          <p:nvPr/>
        </p:nvSpPr>
        <p:spPr>
          <a:xfrm rot="18459851">
            <a:off x="7803457" y="2757247"/>
            <a:ext cx="301012" cy="458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8" name="Rectangle 147"/>
          <p:cNvSpPr/>
          <p:nvPr/>
        </p:nvSpPr>
        <p:spPr>
          <a:xfrm>
            <a:off x="5736736" y="5791200"/>
            <a:ext cx="968864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D, 9</a:t>
            </a:r>
            <a:r>
              <a:rPr lang="en-AU" dirty="0">
                <a:solidFill>
                  <a:srgbClr val="00B050"/>
                </a:solidFill>
              </a:rPr>
              <a:t>,</a:t>
            </a:r>
            <a:r>
              <a:rPr lang="en-AU" u="sng" dirty="0">
                <a:solidFill>
                  <a:srgbClr val="00B050"/>
                </a:solidFill>
              </a:rPr>
              <a:t>B</a:t>
            </a:r>
            <a:endParaRPr lang="en-AU" u="sng" baseline="-25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94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0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0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7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3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6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3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4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5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5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1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2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9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9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9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28" grpId="0" animBg="1"/>
      <p:bldP spid="28" grpId="1" animBg="1"/>
      <p:bldP spid="36" grpId="0" animBg="1"/>
      <p:bldP spid="36" grpId="1" animBg="1"/>
      <p:bldP spid="38" grpId="0" animBg="1"/>
      <p:bldP spid="38" grpId="1" animBg="1"/>
      <p:bldP spid="42" grpId="0" animBg="1"/>
      <p:bldP spid="42" grpId="1" animBg="1"/>
      <p:bldP spid="80" grpId="0" animBg="1"/>
      <p:bldP spid="80" grpId="1" animBg="1"/>
      <p:bldP spid="88" grpId="0" animBg="1"/>
      <p:bldP spid="92" grpId="0" animBg="1"/>
      <p:bldP spid="92" grpId="1" animBg="1"/>
      <p:bldP spid="112" grpId="0" animBg="1"/>
      <p:bldP spid="113" grpId="0" animBg="1"/>
      <p:bldP spid="113" grpId="1" animBg="1"/>
      <p:bldP spid="124" grpId="0"/>
      <p:bldP spid="125" grpId="0"/>
      <p:bldP spid="125" grpId="1"/>
      <p:bldP spid="126" grpId="0" animBg="1"/>
      <p:bldP spid="126" grpId="1" animBg="1"/>
      <p:bldP spid="127" grpId="0"/>
      <p:bldP spid="128" grpId="0" animBg="1"/>
      <p:bldP spid="128" grpId="1" animBg="1"/>
      <p:bldP spid="129" grpId="0" animBg="1"/>
      <p:bldP spid="129" grpId="1" animBg="1"/>
      <p:bldP spid="131" grpId="0"/>
      <p:bldP spid="132" grpId="0" animBg="1"/>
      <p:bldP spid="132" grpId="1" animBg="1"/>
      <p:bldP spid="133" grpId="0"/>
      <p:bldP spid="133" grpId="1"/>
      <p:bldP spid="134" grpId="0"/>
      <p:bldP spid="135" grpId="0" animBg="1"/>
      <p:bldP spid="135" grpId="1" animBg="1"/>
      <p:bldP spid="136" grpId="0" animBg="1"/>
      <p:bldP spid="136" grpId="1" animBg="1"/>
      <p:bldP spid="137" grpId="0" animBg="1"/>
      <p:bldP spid="138" grpId="0" animBg="1"/>
      <p:bldP spid="138" grpId="1" animBg="1"/>
      <p:bldP spid="139" grpId="0"/>
      <p:bldP spid="139" grpId="1"/>
      <p:bldP spid="141" grpId="0" animBg="1"/>
      <p:bldP spid="141" grpId="1" animBg="1"/>
      <p:bldP spid="142" grpId="0" animBg="1"/>
      <p:bldP spid="143" grpId="0" animBg="1"/>
      <p:bldP spid="143" grpId="1" animBg="1"/>
      <p:bldP spid="144" grpId="0"/>
      <p:bldP spid="145" grpId="0" animBg="1"/>
      <p:bldP spid="145" grpId="1" animBg="1"/>
      <p:bldP spid="146" grpId="0" animBg="1"/>
      <p:bldP spid="147" grpId="0" animBg="1"/>
      <p:bldP spid="14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9144000" cy="4572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3200" dirty="0">
                <a:latin typeface="CMSS10"/>
              </a:rPr>
              <a:t>Introduction to Graphs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200" dirty="0">
                <a:latin typeface="CMSS10"/>
              </a:rPr>
              <a:t>Graph Traversal Algorithms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chemeClr val="tx1"/>
                </a:solidFill>
                <a:latin typeface="CMSS10"/>
              </a:rPr>
              <a:t>Breadth First Search (BFS)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chemeClr val="tx1"/>
                </a:solidFill>
                <a:latin typeface="CMSS10"/>
              </a:rPr>
              <a:t>Depth First Search (DFS)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chemeClr val="tx1"/>
                </a:solidFill>
                <a:latin typeface="CMSS10"/>
              </a:rPr>
              <a:t>Applications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200" dirty="0">
                <a:latin typeface="CMSS10"/>
              </a:rPr>
              <a:t>Shortest Path Problem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rgbClr val="000000"/>
                </a:solidFill>
                <a:latin typeface="CMSS10"/>
              </a:rPr>
              <a:t>Breadth First Search (for unweighted graphs)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rgbClr val="000000"/>
                </a:solidFill>
                <a:latin typeface="CMSS10"/>
              </a:rPr>
              <a:t>Dijkstra’s algorithm (for weighted graphs with non-negative weights)</a:t>
            </a:r>
            <a:endParaRPr lang="en-AU" dirty="0">
              <a:solidFill>
                <a:srgbClr val="00B0F0"/>
              </a:solidFill>
              <a:latin typeface="CG 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5557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>
                <a:latin typeface="Arial Black" panose="020B0A04020102020204" pitchFamily="34" charset="0"/>
              </a:rPr>
              <a:t>Dijkstra’s Algorithm: Recovering Path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123077" y="43434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04659" y="44174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28" name="Oval 27"/>
          <p:cNvSpPr/>
          <p:nvPr/>
        </p:nvSpPr>
        <p:spPr>
          <a:xfrm>
            <a:off x="6123077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14646" y="30781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36" name="Oval 35"/>
          <p:cNvSpPr/>
          <p:nvPr/>
        </p:nvSpPr>
        <p:spPr>
          <a:xfrm>
            <a:off x="8202523" y="43757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84105" y="44497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38" name="Oval 37"/>
          <p:cNvSpPr/>
          <p:nvPr/>
        </p:nvSpPr>
        <p:spPr>
          <a:xfrm>
            <a:off x="8153400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34982" y="30781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4675277" y="36584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66846" y="372693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107451" y="32572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080302" y="581151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Shortest Path:</a:t>
            </a:r>
          </a:p>
        </p:txBody>
      </p: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152399" y="1219200"/>
            <a:ext cx="5070947" cy="3581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600" dirty="0">
                <a:latin typeface="CG Times" pitchFamily="18" charset="0"/>
              </a:rPr>
              <a:t>Now, the shortest path from </a:t>
            </a:r>
            <a:r>
              <a:rPr lang="en-AU" sz="1600" b="1" u="sng" dirty="0">
                <a:latin typeface="CG Times" pitchFamily="18" charset="0"/>
              </a:rPr>
              <a:t>source</a:t>
            </a:r>
            <a:r>
              <a:rPr lang="en-AU" sz="1600" dirty="0">
                <a:latin typeface="CG Times" pitchFamily="18" charset="0"/>
              </a:rPr>
              <a:t> to any </a:t>
            </a:r>
            <a:r>
              <a:rPr lang="en-AU" sz="1600" b="1" u="sng" dirty="0">
                <a:latin typeface="CG Times" pitchFamily="18" charset="0"/>
              </a:rPr>
              <a:t>target</a:t>
            </a:r>
            <a:r>
              <a:rPr lang="en-AU" sz="1600" dirty="0">
                <a:latin typeface="CG Times" pitchFamily="18" charset="0"/>
              </a:rPr>
              <a:t> vertex.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00B0F0"/>
                </a:solidFill>
                <a:latin typeface="CG Times" pitchFamily="18" charset="0"/>
              </a:rPr>
              <a:t>Example: Path from A to D</a:t>
            </a:r>
          </a:p>
          <a:p>
            <a:r>
              <a:rPr lang="en-AU" sz="1600" dirty="0">
                <a:solidFill>
                  <a:srgbClr val="FF0000"/>
                </a:solidFill>
                <a:latin typeface="CG Times" pitchFamily="18" charset="0"/>
              </a:rPr>
              <a:t>current</a:t>
            </a:r>
            <a:r>
              <a:rPr lang="en-AU" sz="1600" dirty="0">
                <a:latin typeface="CG Times" pitchFamily="18" charset="0"/>
              </a:rPr>
              <a:t> </a:t>
            </a:r>
            <a:r>
              <a:rPr lang="en-AU" sz="1600" dirty="0">
                <a:latin typeface="CG Times" pitchFamily="18" charset="0"/>
                <a:sym typeface="Wingdings" panose="05000000000000000000" pitchFamily="2" charset="2"/>
              </a:rPr>
              <a:t> </a:t>
            </a:r>
            <a:r>
              <a:rPr lang="en-AU" sz="1600" dirty="0">
                <a:latin typeface="CG Times" pitchFamily="18" charset="0"/>
              </a:rPr>
              <a:t> target</a:t>
            </a:r>
          </a:p>
          <a:p>
            <a:r>
              <a:rPr lang="en-AU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G Times" pitchFamily="18" charset="0"/>
              </a:rPr>
              <a:t>While </a:t>
            </a:r>
            <a:r>
              <a:rPr lang="en-AU" sz="1800" dirty="0">
                <a:solidFill>
                  <a:srgbClr val="FF0000"/>
                </a:solidFill>
                <a:latin typeface="CG Times" pitchFamily="18" charset="0"/>
              </a:rPr>
              <a:t>current</a:t>
            </a:r>
            <a:r>
              <a:rPr lang="en-AU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G Times" pitchFamily="18" charset="0"/>
              </a:rPr>
              <a:t> != source:</a:t>
            </a:r>
          </a:p>
          <a:p>
            <a:pPr lvl="1"/>
            <a:r>
              <a:rPr lang="en-AU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G Times" pitchFamily="18" charset="0"/>
              </a:rPr>
              <a:t>Append </a:t>
            </a:r>
            <a:r>
              <a:rPr lang="en-AU" sz="1800" dirty="0" err="1">
                <a:solidFill>
                  <a:srgbClr val="FF0000"/>
                </a:solidFill>
                <a:latin typeface="CG Times" pitchFamily="18" charset="0"/>
              </a:rPr>
              <a:t>current.</a:t>
            </a:r>
            <a:r>
              <a:rPr lang="en-AU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G Times" pitchFamily="18" charset="0"/>
              </a:rPr>
              <a:t>prev</a:t>
            </a:r>
            <a:r>
              <a:rPr lang="en-AU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G Times" pitchFamily="18" charset="0"/>
              </a:rPr>
              <a:t> before </a:t>
            </a:r>
            <a:r>
              <a:rPr lang="en-AU" sz="1800" dirty="0">
                <a:solidFill>
                  <a:srgbClr val="FF0000"/>
                </a:solidFill>
                <a:latin typeface="CG Times" pitchFamily="18" charset="0"/>
              </a:rPr>
              <a:t>current</a:t>
            </a:r>
            <a:r>
              <a:rPr lang="en-AU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G Times" pitchFamily="18" charset="0"/>
              </a:rPr>
              <a:t> in the path</a:t>
            </a:r>
          </a:p>
          <a:p>
            <a:pPr lvl="1"/>
            <a:r>
              <a:rPr lang="en-AU" sz="1800" dirty="0">
                <a:solidFill>
                  <a:srgbClr val="FF0000"/>
                </a:solidFill>
                <a:latin typeface="CG Times" pitchFamily="18" charset="0"/>
              </a:rPr>
              <a:t>current</a:t>
            </a:r>
            <a:r>
              <a:rPr lang="en-AU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G Times" pitchFamily="18" charset="0"/>
              </a:rPr>
              <a:t> = </a:t>
            </a:r>
            <a:r>
              <a:rPr lang="en-AU" sz="1800" dirty="0" err="1">
                <a:solidFill>
                  <a:srgbClr val="FF0000"/>
                </a:solidFill>
                <a:latin typeface="CG Times" pitchFamily="18" charset="0"/>
              </a:rPr>
              <a:t>current</a:t>
            </a:r>
            <a:r>
              <a:rPr lang="en-AU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G Times" pitchFamily="18" charset="0"/>
              </a:rPr>
              <a:t>.prev</a:t>
            </a:r>
            <a:endParaRPr lang="en-AU" sz="1800" dirty="0">
              <a:solidFill>
                <a:schemeClr val="tx1">
                  <a:lumMod val="85000"/>
                  <a:lumOff val="15000"/>
                </a:schemeClr>
              </a:solidFill>
              <a:latin typeface="CG Times" pitchFamily="18" charset="0"/>
            </a:endParaRPr>
          </a:p>
          <a:p>
            <a:pPr lvl="1"/>
            <a:endParaRPr lang="en-AU" sz="1100" dirty="0">
              <a:solidFill>
                <a:schemeClr val="tx1"/>
              </a:solidFill>
              <a:latin typeface="CG Times" pitchFamily="18" charset="0"/>
            </a:endParaRPr>
          </a:p>
          <a:p>
            <a:endParaRPr lang="en-AU" sz="1600" dirty="0">
              <a:solidFill>
                <a:schemeClr val="tx1"/>
              </a:solidFill>
              <a:latin typeface="CG Times" pitchFamily="18" charset="0"/>
            </a:endParaRPr>
          </a:p>
          <a:p>
            <a:endParaRPr lang="en-AU" sz="1600" dirty="0">
              <a:latin typeface="CG Times" pitchFamily="18" charset="0"/>
            </a:endParaRPr>
          </a:p>
        </p:txBody>
      </p:sp>
      <p:sp>
        <p:nvSpPr>
          <p:cNvPr id="92" name="Down Arrow 91"/>
          <p:cNvSpPr/>
          <p:nvPr/>
        </p:nvSpPr>
        <p:spPr>
          <a:xfrm>
            <a:off x="4805586" y="3245801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2" name="Oval 111"/>
          <p:cNvSpPr/>
          <p:nvPr/>
        </p:nvSpPr>
        <p:spPr>
          <a:xfrm>
            <a:off x="7314959" y="107450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7342277" y="16969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972032" y="11430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Discovered: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041858" y="176549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Finalized: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5867400" y="1034792"/>
            <a:ext cx="2465477" cy="1251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105400" y="4096263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97226" y="34363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6"/>
            <a:endCxn id="38" idx="2"/>
          </p:cNvCxnSpPr>
          <p:nvPr/>
        </p:nvCxnSpPr>
        <p:spPr>
          <a:xfrm>
            <a:off x="6629400" y="32572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36" idx="1"/>
          </p:cNvCxnSpPr>
          <p:nvPr/>
        </p:nvCxnSpPr>
        <p:spPr>
          <a:xfrm flipH="1">
            <a:off x="8276672" y="3505200"/>
            <a:ext cx="2051" cy="944676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585574" y="34363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629400" y="34096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2" idx="7"/>
          </p:cNvCxnSpPr>
          <p:nvPr/>
        </p:nvCxnSpPr>
        <p:spPr>
          <a:xfrm flipH="1" flipV="1">
            <a:off x="6543214" y="3436301"/>
            <a:ext cx="12037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618596" y="46288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235384" y="31256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325894" y="42977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885405" y="37827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528741" y="3779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185824" y="28873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158032" y="37422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234947" y="4659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992894" y="3810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588846" y="37857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357048" y="36531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562600" y="4613701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5,A</a:t>
            </a:r>
          </a:p>
        </p:txBody>
      </p:sp>
      <p:sp>
        <p:nvSpPr>
          <p:cNvPr id="129" name="Down Arrow 128"/>
          <p:cNvSpPr/>
          <p:nvPr/>
        </p:nvSpPr>
        <p:spPr>
          <a:xfrm>
            <a:off x="6236046" y="3929775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1" name="TextBox 130"/>
          <p:cNvSpPr txBox="1"/>
          <p:nvPr/>
        </p:nvSpPr>
        <p:spPr>
          <a:xfrm>
            <a:off x="5933812" y="2561964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8,C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382000" y="4796135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7,C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2791710" y="5799842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A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3" name="Down Arrow 142"/>
          <p:cNvSpPr/>
          <p:nvPr/>
        </p:nvSpPr>
        <p:spPr>
          <a:xfrm rot="2986714">
            <a:off x="6655096" y="2689191"/>
            <a:ext cx="270898" cy="458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TextBox 143"/>
          <p:cNvSpPr txBox="1"/>
          <p:nvPr/>
        </p:nvSpPr>
        <p:spPr>
          <a:xfrm>
            <a:off x="8276245" y="2561268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9,B</a:t>
            </a:r>
          </a:p>
        </p:txBody>
      </p:sp>
      <p:sp>
        <p:nvSpPr>
          <p:cNvPr id="147" name="Down Arrow 146"/>
          <p:cNvSpPr/>
          <p:nvPr/>
        </p:nvSpPr>
        <p:spPr>
          <a:xfrm rot="18459851">
            <a:off x="7803457" y="2757247"/>
            <a:ext cx="301012" cy="458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8" name="Rectangle 147"/>
          <p:cNvSpPr/>
          <p:nvPr/>
        </p:nvSpPr>
        <p:spPr>
          <a:xfrm>
            <a:off x="7783091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E15EA3D-4EDE-4940-A1EF-CB1EA6FC8BAA}"/>
              </a:ext>
            </a:extLst>
          </p:cNvPr>
          <p:cNvSpPr/>
          <p:nvPr/>
        </p:nvSpPr>
        <p:spPr>
          <a:xfrm>
            <a:off x="6123077" y="5802868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CDCCB0-5C87-433A-A767-D9D0D0FA2714}"/>
              </a:ext>
            </a:extLst>
          </p:cNvPr>
          <p:cNvCxnSpPr>
            <a:stCxn id="66" idx="3"/>
            <a:endCxn id="148" idx="1"/>
          </p:cNvCxnSpPr>
          <p:nvPr/>
        </p:nvCxnSpPr>
        <p:spPr>
          <a:xfrm flipV="1">
            <a:off x="6885077" y="5981700"/>
            <a:ext cx="898014" cy="11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43794A5F-9354-4564-B86A-A909C3D8ED29}"/>
              </a:ext>
            </a:extLst>
          </p:cNvPr>
          <p:cNvSpPr/>
          <p:nvPr/>
        </p:nvSpPr>
        <p:spPr>
          <a:xfrm>
            <a:off x="4462348" y="5799842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C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2413301-1DD9-46C5-A6BE-36089B887318}"/>
              </a:ext>
            </a:extLst>
          </p:cNvPr>
          <p:cNvCxnSpPr>
            <a:stCxn id="72" idx="3"/>
          </p:cNvCxnSpPr>
          <p:nvPr/>
        </p:nvCxnSpPr>
        <p:spPr>
          <a:xfrm flipV="1">
            <a:off x="5224348" y="5978674"/>
            <a:ext cx="898014" cy="11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99479F6-0386-415D-8EC8-1BEAEA8D58DA}"/>
              </a:ext>
            </a:extLst>
          </p:cNvPr>
          <p:cNvCxnSpPr/>
          <p:nvPr/>
        </p:nvCxnSpPr>
        <p:spPr>
          <a:xfrm flipV="1">
            <a:off x="3563977" y="5983123"/>
            <a:ext cx="898014" cy="11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3">
            <a:extLst>
              <a:ext uri="{FF2B5EF4-FFF2-40B4-BE49-F238E27FC236}">
                <a16:creationId xmlns:a16="http://schemas.microsoft.com/office/drawing/2014/main" id="{5A5B4E9A-E3D8-4EB9-A67D-F08BA44DF4F8}"/>
              </a:ext>
            </a:extLst>
          </p:cNvPr>
          <p:cNvSpPr txBox="1">
            <a:spLocks/>
          </p:cNvSpPr>
          <p:nvPr/>
        </p:nvSpPr>
        <p:spPr>
          <a:xfrm>
            <a:off x="346908" y="4557853"/>
            <a:ext cx="3775333" cy="60605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400" dirty="0">
                <a:solidFill>
                  <a:srgbClr val="FF0000"/>
                </a:solidFill>
                <a:latin typeface="CMSS10"/>
              </a:rPr>
              <a:t>Note: </a:t>
            </a:r>
            <a:r>
              <a:rPr lang="en-AU" sz="1400" dirty="0">
                <a:latin typeface="CMSS10"/>
              </a:rPr>
              <a:t>Same ideas can be applied for the alternative implementation to recover path</a:t>
            </a:r>
          </a:p>
          <a:p>
            <a:pPr marL="0" indent="0">
              <a:buNone/>
            </a:pPr>
            <a:endParaRPr lang="en-AU" sz="1400" dirty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19406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129" grpId="0" animBg="1"/>
      <p:bldP spid="129" grpId="1" animBg="1"/>
      <p:bldP spid="137" grpId="0" animBg="1"/>
      <p:bldP spid="143" grpId="0" animBg="1"/>
      <p:bldP spid="143" grpId="1" animBg="1"/>
      <p:bldP spid="147" grpId="0" animBg="1"/>
      <p:bldP spid="147" grpId="1" animBg="1"/>
      <p:bldP spid="66" grpId="0" animBg="1"/>
      <p:bldP spid="72" grpId="0" animBg="1"/>
      <p:bldP spid="5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Lec-8: Graphs and Shortest Path Algorithms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1066800"/>
            <a:ext cx="8081963" cy="2487613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Take home message</a:t>
            </a:r>
          </a:p>
          <a:p>
            <a:r>
              <a:rPr lang="en-AU" sz="2000" dirty="0"/>
              <a:t>Dijkstra’s algorithm can be improved significantly using a heap</a:t>
            </a:r>
          </a:p>
          <a:p>
            <a:pPr marL="0" indent="0">
              <a:buNone/>
            </a:pPr>
            <a:endParaRPr lang="en-AU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Things to do (this list is not exhaustive)</a:t>
            </a:r>
          </a:p>
          <a:p>
            <a:r>
              <a:rPr lang="en-AU" sz="2000" dirty="0"/>
              <a:t>Read more about DFS, BFS and Dijkstra’s algorithm and implement these</a:t>
            </a:r>
          </a:p>
          <a:p>
            <a:r>
              <a:rPr lang="en-AU" sz="2000"/>
              <a:t>Read unit notes</a:t>
            </a:r>
            <a:endParaRPr lang="en-AU" sz="2000" dirty="0"/>
          </a:p>
          <a:p>
            <a:endParaRPr lang="en-AU" sz="2000" dirty="0"/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endParaRPr lang="en-AU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Coming Up Next</a:t>
            </a:r>
          </a:p>
          <a:p>
            <a:r>
              <a:rPr lang="en-AU" sz="2000" dirty="0"/>
              <a:t>Bellman-Ford, Floyd-</a:t>
            </a:r>
            <a:r>
              <a:rPr lang="en-AU" sz="2000" dirty="0" err="1"/>
              <a:t>Warshall</a:t>
            </a:r>
            <a:r>
              <a:rPr lang="en-AU" sz="2000" dirty="0"/>
              <a:t> Algorithms and Transitive Closures</a:t>
            </a:r>
          </a:p>
        </p:txBody>
      </p:sp>
    </p:spTree>
    <p:extLst>
      <p:ext uri="{BB962C8B-B14F-4D97-AF65-F5344CB8AC3E}">
        <p14:creationId xmlns:p14="http://schemas.microsoft.com/office/powerpoint/2010/main" val="356934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Undirected Graph - Example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062067" y="1828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2</a:t>
              </a:r>
            </a:p>
          </p:txBody>
        </p:sp>
      </p:grpSp>
      <p:cxnSp>
        <p:nvCxnSpPr>
          <p:cNvPr id="13" name="Straight Connector 12"/>
          <p:cNvCxnSpPr>
            <a:stCxn id="6" idx="3"/>
          </p:cNvCxnSpPr>
          <p:nvPr/>
        </p:nvCxnSpPr>
        <p:spPr>
          <a:xfrm flipH="1">
            <a:off x="2609850" y="22609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5"/>
          </p:cNvCxnSpPr>
          <p:nvPr/>
        </p:nvCxnSpPr>
        <p:spPr>
          <a:xfrm>
            <a:off x="4494241" y="22609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2362200" y="2563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" name="Oval 2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15382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</a:t>
              </a:r>
            </a:p>
          </p:txBody>
        </p:sp>
      </p:grpSp>
      <p:cxnSp>
        <p:nvCxnSpPr>
          <p:cNvPr id="27" name="Straight Connector 26"/>
          <p:cNvCxnSpPr>
            <a:endCxn id="84" idx="0"/>
          </p:cNvCxnSpPr>
          <p:nvPr/>
        </p:nvCxnSpPr>
        <p:spPr>
          <a:xfrm>
            <a:off x="2745487" y="2980056"/>
            <a:ext cx="106615" cy="1161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4" idx="5"/>
          </p:cNvCxnSpPr>
          <p:nvPr/>
        </p:nvCxnSpPr>
        <p:spPr>
          <a:xfrm flipV="1">
            <a:off x="3031114" y="4395037"/>
            <a:ext cx="2668671" cy="179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4" idx="6"/>
            <a:endCxn id="40" idx="1"/>
          </p:cNvCxnSpPr>
          <p:nvPr/>
        </p:nvCxnSpPr>
        <p:spPr>
          <a:xfrm>
            <a:off x="2868523" y="2816885"/>
            <a:ext cx="3226383" cy="5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6067829" y="2563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9" name="Oval 3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3</a:t>
              </a:r>
            </a:p>
          </p:txBody>
        </p:sp>
      </p:grpSp>
      <p:cxnSp>
        <p:nvCxnSpPr>
          <p:cNvPr id="41" name="Straight Connector 40"/>
          <p:cNvCxnSpPr>
            <a:stCxn id="39" idx="3"/>
            <a:endCxn id="87" idx="0"/>
          </p:cNvCxnSpPr>
          <p:nvPr/>
        </p:nvCxnSpPr>
        <p:spPr>
          <a:xfrm flipH="1">
            <a:off x="5821144" y="2995897"/>
            <a:ext cx="320834" cy="1145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2"/>
            <a:endCxn id="88" idx="0"/>
          </p:cNvCxnSpPr>
          <p:nvPr/>
        </p:nvCxnSpPr>
        <p:spPr>
          <a:xfrm>
            <a:off x="4308695" y="2272139"/>
            <a:ext cx="1474877" cy="1943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2596182" y="4141876"/>
            <a:ext cx="509081" cy="506323"/>
            <a:chOff x="3731042" y="2008277"/>
            <a:chExt cx="509081" cy="506323"/>
          </a:xfrm>
          <a:solidFill>
            <a:schemeClr val="bg2"/>
          </a:solidFill>
        </p:grpSpPr>
        <p:sp>
          <p:nvSpPr>
            <p:cNvPr id="84" name="Oval 8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73104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4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567982" y="4141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7" name="Oval 8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5934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Directed Graph - Example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062067" y="1828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2</a:t>
              </a:r>
            </a:p>
          </p:txBody>
        </p:sp>
      </p:grpSp>
      <p:cxnSp>
        <p:nvCxnSpPr>
          <p:cNvPr id="13" name="Straight Connector 12"/>
          <p:cNvCxnSpPr>
            <a:stCxn id="6" idx="3"/>
            <a:endCxn id="24" idx="7"/>
          </p:cNvCxnSpPr>
          <p:nvPr/>
        </p:nvCxnSpPr>
        <p:spPr>
          <a:xfrm flipH="1">
            <a:off x="2794374" y="2260974"/>
            <a:ext cx="1341842" cy="376898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5"/>
          </p:cNvCxnSpPr>
          <p:nvPr/>
        </p:nvCxnSpPr>
        <p:spPr>
          <a:xfrm>
            <a:off x="4494241" y="2260974"/>
            <a:ext cx="1600665" cy="378949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2362200" y="2563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" name="Oval 2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15382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</a:t>
              </a:r>
            </a:p>
          </p:txBody>
        </p:sp>
      </p:grpSp>
      <p:cxnSp>
        <p:nvCxnSpPr>
          <p:cNvPr id="27" name="Straight Connector 26"/>
          <p:cNvCxnSpPr>
            <a:endCxn id="84" idx="0"/>
          </p:cNvCxnSpPr>
          <p:nvPr/>
        </p:nvCxnSpPr>
        <p:spPr>
          <a:xfrm>
            <a:off x="2745487" y="2980056"/>
            <a:ext cx="106615" cy="116182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4" idx="5"/>
            <a:endCxn id="87" idx="2"/>
          </p:cNvCxnSpPr>
          <p:nvPr/>
        </p:nvCxnSpPr>
        <p:spPr>
          <a:xfrm flipV="1">
            <a:off x="3031114" y="4395039"/>
            <a:ext cx="2536868" cy="179011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4" idx="6"/>
            <a:endCxn id="40" idx="1"/>
          </p:cNvCxnSpPr>
          <p:nvPr/>
        </p:nvCxnSpPr>
        <p:spPr>
          <a:xfrm>
            <a:off x="2868523" y="2816885"/>
            <a:ext cx="3226383" cy="5511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6067829" y="2563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9" name="Oval 3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3</a:t>
              </a:r>
            </a:p>
          </p:txBody>
        </p:sp>
      </p:grpSp>
      <p:cxnSp>
        <p:nvCxnSpPr>
          <p:cNvPr id="41" name="Straight Connector 40"/>
          <p:cNvCxnSpPr>
            <a:stCxn id="39" idx="3"/>
            <a:endCxn id="87" idx="0"/>
          </p:cNvCxnSpPr>
          <p:nvPr/>
        </p:nvCxnSpPr>
        <p:spPr>
          <a:xfrm flipH="1">
            <a:off x="5821144" y="2995897"/>
            <a:ext cx="320834" cy="114598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2"/>
            <a:endCxn id="87" idx="1"/>
          </p:cNvCxnSpPr>
          <p:nvPr/>
        </p:nvCxnSpPr>
        <p:spPr>
          <a:xfrm>
            <a:off x="4308695" y="2272139"/>
            <a:ext cx="1333436" cy="1943887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2596182" y="4141876"/>
            <a:ext cx="509081" cy="506323"/>
            <a:chOff x="3731042" y="2008277"/>
            <a:chExt cx="509081" cy="506323"/>
          </a:xfrm>
          <a:solidFill>
            <a:schemeClr val="bg2"/>
          </a:solidFill>
        </p:grpSpPr>
        <p:sp>
          <p:nvSpPr>
            <p:cNvPr id="84" name="Oval 8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73104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4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567982" y="4141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7" name="Oval 8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7351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>
                <a:latin typeface="Arial Black" panose="020B0A04020102020204" pitchFamily="34" charset="0"/>
              </a:rPr>
              <a:t>Undirected Weighted Graph - Example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062067" y="1828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</a:t>
              </a:r>
            </a:p>
          </p:txBody>
        </p:sp>
      </p:grpSp>
      <p:cxnSp>
        <p:nvCxnSpPr>
          <p:cNvPr id="13" name="Straight Connector 12"/>
          <p:cNvCxnSpPr>
            <a:stCxn id="6" idx="3"/>
          </p:cNvCxnSpPr>
          <p:nvPr/>
        </p:nvCxnSpPr>
        <p:spPr>
          <a:xfrm flipH="1">
            <a:off x="2609850" y="22609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5"/>
          </p:cNvCxnSpPr>
          <p:nvPr/>
        </p:nvCxnSpPr>
        <p:spPr>
          <a:xfrm>
            <a:off x="4494241" y="22609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2362200" y="2563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" name="Oval 2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15382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</a:t>
              </a:r>
            </a:p>
          </p:txBody>
        </p:sp>
      </p:grpSp>
      <p:cxnSp>
        <p:nvCxnSpPr>
          <p:cNvPr id="27" name="Straight Connector 26"/>
          <p:cNvCxnSpPr>
            <a:endCxn id="84" idx="0"/>
          </p:cNvCxnSpPr>
          <p:nvPr/>
        </p:nvCxnSpPr>
        <p:spPr>
          <a:xfrm>
            <a:off x="2745487" y="2980056"/>
            <a:ext cx="106615" cy="1161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4" idx="5"/>
          </p:cNvCxnSpPr>
          <p:nvPr/>
        </p:nvCxnSpPr>
        <p:spPr>
          <a:xfrm flipV="1">
            <a:off x="3031114" y="4395037"/>
            <a:ext cx="2668671" cy="179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4" idx="6"/>
            <a:endCxn id="40" idx="1"/>
          </p:cNvCxnSpPr>
          <p:nvPr/>
        </p:nvCxnSpPr>
        <p:spPr>
          <a:xfrm>
            <a:off x="2868523" y="2816885"/>
            <a:ext cx="3226383" cy="5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6067829" y="2563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9" name="Oval 3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3</a:t>
              </a:r>
            </a:p>
          </p:txBody>
        </p:sp>
      </p:grpSp>
      <p:cxnSp>
        <p:nvCxnSpPr>
          <p:cNvPr id="41" name="Straight Connector 40"/>
          <p:cNvCxnSpPr>
            <a:stCxn id="39" idx="3"/>
            <a:endCxn id="87" idx="0"/>
          </p:cNvCxnSpPr>
          <p:nvPr/>
        </p:nvCxnSpPr>
        <p:spPr>
          <a:xfrm flipH="1">
            <a:off x="5821144" y="2995897"/>
            <a:ext cx="320834" cy="1145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2"/>
            <a:endCxn id="88" idx="0"/>
          </p:cNvCxnSpPr>
          <p:nvPr/>
        </p:nvCxnSpPr>
        <p:spPr>
          <a:xfrm>
            <a:off x="4276635" y="2272139"/>
            <a:ext cx="1506937" cy="1943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2598940" y="414187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4" name="Oval 8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793754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4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567982" y="4141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7" name="Oval 8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5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430294" y="3516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030494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49494" y="2831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76800" y="3352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42700" y="3484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16580" y="20763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82153" y="2004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55412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ustom 7">
      <a:dk1>
        <a:srgbClr val="000000"/>
      </a:dk1>
      <a:lt1>
        <a:srgbClr val="FFFFFF"/>
      </a:lt1>
      <a:dk2>
        <a:srgbClr val="00B0F0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060"/>
      </a:hlink>
      <a:folHlink>
        <a:srgbClr val="00B05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ivic">
  <a:themeElements>
    <a:clrScheme name="Custom 1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060"/>
      </a:hlink>
      <a:folHlink>
        <a:srgbClr val="00B05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7867</TotalTime>
  <Words>6092</Words>
  <Application>Microsoft Office PowerPoint</Application>
  <PresentationFormat>On-screen Show (4:3)</PresentationFormat>
  <Paragraphs>1623</Paragraphs>
  <Slides>61</Slides>
  <Notes>0</Notes>
  <HiddenSlides>11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61</vt:i4>
      </vt:variant>
    </vt:vector>
  </HeadingPairs>
  <TitlesOfParts>
    <vt:vector size="73" baseType="lpstr">
      <vt:lpstr>Arial</vt:lpstr>
      <vt:lpstr>Arial Black</vt:lpstr>
      <vt:lpstr>Calibri</vt:lpstr>
      <vt:lpstr>CG Times</vt:lpstr>
      <vt:lpstr>CMSS10</vt:lpstr>
      <vt:lpstr>CMSSI10</vt:lpstr>
      <vt:lpstr>txtt</vt:lpstr>
      <vt:lpstr>Viner Hand ITC</vt:lpstr>
      <vt:lpstr>Wingdings</vt:lpstr>
      <vt:lpstr>Wingdings 2</vt:lpstr>
      <vt:lpstr>Civic</vt:lpstr>
      <vt:lpstr>1_Civic</vt:lpstr>
      <vt:lpstr>Faculty of Information Technology,  Monash University</vt:lpstr>
      <vt:lpstr>PowerPoint Presentation</vt:lpstr>
      <vt:lpstr>FIT2004: Algorithms and Data Structures</vt:lpstr>
      <vt:lpstr>Announcements</vt:lpstr>
      <vt:lpstr>Recommended reading</vt:lpstr>
      <vt:lpstr>Outline</vt:lpstr>
      <vt:lpstr>Undirected Graph - Example</vt:lpstr>
      <vt:lpstr>Directed Graph - Example</vt:lpstr>
      <vt:lpstr>Undirected Weighted Graph - Example</vt:lpstr>
      <vt:lpstr>Directed Weighted Graph - Example</vt:lpstr>
      <vt:lpstr>Graphs – Formal notations</vt:lpstr>
      <vt:lpstr>Some Graph Properties</vt:lpstr>
      <vt:lpstr>Representing Graphs</vt:lpstr>
      <vt:lpstr>Representing Graphs</vt:lpstr>
      <vt:lpstr>Representing Graphs</vt:lpstr>
      <vt:lpstr>Representing Graphs</vt:lpstr>
      <vt:lpstr>Representing Graphs</vt:lpstr>
      <vt:lpstr>Representing Graphs</vt:lpstr>
      <vt:lpstr>Outline</vt:lpstr>
      <vt:lpstr>Graph Traversal</vt:lpstr>
      <vt:lpstr>Graph Traversal</vt:lpstr>
      <vt:lpstr>Outline</vt:lpstr>
      <vt:lpstr>Breadth First Search (BFS)</vt:lpstr>
      <vt:lpstr>Breadth First Search (BFS)</vt:lpstr>
      <vt:lpstr>Outline</vt:lpstr>
      <vt:lpstr>Depth First Search (DFS)</vt:lpstr>
      <vt:lpstr>Depth First Search (DFS)</vt:lpstr>
      <vt:lpstr>Outline</vt:lpstr>
      <vt:lpstr>Applications of DFS and BFS</vt:lpstr>
      <vt:lpstr>Outline</vt:lpstr>
      <vt:lpstr>Shortest Path Problem</vt:lpstr>
      <vt:lpstr>Shortest Path Algorithms</vt:lpstr>
      <vt:lpstr>Outline</vt:lpstr>
      <vt:lpstr>Breadth First Search (BFS)</vt:lpstr>
      <vt:lpstr>Breadth First Search (BFS)</vt:lpstr>
      <vt:lpstr>Outline</vt:lpstr>
      <vt:lpstr>Dijkstra’s Algorithm</vt:lpstr>
      <vt:lpstr>Dijkstra’s Algorithm</vt:lpstr>
      <vt:lpstr>Dijkstra’s Algorithm</vt:lpstr>
      <vt:lpstr>Outline</vt:lpstr>
      <vt:lpstr>Properties of a min-heap</vt:lpstr>
      <vt:lpstr>Heap can be represented as an array</vt:lpstr>
      <vt:lpstr>Insertion in Heap (up-Heap)</vt:lpstr>
      <vt:lpstr>Insertion in Heap (up-Heap)</vt:lpstr>
      <vt:lpstr>Insertion in Heap (up-Heap)</vt:lpstr>
      <vt:lpstr>Insertion in Heap (up-Heap)</vt:lpstr>
      <vt:lpstr>Insertion in Heap (up-Heap)</vt:lpstr>
      <vt:lpstr>Insertion in Heap (up-Heap)</vt:lpstr>
      <vt:lpstr>Complexity of up-heap</vt:lpstr>
      <vt:lpstr>Outline</vt:lpstr>
      <vt:lpstr>Dijkstra’s Algorithm using min-heap</vt:lpstr>
      <vt:lpstr>Dijkstra’s Algorithm using min-heap</vt:lpstr>
      <vt:lpstr>Dijkstra’s Algorithm</vt:lpstr>
      <vt:lpstr>Dijkstra’s Algorithm: Alternative implementation</vt:lpstr>
      <vt:lpstr>Dijkstra’s Algorithm: Alternative implementation</vt:lpstr>
      <vt:lpstr>Time Complexity of Dijkstra’s Algorithm</vt:lpstr>
      <vt:lpstr>Proof of Correctness</vt:lpstr>
      <vt:lpstr>Single Source Single Target</vt:lpstr>
      <vt:lpstr>Dijkstra’s Algorithm: Recovering Path</vt:lpstr>
      <vt:lpstr>Dijkstra’s Algorithm: Recovering Path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</dc:creator>
  <cp:lastModifiedBy>Aamir Cheema</cp:lastModifiedBy>
  <cp:revision>3153</cp:revision>
  <dcterms:created xsi:type="dcterms:W3CDTF">2006-08-16T00:00:00Z</dcterms:created>
  <dcterms:modified xsi:type="dcterms:W3CDTF">2018-09-18T00:06:01Z</dcterms:modified>
</cp:coreProperties>
</file>