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5" r:id="rId6"/>
    <p:sldId id="267" r:id="rId7"/>
    <p:sldId id="262" r:id="rId8"/>
    <p:sldId id="263" r:id="rId9"/>
    <p:sldId id="270" r:id="rId10"/>
    <p:sldId id="271" r:id="rId11"/>
    <p:sldId id="269" r:id="rId12"/>
    <p:sldId id="268" r:id="rId13"/>
    <p:sldId id="272"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417F8C-B9B3-48D7-8654-5618718612C3}">
          <p14:sldIdLst>
            <p14:sldId id="256"/>
            <p14:sldId id="261"/>
            <p14:sldId id="257"/>
            <p14:sldId id="258"/>
            <p14:sldId id="265"/>
            <p14:sldId id="267"/>
            <p14:sldId id="262"/>
            <p14:sldId id="263"/>
            <p14:sldId id="270"/>
            <p14:sldId id="271"/>
            <p14:sldId id="269"/>
            <p14:sldId id="268"/>
            <p14:sldId id="272"/>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945B-1182-3813-55B3-FF053FCC9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F7FDC-5E96-F165-A4E7-99D66F4B4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3EA61B-7025-0161-6F0B-0A7B1B6C5F0A}"/>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5" name="Footer Placeholder 4">
            <a:extLst>
              <a:ext uri="{FF2B5EF4-FFF2-40B4-BE49-F238E27FC236}">
                <a16:creationId xmlns:a16="http://schemas.microsoft.com/office/drawing/2014/main" id="{A2472C88-3256-8179-D675-71864E452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C5EB8-0B19-B6DD-3221-E93B5F3FDEA9}"/>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387102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1578-48A2-52FF-9D36-3A98375D6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0E5C0-50CC-FAC4-F12C-66A387D63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DA411-C24F-33DF-CCEB-36F8FCF4ACBE}"/>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5" name="Footer Placeholder 4">
            <a:extLst>
              <a:ext uri="{FF2B5EF4-FFF2-40B4-BE49-F238E27FC236}">
                <a16:creationId xmlns:a16="http://schemas.microsoft.com/office/drawing/2014/main" id="{E5FA6D60-2D63-1E8A-15D0-93D2A43F0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CACEA-254F-000A-872D-C0FDD121CFA7}"/>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62040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586357-F2FC-E26B-5404-3A799728A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D0C1F8-4989-7986-858B-195A914A68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E5F5-873B-526F-9CFD-4A6EA1B4DE71}"/>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5" name="Footer Placeholder 4">
            <a:extLst>
              <a:ext uri="{FF2B5EF4-FFF2-40B4-BE49-F238E27FC236}">
                <a16:creationId xmlns:a16="http://schemas.microsoft.com/office/drawing/2014/main" id="{30C938E2-450B-F9C0-A18C-BBA2B0261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0133E-7284-BB50-5545-C366EB4CB71E}"/>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356267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3712-EF7C-7524-715B-FEAFE43D9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5FFC6-6DE9-DC1E-DD7F-5316A8ECE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CBEDB-6963-3CFD-1078-E7A5D8846E67}"/>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5" name="Footer Placeholder 4">
            <a:extLst>
              <a:ext uri="{FF2B5EF4-FFF2-40B4-BE49-F238E27FC236}">
                <a16:creationId xmlns:a16="http://schemas.microsoft.com/office/drawing/2014/main" id="{9248DD13-7842-7215-DE61-C6FC6CD22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CB3D6-522D-7DF8-0456-B41E1286534E}"/>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130390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4CC0-FF8E-0AC0-9452-483296596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5B2EBA-AA90-CA53-2B6E-FE81D0C1D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4E84E-1468-518A-98F1-F0C056B8259C}"/>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5" name="Footer Placeholder 4">
            <a:extLst>
              <a:ext uri="{FF2B5EF4-FFF2-40B4-BE49-F238E27FC236}">
                <a16:creationId xmlns:a16="http://schemas.microsoft.com/office/drawing/2014/main" id="{A209FDE3-F177-11BE-1CEC-14A18ED3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D9FA8-8AF7-1529-7C5C-AC8E69BD8AF4}"/>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367796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2C5C-FBCE-4BCC-7174-7C3994D8C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25EF1-490C-6653-E3DB-238CEC464C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BDE732-AACA-7C97-53D5-070C0A8D78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1DCDDB-A025-3E0F-65FE-78601A8F91FB}"/>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6" name="Footer Placeholder 5">
            <a:extLst>
              <a:ext uri="{FF2B5EF4-FFF2-40B4-BE49-F238E27FC236}">
                <a16:creationId xmlns:a16="http://schemas.microsoft.com/office/drawing/2014/main" id="{144EE586-BF3A-070C-17B7-B8F0110302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3C5BF-DFBD-ECCA-3994-B20A7BFEBE8A}"/>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221027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37F6-94BD-1B4F-A476-DC738D7990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EC3BA-A732-6A2E-7022-5D0103B25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5B6022-3C4B-1C16-33EE-3160775CB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82F0F0-F767-D347-527B-559934498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750BF1-D5E4-5CB1-589B-45B36EA81C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E66167-F92E-39EC-CA4E-8F7531F91DEF}"/>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8" name="Footer Placeholder 7">
            <a:extLst>
              <a:ext uri="{FF2B5EF4-FFF2-40B4-BE49-F238E27FC236}">
                <a16:creationId xmlns:a16="http://schemas.microsoft.com/office/drawing/2014/main" id="{6EB7F05C-C259-D649-CC6A-DB02B6473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2EB0DD-9E24-2149-7CF8-BF11D3CAF0FF}"/>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392716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ACB1-0C6C-9E57-BC0B-40F4EEA94A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C381E-8237-C6D6-8134-0B4705431B1B}"/>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4" name="Footer Placeholder 3">
            <a:extLst>
              <a:ext uri="{FF2B5EF4-FFF2-40B4-BE49-F238E27FC236}">
                <a16:creationId xmlns:a16="http://schemas.microsoft.com/office/drawing/2014/main" id="{F6C8C579-F591-C0C5-789D-EBE5FC235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EB504A-43FB-2D9D-2C6D-40066E94403E}"/>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334564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C72F14-8F42-1708-560C-CC43ACA303C3}"/>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3" name="Footer Placeholder 2">
            <a:extLst>
              <a:ext uri="{FF2B5EF4-FFF2-40B4-BE49-F238E27FC236}">
                <a16:creationId xmlns:a16="http://schemas.microsoft.com/office/drawing/2014/main" id="{B12ED2B3-15D3-C926-8D2B-EB664FE0A4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A572CB-2D84-980E-D2A4-C72A1389AD75}"/>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425416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3BE4-F09B-55ED-1391-992293D93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5C2BB-EA69-0579-06CB-8E1D88289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2C790-162D-247A-6E11-9AAF16FEE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1E22D-AEBF-89B4-EFD2-54E63EE64CA5}"/>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6" name="Footer Placeholder 5">
            <a:extLst>
              <a:ext uri="{FF2B5EF4-FFF2-40B4-BE49-F238E27FC236}">
                <a16:creationId xmlns:a16="http://schemas.microsoft.com/office/drawing/2014/main" id="{34F216E3-4513-EF77-5F80-3F891280B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E168E-525F-CDA5-9374-DA373313C4DA}"/>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52692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11BA-6CF1-5A6A-175D-5D83EA149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879FA-A825-2001-FB00-EB825255B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38A66-95CD-842B-CD10-ED46A368C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B6180-CBFE-5A5C-759C-B1560F7FA81B}"/>
              </a:ext>
            </a:extLst>
          </p:cNvPr>
          <p:cNvSpPr>
            <a:spLocks noGrp="1"/>
          </p:cNvSpPr>
          <p:nvPr>
            <p:ph type="dt" sz="half" idx="10"/>
          </p:nvPr>
        </p:nvSpPr>
        <p:spPr/>
        <p:txBody>
          <a:bodyPr/>
          <a:lstStyle/>
          <a:p>
            <a:fld id="{60AB3582-CACB-42B4-9CC1-4D73CD674EB1}" type="datetimeFigureOut">
              <a:rPr lang="en-US" smtClean="0"/>
              <a:t>3/31/2023</a:t>
            </a:fld>
            <a:endParaRPr lang="en-US"/>
          </a:p>
        </p:txBody>
      </p:sp>
      <p:sp>
        <p:nvSpPr>
          <p:cNvPr id="6" name="Footer Placeholder 5">
            <a:extLst>
              <a:ext uri="{FF2B5EF4-FFF2-40B4-BE49-F238E27FC236}">
                <a16:creationId xmlns:a16="http://schemas.microsoft.com/office/drawing/2014/main" id="{1FC10EDA-67A9-0DE6-9BED-16BEB08CB0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CD61E-5283-4A94-2FC0-3BA590FD3B1F}"/>
              </a:ext>
            </a:extLst>
          </p:cNvPr>
          <p:cNvSpPr>
            <a:spLocks noGrp="1"/>
          </p:cNvSpPr>
          <p:nvPr>
            <p:ph type="sldNum" sz="quarter" idx="12"/>
          </p:nvPr>
        </p:nvSpPr>
        <p:spPr/>
        <p:txBody>
          <a:bodyPr/>
          <a:lstStyle/>
          <a:p>
            <a:fld id="{BC6F03A5-7DFE-4125-876C-85F9E5B00AF2}" type="slidenum">
              <a:rPr lang="en-US" smtClean="0"/>
              <a:t>‹#›</a:t>
            </a:fld>
            <a:endParaRPr lang="en-US"/>
          </a:p>
        </p:txBody>
      </p:sp>
    </p:spTree>
    <p:extLst>
      <p:ext uri="{BB962C8B-B14F-4D97-AF65-F5344CB8AC3E}">
        <p14:creationId xmlns:p14="http://schemas.microsoft.com/office/powerpoint/2010/main" val="336874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DB81D-7450-C07F-1B7A-B6519CDB2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72580E-7D64-DAD9-CCE7-5A811E877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4047E-5E73-D035-99E8-4997D0B0E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B3582-CACB-42B4-9CC1-4D73CD674EB1}" type="datetimeFigureOut">
              <a:rPr lang="en-US" smtClean="0"/>
              <a:t>3/31/2023</a:t>
            </a:fld>
            <a:endParaRPr lang="en-US"/>
          </a:p>
        </p:txBody>
      </p:sp>
      <p:sp>
        <p:nvSpPr>
          <p:cNvPr id="5" name="Footer Placeholder 4">
            <a:extLst>
              <a:ext uri="{FF2B5EF4-FFF2-40B4-BE49-F238E27FC236}">
                <a16:creationId xmlns:a16="http://schemas.microsoft.com/office/drawing/2014/main" id="{D3F4CA62-3055-BA98-ED8D-24E9A9F68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15E64F-3393-F35D-7C0D-2FE20473D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F03A5-7DFE-4125-876C-85F9E5B00AF2}" type="slidenum">
              <a:rPr lang="en-US" smtClean="0"/>
              <a:t>‹#›</a:t>
            </a:fld>
            <a:endParaRPr lang="en-US"/>
          </a:p>
        </p:txBody>
      </p:sp>
    </p:spTree>
    <p:extLst>
      <p:ext uri="{BB962C8B-B14F-4D97-AF65-F5344CB8AC3E}">
        <p14:creationId xmlns:p14="http://schemas.microsoft.com/office/powerpoint/2010/main" val="2926364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CE3D-66EC-31E6-5CF2-19819605792A}"/>
              </a:ext>
            </a:extLst>
          </p:cNvPr>
          <p:cNvSpPr>
            <a:spLocks noGrp="1"/>
          </p:cNvSpPr>
          <p:nvPr>
            <p:ph type="ctrTitle"/>
          </p:nvPr>
        </p:nvSpPr>
        <p:spPr>
          <a:xfrm>
            <a:off x="1524000" y="1245704"/>
            <a:ext cx="8189843" cy="755374"/>
          </a:xfrm>
        </p:spPr>
        <p:txBody>
          <a:bodyPr>
            <a:normAutofit/>
          </a:bodyPr>
          <a:lstStyle/>
          <a:p>
            <a:r>
              <a:rPr lang="en-US" sz="4000" b="1" i="0" u="none" strike="noStrike" dirty="0">
                <a:solidFill>
                  <a:srgbClr val="000000"/>
                </a:solidFill>
                <a:effectLst/>
                <a:latin typeface="Arial" panose="020B0604020202020204" pitchFamily="34" charset="0"/>
              </a:rPr>
              <a:t>EXECUTIVE PRESENTATION</a:t>
            </a:r>
            <a:endParaRPr lang="en-US" sz="4000" b="1" dirty="0"/>
          </a:p>
        </p:txBody>
      </p:sp>
      <p:sp>
        <p:nvSpPr>
          <p:cNvPr id="3" name="Subtitle 2">
            <a:extLst>
              <a:ext uri="{FF2B5EF4-FFF2-40B4-BE49-F238E27FC236}">
                <a16:creationId xmlns:a16="http://schemas.microsoft.com/office/drawing/2014/main" id="{372AD586-D439-EAFD-C90D-AF731FD659A8}"/>
              </a:ext>
            </a:extLst>
          </p:cNvPr>
          <p:cNvSpPr>
            <a:spLocks noGrp="1"/>
          </p:cNvSpPr>
          <p:nvPr>
            <p:ph type="subTitle"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UNDERSTANDING CALL CAMPAIGN LOBs MAIN MARKET - FAIRMONEY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SALES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AGENTS APPRECIATION FOR IMPROVED PERFORMANCE - Bounty –</a:t>
            </a:r>
          </a:p>
          <a:p>
            <a:pPr rtl="0" fontAlgn="base">
              <a:spcBef>
                <a:spcPts val="0"/>
              </a:spcBef>
              <a:spcAft>
                <a:spcPts val="0"/>
              </a:spcAft>
              <a:buFont typeface="Arial" panose="020B0604020202020204" pitchFamily="34" charset="0"/>
              <a:buChar char="•"/>
            </a:pPr>
            <a:endParaRPr lang="en-US" sz="1800" dirty="0">
              <a:solidFill>
                <a:srgbClr val="000000"/>
              </a:solidFill>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pPr>
            <a:r>
              <a:rPr lang="en-US" sz="1800" dirty="0">
                <a:solidFill>
                  <a:srgbClr val="000000"/>
                </a:solidFill>
                <a:latin typeface="Arial" panose="020B0604020202020204" pitchFamily="34" charset="0"/>
              </a:rPr>
              <a:t>(Reasons for my concerns)</a:t>
            </a:r>
            <a:endParaRPr lang="en-US" sz="1800" b="0"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25276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A459-5EF4-8B99-4795-6B92253E4C77}"/>
              </a:ext>
            </a:extLst>
          </p:cNvPr>
          <p:cNvSpPr>
            <a:spLocks noGrp="1"/>
          </p:cNvSpPr>
          <p:nvPr>
            <p:ph type="title"/>
          </p:nvPr>
        </p:nvSpPr>
        <p:spPr>
          <a:xfrm>
            <a:off x="6957392" y="0"/>
            <a:ext cx="4598504" cy="490330"/>
          </a:xfrm>
        </p:spPr>
        <p:txBody>
          <a:bodyPr>
            <a:normAutofit fontScale="90000"/>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SOLUTION / ROLL-OUT (at the end of the day)</a:t>
            </a:r>
            <a:endParaRPr lang="en-US" sz="2000" dirty="0"/>
          </a:p>
        </p:txBody>
      </p:sp>
      <p:sp>
        <p:nvSpPr>
          <p:cNvPr id="3" name="Content Placeholder 2">
            <a:extLst>
              <a:ext uri="{FF2B5EF4-FFF2-40B4-BE49-F238E27FC236}">
                <a16:creationId xmlns:a16="http://schemas.microsoft.com/office/drawing/2014/main" id="{4146F420-7A0C-3AE4-B5C7-1BE46F3189A3}"/>
              </a:ext>
            </a:extLst>
          </p:cNvPr>
          <p:cNvSpPr>
            <a:spLocks noGrp="1"/>
          </p:cNvSpPr>
          <p:nvPr>
            <p:ph idx="1"/>
          </p:nvPr>
        </p:nvSpPr>
        <p:spPr>
          <a:xfrm>
            <a:off x="0" y="0"/>
            <a:ext cx="6096000" cy="4873625"/>
          </a:xfrm>
        </p:spPr>
        <p:txBody>
          <a:bodyPr>
            <a:normAutofit lnSpcReduction="10000"/>
          </a:bodyPr>
          <a:lstStyle/>
          <a:p>
            <a:pPr marL="0" marR="0">
              <a:lnSpc>
                <a:spcPct val="115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STATEMENT OF PROBLEMS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Not reaching all customers on our DB</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Inability to reach the paying customers. </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Data base upload not segmented. </a:t>
            </a:r>
          </a:p>
          <a:p>
            <a:pPr marL="342900" marR="0" lvl="0" indent="-342900">
              <a:lnSpc>
                <a:spcPct val="115000"/>
              </a:lnSpc>
              <a:spcBef>
                <a:spcPts val="0"/>
              </a:spcBef>
              <a:spcAft>
                <a:spcPts val="0"/>
              </a:spcAft>
              <a:buFont typeface="+mj-lt"/>
              <a:buAutoNum type="arabicPeriod"/>
            </a:pPr>
            <a:r>
              <a:rPr lang="en-US" sz="2400" strike="sngStrike" dirty="0">
                <a:effectLst/>
                <a:latin typeface="Calibri" panose="020F0502020204030204" pitchFamily="34" charset="0"/>
                <a:ea typeface="Calibri" panose="020F0502020204030204" pitchFamily="34" charset="0"/>
                <a:cs typeface="Times New Roman" panose="02020603050405020304" pitchFamily="18" charset="0"/>
              </a:rPr>
              <a:t>Poor</a:t>
            </a:r>
            <a:r>
              <a:rPr lang="en-US" sz="2400" dirty="0">
                <a:effectLst/>
                <a:latin typeface="Calibri" panose="020F0502020204030204" pitchFamily="34" charset="0"/>
                <a:ea typeface="Calibri" panose="020F0502020204030204" pitchFamily="34" charset="0"/>
                <a:cs typeface="Times New Roman" panose="02020603050405020304" pitchFamily="18" charset="0"/>
              </a:rPr>
              <a:t> follow-up </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Inadequate using of other channels.</a:t>
            </a:r>
          </a:p>
          <a:p>
            <a:pPr marL="342900" marR="0" lvl="0" indent="-342900">
              <a:lnSpc>
                <a:spcPct val="115000"/>
              </a:lnSpc>
              <a:spcBef>
                <a:spcPts val="0"/>
              </a:spcBef>
              <a:spcAft>
                <a:spcPts val="0"/>
              </a:spcAft>
              <a:buFont typeface="+mj-lt"/>
              <a:buAutoNum type="arabicPeriod"/>
            </a:pPr>
            <a:r>
              <a:rPr lang="en-US" sz="2400" strike="sngStrike" dirty="0">
                <a:effectLst/>
                <a:latin typeface="Calibri" panose="020F0502020204030204" pitchFamily="34" charset="0"/>
                <a:ea typeface="Calibri" panose="020F0502020204030204" pitchFamily="34" charset="0"/>
                <a:cs typeface="Times New Roman" panose="02020603050405020304" pitchFamily="18" charset="0"/>
              </a:rPr>
              <a:t>Inadequate targeting Customer base on amount disbursed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DPD buckets not optimal enough </a:t>
            </a:r>
          </a:p>
          <a:p>
            <a:pPr marL="342900" marR="0" lvl="0" indent="-342900">
              <a:lnSpc>
                <a:spcPct val="115000"/>
              </a:lnSpc>
              <a:spcBef>
                <a:spcPts val="0"/>
              </a:spcBef>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Not making enough money based on the above</a:t>
            </a:r>
          </a:p>
          <a:p>
            <a:pPr marL="514350" indent="-514350">
              <a:buAutoNum type="arabicPeriod" startAt="4"/>
            </a:pPr>
            <a:endParaRPr lang="en-US" sz="1300" dirty="0">
              <a:latin typeface="Calibri" panose="020F0502020204030204" pitchFamily="34" charset="0"/>
              <a:cs typeface="Times New Roman" panose="02020603050405020304" pitchFamily="18" charset="0"/>
            </a:endParaRPr>
          </a:p>
          <a:p>
            <a:pPr marL="0" indent="0">
              <a:buNone/>
            </a:pPr>
            <a:endParaRPr lang="en-US" dirty="0"/>
          </a:p>
        </p:txBody>
      </p:sp>
      <p:sp>
        <p:nvSpPr>
          <p:cNvPr id="4" name="Text Placeholder 3">
            <a:extLst>
              <a:ext uri="{FF2B5EF4-FFF2-40B4-BE49-F238E27FC236}">
                <a16:creationId xmlns:a16="http://schemas.microsoft.com/office/drawing/2014/main" id="{ABB56F6D-875E-12A6-FCB5-274919941343}"/>
              </a:ext>
            </a:extLst>
          </p:cNvPr>
          <p:cNvSpPr>
            <a:spLocks noGrp="1"/>
          </p:cNvSpPr>
          <p:nvPr>
            <p:ph type="body" sz="half" idx="2"/>
          </p:nvPr>
        </p:nvSpPr>
        <p:spPr>
          <a:xfrm>
            <a:off x="6096000" y="490330"/>
            <a:ext cx="6019800" cy="4873624"/>
          </a:xfrm>
        </p:spPr>
        <p:txBody>
          <a:bodyPr>
            <a:normAutofit fontScale="92500" lnSpcReduction="10000"/>
          </a:bodyPr>
          <a:lstStyle/>
          <a:p>
            <a:pPr marL="342900" indent="-342900">
              <a:buAutoNum type="arabicPeriod"/>
            </a:pPr>
            <a:r>
              <a:rPr lang="en-US" b="1" dirty="0"/>
              <a:t>Reach all customers on our DB </a:t>
            </a:r>
          </a:p>
          <a:p>
            <a:pPr marL="342900" indent="-342900">
              <a:buAutoNum type="arabicPeriod"/>
            </a:pPr>
            <a:r>
              <a:rPr lang="en-US" b="1" dirty="0"/>
              <a:t>Distinguish more paying segment</a:t>
            </a:r>
          </a:p>
          <a:p>
            <a:pPr marL="342900" indent="-342900">
              <a:buAutoNum type="arabicPeriod"/>
            </a:pPr>
            <a:r>
              <a:rPr lang="en-US" b="1" dirty="0"/>
              <a:t> Data base upload in segments</a:t>
            </a:r>
          </a:p>
          <a:p>
            <a:pPr marL="342900" indent="-342900">
              <a:buAutoNum type="arabicPeriod"/>
            </a:pPr>
            <a:r>
              <a:rPr lang="en-US" b="1" dirty="0"/>
              <a:t> Certain about the customer to follow up more</a:t>
            </a:r>
          </a:p>
          <a:p>
            <a:pPr marL="342900" indent="-342900">
              <a:buAutoNum type="arabicPeriod"/>
            </a:pPr>
            <a:r>
              <a:rPr lang="en-US" b="1" dirty="0"/>
              <a:t> Using of other channels.</a:t>
            </a:r>
          </a:p>
          <a:p>
            <a:pPr>
              <a:lnSpc>
                <a:spcPct val="70000"/>
              </a:lnSpc>
            </a:pPr>
            <a:r>
              <a:rPr lang="en-US" sz="1300" dirty="0"/>
              <a:t>              Bulk </a:t>
            </a:r>
            <a:r>
              <a:rPr lang="en-US" sz="1300" dirty="0" err="1"/>
              <a:t>Emaling</a:t>
            </a:r>
            <a:endParaRPr lang="en-US" sz="1300" dirty="0"/>
          </a:p>
          <a:p>
            <a:pPr>
              <a:lnSpc>
                <a:spcPct val="70000"/>
              </a:lnSpc>
            </a:pPr>
            <a:r>
              <a:rPr lang="en-US" sz="1300" dirty="0"/>
              <a:t>              </a:t>
            </a:r>
            <a:r>
              <a:rPr lang="en-US" sz="1300" dirty="0" err="1"/>
              <a:t>WhatsApping</a:t>
            </a:r>
            <a:endParaRPr lang="en-US" sz="1300" dirty="0"/>
          </a:p>
          <a:p>
            <a:pPr>
              <a:lnSpc>
                <a:spcPct val="70000"/>
              </a:lnSpc>
            </a:pPr>
            <a:r>
              <a:rPr lang="en-US" sz="1300" dirty="0"/>
              <a:t>              CRM </a:t>
            </a:r>
            <a:r>
              <a:rPr lang="en-US" sz="1300" dirty="0" err="1"/>
              <a:t>Smsing</a:t>
            </a:r>
            <a:r>
              <a:rPr lang="en-US" sz="1300" dirty="0"/>
              <a:t> or Bulk </a:t>
            </a:r>
            <a:r>
              <a:rPr lang="en-US" sz="1300" dirty="0" err="1"/>
              <a:t>smsing</a:t>
            </a:r>
            <a:r>
              <a:rPr lang="en-US" b="1" dirty="0"/>
              <a:t> </a:t>
            </a:r>
          </a:p>
          <a:p>
            <a:pPr>
              <a:lnSpc>
                <a:spcPct val="70000"/>
              </a:lnSpc>
            </a:pPr>
            <a:r>
              <a:rPr lang="en-US" b="1" dirty="0"/>
              <a:t>6. DPD buckets inside various segmentation</a:t>
            </a:r>
          </a:p>
          <a:p>
            <a:pPr>
              <a:lnSpc>
                <a:spcPct val="70000"/>
              </a:lnSpc>
            </a:pPr>
            <a:r>
              <a:rPr lang="en-US" b="1" dirty="0"/>
              <a:t>7. Bonus/ Motivation Roll-out</a:t>
            </a:r>
          </a:p>
          <a:p>
            <a:pPr>
              <a:lnSpc>
                <a:spcPct val="70000"/>
              </a:lnSpc>
            </a:pPr>
            <a:r>
              <a:rPr lang="en-US" sz="1300" dirty="0"/>
              <a:t>               Ranking </a:t>
            </a:r>
          </a:p>
          <a:p>
            <a:pPr>
              <a:lnSpc>
                <a:spcPct val="70000"/>
              </a:lnSpc>
            </a:pPr>
            <a:r>
              <a:rPr lang="en-US" sz="1300" dirty="0"/>
              <a:t>               Bonus </a:t>
            </a:r>
          </a:p>
          <a:p>
            <a:pPr>
              <a:lnSpc>
                <a:spcPct val="70000"/>
              </a:lnSpc>
            </a:pPr>
            <a:r>
              <a:rPr lang="en-US" sz="1300" dirty="0"/>
              <a:t>               Portrait </a:t>
            </a:r>
          </a:p>
          <a:p>
            <a:pPr>
              <a:lnSpc>
                <a:spcPct val="70000"/>
              </a:lnSpc>
            </a:pPr>
            <a:r>
              <a:rPr lang="en-US" sz="1300" dirty="0"/>
              <a:t>               Special Seat</a:t>
            </a:r>
          </a:p>
          <a:p>
            <a:pPr>
              <a:lnSpc>
                <a:spcPct val="70000"/>
              </a:lnSpc>
            </a:pPr>
            <a:r>
              <a:rPr lang="en-US" b="1" dirty="0"/>
              <a:t>Breakfast for agents from 7:30 – 8:00</a:t>
            </a:r>
          </a:p>
          <a:p>
            <a:pPr>
              <a:lnSpc>
                <a:spcPct val="70000"/>
              </a:lnSpc>
            </a:pPr>
            <a:r>
              <a:rPr lang="en-US" b="1" dirty="0"/>
              <a:t>Provision of Picture Frame for best agent (Monthly) </a:t>
            </a:r>
          </a:p>
          <a:p>
            <a:pPr>
              <a:lnSpc>
                <a:spcPct val="70000"/>
              </a:lnSpc>
            </a:pPr>
            <a:r>
              <a:rPr lang="en-US" b="1" dirty="0"/>
              <a:t>Provision of special seat for best performing agent</a:t>
            </a:r>
          </a:p>
          <a:p>
            <a:pPr>
              <a:lnSpc>
                <a:spcPct val="70000"/>
              </a:lnSpc>
            </a:pPr>
            <a:r>
              <a:rPr lang="en-US" b="1" dirty="0"/>
              <a:t>        </a:t>
            </a:r>
          </a:p>
          <a:p>
            <a:pPr marR="0" lvl="1">
              <a:lnSpc>
                <a:spcPct val="115000"/>
              </a:lnSpc>
              <a:spcBef>
                <a:spcPts val="0"/>
              </a:spcBef>
              <a:spcAft>
                <a:spcPts val="800"/>
              </a:spcAft>
            </a:pPr>
            <a:endParaRPr lang="en-US" b="1" dirty="0"/>
          </a:p>
          <a:p>
            <a:pPr marR="0" lvl="1">
              <a:lnSpc>
                <a:spcPct val="115000"/>
              </a:lnSpc>
              <a:spcBef>
                <a:spcPts val="0"/>
              </a:spcBef>
              <a:spcAft>
                <a:spcPts val="800"/>
              </a:spcAft>
            </a:pPr>
            <a:endParaRPr lang="en-US" b="1" dirty="0"/>
          </a:p>
          <a:p>
            <a:endParaRPr lang="en-US" b="1" dirty="0"/>
          </a:p>
        </p:txBody>
      </p:sp>
    </p:spTree>
    <p:extLst>
      <p:ext uri="{BB962C8B-B14F-4D97-AF65-F5344CB8AC3E}">
        <p14:creationId xmlns:p14="http://schemas.microsoft.com/office/powerpoint/2010/main" val="228071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8291-F758-2E62-0665-11C771A216C6}"/>
              </a:ext>
            </a:extLst>
          </p:cNvPr>
          <p:cNvSpPr>
            <a:spLocks noGrp="1"/>
          </p:cNvSpPr>
          <p:nvPr>
            <p:ph type="title"/>
          </p:nvPr>
        </p:nvSpPr>
        <p:spPr>
          <a:xfrm>
            <a:off x="4140642" y="0"/>
            <a:ext cx="1708052" cy="315912"/>
          </a:xfrm>
        </p:spPr>
        <p:txBody>
          <a:bodyPr>
            <a:normAutofit fontScale="90000"/>
          </a:bodyPr>
          <a:lstStyle/>
          <a:p>
            <a:pPr algn="ctr"/>
            <a:r>
              <a:rPr lang="en-US" sz="2400" b="1" dirty="0"/>
              <a:t>PROOF</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C853BAD-92E4-12CE-1417-B1D41504AF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65" y="315911"/>
            <a:ext cx="11980220" cy="6164401"/>
          </a:xfrm>
        </p:spPr>
      </p:pic>
    </p:spTree>
    <p:extLst>
      <p:ext uri="{BB962C8B-B14F-4D97-AF65-F5344CB8AC3E}">
        <p14:creationId xmlns:p14="http://schemas.microsoft.com/office/powerpoint/2010/main" val="50096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29D0-7F14-96D2-133A-BA240375F4D3}"/>
              </a:ext>
            </a:extLst>
          </p:cNvPr>
          <p:cNvSpPr>
            <a:spLocks noGrp="1"/>
          </p:cNvSpPr>
          <p:nvPr>
            <p:ph type="title"/>
          </p:nvPr>
        </p:nvSpPr>
        <p:spPr>
          <a:xfrm>
            <a:off x="3859697" y="139837"/>
            <a:ext cx="3707295" cy="337241"/>
          </a:xfrm>
        </p:spPr>
        <p:txBody>
          <a:bodyPr>
            <a:normAutofit fontScale="90000"/>
          </a:bodyPr>
          <a:lstStyle/>
          <a:p>
            <a:pPr algn="ctr"/>
            <a:r>
              <a:rPr lang="en-US" sz="2800" b="1" u="sng"/>
              <a:t>PRIORITY/ ATTENTION</a:t>
            </a:r>
            <a:endParaRPr lang="en-US" sz="2800" b="1" u="sng" dirty="0"/>
          </a:p>
        </p:txBody>
      </p:sp>
      <p:pic>
        <p:nvPicPr>
          <p:cNvPr id="5" name="Content Placeholder 4" descr="Text, letter&#10;&#10;Description automatically generated">
            <a:extLst>
              <a:ext uri="{FF2B5EF4-FFF2-40B4-BE49-F238E27FC236}">
                <a16:creationId xmlns:a16="http://schemas.microsoft.com/office/drawing/2014/main" id="{7FDC9BD8-354B-0486-087E-E5B74B0C4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58" y="477078"/>
            <a:ext cx="12027502" cy="7471574"/>
          </a:xfrm>
        </p:spPr>
      </p:pic>
    </p:spTree>
    <p:extLst>
      <p:ext uri="{BB962C8B-B14F-4D97-AF65-F5344CB8AC3E}">
        <p14:creationId xmlns:p14="http://schemas.microsoft.com/office/powerpoint/2010/main" val="244394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E246-0FE3-91FD-A228-966A16643F59}"/>
              </a:ext>
            </a:extLst>
          </p:cNvPr>
          <p:cNvSpPr>
            <a:spLocks noGrp="1"/>
          </p:cNvSpPr>
          <p:nvPr>
            <p:ph type="title"/>
          </p:nvPr>
        </p:nvSpPr>
        <p:spPr>
          <a:xfrm>
            <a:off x="2083906" y="251792"/>
            <a:ext cx="5880652" cy="609600"/>
          </a:xfrm>
        </p:spPr>
        <p:txBody>
          <a:bodyPr>
            <a:normAutofit fontScale="90000"/>
          </a:bodyPr>
          <a:lstStyle/>
          <a:p>
            <a:pPr algn="ctr"/>
            <a:r>
              <a:rPr lang="en-US" sz="2400" b="1" dirty="0"/>
              <a:t> Ultimate Resolution</a:t>
            </a:r>
            <a:br>
              <a:rPr lang="en-US" sz="2400" b="1" dirty="0"/>
            </a:br>
            <a:endParaRPr lang="en-US" sz="2400" dirty="0"/>
          </a:p>
        </p:txBody>
      </p:sp>
      <p:sp>
        <p:nvSpPr>
          <p:cNvPr id="3" name="Content Placeholder 2">
            <a:extLst>
              <a:ext uri="{FF2B5EF4-FFF2-40B4-BE49-F238E27FC236}">
                <a16:creationId xmlns:a16="http://schemas.microsoft.com/office/drawing/2014/main" id="{A59FE716-CDF8-7047-12F1-EA1840DDC793}"/>
              </a:ext>
            </a:extLst>
          </p:cNvPr>
          <p:cNvSpPr>
            <a:spLocks noGrp="1"/>
          </p:cNvSpPr>
          <p:nvPr>
            <p:ph idx="1"/>
          </p:nvPr>
        </p:nvSpPr>
        <p:spPr>
          <a:xfrm>
            <a:off x="308113" y="861392"/>
            <a:ext cx="10515600" cy="4351338"/>
          </a:xfrm>
        </p:spPr>
        <p:txBody>
          <a:bodyPr/>
          <a:lstStyle/>
          <a:p>
            <a:r>
              <a:rPr lang="en-US" sz="4000" dirty="0">
                <a:latin typeface="Aharoni" panose="02010803020104030203" pitchFamily="2" charset="-79"/>
                <a:cs typeface="Aharoni" panose="02010803020104030203" pitchFamily="2" charset="-79"/>
              </a:rPr>
              <a:t>REACH ALL OUR CONTACT (call base)</a:t>
            </a:r>
          </a:p>
          <a:p>
            <a:r>
              <a:rPr lang="en-US" sz="4000" dirty="0">
                <a:latin typeface="Aharoni" panose="02010803020104030203" pitchFamily="2" charset="-79"/>
                <a:cs typeface="Aharoni" panose="02010803020104030203" pitchFamily="2" charset="-79"/>
              </a:rPr>
              <a:t>IDENTIFY OUR PAYING MARKET/SEGMENT</a:t>
            </a:r>
          </a:p>
          <a:p>
            <a:r>
              <a:rPr lang="en-US" sz="4000" dirty="0">
                <a:latin typeface="Aharoni" panose="02010803020104030203" pitchFamily="2" charset="-79"/>
                <a:cs typeface="Aharoni" panose="02010803020104030203" pitchFamily="2" charset="-79"/>
              </a:rPr>
              <a:t>SURVIVAL OF THE FITTEST AMONGST CALL AGENTS</a:t>
            </a:r>
          </a:p>
          <a:p>
            <a:r>
              <a:rPr lang="en-US" sz="4000" strike="sngStrike" dirty="0">
                <a:latin typeface="Aharoni" panose="02010803020104030203" pitchFamily="2" charset="-79"/>
                <a:cs typeface="Aharoni" panose="02010803020104030203" pitchFamily="2" charset="-79"/>
              </a:rPr>
              <a:t>RANK ONE OF BEST IN LOAN RECOVERY AGENCY </a:t>
            </a:r>
            <a:endParaRPr lang="en-US" strike="sngStrike" dirty="0">
              <a:latin typeface="Aharoni" panose="02010803020104030203" pitchFamily="2" charset="-79"/>
              <a:cs typeface="Aharoni" panose="02010803020104030203" pitchFamily="2" charset="-79"/>
            </a:endParaRPr>
          </a:p>
          <a:p>
            <a:pPr marL="0" indent="0">
              <a:buNone/>
            </a:pPr>
            <a:endParaRPr lang="en-US" dirty="0"/>
          </a:p>
        </p:txBody>
      </p:sp>
    </p:spTree>
    <p:extLst>
      <p:ext uri="{BB962C8B-B14F-4D97-AF65-F5344CB8AC3E}">
        <p14:creationId xmlns:p14="http://schemas.microsoft.com/office/powerpoint/2010/main" val="279352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B735-A12D-D2FF-A588-E8396EA6A672}"/>
              </a:ext>
            </a:extLst>
          </p:cNvPr>
          <p:cNvSpPr>
            <a:spLocks noGrp="1"/>
          </p:cNvSpPr>
          <p:nvPr>
            <p:ph type="title"/>
          </p:nvPr>
        </p:nvSpPr>
        <p:spPr>
          <a:xfrm>
            <a:off x="4800600" y="0"/>
            <a:ext cx="2077279" cy="337241"/>
          </a:xfrm>
        </p:spPr>
        <p:txBody>
          <a:bodyPr>
            <a:normAutofit fontScale="90000"/>
          </a:bodyPr>
          <a:lstStyle/>
          <a:p>
            <a:r>
              <a:rPr lang="en-US" sz="1800" b="0" i="0" u="none" strike="noStrike" dirty="0">
                <a:solidFill>
                  <a:srgbClr val="000000"/>
                </a:solidFill>
                <a:effectLst/>
                <a:latin typeface="Arial" panose="020B0604020202020204" pitchFamily="34" charset="0"/>
              </a:rPr>
              <a:t>SALES PIPELINE</a:t>
            </a:r>
            <a:endParaRPr lang="en-US" dirty="0"/>
          </a:p>
        </p:txBody>
      </p:sp>
      <p:pic>
        <p:nvPicPr>
          <p:cNvPr id="5" name="Content Placeholder 4" descr="Graphical user interface, application&#10;&#10;Description automatically generated">
            <a:extLst>
              <a:ext uri="{FF2B5EF4-FFF2-40B4-BE49-F238E27FC236}">
                <a16:creationId xmlns:a16="http://schemas.microsoft.com/office/drawing/2014/main" id="{D94B97F7-8001-D518-B53B-D0468ABFBD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21" y="4770783"/>
            <a:ext cx="11772873" cy="2087217"/>
          </a:xfrm>
        </p:spPr>
      </p:pic>
      <p:pic>
        <p:nvPicPr>
          <p:cNvPr id="7" name="Picture 6" descr="Graphical user interface&#10;&#10;Description automatically generated">
            <a:extLst>
              <a:ext uri="{FF2B5EF4-FFF2-40B4-BE49-F238E27FC236}">
                <a16:creationId xmlns:a16="http://schemas.microsoft.com/office/drawing/2014/main" id="{84BFD91B-D827-E999-84A9-5B1E7970D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22" y="337241"/>
            <a:ext cx="10095912" cy="4433541"/>
          </a:xfrm>
          <a:prstGeom prst="rect">
            <a:avLst/>
          </a:prstGeom>
        </p:spPr>
      </p:pic>
      <p:sp>
        <p:nvSpPr>
          <p:cNvPr id="9" name="TextBox 8">
            <a:extLst>
              <a:ext uri="{FF2B5EF4-FFF2-40B4-BE49-F238E27FC236}">
                <a16:creationId xmlns:a16="http://schemas.microsoft.com/office/drawing/2014/main" id="{9E443C9A-791E-8399-7A5C-348461BF585D}"/>
              </a:ext>
            </a:extLst>
          </p:cNvPr>
          <p:cNvSpPr txBox="1"/>
          <p:nvPr/>
        </p:nvSpPr>
        <p:spPr>
          <a:xfrm>
            <a:off x="10315134" y="339544"/>
            <a:ext cx="1676961" cy="938743"/>
          </a:xfrm>
          <a:prstGeom prst="rect">
            <a:avLst/>
          </a:prstGeom>
          <a:noFill/>
        </p:spPr>
        <p:txBody>
          <a:bodyPr wrap="square">
            <a:spAutoFit/>
          </a:bodyPr>
          <a:lstStyle/>
          <a:p>
            <a:r>
              <a:rPr lang="en-US" b="1" i="1" dirty="0"/>
              <a:t>.1 Dashboard </a:t>
            </a:r>
          </a:p>
          <a:p>
            <a:r>
              <a:rPr lang="en-US" b="1" i="1" dirty="0"/>
              <a:t>2. Users inputs </a:t>
            </a:r>
          </a:p>
          <a:p>
            <a:r>
              <a:rPr lang="en-US" b="1" i="1" dirty="0"/>
              <a:t>3. Restrictions </a:t>
            </a:r>
          </a:p>
        </p:txBody>
      </p:sp>
    </p:spTree>
    <p:extLst>
      <p:ext uri="{BB962C8B-B14F-4D97-AF65-F5344CB8AC3E}">
        <p14:creationId xmlns:p14="http://schemas.microsoft.com/office/powerpoint/2010/main" val="35551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1F05-4E0A-8643-4E33-F7F3C4B55D85}"/>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rPr>
              <a:t>Agenda of Meeting</a:t>
            </a:r>
            <a:br>
              <a:rPr lang="en-US" sz="44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10EF6BBB-4994-5660-634A-19EAD4FD104F}"/>
              </a:ext>
            </a:extLst>
          </p:cNvPr>
          <p:cNvSpPr>
            <a:spLocks noGrp="1"/>
          </p:cNvSpPr>
          <p:nvPr>
            <p:ph idx="1"/>
          </p:nvPr>
        </p:nvSpPr>
        <p:spPr/>
        <p:txBody>
          <a:bodyPr/>
          <a:lstStyle/>
          <a:p>
            <a:pPr marL="342900" marR="0" lvl="0" indent="-342900">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rPr>
              <a:t>Executive Summary</a:t>
            </a:r>
            <a:endParaRPr lang="en-US" sz="1800" dirty="0">
              <a:effectLst/>
              <a:latin typeface="Calibri" panose="020F0502020204030204" pitchFamily="34" charset="0"/>
              <a:ea typeface="Calibri" panose="020F0502020204030204" pitchFamily="34" charset="0"/>
            </a:endParaRPr>
          </a:p>
          <a:p>
            <a:pPr marL="342900" marR="0" lvl="0" indent="-342900">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rPr>
              <a:t>Current Performance Analysis</a:t>
            </a:r>
            <a:endParaRPr lang="en-US" sz="1800" dirty="0">
              <a:effectLst/>
              <a:latin typeface="Calibri" panose="020F0502020204030204" pitchFamily="34" charset="0"/>
              <a:ea typeface="Calibri" panose="020F0502020204030204" pitchFamily="34" charset="0"/>
            </a:endParaRPr>
          </a:p>
          <a:p>
            <a:pPr marL="342900" marR="0" lvl="0" indent="-342900">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rPr>
              <a:t>Feedback on the CPA</a:t>
            </a:r>
            <a:endParaRPr lang="en-US" sz="1800" dirty="0">
              <a:effectLst/>
              <a:latin typeface="Calibri" panose="020F0502020204030204" pitchFamily="34" charset="0"/>
              <a:ea typeface="Calibri" panose="020F0502020204030204" pitchFamily="34" charset="0"/>
            </a:endParaRPr>
          </a:p>
          <a:p>
            <a:pPr marL="342900" marR="0" lvl="0" indent="-342900">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rPr>
              <a:t>Set a Clear Goal </a:t>
            </a:r>
            <a:endParaRPr lang="en-US" sz="1800" dirty="0">
              <a:effectLst/>
              <a:latin typeface="Calibri" panose="020F0502020204030204" pitchFamily="34" charset="0"/>
              <a:ea typeface="Calibri" panose="020F0502020204030204" pitchFamily="34" charset="0"/>
            </a:endParaRPr>
          </a:p>
          <a:p>
            <a:pPr marL="342900" marR="0" lvl="0" indent="-342900">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rPr>
              <a:t>Prepare necessary Data.</a:t>
            </a:r>
            <a:endParaRPr lang="en-US" sz="1800" dirty="0">
              <a:effectLst/>
              <a:latin typeface="Calibri" panose="020F0502020204030204" pitchFamily="34" charset="0"/>
              <a:ea typeface="Calibri" panose="020F0502020204030204" pitchFamily="34" charset="0"/>
            </a:endParaRPr>
          </a:p>
          <a:p>
            <a:pPr marL="342900" marR="0" lvl="0" indent="-342900">
              <a:spcAft>
                <a:spcPts val="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Times New Roman" panose="02020603050405020304" pitchFamily="18" charset="0"/>
              </a:rPr>
              <a:t>AOB</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29500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6C0E-EEF6-ECB7-F13E-E29B6EF611E5}"/>
              </a:ext>
            </a:extLst>
          </p:cNvPr>
          <p:cNvSpPr>
            <a:spLocks noGrp="1"/>
          </p:cNvSpPr>
          <p:nvPr>
            <p:ph type="title"/>
          </p:nvPr>
        </p:nvSpPr>
        <p:spPr>
          <a:xfrm>
            <a:off x="838200" y="365126"/>
            <a:ext cx="8981661" cy="907084"/>
          </a:xfrm>
        </p:spPr>
        <p:txBody>
          <a:bodyPr>
            <a:noAutofit/>
          </a:bodyPr>
          <a:lstStyle/>
          <a:p>
            <a:pPr algn="ctr"/>
            <a:r>
              <a:rPr lang="en-US" sz="2400" b="1" i="0" u="none" strike="noStrike" dirty="0">
                <a:solidFill>
                  <a:srgbClr val="000000"/>
                </a:solidFill>
                <a:effectLst/>
                <a:latin typeface="Arial" panose="020B0604020202020204" pitchFamily="34" charset="0"/>
              </a:rPr>
              <a:t>UNDERSTANDING CALL CAMPAIGN LOBs MAIN MARKET </a:t>
            </a:r>
            <a:br>
              <a:rPr lang="en-US" sz="2400" b="1" i="0" u="none" strike="noStrike" dirty="0">
                <a:solidFill>
                  <a:srgbClr val="000000"/>
                </a:solidFill>
                <a:effectLst/>
                <a:latin typeface="Arial" panose="020B0604020202020204" pitchFamily="34" charset="0"/>
              </a:rPr>
            </a:br>
            <a:r>
              <a:rPr lang="en-US" sz="2400" b="1" i="0" u="none" strike="noStrike" dirty="0">
                <a:solidFill>
                  <a:srgbClr val="000000"/>
                </a:solidFill>
                <a:effectLst/>
                <a:latin typeface="Arial" panose="020B0604020202020204" pitchFamily="34" charset="0"/>
              </a:rPr>
              <a:t>- FAIRMONEY -</a:t>
            </a:r>
            <a:br>
              <a:rPr lang="en-US" sz="2400" b="1" i="0" u="none" strike="noStrike" dirty="0">
                <a:solidFill>
                  <a:srgbClr val="000000"/>
                </a:solidFill>
                <a:effectLst/>
                <a:latin typeface="Arial" panose="020B0604020202020204" pitchFamily="34" charset="0"/>
              </a:rPr>
            </a:br>
            <a:endParaRPr lang="en-US" sz="2400" b="1" dirty="0"/>
          </a:p>
        </p:txBody>
      </p:sp>
      <p:sp>
        <p:nvSpPr>
          <p:cNvPr id="3" name="Content Placeholder 2">
            <a:extLst>
              <a:ext uri="{FF2B5EF4-FFF2-40B4-BE49-F238E27FC236}">
                <a16:creationId xmlns:a16="http://schemas.microsoft.com/office/drawing/2014/main" id="{DB13C652-4C76-9DC4-08AD-66647014E81D}"/>
              </a:ext>
            </a:extLst>
          </p:cNvPr>
          <p:cNvSpPr>
            <a:spLocks noGrp="1"/>
          </p:cNvSpPr>
          <p:nvPr>
            <p:ph idx="1"/>
          </p:nvPr>
        </p:nvSpPr>
        <p:spPr>
          <a:xfrm>
            <a:off x="0" y="987400"/>
            <a:ext cx="3843130" cy="5462862"/>
          </a:xfrm>
        </p:spPr>
        <p:txBody>
          <a:bodyPr>
            <a:norm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1. Identify the main market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2. Strategies on reaching the main market complete in daily/weekly Create action plan and time table on how to attack the main markets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Follow up to see all main markets are reached in a week.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4. Possibility of revenue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5. Application to all other LOBs</a:t>
            </a:r>
            <a:endParaRPr lang="en-US" b="0" dirty="0">
              <a:effectLst/>
            </a:endParaRPr>
          </a:p>
          <a:p>
            <a:pPr marL="0" indent="0">
              <a:buNone/>
            </a:pPr>
            <a:br>
              <a:rPr lang="en-US" dirty="0"/>
            </a:br>
            <a:endParaRPr lang="en-US" dirty="0"/>
          </a:p>
        </p:txBody>
      </p:sp>
      <p:pic>
        <p:nvPicPr>
          <p:cNvPr id="5" name="Picture 4">
            <a:extLst>
              <a:ext uri="{FF2B5EF4-FFF2-40B4-BE49-F238E27FC236}">
                <a16:creationId xmlns:a16="http://schemas.microsoft.com/office/drawing/2014/main" id="{71C2227D-8429-D460-747C-7D896E182B2A}"/>
              </a:ext>
            </a:extLst>
          </p:cNvPr>
          <p:cNvPicPr>
            <a:picLocks noChangeAspect="1"/>
          </p:cNvPicPr>
          <p:nvPr/>
        </p:nvPicPr>
        <p:blipFill>
          <a:blip r:embed="rId2"/>
          <a:stretch>
            <a:fillRect/>
          </a:stretch>
        </p:blipFill>
        <p:spPr>
          <a:xfrm>
            <a:off x="3977101" y="987400"/>
            <a:ext cx="8082377" cy="5598929"/>
          </a:xfrm>
          <a:prstGeom prst="rect">
            <a:avLst/>
          </a:prstGeom>
        </p:spPr>
      </p:pic>
    </p:spTree>
    <p:extLst>
      <p:ext uri="{BB962C8B-B14F-4D97-AF65-F5344CB8AC3E}">
        <p14:creationId xmlns:p14="http://schemas.microsoft.com/office/powerpoint/2010/main" val="168752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2" name="Rectangle 21">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1250FFFE-09C2-D2DE-C76D-1AE078D3BCE7}"/>
              </a:ext>
            </a:extLst>
          </p:cNvPr>
          <p:cNvSpPr>
            <a:spLocks noGrp="1"/>
          </p:cNvSpPr>
          <p:nvPr>
            <p:ph type="title"/>
          </p:nvPr>
        </p:nvSpPr>
        <p:spPr>
          <a:xfrm>
            <a:off x="3765901" y="206533"/>
            <a:ext cx="2322317" cy="229057"/>
          </a:xfrm>
        </p:spPr>
        <p:txBody>
          <a:bodyPr anchor="b">
            <a:normAutofit fontScale="90000"/>
          </a:bodyPr>
          <a:lstStyle/>
          <a:p>
            <a:r>
              <a:rPr lang="en-US" sz="2800" b="1" dirty="0">
                <a:highlight>
                  <a:srgbClr val="00FFFF"/>
                </a:highlight>
              </a:rPr>
              <a:t>MAIN MARKETS</a:t>
            </a:r>
          </a:p>
        </p:txBody>
      </p:sp>
      <p:pic>
        <p:nvPicPr>
          <p:cNvPr id="11" name="Content Placeholder 10">
            <a:extLst>
              <a:ext uri="{FF2B5EF4-FFF2-40B4-BE49-F238E27FC236}">
                <a16:creationId xmlns:a16="http://schemas.microsoft.com/office/drawing/2014/main" id="{A6F297F6-FC93-2071-36DF-241216C92D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9" y="371061"/>
            <a:ext cx="12183913" cy="6486939"/>
          </a:xfrm>
        </p:spPr>
      </p:pic>
    </p:spTree>
    <p:extLst>
      <p:ext uri="{BB962C8B-B14F-4D97-AF65-F5344CB8AC3E}">
        <p14:creationId xmlns:p14="http://schemas.microsoft.com/office/powerpoint/2010/main" val="398447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A459-5EF4-8B99-4795-6B92253E4C77}"/>
              </a:ext>
            </a:extLst>
          </p:cNvPr>
          <p:cNvSpPr>
            <a:spLocks noGrp="1"/>
          </p:cNvSpPr>
          <p:nvPr>
            <p:ph type="title"/>
          </p:nvPr>
        </p:nvSpPr>
        <p:spPr>
          <a:xfrm>
            <a:off x="6957392" y="0"/>
            <a:ext cx="4598504" cy="490330"/>
          </a:xfrm>
        </p:spPr>
        <p:txBody>
          <a:bodyPr>
            <a:normAutofit fontScale="90000"/>
          </a:bodyPr>
          <a:lstStyle/>
          <a:p>
            <a:r>
              <a:rPr lang="en-US" sz="2000" b="1" dirty="0">
                <a:effectLst/>
                <a:latin typeface="Calibri" panose="020F0502020204030204" pitchFamily="34" charset="0"/>
                <a:ea typeface="Calibri" panose="020F0502020204030204" pitchFamily="34" charset="0"/>
                <a:cs typeface="Times New Roman" panose="02020603050405020304" pitchFamily="18" charset="0"/>
              </a:rPr>
              <a:t>SOLUTION / ROLL-OUT (at the end of the day)</a:t>
            </a:r>
            <a:endParaRPr lang="en-US" sz="2000" dirty="0"/>
          </a:p>
        </p:txBody>
      </p:sp>
      <p:sp>
        <p:nvSpPr>
          <p:cNvPr id="3" name="Content Placeholder 2">
            <a:extLst>
              <a:ext uri="{FF2B5EF4-FFF2-40B4-BE49-F238E27FC236}">
                <a16:creationId xmlns:a16="http://schemas.microsoft.com/office/drawing/2014/main" id="{4146F420-7A0C-3AE4-B5C7-1BE46F3189A3}"/>
              </a:ext>
            </a:extLst>
          </p:cNvPr>
          <p:cNvSpPr>
            <a:spLocks noGrp="1"/>
          </p:cNvSpPr>
          <p:nvPr>
            <p:ph idx="1"/>
          </p:nvPr>
        </p:nvSpPr>
        <p:spPr>
          <a:xfrm>
            <a:off x="0" y="0"/>
            <a:ext cx="6096000" cy="4873625"/>
          </a:xfrm>
        </p:spPr>
        <p:txBody>
          <a:bodyPr>
            <a:normAutofit lnSpcReduction="10000"/>
          </a:bodyPr>
          <a:lstStyle/>
          <a:p>
            <a:pPr marL="0" marR="0">
              <a:lnSpc>
                <a:spcPct val="115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STATEMENT OF PROBLEMS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Not reaching all customers on our DB</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Inability to reach the paying customers. </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Data base not segmented. </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Poor follow-up</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Inadequate using of other channels.</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Inadequate targeting Customer base on amount disbursed. </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DPD buckets not optimal enough </a:t>
            </a:r>
          </a:p>
          <a:p>
            <a:pPr marL="342900" marR="0" lvl="0" indent="-342900">
              <a:lnSpc>
                <a:spcPct val="115000"/>
              </a:lnSpc>
              <a:spcBef>
                <a:spcPts val="0"/>
              </a:spcBef>
              <a:spcAft>
                <a:spcPts val="80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Not making enough money based on the above</a:t>
            </a:r>
          </a:p>
          <a:p>
            <a:pPr marL="514350" indent="-514350">
              <a:buAutoNum type="arabicPeriod" startAt="4"/>
            </a:pPr>
            <a:endParaRPr lang="en-US" sz="1300" dirty="0">
              <a:latin typeface="Calibri" panose="020F0502020204030204" pitchFamily="34" charset="0"/>
              <a:cs typeface="Times New Roman" panose="02020603050405020304" pitchFamily="18" charset="0"/>
            </a:endParaRPr>
          </a:p>
          <a:p>
            <a:pPr marL="0" indent="0">
              <a:buNone/>
            </a:pPr>
            <a:endParaRPr lang="en-US" dirty="0"/>
          </a:p>
        </p:txBody>
      </p:sp>
      <p:sp>
        <p:nvSpPr>
          <p:cNvPr id="4" name="Text Placeholder 3">
            <a:extLst>
              <a:ext uri="{FF2B5EF4-FFF2-40B4-BE49-F238E27FC236}">
                <a16:creationId xmlns:a16="http://schemas.microsoft.com/office/drawing/2014/main" id="{ABB56F6D-875E-12A6-FCB5-274919941343}"/>
              </a:ext>
            </a:extLst>
          </p:cNvPr>
          <p:cNvSpPr>
            <a:spLocks noGrp="1"/>
          </p:cNvSpPr>
          <p:nvPr>
            <p:ph type="body" sz="half" idx="2"/>
          </p:nvPr>
        </p:nvSpPr>
        <p:spPr>
          <a:xfrm>
            <a:off x="6096000" y="490330"/>
            <a:ext cx="6019800" cy="4589222"/>
          </a:xfrm>
        </p:spPr>
        <p:txBody>
          <a:bodyPr>
            <a:normAutofit/>
          </a:bodyPr>
          <a:lstStyle/>
          <a:p>
            <a:pPr marL="342900" indent="-342900">
              <a:buAutoNum type="arabicPeriod"/>
            </a:pPr>
            <a:r>
              <a:rPr lang="en-US" b="1" dirty="0">
                <a:highlight>
                  <a:srgbClr val="000000"/>
                </a:highlight>
              </a:rPr>
              <a:t>Reach all customers on our DB </a:t>
            </a:r>
          </a:p>
          <a:p>
            <a:pPr marL="342900" indent="-342900">
              <a:buAutoNum type="arabicPeriod"/>
            </a:pPr>
            <a:r>
              <a:rPr lang="en-US" b="1" dirty="0">
                <a:highlight>
                  <a:srgbClr val="000000"/>
                </a:highlight>
              </a:rPr>
              <a:t>Distinguish more paying segment</a:t>
            </a:r>
          </a:p>
          <a:p>
            <a:pPr marL="342900" indent="-342900">
              <a:buAutoNum type="arabicPeriod"/>
            </a:pPr>
            <a:r>
              <a:rPr lang="en-US" b="1" dirty="0">
                <a:highlight>
                  <a:srgbClr val="000000"/>
                </a:highlight>
              </a:rPr>
              <a:t> Data base upload in segments</a:t>
            </a:r>
          </a:p>
          <a:p>
            <a:pPr marL="342900" indent="-342900">
              <a:buAutoNum type="arabicPeriod"/>
            </a:pPr>
            <a:r>
              <a:rPr lang="en-US" b="1" dirty="0">
                <a:highlight>
                  <a:srgbClr val="000000"/>
                </a:highlight>
              </a:rPr>
              <a:t> Certain about the customer to follow up</a:t>
            </a:r>
          </a:p>
          <a:p>
            <a:pPr marL="342900" indent="-342900">
              <a:buAutoNum type="arabicPeriod"/>
            </a:pPr>
            <a:r>
              <a:rPr lang="en-US" b="1" dirty="0">
                <a:highlight>
                  <a:srgbClr val="000000"/>
                </a:highlight>
              </a:rPr>
              <a:t> Inadequate using of other channels.</a:t>
            </a:r>
          </a:p>
          <a:p>
            <a:pPr marL="342900" indent="-342900">
              <a:buAutoNum type="arabicPeriod"/>
            </a:pPr>
            <a:r>
              <a:rPr lang="en-US" b="1" dirty="0">
                <a:highlight>
                  <a:srgbClr val="000000"/>
                </a:highlight>
              </a:rPr>
              <a:t> DPD buckets not optimal enough</a:t>
            </a:r>
          </a:p>
          <a:p>
            <a:pPr marL="342900" indent="-342900">
              <a:buAutoNum type="arabicPeriod"/>
            </a:pPr>
            <a:r>
              <a:rPr lang="en-US" b="1" dirty="0">
                <a:highlight>
                  <a:srgbClr val="000000"/>
                </a:highlight>
              </a:rPr>
              <a:t> Become highflier in loan recovery agency</a:t>
            </a:r>
          </a:p>
          <a:p>
            <a:pPr marL="342900" indent="-342900">
              <a:buAutoNum type="arabicPeriod"/>
            </a:pPr>
            <a:r>
              <a:rPr lang="en-US" b="1" dirty="0">
                <a:highlight>
                  <a:srgbClr val="000000"/>
                </a:highlight>
              </a:rPr>
              <a:t>Bonus/ Motivation Roll-out</a:t>
            </a:r>
          </a:p>
          <a:p>
            <a:pPr marR="0" lvl="0">
              <a:lnSpc>
                <a:spcPct val="115000"/>
              </a:lnSpc>
              <a:spcBef>
                <a:spcPts val="0"/>
              </a:spcBef>
              <a:spcAft>
                <a:spcPts val="0"/>
              </a:spcAft>
            </a:pPr>
            <a:r>
              <a:rPr lang="en-US" sz="1300"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Ranking </a:t>
            </a:r>
          </a:p>
          <a:p>
            <a:pPr marL="0" marR="0" lvl="0" indent="0">
              <a:lnSpc>
                <a:spcPct val="115000"/>
              </a:lnSpc>
              <a:spcBef>
                <a:spcPts val="0"/>
              </a:spcBef>
              <a:spcAft>
                <a:spcPts val="0"/>
              </a:spcAft>
              <a:buNone/>
            </a:pPr>
            <a:r>
              <a:rPr lang="en-US" sz="1300"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Bonus </a:t>
            </a:r>
          </a:p>
          <a:p>
            <a:pPr marL="0" marR="0" lvl="0" indent="0">
              <a:lnSpc>
                <a:spcPct val="115000"/>
              </a:lnSpc>
              <a:spcBef>
                <a:spcPts val="0"/>
              </a:spcBef>
              <a:spcAft>
                <a:spcPts val="0"/>
              </a:spcAft>
              <a:buNone/>
            </a:pPr>
            <a:r>
              <a:rPr lang="en-US" sz="1300"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               Portrait </a:t>
            </a:r>
          </a:p>
          <a:p>
            <a:pPr marL="0" marR="0" lvl="0" indent="0">
              <a:lnSpc>
                <a:spcPct val="115000"/>
              </a:lnSpc>
              <a:spcBef>
                <a:spcPts val="0"/>
              </a:spcBef>
              <a:spcAft>
                <a:spcPts val="0"/>
              </a:spcAft>
              <a:buNone/>
            </a:pPr>
            <a:r>
              <a:rPr lang="en-US" sz="1300" dirty="0">
                <a:highlight>
                  <a:srgbClr val="000000"/>
                </a:highlight>
                <a:latin typeface="Calibri" panose="020F0502020204030204" pitchFamily="34" charset="0"/>
                <a:ea typeface="Calibri" panose="020F0502020204030204" pitchFamily="34" charset="0"/>
                <a:cs typeface="Times New Roman" panose="02020603050405020304" pitchFamily="18" charset="0"/>
              </a:rPr>
              <a:t>               </a:t>
            </a:r>
            <a:r>
              <a:rPr lang="en-US" sz="1300"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Special Seat</a:t>
            </a:r>
          </a:p>
          <a:p>
            <a:pPr marL="742950" marR="0" lvl="1" indent="-285750">
              <a:lnSpc>
                <a:spcPct val="115000"/>
              </a:lnSpc>
              <a:spcBef>
                <a:spcPts val="0"/>
              </a:spcBef>
              <a:spcAft>
                <a:spcPts val="0"/>
              </a:spcAft>
              <a:buFont typeface="+mj-lt"/>
              <a:buAutoNum type="alphaLcPeriod"/>
            </a:pPr>
            <a:r>
              <a:rPr lang="en-US"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Breakfast for agents from 7:30 – 8:00</a:t>
            </a:r>
          </a:p>
          <a:p>
            <a:pPr marL="742950" marR="0" lvl="1" indent="-285750">
              <a:lnSpc>
                <a:spcPct val="115000"/>
              </a:lnSpc>
              <a:spcBef>
                <a:spcPts val="0"/>
              </a:spcBef>
              <a:spcAft>
                <a:spcPts val="0"/>
              </a:spcAft>
              <a:buFont typeface="+mj-lt"/>
              <a:buAutoNum type="alphaLcPeriod"/>
            </a:pPr>
            <a:r>
              <a:rPr lang="en-US"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Provision of Picture Frame for best agent (Monthly) </a:t>
            </a:r>
          </a:p>
          <a:p>
            <a:pPr marL="742950" marR="0" lvl="1" indent="-285750">
              <a:lnSpc>
                <a:spcPct val="115000"/>
              </a:lnSpc>
              <a:spcBef>
                <a:spcPts val="0"/>
              </a:spcBef>
              <a:spcAft>
                <a:spcPts val="800"/>
              </a:spcAft>
              <a:buFont typeface="+mj-lt"/>
              <a:buAutoNum type="alphaLcPeriod"/>
            </a:pPr>
            <a:r>
              <a:rPr lang="en-US" dirty="0">
                <a:effectLst/>
                <a:highlight>
                  <a:srgbClr val="000000"/>
                </a:highlight>
                <a:latin typeface="Calibri" panose="020F0502020204030204" pitchFamily="34" charset="0"/>
                <a:ea typeface="Calibri" panose="020F0502020204030204" pitchFamily="34" charset="0"/>
                <a:cs typeface="Times New Roman" panose="02020603050405020304" pitchFamily="18" charset="0"/>
              </a:rPr>
              <a:t>Provision of special seat for best performing agent </a:t>
            </a:r>
            <a:endParaRPr lang="en-US" b="1" dirty="0">
              <a:highlight>
                <a:srgbClr val="000000"/>
              </a:highlight>
            </a:endParaRPr>
          </a:p>
          <a:p>
            <a:pPr marL="342900" indent="-342900">
              <a:buAutoNum type="arabicPeriod"/>
            </a:pPr>
            <a:endParaRPr lang="en-US" b="1" dirty="0"/>
          </a:p>
          <a:p>
            <a:pPr marL="342900" indent="-342900">
              <a:buAutoNum type="arabicPeriod"/>
            </a:pPr>
            <a:endParaRPr lang="en-US" b="1" dirty="0"/>
          </a:p>
          <a:p>
            <a:endParaRPr lang="en-US" b="1" dirty="0"/>
          </a:p>
        </p:txBody>
      </p:sp>
    </p:spTree>
    <p:extLst>
      <p:ext uri="{BB962C8B-B14F-4D97-AF65-F5344CB8AC3E}">
        <p14:creationId xmlns:p14="http://schemas.microsoft.com/office/powerpoint/2010/main" val="316526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A43C-45B2-FE96-8B59-5E8A45E55919}"/>
              </a:ext>
            </a:extLst>
          </p:cNvPr>
          <p:cNvSpPr>
            <a:spLocks noGrp="1"/>
          </p:cNvSpPr>
          <p:nvPr>
            <p:ph type="title"/>
          </p:nvPr>
        </p:nvSpPr>
        <p:spPr>
          <a:xfrm>
            <a:off x="838200" y="365125"/>
            <a:ext cx="8266043" cy="416753"/>
          </a:xfrm>
        </p:spPr>
        <p:txBody>
          <a:bodyPr>
            <a:normAutofit fontScale="90000"/>
          </a:bodyPr>
          <a:lstStyle/>
          <a:p>
            <a:pPr marL="0" marR="0">
              <a:lnSpc>
                <a:spcPct val="115000"/>
              </a:lnSpc>
              <a:spcBef>
                <a:spcPts val="0"/>
              </a:spcBef>
              <a:spcAft>
                <a:spcPts val="80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REPORT OF THE STRATEGIC SESSION HELD ON THURSDAY, 16</a:t>
            </a:r>
            <a:r>
              <a:rPr lang="en-US" sz="2000" b="1"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000" b="1">
                <a:effectLst/>
                <a:latin typeface="Calibri" panose="020F0502020204030204" pitchFamily="34" charset="0"/>
                <a:ea typeface="Calibri" panose="020F0502020204030204" pitchFamily="34" charset="0"/>
                <a:cs typeface="Times New Roman" panose="02020603050405020304" pitchFamily="18" charset="0"/>
              </a:rPr>
              <a:t> MARCH, 2023</a:t>
            </a:r>
            <a:br>
              <a:rPr lang="en-US" sz="2000" b="1">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The following subheads were developed from the presentation of Briggs Okiotor,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Data Analyst as the underpinnings to restructure Contact Center Performance. </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E34C1AE4-2DB4-E0E6-AC11-9F8A08A68DDB}"/>
              </a:ext>
            </a:extLst>
          </p:cNvPr>
          <p:cNvSpPr>
            <a:spLocks noGrp="1"/>
          </p:cNvSpPr>
          <p:nvPr>
            <p:ph idx="1"/>
          </p:nvPr>
        </p:nvSpPr>
        <p:spPr>
          <a:xfrm>
            <a:off x="414130" y="1253330"/>
            <a:ext cx="10515600" cy="4855921"/>
          </a:xfrm>
        </p:spPr>
        <p:txBody>
          <a:bodyPr>
            <a:normAutofit/>
          </a:bodyPr>
          <a:lstStyle/>
          <a:p>
            <a:pPr marL="0" marR="0">
              <a:lnSpc>
                <a:spcPct val="115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GO-DO’S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Make a sample analysis from January to March</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Identify options for segmentation e.g., Geo location, DPD buckets, Successful/unsuccessful.</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Monthly Call Analysis of the contact center </a:t>
            </a:r>
          </a:p>
          <a:p>
            <a:pPr marL="342900" marR="0" lvl="0" indent="-342900">
              <a:lnSpc>
                <a:spcPct val="115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Weekly review </a:t>
            </a:r>
          </a:p>
        </p:txBody>
      </p:sp>
    </p:spTree>
    <p:extLst>
      <p:ext uri="{BB962C8B-B14F-4D97-AF65-F5344CB8AC3E}">
        <p14:creationId xmlns:p14="http://schemas.microsoft.com/office/powerpoint/2010/main" val="87318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2D44-13D9-8B45-EC7D-70F8039E00C4}"/>
              </a:ext>
            </a:extLst>
          </p:cNvPr>
          <p:cNvSpPr>
            <a:spLocks noGrp="1"/>
          </p:cNvSpPr>
          <p:nvPr>
            <p:ph type="title"/>
          </p:nvPr>
        </p:nvSpPr>
        <p:spPr>
          <a:xfrm>
            <a:off x="3210339" y="99390"/>
            <a:ext cx="2726635" cy="315911"/>
          </a:xfrm>
        </p:spPr>
        <p:txBody>
          <a:bodyPr>
            <a:noAutofit/>
          </a:bodyPr>
          <a:lstStyle/>
          <a:p>
            <a:r>
              <a:rPr lang="en-US" sz="2000" b="1" dirty="0"/>
              <a:t>GEO Political- ZONES</a:t>
            </a:r>
          </a:p>
        </p:txBody>
      </p:sp>
      <p:pic>
        <p:nvPicPr>
          <p:cNvPr id="5" name="Content Placeholder 4">
            <a:extLst>
              <a:ext uri="{FF2B5EF4-FFF2-40B4-BE49-F238E27FC236}">
                <a16:creationId xmlns:a16="http://schemas.microsoft.com/office/drawing/2014/main" id="{54F080F1-5F4F-E560-67CB-66A22F738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412" y="782232"/>
            <a:ext cx="11641175" cy="5811061"/>
          </a:xfrm>
        </p:spPr>
      </p:pic>
    </p:spTree>
    <p:extLst>
      <p:ext uri="{BB962C8B-B14F-4D97-AF65-F5344CB8AC3E}">
        <p14:creationId xmlns:p14="http://schemas.microsoft.com/office/powerpoint/2010/main" val="57220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8E4F-3B08-171D-CC12-78A6C7044A9B}"/>
              </a:ext>
            </a:extLst>
          </p:cNvPr>
          <p:cNvSpPr>
            <a:spLocks noGrp="1"/>
          </p:cNvSpPr>
          <p:nvPr>
            <p:ph type="title"/>
          </p:nvPr>
        </p:nvSpPr>
        <p:spPr>
          <a:xfrm>
            <a:off x="4137992" y="189948"/>
            <a:ext cx="2819400" cy="416752"/>
          </a:xfrm>
        </p:spPr>
        <p:txBody>
          <a:bodyPr>
            <a:normAutofit/>
          </a:bodyPr>
          <a:lstStyle/>
          <a:p>
            <a:r>
              <a:rPr lang="en-US" sz="2000" b="1" dirty="0"/>
              <a:t>PRIORITY/ MAINMARKET</a:t>
            </a:r>
          </a:p>
        </p:txBody>
      </p:sp>
      <p:pic>
        <p:nvPicPr>
          <p:cNvPr id="5" name="Content Placeholder 4">
            <a:extLst>
              <a:ext uri="{FF2B5EF4-FFF2-40B4-BE49-F238E27FC236}">
                <a16:creationId xmlns:a16="http://schemas.microsoft.com/office/drawing/2014/main" id="{6AEF87CF-B3E8-C126-5400-457B5D963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6700"/>
            <a:ext cx="12192000" cy="6251300"/>
          </a:xfrm>
        </p:spPr>
      </p:pic>
    </p:spTree>
    <p:extLst>
      <p:ext uri="{BB962C8B-B14F-4D97-AF65-F5344CB8AC3E}">
        <p14:creationId xmlns:p14="http://schemas.microsoft.com/office/powerpoint/2010/main" val="403923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7B2F6AAC-5E62-9D00-8AA0-6B7BE2FF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642338"/>
          </a:xfrm>
          <a:prstGeom prst="rect">
            <a:avLst/>
          </a:prstGeom>
        </p:spPr>
      </p:pic>
      <p:pic>
        <p:nvPicPr>
          <p:cNvPr id="9" name="Picture 8" descr="Chart, treemap chart&#10;&#10;Description automatically generated">
            <a:extLst>
              <a:ext uri="{FF2B5EF4-FFF2-40B4-BE49-F238E27FC236}">
                <a16:creationId xmlns:a16="http://schemas.microsoft.com/office/drawing/2014/main" id="{C4D45CA4-E401-61D8-233F-0457CDD85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42338"/>
            <a:ext cx="12192000" cy="2215661"/>
          </a:xfrm>
          <a:prstGeom prst="rect">
            <a:avLst/>
          </a:prstGeom>
        </p:spPr>
      </p:pic>
    </p:spTree>
    <p:extLst>
      <p:ext uri="{BB962C8B-B14F-4D97-AF65-F5344CB8AC3E}">
        <p14:creationId xmlns:p14="http://schemas.microsoft.com/office/powerpoint/2010/main" val="335064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549</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Calibri</vt:lpstr>
      <vt:lpstr>Calibri Light</vt:lpstr>
      <vt:lpstr>Symbol</vt:lpstr>
      <vt:lpstr>Office Theme</vt:lpstr>
      <vt:lpstr>EXECUTIVE PRESENTATION</vt:lpstr>
      <vt:lpstr>Agenda of Meeting </vt:lpstr>
      <vt:lpstr>UNDERSTANDING CALL CAMPAIGN LOBs MAIN MARKET  - FAIRMONEY - </vt:lpstr>
      <vt:lpstr>MAIN MARKETS</vt:lpstr>
      <vt:lpstr>SOLUTION / ROLL-OUT (at the end of the day)</vt:lpstr>
      <vt:lpstr>REPORT OF THE STRATEGIC SESSION HELD ON THURSDAY, 16TH MARCH, 2023 The following subheads were developed from the presentation of Briggs Okiotor,  Data Analyst as the underpinnings to restructure Contact Center Performance.  </vt:lpstr>
      <vt:lpstr>GEO Political- ZONES</vt:lpstr>
      <vt:lpstr>PRIORITY/ MAINMARKET</vt:lpstr>
      <vt:lpstr>PowerPoint Presentation</vt:lpstr>
      <vt:lpstr>SOLUTION / ROLL-OUT (at the end of the day)</vt:lpstr>
      <vt:lpstr>PROOF</vt:lpstr>
      <vt:lpstr>PRIORITY/ ATTENTION</vt:lpstr>
      <vt:lpstr> Ultimate Resolution </vt:lpstr>
      <vt:lpstr>SALES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SGSL Customer Service &amp; Support</dc:creator>
  <cp:lastModifiedBy>SGSL Customer Service &amp; Support</cp:lastModifiedBy>
  <cp:revision>24</cp:revision>
  <dcterms:created xsi:type="dcterms:W3CDTF">2023-03-16T09:45:48Z</dcterms:created>
  <dcterms:modified xsi:type="dcterms:W3CDTF">2023-03-31T15:44:16Z</dcterms:modified>
</cp:coreProperties>
</file>