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4437e13e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4437e13e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437e13e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4437e13e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4437e13e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4437e13e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4437e13e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4437e13e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4437e13e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4437e13e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4437e13e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4437e13e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437e13e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437e13e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4437e13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4437e13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4437e13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4437e13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4437e13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4437e13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4437e13e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4437e13e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4437e13e1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4437e13e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4437e13e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4437e13e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4437e13e1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4437e13e1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4437e13e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4437e13e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8708" y="1969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Dataset Generation and Meta Analysis</a:t>
            </a:r>
            <a:endParaRPr/>
          </a:p>
        </p:txBody>
      </p:sp>
      <p:sp>
        <p:nvSpPr>
          <p:cNvPr id="55" name="Google Shape;55;p13"/>
          <p:cNvSpPr txBox="1"/>
          <p:nvPr>
            <p:ph idx="1" type="subTitle"/>
          </p:nvPr>
        </p:nvSpPr>
        <p:spPr>
          <a:xfrm>
            <a:off x="311700" y="426987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Philip Nelson</a:t>
            </a:r>
            <a:endParaRPr/>
          </a:p>
          <a:p>
            <a:pPr indent="0" lvl="0" marL="0" rtl="0" algn="ctr">
              <a:spcBef>
                <a:spcPts val="0"/>
              </a:spcBef>
              <a:spcAft>
                <a:spcPts val="0"/>
              </a:spcAft>
              <a:buNone/>
            </a:pPr>
            <a:r>
              <a:rPr lang="en"/>
              <a:t>Brigham Michaelis</a:t>
            </a:r>
            <a:endParaRPr/>
          </a:p>
        </p:txBody>
      </p:sp>
      <p:pic>
        <p:nvPicPr>
          <p:cNvPr id="56" name="Google Shape;56;p13"/>
          <p:cNvPicPr preferRelativeResize="0"/>
          <p:nvPr/>
        </p:nvPicPr>
        <p:blipFill rotWithShape="1">
          <a:blip r:embed="rId3">
            <a:alphaModFix/>
          </a:blip>
          <a:srcRect b="31069" l="0" r="0" t="19432"/>
          <a:stretch/>
        </p:blipFill>
        <p:spPr>
          <a:xfrm>
            <a:off x="1268513" y="424501"/>
            <a:ext cx="6606976" cy="1839501"/>
          </a:xfrm>
          <a:prstGeom prst="rect">
            <a:avLst/>
          </a:prstGeom>
          <a:noFill/>
          <a:ln>
            <a:noFill/>
          </a:ln>
          <a:effectLst>
            <a:outerShdw blurRad="71438" rotWithShape="0" algn="bl" dir="2760000" dist="7620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1697488" y="981425"/>
            <a:ext cx="5833786" cy="3886200"/>
          </a:xfrm>
          <a:prstGeom prst="rect">
            <a:avLst/>
          </a:prstGeom>
          <a:noFill/>
          <a:ln>
            <a:noFill/>
          </a:ln>
        </p:spPr>
      </p:pic>
      <p:sp>
        <p:nvSpPr>
          <p:cNvPr id="131" name="Google Shape;131;p22"/>
          <p:cNvSpPr txBox="1"/>
          <p:nvPr>
            <p:ph idx="4294967295" type="title"/>
          </p:nvPr>
        </p:nvSpPr>
        <p:spPr>
          <a:xfrm>
            <a:off x="0" y="37975"/>
            <a:ext cx="9144000" cy="1116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lang="en" sz="2320"/>
              <a:t>With our decks in hand, we could start asking the big questions.</a:t>
            </a:r>
            <a:endParaRPr sz="2320"/>
          </a:p>
          <a:p>
            <a:pPr indent="0" lvl="0" marL="0" rtl="0" algn="ctr">
              <a:lnSpc>
                <a:spcPct val="150000"/>
              </a:lnSpc>
              <a:spcBef>
                <a:spcPts val="0"/>
              </a:spcBef>
              <a:spcAft>
                <a:spcPts val="0"/>
              </a:spcAft>
              <a:buSzPts val="990"/>
              <a:buNone/>
            </a:pPr>
            <a:r>
              <a:t/>
            </a:r>
            <a:endParaRPr sz="2320"/>
          </a:p>
        </p:txBody>
      </p:sp>
      <p:sp>
        <p:nvSpPr>
          <p:cNvPr id="132" name="Google Shape;132;p22"/>
          <p:cNvSpPr txBox="1"/>
          <p:nvPr>
            <p:ph idx="4294967295" type="body"/>
          </p:nvPr>
        </p:nvSpPr>
        <p:spPr>
          <a:xfrm>
            <a:off x="42388" y="464225"/>
            <a:ext cx="9144000" cy="4812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lang="en" sz="2300"/>
              <a:t>Is there an even distribution of deck colors within popular decks?</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0"/>
            <a:ext cx="8520600" cy="62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20"/>
              <a:t>Is there a correlation between total mana cost and deck price?</a:t>
            </a:r>
            <a:endParaRPr sz="2320"/>
          </a:p>
        </p:txBody>
      </p:sp>
      <p:pic>
        <p:nvPicPr>
          <p:cNvPr id="138" name="Google Shape;138;p23"/>
          <p:cNvPicPr preferRelativeResize="0"/>
          <p:nvPr/>
        </p:nvPicPr>
        <p:blipFill>
          <a:blip r:embed="rId3">
            <a:alphaModFix/>
          </a:blip>
          <a:stretch>
            <a:fillRect/>
          </a:stretch>
        </p:blipFill>
        <p:spPr>
          <a:xfrm>
            <a:off x="1657338" y="628650"/>
            <a:ext cx="5829300" cy="388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666688" y="628650"/>
            <a:ext cx="5810618" cy="3886200"/>
          </a:xfrm>
          <a:prstGeom prst="rect">
            <a:avLst/>
          </a:prstGeom>
          <a:noFill/>
          <a:ln>
            <a:noFill/>
          </a:ln>
        </p:spPr>
      </p:pic>
      <p:sp>
        <p:nvSpPr>
          <p:cNvPr id="144" name="Google Shape;144;p24"/>
          <p:cNvSpPr txBox="1"/>
          <p:nvPr>
            <p:ph idx="4294967295" type="title"/>
          </p:nvPr>
        </p:nvSpPr>
        <p:spPr>
          <a:xfrm>
            <a:off x="177600" y="0"/>
            <a:ext cx="8654700" cy="62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Does money talk in this game?</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1666351" y="628651"/>
            <a:ext cx="5811308" cy="3886200"/>
          </a:xfrm>
          <a:prstGeom prst="rect">
            <a:avLst/>
          </a:prstGeom>
          <a:noFill/>
          <a:ln>
            <a:noFill/>
          </a:ln>
        </p:spPr>
      </p:pic>
      <p:sp>
        <p:nvSpPr>
          <p:cNvPr id="150" name="Google Shape;150;p25"/>
          <p:cNvSpPr txBox="1"/>
          <p:nvPr>
            <p:ph idx="4294967295" type="title"/>
          </p:nvPr>
        </p:nvSpPr>
        <p:spPr>
          <a:xfrm>
            <a:off x="192400" y="0"/>
            <a:ext cx="8654700" cy="62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How good of a deck can I buy </a:t>
            </a:r>
            <a:r>
              <a:rPr lang="en" sz="2320"/>
              <a:t>with</a:t>
            </a:r>
            <a:r>
              <a:rPr lang="en" sz="2320"/>
              <a:t> my money?</a:t>
            </a:r>
            <a:endParaRPr sz="23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90317" y="2098758"/>
            <a:ext cx="4434839" cy="2949169"/>
          </a:xfrm>
          <a:prstGeom prst="rect">
            <a:avLst/>
          </a:prstGeom>
          <a:noFill/>
          <a:ln>
            <a:noFill/>
          </a:ln>
        </p:spPr>
      </p:pic>
      <p:sp>
        <p:nvSpPr>
          <p:cNvPr id="156" name="Google Shape;156;p26"/>
          <p:cNvSpPr txBox="1"/>
          <p:nvPr>
            <p:ph idx="4294967295" type="title"/>
          </p:nvPr>
        </p:nvSpPr>
        <p:spPr>
          <a:xfrm>
            <a:off x="177600" y="67575"/>
            <a:ext cx="86547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Finally, how do colors compete against </a:t>
            </a:r>
            <a:r>
              <a:rPr lang="en"/>
              <a:t>each other</a:t>
            </a:r>
            <a:r>
              <a:rPr lang="en"/>
              <a:t>?</a:t>
            </a:r>
            <a:endParaRPr/>
          </a:p>
          <a:p>
            <a:pPr indent="0" lvl="0" marL="0" rtl="0" algn="ctr">
              <a:spcBef>
                <a:spcPts val="0"/>
              </a:spcBef>
              <a:spcAft>
                <a:spcPts val="0"/>
              </a:spcAft>
              <a:buNone/>
            </a:pPr>
            <a:r>
              <a:t/>
            </a:r>
            <a:endParaRPr/>
          </a:p>
        </p:txBody>
      </p:sp>
      <p:pic>
        <p:nvPicPr>
          <p:cNvPr id="157" name="Google Shape;157;p26"/>
          <p:cNvPicPr preferRelativeResize="0"/>
          <p:nvPr/>
        </p:nvPicPr>
        <p:blipFill>
          <a:blip r:embed="rId4">
            <a:alphaModFix/>
          </a:blip>
          <a:stretch>
            <a:fillRect/>
          </a:stretch>
        </p:blipFill>
        <p:spPr>
          <a:xfrm>
            <a:off x="4618840" y="2093508"/>
            <a:ext cx="4434840" cy="2959673"/>
          </a:xfrm>
          <a:prstGeom prst="rect">
            <a:avLst/>
          </a:prstGeom>
          <a:noFill/>
          <a:ln>
            <a:noFill/>
          </a:ln>
        </p:spPr>
      </p:pic>
      <p:sp>
        <p:nvSpPr>
          <p:cNvPr id="158" name="Google Shape;158;p26"/>
          <p:cNvSpPr txBox="1"/>
          <p:nvPr>
            <p:ph idx="4294967295" type="body"/>
          </p:nvPr>
        </p:nvSpPr>
        <p:spPr>
          <a:xfrm>
            <a:off x="90300" y="1131525"/>
            <a:ext cx="4434900" cy="872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852"/>
              <a:buNone/>
            </a:pPr>
            <a:r>
              <a:rPr lang="en" sz="2300"/>
              <a:t>Are there </a:t>
            </a:r>
            <a:r>
              <a:rPr lang="en" sz="2337"/>
              <a:t>deck colors</a:t>
            </a:r>
            <a:r>
              <a:rPr lang="en" sz="2300"/>
              <a:t> that are played together more often?</a:t>
            </a:r>
            <a:endParaRPr sz="2300"/>
          </a:p>
        </p:txBody>
      </p:sp>
      <p:sp>
        <p:nvSpPr>
          <p:cNvPr id="159" name="Google Shape;159;p26"/>
          <p:cNvSpPr txBox="1"/>
          <p:nvPr>
            <p:ph idx="4294967295" type="body"/>
          </p:nvPr>
        </p:nvSpPr>
        <p:spPr>
          <a:xfrm>
            <a:off x="4618800" y="1131525"/>
            <a:ext cx="4434900" cy="8724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Clr>
                <a:srgbClr val="000000"/>
              </a:buClr>
              <a:buSzPts val="852"/>
              <a:buFont typeface="Arial"/>
              <a:buNone/>
            </a:pPr>
            <a:r>
              <a:rPr lang="en" sz="2337"/>
              <a:t>Are there deck </a:t>
            </a:r>
            <a:r>
              <a:rPr lang="en" sz="2300"/>
              <a:t>colors</a:t>
            </a:r>
            <a:r>
              <a:rPr lang="en" sz="2337"/>
              <a:t> that beat another more often</a:t>
            </a:r>
            <a:r>
              <a:rPr lang="en" sz="2337"/>
              <a:t>?</a:t>
            </a:r>
            <a:endParaRPr sz="2337"/>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45100" y="60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RETROSPECTIVE</a:t>
            </a:r>
            <a:endParaRPr/>
          </a:p>
        </p:txBody>
      </p:sp>
      <p:sp>
        <p:nvSpPr>
          <p:cNvPr id="165" name="Google Shape;165;p27"/>
          <p:cNvSpPr txBox="1"/>
          <p:nvPr>
            <p:ph idx="1" type="body"/>
          </p:nvPr>
        </p:nvSpPr>
        <p:spPr>
          <a:xfrm>
            <a:off x="311700" y="590000"/>
            <a:ext cx="8520600" cy="43389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15000"/>
              </a:lnSpc>
              <a:spcBef>
                <a:spcPts val="0"/>
              </a:spcBef>
              <a:spcAft>
                <a:spcPts val="0"/>
              </a:spcAft>
              <a:buNone/>
            </a:pPr>
            <a:r>
              <a:rPr lang="en"/>
              <a:t>Our project was broken into two main parts: creating a dataset of decks and analyzing it</a:t>
            </a:r>
            <a:endParaRPr/>
          </a:p>
          <a:p>
            <a:pPr indent="0" lvl="0" marL="0" rtl="0" algn="just">
              <a:lnSpc>
                <a:spcPct val="115000"/>
              </a:lnSpc>
              <a:spcBef>
                <a:spcPts val="1000"/>
              </a:spcBef>
              <a:spcAft>
                <a:spcPts val="0"/>
              </a:spcAft>
              <a:buNone/>
            </a:pPr>
            <a:r>
              <a:rPr b="1" lang="en"/>
              <a:t>Is there anything we would have done differently?</a:t>
            </a:r>
            <a:endParaRPr b="1"/>
          </a:p>
          <a:p>
            <a:pPr indent="0" lvl="0" marL="0" rtl="0" algn="just">
              <a:lnSpc>
                <a:spcPct val="115000"/>
              </a:lnSpc>
              <a:spcBef>
                <a:spcPts val="1000"/>
              </a:spcBef>
              <a:spcAft>
                <a:spcPts val="0"/>
              </a:spcAft>
              <a:buNone/>
            </a:pPr>
            <a:r>
              <a:rPr lang="en"/>
              <a:t>YES! A lot of time went into cleaning and munging several hundred MBs of text!</a:t>
            </a:r>
            <a:endParaRPr/>
          </a:p>
          <a:p>
            <a:pPr indent="0" lvl="0" marL="0" rtl="0" algn="just">
              <a:lnSpc>
                <a:spcPct val="115000"/>
              </a:lnSpc>
              <a:spcBef>
                <a:spcPts val="1000"/>
              </a:spcBef>
              <a:spcAft>
                <a:spcPts val="0"/>
              </a:spcAft>
              <a:buNone/>
            </a:pPr>
            <a:r>
              <a:rPr lang="en"/>
              <a:t>Given more time we could have delved into more of the json files.</a:t>
            </a:r>
            <a:endParaRPr/>
          </a:p>
          <a:p>
            <a:pPr indent="0" lvl="0" marL="0" rtl="0" algn="just">
              <a:lnSpc>
                <a:spcPct val="115000"/>
              </a:lnSpc>
              <a:spcBef>
                <a:spcPts val="1000"/>
              </a:spcBef>
              <a:spcAft>
                <a:spcPts val="0"/>
              </a:spcAft>
              <a:buNone/>
            </a:pPr>
            <a:r>
              <a:rPr lang="en"/>
              <a:t>We could also have found older match data for decks to build a bigger deck dataset</a:t>
            </a:r>
            <a:endParaRPr/>
          </a:p>
          <a:p>
            <a:pPr indent="0" lvl="0" marL="0" rtl="0" algn="just">
              <a:lnSpc>
                <a:spcPct val="115000"/>
              </a:lnSpc>
              <a:spcBef>
                <a:spcPts val="1000"/>
              </a:spcBef>
              <a:spcAft>
                <a:spcPts val="0"/>
              </a:spcAft>
              <a:buNone/>
            </a:pPr>
            <a:r>
              <a:rPr lang="en"/>
              <a:t>The beauty of this game is that internet is replete with data on MTG; it is extremely popular and fun to play.</a:t>
            </a:r>
            <a:endParaRPr/>
          </a:p>
          <a:p>
            <a:pPr indent="0" lvl="0" marL="0" rtl="0" algn="just">
              <a:lnSpc>
                <a:spcPct val="115000"/>
              </a:lnSpc>
              <a:spcBef>
                <a:spcPts val="1000"/>
              </a:spcBef>
              <a:spcAft>
                <a:spcPts val="0"/>
              </a:spcAft>
              <a:buNone/>
            </a:pPr>
            <a:r>
              <a:rPr b="1" lang="en"/>
              <a:t>Possible future work?</a:t>
            </a:r>
            <a:endParaRPr b="1"/>
          </a:p>
          <a:p>
            <a:pPr indent="0" lvl="0" marL="0" rtl="0" algn="just">
              <a:lnSpc>
                <a:spcPct val="115000"/>
              </a:lnSpc>
              <a:spcBef>
                <a:spcPts val="1000"/>
              </a:spcBef>
              <a:spcAft>
                <a:spcPts val="0"/>
              </a:spcAft>
              <a:buNone/>
            </a:pPr>
            <a:r>
              <a:rPr lang="en"/>
              <a:t>Greater analysis capabilities are definitely possible given more time. There is so much data out there, and it becomes stale so quickly! It is an intriguing problem to try and find out what the current best deck is. </a:t>
            </a:r>
            <a:endParaRPr/>
          </a:p>
          <a:p>
            <a:pPr indent="0" lvl="0" marL="0" rtl="0" algn="just">
              <a:lnSpc>
                <a:spcPct val="115000"/>
              </a:lnSpc>
              <a:spcBef>
                <a:spcPts val="1000"/>
              </a:spcBef>
              <a:spcAft>
                <a:spcPts val="0"/>
              </a:spcAft>
              <a:buNone/>
            </a:pPr>
            <a:r>
              <a:rPr b="1" lang="en"/>
              <a:t>What changes, if any, did you make from your proposal?</a:t>
            </a:r>
            <a:endParaRPr b="1"/>
          </a:p>
          <a:p>
            <a:pPr indent="0" lvl="0" marL="0" rtl="0" algn="just">
              <a:lnSpc>
                <a:spcPct val="115000"/>
              </a:lnSpc>
              <a:spcBef>
                <a:spcPts val="1000"/>
              </a:spcBef>
              <a:spcAft>
                <a:spcPts val="1000"/>
              </a:spcAft>
              <a:buNone/>
            </a:pPr>
            <a:r>
              <a:rPr lang="en"/>
              <a:t>Original goal was to build a novel deck ranking method. We ended up pivoting to building a dataset of cards and decks, then analyzing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115000" y="2099700"/>
            <a:ext cx="4914000" cy="94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530"/>
              <a:t>Questions?</a:t>
            </a:r>
            <a:endParaRPr sz="453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t>Initial G</a:t>
            </a:r>
            <a:r>
              <a:rPr lang="en" sz="2820"/>
              <a:t>oal and Actual Work</a:t>
            </a:r>
            <a:endParaRPr sz="2820"/>
          </a:p>
        </p:txBody>
      </p:sp>
      <p:sp>
        <p:nvSpPr>
          <p:cNvPr id="62" name="Google Shape;62;p14"/>
          <p:cNvSpPr txBox="1"/>
          <p:nvPr>
            <p:ph idx="1" type="body"/>
          </p:nvPr>
        </p:nvSpPr>
        <p:spPr>
          <a:xfrm>
            <a:off x="311700" y="1573400"/>
            <a:ext cx="8520600" cy="299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We started the project with the lofty goal to make a novel </a:t>
            </a:r>
            <a:r>
              <a:rPr lang="en" sz="2300"/>
              <a:t>deck ranker, even if it would be a bit naive.</a:t>
            </a:r>
            <a:endParaRPr sz="2300"/>
          </a:p>
          <a:p>
            <a:pPr indent="0" lvl="0" marL="0" rtl="0" algn="l">
              <a:spcBef>
                <a:spcPts val="1200"/>
              </a:spcBef>
              <a:spcAft>
                <a:spcPts val="0"/>
              </a:spcAft>
              <a:buNone/>
            </a:pPr>
            <a:r>
              <a:t/>
            </a:r>
            <a:endParaRPr sz="2300"/>
          </a:p>
          <a:p>
            <a:pPr indent="0" lvl="0" marL="0" rtl="0" algn="l">
              <a:spcBef>
                <a:spcPts val="1200"/>
              </a:spcBef>
              <a:spcAft>
                <a:spcPts val="1200"/>
              </a:spcAft>
              <a:buNone/>
            </a:pPr>
            <a:r>
              <a:rPr lang="en" sz="2300"/>
              <a:t>What resulted was something a bit different.</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82750"/>
            <a:ext cx="8520600" cy="1020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At the heart of our work is one question.</a:t>
            </a:r>
            <a:br>
              <a:rPr lang="en"/>
            </a:br>
            <a:r>
              <a:rPr lang="en"/>
              <a:t>How do you rank a deck/card?</a:t>
            </a:r>
            <a:endParaRPr/>
          </a:p>
        </p:txBody>
      </p:sp>
      <p:pic>
        <p:nvPicPr>
          <p:cNvPr id="68" name="Google Shape;68;p15"/>
          <p:cNvPicPr preferRelativeResize="0"/>
          <p:nvPr/>
        </p:nvPicPr>
        <p:blipFill>
          <a:blip r:embed="rId3">
            <a:alphaModFix/>
          </a:blip>
          <a:stretch>
            <a:fillRect/>
          </a:stretch>
        </p:blipFill>
        <p:spPr>
          <a:xfrm>
            <a:off x="3171900" y="1602925"/>
            <a:ext cx="2429578" cy="3373375"/>
          </a:xfrm>
          <a:prstGeom prst="rect">
            <a:avLst/>
          </a:prstGeom>
          <a:noFill/>
          <a:ln>
            <a:noFill/>
          </a:ln>
        </p:spPr>
      </p:pic>
      <p:sp>
        <p:nvSpPr>
          <p:cNvPr id="69" name="Google Shape;69;p15"/>
          <p:cNvSpPr/>
          <p:nvPr/>
        </p:nvSpPr>
        <p:spPr>
          <a:xfrm>
            <a:off x="5525275" y="1413525"/>
            <a:ext cx="2603100" cy="843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Mana cost to play this card:</a:t>
            </a:r>
            <a:endParaRPr/>
          </a:p>
          <a:p>
            <a:pPr indent="0" lvl="0" marL="0" rtl="0" algn="l">
              <a:spcBef>
                <a:spcPts val="0"/>
              </a:spcBef>
              <a:spcAft>
                <a:spcPts val="0"/>
              </a:spcAft>
              <a:buNone/>
            </a:pPr>
            <a:r>
              <a:rPr lang="en"/>
              <a:t>3 Wild, 1 Red</a:t>
            </a:r>
            <a:endParaRPr/>
          </a:p>
        </p:txBody>
      </p:sp>
      <p:sp>
        <p:nvSpPr>
          <p:cNvPr id="70" name="Google Shape;70;p15"/>
          <p:cNvSpPr/>
          <p:nvPr/>
        </p:nvSpPr>
        <p:spPr>
          <a:xfrm>
            <a:off x="5483925" y="4299850"/>
            <a:ext cx="2307300" cy="843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Power/Toughness: 4/2</a:t>
            </a:r>
            <a:endParaRPr/>
          </a:p>
        </p:txBody>
      </p:sp>
      <p:sp>
        <p:nvSpPr>
          <p:cNvPr id="71" name="Google Shape;71;p15"/>
          <p:cNvSpPr/>
          <p:nvPr/>
        </p:nvSpPr>
        <p:spPr>
          <a:xfrm rot="810336">
            <a:off x="1223231" y="2812322"/>
            <a:ext cx="2168361" cy="95458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Card Type: Creature</a:t>
            </a:r>
            <a:endParaRPr/>
          </a:p>
        </p:txBody>
      </p:sp>
      <p:sp>
        <p:nvSpPr>
          <p:cNvPr id="72" name="Google Shape;72;p15"/>
          <p:cNvSpPr/>
          <p:nvPr/>
        </p:nvSpPr>
        <p:spPr>
          <a:xfrm>
            <a:off x="592225" y="1576275"/>
            <a:ext cx="2826900" cy="51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Card Name: Flametongue Kavu</a:t>
            </a:r>
            <a:endParaRPr/>
          </a:p>
        </p:txBody>
      </p:sp>
      <p:sp>
        <p:nvSpPr>
          <p:cNvPr id="73" name="Google Shape;73;p15"/>
          <p:cNvSpPr/>
          <p:nvPr/>
        </p:nvSpPr>
        <p:spPr>
          <a:xfrm rot="-591276">
            <a:off x="1196254" y="4138834"/>
            <a:ext cx="2168293" cy="82513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Card Flavor Text</a:t>
            </a:r>
            <a:endParaRPr/>
          </a:p>
        </p:txBody>
      </p:sp>
      <p:sp>
        <p:nvSpPr>
          <p:cNvPr id="74" name="Google Shape;74;p15"/>
          <p:cNvSpPr/>
          <p:nvPr/>
        </p:nvSpPr>
        <p:spPr>
          <a:xfrm rot="-897202">
            <a:off x="5261895" y="3019515"/>
            <a:ext cx="2168328" cy="954524"/>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Special ability of card when it is played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60175"/>
            <a:ext cx="8520600" cy="1020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With over 20,000 cards, thousands of special rules, and unique card interactions</a:t>
            </a:r>
            <a:r>
              <a:rPr lang="en"/>
              <a:t>, </a:t>
            </a:r>
            <a:r>
              <a:rPr lang="en"/>
              <a:t> </a:t>
            </a:r>
            <a:br>
              <a:rPr lang="en"/>
            </a:br>
            <a:r>
              <a:rPr lang="en"/>
              <a:t>How do you rank a deck/card?</a:t>
            </a:r>
            <a:endParaRPr/>
          </a:p>
        </p:txBody>
      </p:sp>
      <p:pic>
        <p:nvPicPr>
          <p:cNvPr id="80" name="Google Shape;80;p16"/>
          <p:cNvPicPr preferRelativeResize="0"/>
          <p:nvPr/>
        </p:nvPicPr>
        <p:blipFill>
          <a:blip r:embed="rId3">
            <a:alphaModFix/>
          </a:blip>
          <a:stretch>
            <a:fillRect/>
          </a:stretch>
        </p:blipFill>
        <p:spPr>
          <a:xfrm>
            <a:off x="311700" y="1432713"/>
            <a:ext cx="2482200" cy="3450600"/>
          </a:xfrm>
          <a:prstGeom prst="roundRect">
            <a:avLst>
              <a:gd fmla="val 4213" name="adj"/>
            </a:avLst>
          </a:prstGeom>
          <a:noFill/>
          <a:ln>
            <a:noFill/>
          </a:ln>
        </p:spPr>
      </p:pic>
      <p:pic>
        <p:nvPicPr>
          <p:cNvPr id="81" name="Google Shape;81;p16"/>
          <p:cNvPicPr preferRelativeResize="0"/>
          <p:nvPr/>
        </p:nvPicPr>
        <p:blipFill>
          <a:blip r:embed="rId4">
            <a:alphaModFix/>
          </a:blip>
          <a:stretch>
            <a:fillRect/>
          </a:stretch>
        </p:blipFill>
        <p:spPr>
          <a:xfrm>
            <a:off x="3351050" y="1398999"/>
            <a:ext cx="2482250" cy="3461804"/>
          </a:xfrm>
          <a:prstGeom prst="rect">
            <a:avLst/>
          </a:prstGeom>
          <a:noFill/>
          <a:ln>
            <a:noFill/>
          </a:ln>
        </p:spPr>
      </p:pic>
      <p:pic>
        <p:nvPicPr>
          <p:cNvPr id="82" name="Google Shape;82;p16"/>
          <p:cNvPicPr preferRelativeResize="0"/>
          <p:nvPr/>
        </p:nvPicPr>
        <p:blipFill>
          <a:blip r:embed="rId5">
            <a:alphaModFix/>
          </a:blip>
          <a:stretch>
            <a:fillRect/>
          </a:stretch>
        </p:blipFill>
        <p:spPr>
          <a:xfrm>
            <a:off x="6390400" y="1455288"/>
            <a:ext cx="2441900" cy="340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536050" y="254525"/>
            <a:ext cx="352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start of the quest</a:t>
            </a:r>
            <a:r>
              <a:rPr lang="en"/>
              <a:t>...</a:t>
            </a:r>
            <a:endParaRPr/>
          </a:p>
        </p:txBody>
      </p:sp>
      <p:pic>
        <p:nvPicPr>
          <p:cNvPr id="88" name="Google Shape;88;p17"/>
          <p:cNvPicPr preferRelativeResize="0"/>
          <p:nvPr/>
        </p:nvPicPr>
        <p:blipFill>
          <a:blip r:embed="rId3">
            <a:alphaModFix/>
          </a:blip>
          <a:stretch>
            <a:fillRect/>
          </a:stretch>
        </p:blipFill>
        <p:spPr>
          <a:xfrm>
            <a:off x="152400" y="1017725"/>
            <a:ext cx="4293814" cy="3973374"/>
          </a:xfrm>
          <a:prstGeom prst="rect">
            <a:avLst/>
          </a:prstGeom>
          <a:noFill/>
          <a:ln>
            <a:noFill/>
          </a:ln>
        </p:spPr>
      </p:pic>
      <p:sp>
        <p:nvSpPr>
          <p:cNvPr id="89" name="Google Shape;89;p17"/>
          <p:cNvSpPr txBox="1"/>
          <p:nvPr>
            <p:ph idx="1" type="body"/>
          </p:nvPr>
        </p:nvSpPr>
        <p:spPr>
          <a:xfrm>
            <a:off x="4968350" y="1296225"/>
            <a:ext cx="392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47,877 cards</a:t>
            </a:r>
            <a:endParaRPr sz="2300"/>
          </a:p>
          <a:p>
            <a:pPr indent="-374650" lvl="0" marL="457200" rtl="0" algn="l">
              <a:spcBef>
                <a:spcPts val="1200"/>
              </a:spcBef>
              <a:spcAft>
                <a:spcPts val="0"/>
              </a:spcAft>
              <a:buSzPts val="2300"/>
              <a:buChar char="●"/>
            </a:pPr>
            <a:r>
              <a:rPr lang="en" sz="2300"/>
              <a:t>20,920		reprints</a:t>
            </a:r>
            <a:endParaRPr sz="2300"/>
          </a:p>
          <a:p>
            <a:pPr indent="-374650" lvl="0" marL="457200" rtl="0" algn="l">
              <a:spcBef>
                <a:spcPts val="0"/>
              </a:spcBef>
              <a:spcAft>
                <a:spcPts val="0"/>
              </a:spcAft>
              <a:buSzPts val="2300"/>
              <a:buChar char="●"/>
            </a:pPr>
            <a:r>
              <a:rPr lang="en" sz="2300"/>
              <a:t>4,430		promotional</a:t>
            </a:r>
            <a:endParaRPr sz="2300"/>
          </a:p>
          <a:p>
            <a:pPr indent="-374650" lvl="0" marL="457200" rtl="0" algn="l">
              <a:spcBef>
                <a:spcPts val="0"/>
              </a:spcBef>
              <a:spcAft>
                <a:spcPts val="0"/>
              </a:spcAft>
              <a:buSzPts val="2300"/>
              <a:buChar char="●"/>
            </a:pPr>
            <a:r>
              <a:rPr lang="en" sz="2300"/>
              <a:t>3,629		online only</a:t>
            </a:r>
            <a:endParaRPr sz="2300"/>
          </a:p>
          <a:p>
            <a:pPr indent="-374650" lvl="0" marL="457200" rtl="0" algn="l">
              <a:spcBef>
                <a:spcPts val="0"/>
              </a:spcBef>
              <a:spcAft>
                <a:spcPts val="0"/>
              </a:spcAft>
              <a:buSzPts val="2300"/>
              <a:buChar char="●"/>
            </a:pPr>
            <a:r>
              <a:rPr lang="en" sz="2300"/>
              <a:t>304		duplicates</a:t>
            </a:r>
            <a:endParaRPr sz="2300"/>
          </a:p>
          <a:p>
            <a:pPr indent="-374650" lvl="0" marL="457200" rtl="0" algn="l">
              <a:spcBef>
                <a:spcPts val="0"/>
              </a:spcBef>
              <a:spcAft>
                <a:spcPts val="0"/>
              </a:spcAft>
              <a:buSzPts val="2300"/>
              <a:buChar char="●"/>
            </a:pPr>
            <a:r>
              <a:rPr lang="en" sz="2300"/>
              <a:t>20,363		unique cards </a:t>
            </a:r>
            <a:endParaRPr sz="2300"/>
          </a:p>
          <a:p>
            <a:pPr indent="0" lvl="0" marL="0" rtl="0" algn="l">
              <a:spcBef>
                <a:spcPts val="1200"/>
              </a:spcBef>
              <a:spcAft>
                <a:spcPts val="1200"/>
              </a:spcAft>
              <a:buNone/>
            </a:pPr>
            <a:r>
              <a:rPr lang="en" sz="2300"/>
              <a:t>74 dimensions</a:t>
            </a:r>
            <a:endParaRPr sz="2300"/>
          </a:p>
        </p:txBody>
      </p:sp>
      <p:sp>
        <p:nvSpPr>
          <p:cNvPr id="90" name="Google Shape;90;p17"/>
          <p:cNvSpPr/>
          <p:nvPr/>
        </p:nvSpPr>
        <p:spPr>
          <a:xfrm>
            <a:off x="180400" y="1648475"/>
            <a:ext cx="4237800" cy="134400"/>
          </a:xfrm>
          <a:prstGeom prst="rect">
            <a:avLst/>
          </a:prstGeom>
          <a:no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rotWithShape="1">
          <a:blip r:embed="rId3">
            <a:alphaModFix/>
          </a:blip>
          <a:srcRect b="1567" l="3978" r="10653" t="1042"/>
          <a:stretch/>
        </p:blipFill>
        <p:spPr>
          <a:xfrm>
            <a:off x="1552219" y="1495003"/>
            <a:ext cx="3657599" cy="3620276"/>
          </a:xfrm>
          <a:prstGeom prst="rect">
            <a:avLst/>
          </a:prstGeom>
          <a:noFill/>
          <a:ln>
            <a:noFill/>
          </a:ln>
        </p:spPr>
      </p:pic>
      <p:pic>
        <p:nvPicPr>
          <p:cNvPr id="96" name="Google Shape;96;p18"/>
          <p:cNvPicPr preferRelativeResize="0"/>
          <p:nvPr/>
        </p:nvPicPr>
        <p:blipFill>
          <a:blip r:embed="rId4">
            <a:alphaModFix/>
          </a:blip>
          <a:stretch>
            <a:fillRect/>
          </a:stretch>
        </p:blipFill>
        <p:spPr>
          <a:xfrm>
            <a:off x="705547" y="719385"/>
            <a:ext cx="3657599" cy="3583368"/>
          </a:xfrm>
          <a:prstGeom prst="rect">
            <a:avLst/>
          </a:prstGeom>
          <a:noFill/>
          <a:ln>
            <a:noFill/>
          </a:ln>
        </p:spPr>
      </p:pic>
      <p:pic>
        <p:nvPicPr>
          <p:cNvPr id="97" name="Google Shape;97;p18"/>
          <p:cNvPicPr preferRelativeResize="0"/>
          <p:nvPr/>
        </p:nvPicPr>
        <p:blipFill rotWithShape="1">
          <a:blip r:embed="rId5">
            <a:alphaModFix/>
          </a:blip>
          <a:srcRect b="1132" l="1019" r="912" t="1220"/>
          <a:stretch/>
        </p:blipFill>
        <p:spPr>
          <a:xfrm>
            <a:off x="0" y="0"/>
            <a:ext cx="3587050" cy="3576626"/>
          </a:xfrm>
          <a:prstGeom prst="rect">
            <a:avLst/>
          </a:prstGeom>
          <a:noFill/>
          <a:ln>
            <a:noFill/>
          </a:ln>
        </p:spPr>
      </p:pic>
      <p:grpSp>
        <p:nvGrpSpPr>
          <p:cNvPr id="98" name="Google Shape;98;p18"/>
          <p:cNvGrpSpPr/>
          <p:nvPr/>
        </p:nvGrpSpPr>
        <p:grpSpPr>
          <a:xfrm>
            <a:off x="5476515" y="320675"/>
            <a:ext cx="2250750" cy="2631725"/>
            <a:chOff x="5757300" y="190200"/>
            <a:chExt cx="2250750" cy="2631725"/>
          </a:xfrm>
        </p:grpSpPr>
        <p:pic>
          <p:nvPicPr>
            <p:cNvPr id="99" name="Google Shape;99;p18"/>
            <p:cNvPicPr preferRelativeResize="0"/>
            <p:nvPr/>
          </p:nvPicPr>
          <p:blipFill rotWithShape="1">
            <a:blip r:embed="rId6">
              <a:alphaModFix/>
            </a:blip>
            <a:srcRect b="1147" l="62142" r="19133" t="20800"/>
            <a:stretch/>
          </p:blipFill>
          <p:spPr>
            <a:xfrm>
              <a:off x="7366000" y="190200"/>
              <a:ext cx="642050" cy="2631725"/>
            </a:xfrm>
            <a:prstGeom prst="rect">
              <a:avLst/>
            </a:prstGeom>
            <a:noFill/>
            <a:ln>
              <a:noFill/>
            </a:ln>
          </p:spPr>
        </p:pic>
        <p:pic>
          <p:nvPicPr>
            <p:cNvPr id="100" name="Google Shape;100;p18"/>
            <p:cNvPicPr preferRelativeResize="0"/>
            <p:nvPr/>
          </p:nvPicPr>
          <p:blipFill rotWithShape="1">
            <a:blip r:embed="rId6">
              <a:alphaModFix/>
            </a:blip>
            <a:srcRect b="1148" l="15228" r="19133" t="80027"/>
            <a:stretch/>
          </p:blipFill>
          <p:spPr>
            <a:xfrm>
              <a:off x="5757300" y="2187225"/>
              <a:ext cx="2250750" cy="634700"/>
            </a:xfrm>
            <a:prstGeom prst="rect">
              <a:avLst/>
            </a:prstGeom>
            <a:noFill/>
            <a:ln>
              <a:noFill/>
            </a:ln>
          </p:spPr>
        </p:pic>
      </p:grpSp>
      <p:pic>
        <p:nvPicPr>
          <p:cNvPr id="101" name="Google Shape;101;p18"/>
          <p:cNvPicPr preferRelativeResize="0"/>
          <p:nvPr/>
        </p:nvPicPr>
        <p:blipFill>
          <a:blip r:embed="rId7">
            <a:alphaModFix/>
          </a:blip>
          <a:stretch>
            <a:fillRect/>
          </a:stretch>
        </p:blipFill>
        <p:spPr>
          <a:xfrm>
            <a:off x="7944560" y="2006238"/>
            <a:ext cx="990600" cy="1009650"/>
          </a:xfrm>
          <a:prstGeom prst="rect">
            <a:avLst/>
          </a:prstGeom>
          <a:noFill/>
          <a:ln>
            <a:noFill/>
          </a:ln>
        </p:spPr>
      </p:pic>
      <p:sp>
        <p:nvSpPr>
          <p:cNvPr id="102" name="Google Shape;102;p18"/>
          <p:cNvSpPr txBox="1"/>
          <p:nvPr>
            <p:ph idx="1" type="body"/>
          </p:nvPr>
        </p:nvSpPr>
        <p:spPr>
          <a:xfrm>
            <a:off x="5486400" y="3252600"/>
            <a:ext cx="3657600" cy="18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120 decks</a:t>
            </a:r>
            <a:endParaRPr sz="2300"/>
          </a:p>
          <a:p>
            <a:pPr indent="0" lvl="0" marL="0" rtl="0" algn="l">
              <a:spcBef>
                <a:spcPts val="1200"/>
              </a:spcBef>
              <a:spcAft>
                <a:spcPts val="0"/>
              </a:spcAft>
              <a:buNone/>
            </a:pPr>
            <a:r>
              <a:rPr lang="en" sz="2300"/>
              <a:t>4 Oct 2019 - 15 Apr 2021</a:t>
            </a:r>
            <a:endParaRPr sz="2300"/>
          </a:p>
          <a:p>
            <a:pPr indent="0" lvl="0" marL="0" rtl="0" algn="l">
              <a:spcBef>
                <a:spcPts val="1200"/>
              </a:spcBef>
              <a:spcAft>
                <a:spcPts val="1200"/>
              </a:spcAft>
              <a:buNone/>
            </a:pPr>
            <a:r>
              <a:rPr lang="en" sz="2300"/>
              <a:t>	~ last 18 months</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152400" y="-65625"/>
            <a:ext cx="8885700" cy="141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Through GBs of data we traveled…</a:t>
            </a:r>
            <a:endParaRPr/>
          </a:p>
          <a:p>
            <a:pPr indent="457200" lvl="0" marL="0" rtl="0" algn="l">
              <a:spcBef>
                <a:spcPts val="0"/>
              </a:spcBef>
              <a:spcAft>
                <a:spcPts val="0"/>
              </a:spcAft>
              <a:buNone/>
            </a:pPr>
            <a:r>
              <a:rPr lang="en"/>
              <a:t>All the </a:t>
            </a:r>
            <a:r>
              <a:rPr lang="en"/>
              <a:t>while</a:t>
            </a:r>
            <a:r>
              <a:rPr lang="en"/>
              <a:t> fighting off the dreaded</a:t>
            </a:r>
            <a:endParaRPr/>
          </a:p>
          <a:p>
            <a:pPr indent="0" lvl="0" marL="0" rtl="0" algn="l">
              <a:spcBef>
                <a:spcPts val="0"/>
              </a:spcBef>
              <a:spcAft>
                <a:spcPts val="0"/>
              </a:spcAft>
              <a:buNone/>
            </a:pPr>
            <a:r>
              <a:rPr lang="en"/>
              <a:t>“</a:t>
            </a:r>
            <a:r>
              <a:rPr lang="en">
                <a:latin typeface="Courier New"/>
                <a:ea typeface="Courier New"/>
                <a:cs typeface="Courier New"/>
                <a:sym typeface="Courier New"/>
              </a:rPr>
              <a:t>Output was minimized for performance reasons</a:t>
            </a:r>
            <a:r>
              <a:rPr lang="en"/>
              <a:t>”</a:t>
            </a:r>
            <a:endParaRPr/>
          </a:p>
        </p:txBody>
      </p:sp>
      <p:pic>
        <p:nvPicPr>
          <p:cNvPr id="108" name="Google Shape;108;p19"/>
          <p:cNvPicPr preferRelativeResize="0"/>
          <p:nvPr/>
        </p:nvPicPr>
        <p:blipFill>
          <a:blip r:embed="rId3">
            <a:alphaModFix/>
          </a:blip>
          <a:stretch>
            <a:fillRect/>
          </a:stretch>
        </p:blipFill>
        <p:spPr>
          <a:xfrm>
            <a:off x="1297554" y="1214749"/>
            <a:ext cx="7081870" cy="3865251"/>
          </a:xfrm>
          <a:prstGeom prst="rect">
            <a:avLst/>
          </a:prstGeom>
          <a:noFill/>
          <a:ln>
            <a:noFill/>
          </a:ln>
        </p:spPr>
      </p:pic>
      <p:pic>
        <p:nvPicPr>
          <p:cNvPr id="109" name="Google Shape;109;p19"/>
          <p:cNvPicPr preferRelativeResize="0"/>
          <p:nvPr/>
        </p:nvPicPr>
        <p:blipFill>
          <a:blip r:embed="rId4">
            <a:alphaModFix/>
          </a:blip>
          <a:stretch>
            <a:fillRect/>
          </a:stretch>
        </p:blipFill>
        <p:spPr>
          <a:xfrm rot="-5400000">
            <a:off x="-939588" y="2924775"/>
            <a:ext cx="3859401" cy="45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a:t>
            </a:r>
            <a:r>
              <a:rPr lang="en">
                <a:latin typeface="Courier New"/>
                <a:ea typeface="Courier New"/>
                <a:cs typeface="Courier New"/>
                <a:sym typeface="Courier New"/>
              </a:rPr>
              <a:t> {2}{W/B}{U}</a:t>
            </a:r>
            <a:endParaRPr/>
          </a:p>
        </p:txBody>
      </p:sp>
      <p:sp>
        <p:nvSpPr>
          <p:cNvPr id="115" name="Google Shape;115;p20"/>
          <p:cNvSpPr txBox="1"/>
          <p:nvPr>
            <p:ph idx="1" type="body"/>
          </p:nvPr>
        </p:nvSpPr>
        <p:spPr>
          <a:xfrm>
            <a:off x="311700" y="1591325"/>
            <a:ext cx="4260300" cy="3416400"/>
          </a:xfrm>
          <a:prstGeom prst="rect">
            <a:avLst/>
          </a:prstGeom>
        </p:spPr>
        <p:txBody>
          <a:bodyPr anchorCtr="0" anchor="t" bIns="91425" lIns="91425" spcFirstLastPara="1" rIns="91425" wrap="square" tIns="91425">
            <a:normAutofit lnSpcReduction="10000"/>
          </a:bodyPr>
          <a:lstStyle/>
          <a:p>
            <a:pPr indent="-374650" lvl="0" marL="457200" rtl="0" algn="l">
              <a:lnSpc>
                <a:spcPct val="100000"/>
              </a:lnSpc>
              <a:spcBef>
                <a:spcPts val="0"/>
              </a:spcBef>
              <a:spcAft>
                <a:spcPts val="0"/>
              </a:spcAft>
              <a:buClr>
                <a:schemeClr val="dk1"/>
              </a:buClr>
              <a:buSzPts val="2300"/>
              <a:buFont typeface="Courier New"/>
              <a:buChar char="●"/>
            </a:pPr>
            <a:r>
              <a:rPr lang="en" sz="2300">
                <a:solidFill>
                  <a:schemeClr val="dk1"/>
                </a:solidFill>
                <a:latin typeface="Courier New"/>
                <a:ea typeface="Courier New"/>
                <a:cs typeface="Courier New"/>
                <a:sym typeface="Courier New"/>
              </a:rPr>
              <a:t>{#} </a:t>
            </a:r>
            <a:r>
              <a:rPr lang="en" sz="2300">
                <a:solidFill>
                  <a:schemeClr val="dk1"/>
                </a:solidFill>
              </a:rPr>
              <a:t>Any color mana</a:t>
            </a:r>
            <a:endParaRPr sz="2300">
              <a:solidFill>
                <a:schemeClr val="dk1"/>
              </a:solidFill>
              <a:latin typeface="Courier New"/>
              <a:ea typeface="Courier New"/>
              <a:cs typeface="Courier New"/>
              <a:sym typeface="Courier New"/>
            </a:endParaRPr>
          </a:p>
          <a:p>
            <a:pPr indent="-374650" lvl="0" marL="457200" rtl="0" algn="l">
              <a:lnSpc>
                <a:spcPct val="100000"/>
              </a:lnSpc>
              <a:spcBef>
                <a:spcPts val="0"/>
              </a:spcBef>
              <a:spcAft>
                <a:spcPts val="0"/>
              </a:spcAft>
              <a:buClr>
                <a:schemeClr val="dk1"/>
              </a:buClr>
              <a:buSzPts val="2300"/>
              <a:buFont typeface="Courier New"/>
              <a:buChar char="●"/>
            </a:pPr>
            <a:r>
              <a:rPr lang="en" sz="2300">
                <a:solidFill>
                  <a:schemeClr val="dk1"/>
                </a:solidFill>
                <a:latin typeface="Courier New"/>
                <a:ea typeface="Courier New"/>
                <a:cs typeface="Courier New"/>
                <a:sym typeface="Courier New"/>
              </a:rPr>
              <a:t>{W} </a:t>
            </a:r>
            <a:r>
              <a:rPr lang="en" sz="2300">
                <a:solidFill>
                  <a:schemeClr val="dk1"/>
                </a:solidFill>
              </a:rPr>
              <a:t>White mana</a:t>
            </a:r>
            <a:endParaRPr sz="2300">
              <a:solidFill>
                <a:schemeClr val="dk1"/>
              </a:solidFill>
              <a:latin typeface="Courier New"/>
              <a:ea typeface="Courier New"/>
              <a:cs typeface="Courier New"/>
              <a:sym typeface="Courier New"/>
            </a:endParaRPr>
          </a:p>
          <a:p>
            <a:pPr indent="-374650" lvl="0" marL="457200" rtl="0" algn="l">
              <a:lnSpc>
                <a:spcPct val="100000"/>
              </a:lnSpc>
              <a:spcBef>
                <a:spcPts val="0"/>
              </a:spcBef>
              <a:spcAft>
                <a:spcPts val="0"/>
              </a:spcAft>
              <a:buClr>
                <a:schemeClr val="dk1"/>
              </a:buClr>
              <a:buSzPts val="2300"/>
              <a:buFont typeface="Courier New"/>
              <a:buChar char="●"/>
            </a:pPr>
            <a:r>
              <a:rPr lang="en" sz="2300">
                <a:solidFill>
                  <a:schemeClr val="dk1"/>
                </a:solidFill>
                <a:latin typeface="Courier New"/>
                <a:ea typeface="Courier New"/>
                <a:cs typeface="Courier New"/>
                <a:sym typeface="Courier New"/>
              </a:rPr>
              <a:t>{U} </a:t>
            </a:r>
            <a:r>
              <a:rPr lang="en" sz="2300">
                <a:solidFill>
                  <a:schemeClr val="dk1"/>
                </a:solidFill>
              </a:rPr>
              <a:t>Blue mana</a:t>
            </a:r>
            <a:endParaRPr sz="2300">
              <a:solidFill>
                <a:schemeClr val="dk1"/>
              </a:solidFill>
              <a:latin typeface="Courier New"/>
              <a:ea typeface="Courier New"/>
              <a:cs typeface="Courier New"/>
              <a:sym typeface="Courier New"/>
            </a:endParaRPr>
          </a:p>
          <a:p>
            <a:pPr indent="-374650" lvl="0" marL="457200" rtl="0" algn="l">
              <a:lnSpc>
                <a:spcPct val="100000"/>
              </a:lnSpc>
              <a:spcBef>
                <a:spcPts val="0"/>
              </a:spcBef>
              <a:spcAft>
                <a:spcPts val="0"/>
              </a:spcAft>
              <a:buClr>
                <a:schemeClr val="dk1"/>
              </a:buClr>
              <a:buSzPts val="2300"/>
              <a:buFont typeface="Courier New"/>
              <a:buChar char="●"/>
            </a:pPr>
            <a:r>
              <a:rPr lang="en" sz="2300">
                <a:solidFill>
                  <a:schemeClr val="dk1"/>
                </a:solidFill>
                <a:latin typeface="Courier New"/>
                <a:ea typeface="Courier New"/>
                <a:cs typeface="Courier New"/>
                <a:sym typeface="Courier New"/>
              </a:rPr>
              <a:t>{B} </a:t>
            </a:r>
            <a:r>
              <a:rPr lang="en" sz="2300">
                <a:solidFill>
                  <a:schemeClr val="dk1"/>
                </a:solidFill>
              </a:rPr>
              <a:t>Black mana</a:t>
            </a:r>
            <a:endParaRPr sz="2300">
              <a:solidFill>
                <a:schemeClr val="dk1"/>
              </a:solidFill>
              <a:latin typeface="Courier New"/>
              <a:ea typeface="Courier New"/>
              <a:cs typeface="Courier New"/>
              <a:sym typeface="Courier New"/>
            </a:endParaRPr>
          </a:p>
          <a:p>
            <a:pPr indent="-374650" lvl="0" marL="457200" rtl="0" algn="l">
              <a:lnSpc>
                <a:spcPct val="100000"/>
              </a:lnSpc>
              <a:spcBef>
                <a:spcPts val="0"/>
              </a:spcBef>
              <a:spcAft>
                <a:spcPts val="0"/>
              </a:spcAft>
              <a:buClr>
                <a:schemeClr val="dk1"/>
              </a:buClr>
              <a:buSzPts val="2300"/>
              <a:buFont typeface="Courier New"/>
              <a:buChar char="●"/>
            </a:pPr>
            <a:r>
              <a:rPr lang="en" sz="2300">
                <a:solidFill>
                  <a:schemeClr val="dk1"/>
                </a:solidFill>
                <a:latin typeface="Courier New"/>
                <a:ea typeface="Courier New"/>
                <a:cs typeface="Courier New"/>
                <a:sym typeface="Courier New"/>
              </a:rPr>
              <a:t>{R} </a:t>
            </a:r>
            <a:r>
              <a:rPr lang="en" sz="2300">
                <a:solidFill>
                  <a:schemeClr val="dk1"/>
                </a:solidFill>
              </a:rPr>
              <a:t>Red m</a:t>
            </a:r>
            <a:r>
              <a:rPr lang="en" sz="2300">
                <a:solidFill>
                  <a:schemeClr val="dk1"/>
                </a:solidFill>
              </a:rPr>
              <a:t>ana</a:t>
            </a:r>
            <a:endParaRPr sz="2300">
              <a:solidFill>
                <a:schemeClr val="dk1"/>
              </a:solidFill>
              <a:latin typeface="Courier New"/>
              <a:ea typeface="Courier New"/>
              <a:cs typeface="Courier New"/>
              <a:sym typeface="Courier New"/>
            </a:endParaRPr>
          </a:p>
          <a:p>
            <a:pPr indent="-374650" lvl="0" marL="457200" rtl="0" algn="l">
              <a:lnSpc>
                <a:spcPct val="100000"/>
              </a:lnSpc>
              <a:spcBef>
                <a:spcPts val="0"/>
              </a:spcBef>
              <a:spcAft>
                <a:spcPts val="0"/>
              </a:spcAft>
              <a:buClr>
                <a:schemeClr val="dk1"/>
              </a:buClr>
              <a:buSzPts val="2300"/>
              <a:buFont typeface="Courier New"/>
              <a:buChar char="●"/>
            </a:pPr>
            <a:r>
              <a:rPr lang="en" sz="2300">
                <a:solidFill>
                  <a:schemeClr val="dk1"/>
                </a:solidFill>
                <a:latin typeface="Courier New"/>
                <a:ea typeface="Courier New"/>
                <a:cs typeface="Courier New"/>
                <a:sym typeface="Courier New"/>
              </a:rPr>
              <a:t>{G} </a:t>
            </a:r>
            <a:r>
              <a:rPr lang="en" sz="2300">
                <a:solidFill>
                  <a:schemeClr val="dk1"/>
                </a:solidFill>
              </a:rPr>
              <a:t>Green m</a:t>
            </a:r>
            <a:r>
              <a:rPr lang="en" sz="2300">
                <a:solidFill>
                  <a:schemeClr val="dk1"/>
                </a:solidFill>
              </a:rPr>
              <a:t>ana</a:t>
            </a:r>
            <a:endParaRPr sz="2300">
              <a:solidFill>
                <a:schemeClr val="dk1"/>
              </a:solidFill>
            </a:endParaRPr>
          </a:p>
          <a:p>
            <a:pPr indent="0" lvl="0" marL="0" rtl="0" algn="l">
              <a:lnSpc>
                <a:spcPct val="100000"/>
              </a:lnSpc>
              <a:spcBef>
                <a:spcPts val="0"/>
              </a:spcBef>
              <a:spcAft>
                <a:spcPts val="0"/>
              </a:spcAft>
              <a:buNone/>
            </a:pPr>
            <a:r>
              <a:t/>
            </a:r>
            <a:endParaRPr sz="2300">
              <a:solidFill>
                <a:schemeClr val="dk1"/>
              </a:solidFill>
            </a:endParaRPr>
          </a:p>
          <a:p>
            <a:pPr indent="0" lvl="0" marL="0" rtl="0" algn="l">
              <a:lnSpc>
                <a:spcPct val="100000"/>
              </a:lnSpc>
              <a:spcBef>
                <a:spcPts val="0"/>
              </a:spcBef>
              <a:spcAft>
                <a:spcPts val="0"/>
              </a:spcAft>
              <a:buNone/>
            </a:pPr>
            <a:r>
              <a:rPr lang="en" sz="2337">
                <a:solidFill>
                  <a:schemeClr val="dk1"/>
                </a:solidFill>
              </a:rPr>
              <a:t>A deck’s color is determined by the most common color of it’s cards</a:t>
            </a:r>
            <a:endParaRPr sz="2300">
              <a:solidFill>
                <a:schemeClr val="dk1"/>
              </a:solidFill>
            </a:endParaRPr>
          </a:p>
        </p:txBody>
      </p:sp>
      <p:pic>
        <p:nvPicPr>
          <p:cNvPr id="116" name="Google Shape;116;p20"/>
          <p:cNvPicPr preferRelativeResize="0"/>
          <p:nvPr/>
        </p:nvPicPr>
        <p:blipFill>
          <a:blip r:embed="rId3">
            <a:alphaModFix/>
          </a:blip>
          <a:stretch>
            <a:fillRect/>
          </a:stretch>
        </p:blipFill>
        <p:spPr>
          <a:xfrm>
            <a:off x="5524162" y="621612"/>
            <a:ext cx="2970100" cy="3900275"/>
          </a:xfrm>
          <a:prstGeom prst="rect">
            <a:avLst/>
          </a:prstGeom>
          <a:noFill/>
          <a:ln>
            <a:noFill/>
          </a:ln>
        </p:spPr>
      </p:pic>
      <p:pic>
        <p:nvPicPr>
          <p:cNvPr id="117" name="Google Shape;117;p20"/>
          <p:cNvPicPr preferRelativeResize="0"/>
          <p:nvPr/>
        </p:nvPicPr>
        <p:blipFill>
          <a:blip r:embed="rId4">
            <a:alphaModFix/>
          </a:blip>
          <a:stretch>
            <a:fillRect/>
          </a:stretch>
        </p:blipFill>
        <p:spPr>
          <a:xfrm>
            <a:off x="311702" y="941975"/>
            <a:ext cx="3589737"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177600" y="67575"/>
            <a:ext cx="865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Finally with our goal in sight we combined the two datasets!</a:t>
            </a:r>
            <a:endParaRPr/>
          </a:p>
        </p:txBody>
      </p:sp>
      <p:pic>
        <p:nvPicPr>
          <p:cNvPr id="123" name="Google Shape;123;p21"/>
          <p:cNvPicPr preferRelativeResize="0"/>
          <p:nvPr/>
        </p:nvPicPr>
        <p:blipFill>
          <a:blip r:embed="rId3">
            <a:alphaModFix/>
          </a:blip>
          <a:stretch>
            <a:fillRect/>
          </a:stretch>
        </p:blipFill>
        <p:spPr>
          <a:xfrm>
            <a:off x="137975" y="925475"/>
            <a:ext cx="4108771" cy="1076325"/>
          </a:xfrm>
          <a:prstGeom prst="rect">
            <a:avLst/>
          </a:prstGeom>
          <a:noFill/>
          <a:ln>
            <a:noFill/>
          </a:ln>
          <a:effectLst>
            <a:outerShdw blurRad="57150" rotWithShape="0" algn="bl" dir="2760000" dist="57150">
              <a:srgbClr val="D9D9D9">
                <a:alpha val="19000"/>
              </a:srgbClr>
            </a:outerShdw>
          </a:effectLst>
        </p:spPr>
      </p:pic>
      <p:pic>
        <p:nvPicPr>
          <p:cNvPr id="124" name="Google Shape;124;p21"/>
          <p:cNvPicPr preferRelativeResize="0"/>
          <p:nvPr/>
        </p:nvPicPr>
        <p:blipFill>
          <a:blip r:embed="rId4">
            <a:alphaModFix/>
          </a:blip>
          <a:stretch>
            <a:fillRect/>
          </a:stretch>
        </p:blipFill>
        <p:spPr>
          <a:xfrm>
            <a:off x="4612725" y="925475"/>
            <a:ext cx="4219575" cy="1076325"/>
          </a:xfrm>
          <a:prstGeom prst="rect">
            <a:avLst/>
          </a:prstGeom>
          <a:noFill/>
          <a:ln>
            <a:noFill/>
          </a:ln>
          <a:effectLst>
            <a:outerShdw blurRad="57150" rotWithShape="0" algn="bl" dir="2640000" dist="57150">
              <a:srgbClr val="D9D9D9">
                <a:alpha val="21000"/>
              </a:srgbClr>
            </a:outerShdw>
          </a:effectLst>
        </p:spPr>
      </p:pic>
      <p:sp>
        <p:nvSpPr>
          <p:cNvPr id="125" name="Google Shape;125;p21"/>
          <p:cNvSpPr/>
          <p:nvPr/>
        </p:nvSpPr>
        <p:spPr>
          <a:xfrm>
            <a:off x="2473500" y="2331925"/>
            <a:ext cx="4062900" cy="2486700"/>
          </a:xfrm>
          <a:prstGeom prst="bevel">
            <a:avLst>
              <a:gd fmla="val 125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Now we can </a:t>
            </a:r>
            <a:r>
              <a:rPr lang="en" sz="2200"/>
              <a:t>make “decks” from the special combinations of the two datasets!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